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6"/>
  </p:notesMasterIdLst>
  <p:handoutMasterIdLst>
    <p:handoutMasterId r:id="rId27"/>
  </p:handoutMasterIdLst>
  <p:sldIdLst>
    <p:sldId id="284" r:id="rId4"/>
    <p:sldId id="296" r:id="rId5"/>
    <p:sldId id="449" r:id="rId6"/>
    <p:sldId id="298" r:id="rId7"/>
    <p:sldId id="299" r:id="rId8"/>
    <p:sldId id="291" r:id="rId9"/>
    <p:sldId id="452" r:id="rId10"/>
    <p:sldId id="329" r:id="rId11"/>
    <p:sldId id="408" r:id="rId12"/>
    <p:sldId id="440" r:id="rId13"/>
    <p:sldId id="300" r:id="rId14"/>
    <p:sldId id="450" r:id="rId15"/>
    <p:sldId id="442" r:id="rId16"/>
    <p:sldId id="297" r:id="rId17"/>
    <p:sldId id="424" r:id="rId18"/>
    <p:sldId id="426" r:id="rId19"/>
    <p:sldId id="434" r:id="rId20"/>
    <p:sldId id="448" r:id="rId21"/>
    <p:sldId id="451" r:id="rId22"/>
    <p:sldId id="444" r:id="rId23"/>
    <p:sldId id="286" r:id="rId24"/>
    <p:sldId id="294" r:id="rId25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2"/>
    <a:srgbClr val="0000F5"/>
    <a:srgbClr val="004982"/>
    <a:srgbClr val="D0008B"/>
    <a:srgbClr val="800000"/>
    <a:srgbClr val="88DC84"/>
    <a:srgbClr val="F19B20"/>
    <a:srgbClr val="FFFFCC"/>
    <a:srgbClr val="FFFF66"/>
    <a:srgbClr val="AAD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1281" autoAdjust="0"/>
  </p:normalViewPr>
  <p:slideViewPr>
    <p:cSldViewPr>
      <p:cViewPr>
        <p:scale>
          <a:sx n="70" d="100"/>
          <a:sy n="70" d="100"/>
        </p:scale>
        <p:origin x="-1386" y="1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6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2428" cy="464978"/>
          </a:xfrm>
          <a:prstGeom prst="rect">
            <a:avLst/>
          </a:prstGeom>
        </p:spPr>
        <p:txBody>
          <a:bodyPr vert="horz" lIns="89961" tIns="44980" rIns="89961" bIns="4498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842" y="2"/>
            <a:ext cx="2982428" cy="464978"/>
          </a:xfrm>
          <a:prstGeom prst="rect">
            <a:avLst/>
          </a:prstGeom>
        </p:spPr>
        <p:txBody>
          <a:bodyPr vert="horz" wrap="square" lIns="89961" tIns="44980" rIns="89961" bIns="449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cs typeface="Arial" charset="0"/>
              </a:defRPr>
            </a:lvl1pPr>
          </a:lstStyle>
          <a:p>
            <a:pPr>
              <a:defRPr/>
            </a:pPr>
            <a:fld id="{EECC4350-3AAA-434E-96EA-6807B82656B3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8"/>
            <a:ext cx="2982428" cy="464978"/>
          </a:xfrm>
          <a:prstGeom prst="rect">
            <a:avLst/>
          </a:prstGeom>
        </p:spPr>
        <p:txBody>
          <a:bodyPr vert="horz" lIns="89961" tIns="44980" rIns="89961" bIns="4498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842" y="8829848"/>
            <a:ext cx="2982428" cy="464978"/>
          </a:xfrm>
          <a:prstGeom prst="rect">
            <a:avLst/>
          </a:prstGeom>
        </p:spPr>
        <p:txBody>
          <a:bodyPr vert="horz" wrap="square" lIns="89961" tIns="44980" rIns="89961" bIns="449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cs typeface="Arial" charset="0"/>
              </a:defRPr>
            </a:lvl1pPr>
          </a:lstStyle>
          <a:p>
            <a:pPr>
              <a:defRPr/>
            </a:pPr>
            <a:fld id="{357D4ED2-94DF-084A-97C3-E58330221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48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2428" cy="464978"/>
          </a:xfrm>
          <a:prstGeom prst="rect">
            <a:avLst/>
          </a:prstGeom>
        </p:spPr>
        <p:txBody>
          <a:bodyPr vert="horz" lIns="91306" tIns="45653" rIns="91306" bIns="4565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842" y="2"/>
            <a:ext cx="2982428" cy="464978"/>
          </a:xfrm>
          <a:prstGeom prst="rect">
            <a:avLst/>
          </a:prstGeom>
        </p:spPr>
        <p:txBody>
          <a:bodyPr vert="horz" wrap="square" lIns="91306" tIns="45653" rIns="91306" bIns="456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cs typeface="Arial" charset="0"/>
              </a:defRPr>
            </a:lvl1pPr>
          </a:lstStyle>
          <a:p>
            <a:pPr>
              <a:defRPr/>
            </a:pPr>
            <a:fld id="{596018EF-2D57-5B40-9BF3-E300F7102C5E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6" tIns="45653" rIns="91306" bIns="4565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2" y="4414926"/>
            <a:ext cx="5504833" cy="4183222"/>
          </a:xfrm>
          <a:prstGeom prst="rect">
            <a:avLst/>
          </a:prstGeom>
        </p:spPr>
        <p:txBody>
          <a:bodyPr vert="horz" lIns="91306" tIns="45653" rIns="91306" bIns="4565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8"/>
            <a:ext cx="2982428" cy="464978"/>
          </a:xfrm>
          <a:prstGeom prst="rect">
            <a:avLst/>
          </a:prstGeom>
        </p:spPr>
        <p:txBody>
          <a:bodyPr vert="horz" lIns="91306" tIns="45653" rIns="91306" bIns="4565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842" y="8829848"/>
            <a:ext cx="2982428" cy="464978"/>
          </a:xfrm>
          <a:prstGeom prst="rect">
            <a:avLst/>
          </a:prstGeom>
        </p:spPr>
        <p:txBody>
          <a:bodyPr vert="horz" wrap="square" lIns="91306" tIns="45653" rIns="91306" bIns="456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cs typeface="Arial" charset="0"/>
              </a:defRPr>
            </a:lvl1pPr>
          </a:lstStyle>
          <a:p>
            <a:pPr>
              <a:defRPr/>
            </a:pPr>
            <a:fld id="{22B76F93-862F-BA4F-8DC6-3CB0BDD8D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05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0932" indent="-281127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4511" indent="-22490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4315" indent="-22490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24120" indent="-22490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3924" indent="-2249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23728" indent="-2249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73533" indent="-2249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23336" indent="-2249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100"/>
              <a:pPr/>
              <a:t>1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41132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76F93-862F-BA4F-8DC6-3CB0BDD8D8C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9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76F93-862F-BA4F-8DC6-3CB0BDD8D8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1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 smtClean="0"/>
              <a:t>Bla</a:t>
            </a:r>
            <a:r>
              <a:rPr lang="en-US" smtClean="0"/>
              <a:t> foo this is a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76F93-862F-BA4F-8DC6-3CB0BDD8D8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83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76F93-862F-BA4F-8DC6-3CB0BDD8D8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5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F72B186-F07B-44CC-8E08-FE444E82A44D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9296B8F-4D62-0147-8B87-07AD7F21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0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2941-75EF-4249-A867-710304AE94A2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A83C-99E4-C04E-9E51-B04174119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2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F434-C058-4536-8F45-E9A1BAF7FFA4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E336-10C7-9C44-B6C1-101B6934A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7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9906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94FC16B-C6E7-4017-8645-24F5868F8E78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70E2682-44F7-8547-94DE-E699237E1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8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69E3-B27E-46A1-BF20-C0B82F401463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8D563-1A77-2E4E-8627-104FE219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B53A379-470F-4449-8BBB-3898496F6426}" type="datetime1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21DA5C6-E167-1B47-BFFA-D8FCBDEB8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68598087-7191-4B15-9869-528E37D46AC4}" type="datetime1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7762B8F6-F0B3-6947-B76A-42F34D94C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1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5A2F3-EDB0-4DB8-8187-67E6BD1AEB1F}" type="datetime1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243CF-A39D-4743-9175-B1C46DF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1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5FCE-505A-4B62-9495-E8BFBCE0A26B}" type="datetime1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9689-0E4F-D749-A376-FF9A1775F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9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7133-C7AB-481F-9723-E70846F8DAF8}" type="datetime1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DE4F4-1A72-3B4C-9506-657D02DF1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6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845D-0D67-4E80-95C5-E4BA528402BB}" type="datetime1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D989-E309-B24D-91E6-47B481EE8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3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ED58F188-21F8-4B18-A00D-7FA1B44756C8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0C17675-718A-7147-BF37-27E3F5F18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087438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AutoShape 2" descr="https://int.lanl.gov/identity/brand-and-identity/logo-usage/_assets/logo-downloads/color/logo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  <a:cs typeface="Arial" charset="0"/>
            </a:endParaRPr>
          </a:p>
        </p:txBody>
      </p:sp>
      <p:sp>
        <p:nvSpPr>
          <p:cNvPr id="1032" name="AutoShape 4" descr="https://int.lanl.gov/identity/brand-and-identity/logo-usage/_assets/logo-downloads/color/logo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  <a:cs typeface="Arial" charset="0"/>
            </a:endParaRPr>
          </a:p>
        </p:txBody>
      </p:sp>
      <p:pic>
        <p:nvPicPr>
          <p:cNvPr id="1033" name="Picture 2" descr="http://int.lanl.gov/images/identity_logos/logo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6200"/>
            <a:ext cx="1308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0"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4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06363"/>
            <a:ext cx="123348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54" r:id="rId3"/>
    <p:sldLayoutId id="2147484063" r:id="rId4"/>
    <p:sldLayoutId id="214748406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13.png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5" Type="http://schemas.openxmlformats.org/officeDocument/2006/relationships/image" Target="../media/image6.png"/><Relationship Id="rId10" Type="http://schemas.openxmlformats.org/officeDocument/2006/relationships/image" Target="../media/image42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1447800" y="3810000"/>
            <a:ext cx="6705600" cy="1676400"/>
          </a:xfrm>
          <a:prstGeom prst="roundRect">
            <a:avLst>
              <a:gd name="adj" fmla="val 10081"/>
            </a:avLst>
          </a:prstGeom>
          <a:solidFill>
            <a:schemeClr val="tx2">
              <a:lumMod val="40000"/>
              <a:lumOff val="60000"/>
              <a:alpha val="25000"/>
            </a:schemeClr>
          </a:solidFill>
          <a:ln w="38100">
            <a:noFill/>
            <a:round/>
            <a:headEnd/>
            <a:tailEnd/>
          </a:ln>
          <a:effectLst/>
          <a:extLst/>
        </p:spPr>
        <p:txBody>
          <a:bodyPr tIns="91440" bIns="91440"/>
          <a:lstStyle/>
          <a:p>
            <a:pPr marL="114300" indent="-1143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u="sng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1270" name="Text Box 25"/>
          <p:cNvSpPr txBox="1">
            <a:spLocks noChangeArrowheads="1"/>
          </p:cNvSpPr>
          <p:nvPr/>
        </p:nvSpPr>
        <p:spPr bwMode="auto">
          <a:xfrm>
            <a:off x="533400" y="1447800"/>
            <a:ext cx="7985125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6000" b="1" dirty="0" err="1" smtClean="0">
                <a:solidFill>
                  <a:srgbClr val="800000"/>
                </a:solidFill>
              </a:rPr>
              <a:t>sPHENIX</a:t>
            </a:r>
            <a:r>
              <a:rPr lang="en-US" sz="6000" b="1" dirty="0" smtClean="0">
                <a:solidFill>
                  <a:srgbClr val="800000"/>
                </a:solidFill>
              </a:rPr>
              <a:t> </a:t>
            </a:r>
            <a:r>
              <a:rPr lang="en-US" sz="6000" b="1" dirty="0">
                <a:solidFill>
                  <a:srgbClr val="800000"/>
                </a:solidFill>
              </a:rPr>
              <a:t>LDRD Readout System </a:t>
            </a:r>
            <a:r>
              <a:rPr lang="en-US" sz="6000" b="1" dirty="0" smtClean="0">
                <a:solidFill>
                  <a:srgbClr val="800000"/>
                </a:solidFill>
              </a:rPr>
              <a:t>Review</a:t>
            </a:r>
            <a:endParaRPr lang="en-US" sz="1200" b="1" dirty="0" smtClean="0">
              <a:solidFill>
                <a:srgbClr val="800000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2306" y="3962400"/>
            <a:ext cx="8914156" cy="16557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Alex </a:t>
            </a:r>
            <a:r>
              <a:rPr lang="en-US" dirty="0" err="1" smtClean="0">
                <a:solidFill>
                  <a:schemeClr val="tx1"/>
                </a:solidFill>
              </a:rPr>
              <a:t>Tkatchev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P-25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8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 bwMode="auto">
          <a:xfrm>
            <a:off x="0" y="0"/>
            <a:ext cx="922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MVTX Overview FELIX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107224" y="810225"/>
            <a:ext cx="8884376" cy="4142775"/>
            <a:chOff x="121974" y="1442743"/>
            <a:chExt cx="8884376" cy="4142775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80" name="Group 79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120" name="Rectangle 119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pic>
            <p:nvPicPr>
              <p:cNvPr id="121" name="Picture 12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81" name="TextBox 123"/>
            <p:cNvSpPr txBox="1"/>
            <p:nvPr/>
          </p:nvSpPr>
          <p:spPr>
            <a:xfrm>
              <a:off x="4814648" y="4958327"/>
              <a:ext cx="1301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 Board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387172" y="4233371"/>
              <a:ext cx="987827" cy="357656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Filtering Capacitors</a:t>
              </a:r>
            </a:p>
          </p:txBody>
        </p:sp>
        <p:sp>
          <p:nvSpPr>
            <p:cNvPr id="83" name="TextBox 126"/>
            <p:cNvSpPr txBox="1"/>
            <p:nvPr/>
          </p:nvSpPr>
          <p:spPr>
            <a:xfrm>
              <a:off x="3297464" y="3405297"/>
              <a:ext cx="128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Samtec</a:t>
              </a:r>
              <a:r>
                <a:rPr lang="en-US" sz="1200" dirty="0"/>
                <a:t> </a:t>
              </a:r>
              <a:r>
                <a:rPr lang="en-US" sz="1200" dirty="0" err="1"/>
                <a:t>Twinax</a:t>
              </a:r>
              <a:r>
                <a:rPr lang="en-US" sz="1200" dirty="0"/>
                <a:t> “</a:t>
              </a:r>
              <a:r>
                <a:rPr lang="en-US" sz="1200" dirty="0" err="1"/>
                <a:t>FireFly</a:t>
              </a:r>
              <a:r>
                <a:rPr lang="en-US" sz="1200" dirty="0"/>
                <a:t>”</a:t>
              </a:r>
            </a:p>
          </p:txBody>
        </p:sp>
        <p:sp>
          <p:nvSpPr>
            <p:cNvPr id="84" name="TextBox 127"/>
            <p:cNvSpPr txBox="1"/>
            <p:nvPr/>
          </p:nvSpPr>
          <p:spPr>
            <a:xfrm>
              <a:off x="3018512" y="2586559"/>
              <a:ext cx="17961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9 Data (1.2Gbps)</a:t>
              </a:r>
            </a:p>
            <a:p>
              <a:r>
                <a:rPr lang="en-US" sz="1100" dirty="0"/>
                <a:t>1 Clock, 1 Control/Trigger</a:t>
              </a:r>
            </a:p>
          </p:txBody>
        </p:sp>
        <p:sp>
          <p:nvSpPr>
            <p:cNvPr id="85" name="Right Arrow 84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TextBox 129"/>
            <p:cNvSpPr txBox="1"/>
            <p:nvPr/>
          </p:nvSpPr>
          <p:spPr>
            <a:xfrm>
              <a:off x="4874531" y="1982934"/>
              <a:ext cx="11442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Readout Unit</a:t>
              </a:r>
            </a:p>
            <a:p>
              <a:r>
                <a:rPr lang="en-US" sz="1100" dirty="0" smtClean="0"/>
                <a:t>Front End</a:t>
              </a:r>
              <a:endParaRPr lang="en-US" sz="1100" dirty="0"/>
            </a:p>
          </p:txBody>
        </p:sp>
        <p:sp>
          <p:nvSpPr>
            <p:cNvPr id="87" name="TextBox 130"/>
            <p:cNvSpPr txBox="1"/>
            <p:nvPr/>
          </p:nvSpPr>
          <p:spPr>
            <a:xfrm>
              <a:off x="3620383" y="4442162"/>
              <a:ext cx="1072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Regulated Power</a:t>
              </a:r>
            </a:p>
          </p:txBody>
        </p:sp>
        <p:sp>
          <p:nvSpPr>
            <p:cNvPr id="88" name="TextBox 131"/>
            <p:cNvSpPr txBox="1"/>
            <p:nvPr/>
          </p:nvSpPr>
          <p:spPr>
            <a:xfrm>
              <a:off x="7570471" y="3417382"/>
              <a:ext cx="1435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/>
                <a:t>FELIX Back </a:t>
              </a:r>
              <a:r>
                <a:rPr lang="en-US" sz="1200" dirty="0" smtClean="0"/>
                <a:t>End</a:t>
              </a:r>
              <a:endParaRPr lang="en-US" sz="1200" dirty="0"/>
            </a:p>
          </p:txBody>
        </p:sp>
        <p:sp>
          <p:nvSpPr>
            <p:cNvPr id="89" name="Right Arrow 88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(9.6 Gb/s max)</a:t>
              </a:r>
            </a:p>
          </p:txBody>
        </p:sp>
        <p:sp>
          <p:nvSpPr>
            <p:cNvPr id="90" name="Left-Right Arrow 89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91" name="Left Arrow 90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92" name="TextBox 142"/>
            <p:cNvSpPr txBox="1"/>
            <p:nvPr/>
          </p:nvSpPr>
          <p:spPr>
            <a:xfrm>
              <a:off x="121974" y="4007965"/>
              <a:ext cx="840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Alpide</a:t>
              </a:r>
              <a:r>
                <a:rPr lang="en-US" sz="1200" dirty="0"/>
                <a:t> Sensors</a:t>
              </a:r>
            </a:p>
          </p:txBody>
        </p:sp>
        <p:cxnSp>
          <p:nvCxnSpPr>
            <p:cNvPr id="93" name="Straight Arrow Connector 92"/>
            <p:cNvCxnSpPr>
              <a:stCxn id="92" idx="0"/>
            </p:cNvCxnSpPr>
            <p:nvPr/>
          </p:nvCxnSpPr>
          <p:spPr>
            <a:xfrm flipH="1" flipV="1">
              <a:off x="343010" y="3272496"/>
              <a:ext cx="199387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2" idx="0"/>
            </p:cNvCxnSpPr>
            <p:nvPr/>
          </p:nvCxnSpPr>
          <p:spPr>
            <a:xfrm flipV="1">
              <a:off x="542397" y="3272496"/>
              <a:ext cx="16901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2" idx="2"/>
            </p:cNvCxnSpPr>
            <p:nvPr/>
          </p:nvCxnSpPr>
          <p:spPr>
            <a:xfrm flipV="1">
              <a:off x="542396" y="4390393"/>
              <a:ext cx="591276" cy="79236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149"/>
            <p:cNvSpPr txBox="1"/>
            <p:nvPr/>
          </p:nvSpPr>
          <p:spPr>
            <a:xfrm>
              <a:off x="1259648" y="3825353"/>
              <a:ext cx="452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FPC</a:t>
              </a:r>
            </a:p>
          </p:txBody>
        </p:sp>
        <p:sp>
          <p:nvSpPr>
            <p:cNvPr id="97" name="TextBox 152"/>
            <p:cNvSpPr txBox="1"/>
            <p:nvPr/>
          </p:nvSpPr>
          <p:spPr>
            <a:xfrm>
              <a:off x="1441622" y="4500873"/>
              <a:ext cx="72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Cold Plate</a:t>
              </a:r>
            </a:p>
          </p:txBody>
        </p:sp>
        <p:cxnSp>
          <p:nvCxnSpPr>
            <p:cNvPr id="98" name="Elbow Connector 97"/>
            <p:cNvCxnSpPr>
              <a:stCxn id="82" idx="0"/>
            </p:cNvCxnSpPr>
            <p:nvPr/>
          </p:nvCxnSpPr>
          <p:spPr>
            <a:xfrm rot="16200000" flipV="1">
              <a:off x="2331420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157"/>
            <p:cNvSpPr txBox="1"/>
            <p:nvPr/>
          </p:nvSpPr>
          <p:spPr>
            <a:xfrm>
              <a:off x="4867263" y="4274332"/>
              <a:ext cx="972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regulators</a:t>
              </a:r>
            </a:p>
          </p:txBody>
        </p:sp>
        <p:cxnSp>
          <p:nvCxnSpPr>
            <p:cNvPr id="100" name="Straight Arrow Connector 99"/>
            <p:cNvCxnSpPr>
              <a:endCxn id="120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61"/>
            <p:cNvSpPr txBox="1"/>
            <p:nvPr/>
          </p:nvSpPr>
          <p:spPr>
            <a:xfrm>
              <a:off x="2170635" y="3808712"/>
              <a:ext cx="766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</a:t>
              </a:r>
            </a:p>
          </p:txBody>
        </p:sp>
        <p:sp>
          <p:nvSpPr>
            <p:cNvPr id="102" name="Left Brace 101"/>
            <p:cNvSpPr/>
            <p:nvPr/>
          </p:nvSpPr>
          <p:spPr>
            <a:xfrm rot="5400000">
              <a:off x="3752764" y="1527738"/>
              <a:ext cx="327635" cy="179613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" name="TextBox 163"/>
            <p:cNvSpPr txBox="1"/>
            <p:nvPr/>
          </p:nvSpPr>
          <p:spPr>
            <a:xfrm>
              <a:off x="3606549" y="1962871"/>
              <a:ext cx="664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5-10 m</a:t>
              </a:r>
            </a:p>
          </p:txBody>
        </p:sp>
        <p:sp>
          <p:nvSpPr>
            <p:cNvPr id="104" name="TextBox 166"/>
            <p:cNvSpPr txBox="1"/>
            <p:nvPr/>
          </p:nvSpPr>
          <p:spPr>
            <a:xfrm>
              <a:off x="6249316" y="2211228"/>
              <a:ext cx="12633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GBT Optical Links</a:t>
              </a:r>
            </a:p>
          </p:txBody>
        </p:sp>
        <p:sp>
          <p:nvSpPr>
            <p:cNvPr id="105" name="TextBox 167"/>
            <p:cNvSpPr txBox="1"/>
            <p:nvPr/>
          </p:nvSpPr>
          <p:spPr>
            <a:xfrm>
              <a:off x="542396" y="2467073"/>
              <a:ext cx="1357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9-sensor Stave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endCxn id="106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36000" bIns="36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112" name="Rectangle 111"/>
            <p:cNvSpPr/>
            <p:nvPr/>
          </p:nvSpPr>
          <p:spPr>
            <a:xfrm rot="16200000">
              <a:off x="6440001" y="4121494"/>
              <a:ext cx="1518665" cy="432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Power supplies</a:t>
              </a:r>
            </a:p>
          </p:txBody>
        </p:sp>
        <p:sp>
          <p:nvSpPr>
            <p:cNvPr id="113" name="Left Arrow 112"/>
            <p:cNvSpPr/>
            <p:nvPr/>
          </p:nvSpPr>
          <p:spPr>
            <a:xfrm>
              <a:off x="5820016" y="4159026"/>
              <a:ext cx="1148548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114" name="Left Arrow 113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 bwMode="auto">
            <a:xfrm>
              <a:off x="3620385" y="1442743"/>
              <a:ext cx="16933" cy="399037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Connector 115"/>
            <p:cNvCxnSpPr/>
            <p:nvPr/>
          </p:nvCxnSpPr>
          <p:spPr bwMode="auto">
            <a:xfrm flipH="1">
              <a:off x="6700504" y="1459609"/>
              <a:ext cx="18480" cy="38856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" name="TextBox 66"/>
            <p:cNvSpPr txBox="1"/>
            <p:nvPr/>
          </p:nvSpPr>
          <p:spPr>
            <a:xfrm>
              <a:off x="6847988" y="5216186"/>
              <a:ext cx="1662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Counting House</a:t>
              </a:r>
            </a:p>
          </p:txBody>
        </p:sp>
      </p:grpSp>
      <p:sp>
        <p:nvSpPr>
          <p:cNvPr id="137" name="Content Placeholder 2"/>
          <p:cNvSpPr txBox="1">
            <a:spLocks/>
          </p:cNvSpPr>
          <p:nvPr/>
        </p:nvSpPr>
        <p:spPr bwMode="auto">
          <a:xfrm>
            <a:off x="762000" y="4800601"/>
            <a:ext cx="807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dirty="0" smtClean="0"/>
              <a:t>Back End</a:t>
            </a:r>
            <a:r>
              <a:rPr lang="en-US" sz="1800" dirty="0" smtClean="0"/>
              <a:t>-FELIX:</a:t>
            </a:r>
            <a:endParaRPr lang="en-US" sz="1800" dirty="0" smtClean="0"/>
          </a:p>
          <a:p>
            <a:r>
              <a:rPr lang="en-US" sz="1800" dirty="0"/>
              <a:t>Data </a:t>
            </a:r>
            <a:r>
              <a:rPr lang="en-US" sz="1800" b="1" dirty="0"/>
              <a:t>readout</a:t>
            </a:r>
            <a:r>
              <a:rPr lang="en-US" sz="1800" dirty="0"/>
              <a:t> from 8 </a:t>
            </a:r>
            <a:r>
              <a:rPr lang="en-US" sz="1800" dirty="0" smtClean="0"/>
              <a:t>Readout </a:t>
            </a:r>
            <a:r>
              <a:rPr lang="en-US" sz="1800" dirty="0" smtClean="0"/>
              <a:t>Units</a:t>
            </a:r>
          </a:p>
          <a:p>
            <a:r>
              <a:rPr lang="en-US" sz="1800" dirty="0" smtClean="0"/>
              <a:t>Slow Control </a:t>
            </a:r>
            <a:r>
              <a:rPr lang="en-US" sz="1800" dirty="0"/>
              <a:t>and </a:t>
            </a:r>
            <a:r>
              <a:rPr lang="en-US" sz="1800" b="1" dirty="0"/>
              <a:t>Monitoring</a:t>
            </a:r>
            <a:r>
              <a:rPr lang="en-US" sz="1800" dirty="0"/>
              <a:t> to/from sensors </a:t>
            </a:r>
          </a:p>
          <a:p>
            <a:r>
              <a:rPr lang="en-US" sz="1800" b="1" dirty="0"/>
              <a:t>Trigger</a:t>
            </a:r>
            <a:r>
              <a:rPr lang="en-US" sz="1800" dirty="0"/>
              <a:t> and Timing systems interface</a:t>
            </a:r>
          </a:p>
          <a:p>
            <a:r>
              <a:rPr lang="en-US" sz="1800" b="1" dirty="0"/>
              <a:t>Data aggregation </a:t>
            </a:r>
            <a:r>
              <a:rPr lang="en-US" sz="1800" dirty="0"/>
              <a:t>and sub-event packaging</a:t>
            </a:r>
          </a:p>
          <a:p>
            <a:r>
              <a:rPr lang="en-US" sz="1800" dirty="0"/>
              <a:t>Data </a:t>
            </a:r>
            <a:r>
              <a:rPr lang="en-US" sz="1800" b="1" dirty="0"/>
              <a:t>transmission</a:t>
            </a:r>
            <a:r>
              <a:rPr lang="en-US" sz="1800" dirty="0"/>
              <a:t> through the </a:t>
            </a:r>
            <a:r>
              <a:rPr lang="en-US" sz="1800" dirty="0" err="1" smtClean="0"/>
              <a:t>PCIe</a:t>
            </a:r>
            <a:r>
              <a:rPr lang="en-US" sz="1800" dirty="0" smtClean="0"/>
              <a:t> to Server CPU </a:t>
            </a:r>
            <a:endParaRPr lang="en-US" sz="1800" dirty="0"/>
          </a:p>
          <a:p>
            <a:pPr marL="0" indent="0" algn="r">
              <a:buNone/>
            </a:pPr>
            <a:r>
              <a:rPr lang="en-US" sz="1800" dirty="0"/>
              <a:t> 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9" name="Picture 38" descr="LDRD Logo.psd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8575" y="835967"/>
            <a:ext cx="9115425" cy="3812233"/>
          </a:xfrm>
          <a:custGeom>
            <a:avLst/>
            <a:gdLst>
              <a:gd name="connsiteX0" fmla="*/ 0 w 9115425"/>
              <a:gd name="connsiteY0" fmla="*/ 0 h 3629025"/>
              <a:gd name="connsiteX1" fmla="*/ 0 w 9115425"/>
              <a:gd name="connsiteY1" fmla="*/ 3629025 h 3629025"/>
              <a:gd name="connsiteX2" fmla="*/ 9096375 w 9115425"/>
              <a:gd name="connsiteY2" fmla="*/ 3629025 h 3629025"/>
              <a:gd name="connsiteX3" fmla="*/ 9115425 w 9115425"/>
              <a:gd name="connsiteY3" fmla="*/ 2286000 h 3629025"/>
              <a:gd name="connsiteX4" fmla="*/ 6200775 w 9115425"/>
              <a:gd name="connsiteY4" fmla="*/ 2305050 h 3629025"/>
              <a:gd name="connsiteX5" fmla="*/ 6210300 w 9115425"/>
              <a:gd name="connsiteY5" fmla="*/ 19050 h 3629025"/>
              <a:gd name="connsiteX6" fmla="*/ 0 w 9115425"/>
              <a:gd name="connsiteY6" fmla="*/ 0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5425" h="3629025">
                <a:moveTo>
                  <a:pt x="0" y="0"/>
                </a:moveTo>
                <a:lnTo>
                  <a:pt x="0" y="3629025"/>
                </a:lnTo>
                <a:lnTo>
                  <a:pt x="9096375" y="3629025"/>
                </a:lnTo>
                <a:lnTo>
                  <a:pt x="9115425" y="2286000"/>
                </a:lnTo>
                <a:lnTo>
                  <a:pt x="6200775" y="2305050"/>
                </a:lnTo>
                <a:lnTo>
                  <a:pt x="6210300" y="19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90600"/>
          </a:xfrm>
        </p:spPr>
        <p:txBody>
          <a:bodyPr/>
          <a:lstStyle/>
          <a:p>
            <a:r>
              <a:rPr lang="en-US" dirty="0" smtClean="0"/>
              <a:t>FELIX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4114800"/>
            <a:ext cx="4343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State Of the Art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endParaRPr lang="en-US" sz="1800" dirty="0" smtClean="0"/>
          </a:p>
          <a:p>
            <a:r>
              <a:rPr lang="en-US" sz="1800" dirty="0" smtClean="0"/>
              <a:t>Xilinx </a:t>
            </a:r>
            <a:r>
              <a:rPr lang="en-US" sz="1800" dirty="0" err="1" smtClean="0"/>
              <a:t>Kintex</a:t>
            </a:r>
            <a:r>
              <a:rPr lang="en-US" sz="1800" dirty="0" smtClean="0"/>
              <a:t> </a:t>
            </a:r>
            <a:r>
              <a:rPr lang="en-US" sz="1800" dirty="0" err="1" smtClean="0"/>
              <a:t>Ultrascale</a:t>
            </a:r>
            <a:r>
              <a:rPr lang="en-US" sz="1800" dirty="0" smtClean="0"/>
              <a:t> FPGA</a:t>
            </a:r>
            <a:endParaRPr lang="en-US" sz="1000" dirty="0" smtClean="0"/>
          </a:p>
          <a:p>
            <a:r>
              <a:rPr lang="en-US" sz="1800" dirty="0" smtClean="0"/>
              <a:t>48 bi-directional GBT links</a:t>
            </a:r>
          </a:p>
          <a:p>
            <a:r>
              <a:rPr lang="en-US" sz="1800" dirty="0" smtClean="0"/>
              <a:t>16 lane Gen3 </a:t>
            </a:r>
            <a:r>
              <a:rPr lang="en-US" sz="1800" dirty="0" err="1" smtClean="0"/>
              <a:t>PCIe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u="sng" dirty="0"/>
              <a:t>Performance Summary</a:t>
            </a:r>
            <a:r>
              <a:rPr lang="en-US" sz="1800" dirty="0"/>
              <a:t>:</a:t>
            </a:r>
          </a:p>
          <a:p>
            <a:r>
              <a:rPr lang="en-US" sz="1800" dirty="0"/>
              <a:t>  </a:t>
            </a:r>
            <a:r>
              <a:rPr lang="en-US" sz="1800" dirty="0" err="1"/>
              <a:t>PCIe</a:t>
            </a:r>
            <a:r>
              <a:rPr lang="en-US" sz="1800" dirty="0"/>
              <a:t> </a:t>
            </a:r>
            <a:r>
              <a:rPr lang="en-US" sz="1800" dirty="0" err="1"/>
              <a:t>Tx</a:t>
            </a:r>
            <a:r>
              <a:rPr lang="en-US" sz="1800" dirty="0"/>
              <a:t> &gt; 100 Gb/s</a:t>
            </a:r>
          </a:p>
          <a:p>
            <a:r>
              <a:rPr lang="en-US" sz="1800" dirty="0"/>
              <a:t>  FEE Rx &lt; 80 Gb/s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70" y="1097281"/>
            <a:ext cx="4642813" cy="2865120"/>
          </a:xfrm>
          <a:prstGeom prst="rect">
            <a:avLst/>
          </a:prstGeom>
        </p:spPr>
      </p:pic>
      <p:pic>
        <p:nvPicPr>
          <p:cNvPr id="13" name="Content Placeholder 4" descr="A screenshot of a cell phone&#10;&#10;Description generated with very high confidenc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"/>
          <a:stretch/>
        </p:blipFill>
        <p:spPr>
          <a:xfrm>
            <a:off x="4940815" y="1447801"/>
            <a:ext cx="4203183" cy="4724399"/>
          </a:xfrm>
          <a:prstGeom prst="rect">
            <a:avLst/>
          </a:prstGeom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38" descr="LDRD Logo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57912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990600"/>
          </a:xfrm>
        </p:spPr>
        <p:txBody>
          <a:bodyPr/>
          <a:lstStyle/>
          <a:p>
            <a:r>
              <a:rPr lang="en-US" dirty="0" smtClean="0"/>
              <a:t>Data Rate Requirements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Readout Units 3 GBTX @ 0.4 GB/s = 1.2 GB/s &gt;133MB/s</a:t>
            </a:r>
          </a:p>
          <a:p>
            <a:r>
              <a:rPr lang="en-US" sz="1800" dirty="0" err="1" smtClean="0"/>
              <a:t>GBTx</a:t>
            </a:r>
            <a:r>
              <a:rPr lang="en-US" sz="1800" dirty="0"/>
              <a:t>: </a:t>
            </a:r>
            <a:r>
              <a:rPr lang="en-US" sz="1800" dirty="0" smtClean="0"/>
              <a:t>3.2-4.48Gb/s, 0.4 GB/s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FELIX (48 input on FELIX, twice the number needed to support 8 RUs (3 links))</a:t>
            </a:r>
          </a:p>
          <a:p>
            <a:r>
              <a:rPr lang="en-US" sz="1800" dirty="0" smtClean="0"/>
              <a:t>2x 8-lane </a:t>
            </a:r>
            <a:r>
              <a:rPr lang="en-US" sz="1800" dirty="0" err="1" smtClean="0"/>
              <a:t>PCIe</a:t>
            </a:r>
            <a:r>
              <a:rPr lang="en-US" sz="1800" dirty="0" smtClean="0"/>
              <a:t> Gen 3 @ 7880 MB/s = 15760 MB/s &gt; 848 MB/s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4569945" cy="295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57" y="3777182"/>
            <a:ext cx="4227443" cy="283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3" y="838200"/>
            <a:ext cx="7679917" cy="148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LDRD Logo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7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0"/>
            <a:ext cx="9829800" cy="990600"/>
          </a:xfrm>
        </p:spPr>
        <p:txBody>
          <a:bodyPr/>
          <a:lstStyle/>
          <a:p>
            <a:r>
              <a:rPr lang="en-US" dirty="0" smtClean="0"/>
              <a:t>MVTX Readout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r>
              <a:rPr lang="en-US" dirty="0"/>
              <a:t>Hardware</a:t>
            </a:r>
          </a:p>
          <a:p>
            <a:pPr lvl="1"/>
            <a:r>
              <a:rPr lang="en-US" dirty="0"/>
              <a:t>48 </a:t>
            </a:r>
            <a:r>
              <a:rPr lang="en-US" dirty="0" smtClean="0"/>
              <a:t>ALPIDE Staves (~200M Channels)</a:t>
            </a:r>
            <a:endParaRPr lang="en-US" dirty="0"/>
          </a:p>
          <a:p>
            <a:pPr lvl="1"/>
            <a:r>
              <a:rPr lang="en-US" dirty="0"/>
              <a:t>48 Front End Electronics </a:t>
            </a:r>
            <a:r>
              <a:rPr lang="en-US" dirty="0" smtClean="0"/>
              <a:t>(RUv1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6 Back End Electronics </a:t>
            </a:r>
            <a:r>
              <a:rPr lang="en-US" dirty="0" smtClean="0"/>
              <a:t>(FELIX </a:t>
            </a:r>
            <a:r>
              <a:rPr lang="en-US" dirty="0"/>
              <a:t>v2.x)</a:t>
            </a:r>
          </a:p>
          <a:p>
            <a:pPr lvl="1"/>
            <a:r>
              <a:rPr lang="en-US" dirty="0"/>
              <a:t>6 EBDC server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/>
              <a:t>Power Boards+ Supplies</a:t>
            </a:r>
          </a:p>
          <a:p>
            <a:pPr lvl="1"/>
            <a:r>
              <a:rPr lang="en-US" dirty="0"/>
              <a:t>48 Stave to RU cables</a:t>
            </a:r>
          </a:p>
          <a:p>
            <a:pPr lvl="1"/>
            <a:r>
              <a:rPr lang="en-US" dirty="0"/>
              <a:t>144 Fiber optic cables (3 fibers x 48 FEE)</a:t>
            </a:r>
          </a:p>
          <a:p>
            <a:r>
              <a:rPr lang="en-US" dirty="0"/>
              <a:t>Spares at ~20%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38" descr="LDRD Logo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759340"/>
            <a:ext cx="838200" cy="517260"/>
          </a:xfrm>
          <a:prstGeom prst="rect">
            <a:avLst/>
          </a:prstGeom>
        </p:spPr>
      </p:pic>
      <p:pic>
        <p:nvPicPr>
          <p:cNvPr id="2050" name="Picture 2" descr="C:\Users\alext\Desktop\meetingWithSho\LDRD_Review\Review\IMG_57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7000" y="2286000"/>
            <a:ext cx="533400" cy="40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ower_Unit_setup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10000"/>
            <a:ext cx="691127" cy="488364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333676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0" y="1553487"/>
            <a:ext cx="1066800" cy="674156"/>
          </a:xfrm>
          <a:prstGeom prst="rect">
            <a:avLst/>
          </a:prstGeom>
        </p:spPr>
      </p:pic>
      <p:pic>
        <p:nvPicPr>
          <p:cNvPr id="2051" name="Picture 3" descr="C:\Users\alext\Desktop\meetingWithSho\LDRD_Review\ecue_thumb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727075" cy="5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xt\Desktop\meetingWithSho\LDRD_Review\FCLC10G-1M-zoom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314" y="4796919"/>
            <a:ext cx="606425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1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R&amp;D Accomplishments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2AA5FD-56BF-46BB-8D5E-B71BF8A06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67431"/>
            <a:ext cx="7543800" cy="3171169"/>
          </a:xfrm>
          <a:prstGeom prst="rect">
            <a:avLst/>
          </a:prstGeom>
        </p:spPr>
      </p:pic>
      <p:pic>
        <p:nvPicPr>
          <p:cNvPr id="5122" name="Picture 2" descr="C:\Users\alext\Desktop\meetingWithSho\LDRD_Review\Review\New folder\IMG_57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90600"/>
            <a:ext cx="274335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936133BE-1863-447D-8915-A243A959635E}"/>
              </a:ext>
            </a:extLst>
          </p:cNvPr>
          <p:cNvSpPr txBox="1">
            <a:spLocks/>
          </p:cNvSpPr>
          <p:nvPr/>
        </p:nvSpPr>
        <p:spPr bwMode="auto">
          <a:xfrm>
            <a:off x="76200" y="4038600"/>
            <a:ext cx="9067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While </a:t>
            </a:r>
            <a:r>
              <a:rPr lang="en-US" sz="2400" dirty="0"/>
              <a:t>RU (Readout </a:t>
            </a:r>
            <a:r>
              <a:rPr lang="en-US" sz="2400" dirty="0" smtClean="0"/>
              <a:t>Unit) </a:t>
            </a:r>
            <a:r>
              <a:rPr lang="en-US" sz="2400" dirty="0"/>
              <a:t>was not available:</a:t>
            </a:r>
          </a:p>
          <a:p>
            <a:r>
              <a:rPr lang="en-US" sz="2400" dirty="0" smtClean="0"/>
              <a:t>Designed system to emulate RU on Xilinx Development </a:t>
            </a:r>
            <a:r>
              <a:rPr lang="en-US" sz="2400" dirty="0" smtClean="0"/>
              <a:t>Kits </a:t>
            </a:r>
            <a:endParaRPr lang="en-US" sz="2400" dirty="0" smtClean="0"/>
          </a:p>
          <a:p>
            <a:pPr lvl="1"/>
            <a:r>
              <a:rPr lang="en-US" sz="2400" dirty="0" smtClean="0"/>
              <a:t>ALPIDE triggered and </a:t>
            </a:r>
            <a:r>
              <a:rPr lang="en-US" sz="2400" dirty="0" smtClean="0"/>
              <a:t>read out </a:t>
            </a:r>
            <a:r>
              <a:rPr lang="en-US" sz="2400" dirty="0" smtClean="0"/>
              <a:t>at 15kHz, 448 hits</a:t>
            </a:r>
          </a:p>
          <a:p>
            <a:pPr lvl="1"/>
            <a:r>
              <a:rPr lang="en-US" sz="2400" dirty="0" smtClean="0"/>
              <a:t>Developed prototype RCDAQ plugin</a:t>
            </a:r>
          </a:p>
          <a:p>
            <a:pPr lvl="1"/>
            <a:r>
              <a:rPr lang="en-US" sz="2400" dirty="0" smtClean="0"/>
              <a:t>FELIX packs and places ALPIDE data on </a:t>
            </a:r>
            <a:r>
              <a:rPr lang="en-US" sz="2400" dirty="0" smtClean="0"/>
              <a:t>disk</a:t>
            </a:r>
            <a:endParaRPr lang="en-US" sz="2400" dirty="0" smtClean="0"/>
          </a:p>
          <a:p>
            <a:pPr lvl="1"/>
            <a:r>
              <a:rPr lang="en-US" sz="2400" dirty="0" smtClean="0"/>
              <a:t>Emulated 8 RU’s using 1 fiber link per RU on FELIX, </a:t>
            </a:r>
            <a:r>
              <a:rPr lang="en-US" sz="2400" dirty="0" smtClean="0"/>
              <a:t>15kHz</a:t>
            </a:r>
            <a:endParaRPr lang="en-US" sz="2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181600" y="1314451"/>
            <a:ext cx="3657600" cy="11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Accelerated </a:t>
            </a:r>
            <a:r>
              <a:rPr lang="en-US" sz="2000" dirty="0" smtClean="0">
                <a:solidFill>
                  <a:srgbClr val="FF0000"/>
                </a:solidFill>
              </a:rPr>
              <a:t>Development: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Mitigated Readout Unit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arrival delay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057401" y="1485902"/>
            <a:ext cx="114300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Straight Arrow Connector 10"/>
          <p:cNvCxnSpPr/>
          <p:nvPr/>
        </p:nvCxnSpPr>
        <p:spPr>
          <a:xfrm flipV="1">
            <a:off x="2362200" y="2667000"/>
            <a:ext cx="0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5" name="Picture 38" descr="LDRD Logo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10890"/>
            <a:ext cx="5715000" cy="2937510"/>
          </a:xfrm>
        </p:spPr>
        <p:txBody>
          <a:bodyPr/>
          <a:lstStyle/>
          <a:p>
            <a:r>
              <a:rPr lang="en-US" sz="1800" dirty="0" smtClean="0"/>
              <a:t>Once </a:t>
            </a:r>
            <a:r>
              <a:rPr lang="en-US" sz="1800" dirty="0"/>
              <a:t>the Readout Unit </a:t>
            </a:r>
            <a:r>
              <a:rPr lang="en-US" sz="1800" dirty="0" smtClean="0"/>
              <a:t>arrived, </a:t>
            </a:r>
            <a:r>
              <a:rPr lang="en-US" sz="1800" dirty="0" smtClean="0"/>
              <a:t>successfully </a:t>
            </a:r>
            <a:r>
              <a:rPr lang="en-US" sz="1800" dirty="0"/>
              <a:t>configured, triggered and readout </a:t>
            </a:r>
            <a:r>
              <a:rPr lang="en-US" sz="1800" dirty="0" smtClean="0"/>
              <a:t>Stave:</a:t>
            </a:r>
          </a:p>
          <a:p>
            <a:pPr lvl="1"/>
            <a:r>
              <a:rPr lang="en-US" sz="1600" dirty="0" smtClean="0"/>
              <a:t>Readout Unit configures Stave using USB interface</a:t>
            </a:r>
          </a:p>
          <a:p>
            <a:pPr lvl="1"/>
            <a:r>
              <a:rPr lang="en-US" sz="1600" dirty="0" smtClean="0"/>
              <a:t>FELIX distributes </a:t>
            </a:r>
            <a:r>
              <a:rPr lang="en-US" sz="1600" dirty="0"/>
              <a:t>clock to </a:t>
            </a:r>
            <a:r>
              <a:rPr lang="en-US" sz="1600" dirty="0" smtClean="0"/>
              <a:t>Readout Unit</a:t>
            </a:r>
          </a:p>
          <a:p>
            <a:pPr lvl="1"/>
            <a:r>
              <a:rPr lang="en-US" sz="1600" dirty="0" smtClean="0"/>
              <a:t>Readout Unit distributes clock </a:t>
            </a:r>
            <a:r>
              <a:rPr lang="en-US" sz="1600" dirty="0"/>
              <a:t>to the </a:t>
            </a:r>
            <a:r>
              <a:rPr lang="en-US" sz="1600" dirty="0" smtClean="0"/>
              <a:t>Stave</a:t>
            </a:r>
            <a:endParaRPr lang="en-US" sz="1600" dirty="0"/>
          </a:p>
          <a:p>
            <a:pPr lvl="1"/>
            <a:r>
              <a:rPr lang="en-US" sz="1600" dirty="0" smtClean="0"/>
              <a:t>Stave is </a:t>
            </a:r>
            <a:r>
              <a:rPr lang="en-US" sz="1600" dirty="0" smtClean="0"/>
              <a:t>triggered, </a:t>
            </a:r>
            <a:r>
              <a:rPr lang="en-US" sz="1600" dirty="0"/>
              <a:t>sends data at </a:t>
            </a:r>
            <a:r>
              <a:rPr lang="en-US" sz="1600" dirty="0" smtClean="0"/>
              <a:t>1.2Gb/s</a:t>
            </a:r>
            <a:endParaRPr lang="en-US" sz="1600" dirty="0" smtClean="0"/>
          </a:p>
          <a:p>
            <a:pPr lvl="1"/>
            <a:r>
              <a:rPr lang="en-US" sz="1600" dirty="0"/>
              <a:t>Configured GBT link to recover clock from </a:t>
            </a:r>
            <a:r>
              <a:rPr lang="en-US" sz="1600" dirty="0" smtClean="0"/>
              <a:t>FELIX</a:t>
            </a:r>
          </a:p>
          <a:p>
            <a:pPr lvl="1"/>
            <a:r>
              <a:rPr lang="en-US" sz="1600" dirty="0" smtClean="0"/>
              <a:t>Readout </a:t>
            </a:r>
            <a:r>
              <a:rPr lang="en-US" sz="1600" dirty="0" smtClean="0"/>
              <a:t>U</a:t>
            </a:r>
            <a:r>
              <a:rPr lang="en-US" sz="1600" dirty="0" smtClean="0"/>
              <a:t>nit receives the data and sends the data to FELIX over fiber using GBT link</a:t>
            </a:r>
          </a:p>
          <a:p>
            <a:pPr lvl="1"/>
            <a:r>
              <a:rPr lang="en-US" sz="1600" dirty="0" smtClean="0"/>
              <a:t>FELIX </a:t>
            </a:r>
            <a:r>
              <a:rPr lang="en-US" sz="1600" dirty="0"/>
              <a:t>packs </a:t>
            </a:r>
            <a:r>
              <a:rPr lang="en-US" sz="1600" dirty="0" smtClean="0"/>
              <a:t>data, stores it </a:t>
            </a:r>
            <a:r>
              <a:rPr lang="en-US" sz="1600" dirty="0"/>
              <a:t>on disk using </a:t>
            </a:r>
            <a:r>
              <a:rPr lang="en-US" sz="1600" dirty="0" smtClean="0"/>
              <a:t>RCDAQ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90600"/>
          </a:xfrm>
        </p:spPr>
        <p:txBody>
          <a:bodyPr/>
          <a:lstStyle/>
          <a:p>
            <a:r>
              <a:rPr lang="en-US" dirty="0" smtClean="0"/>
              <a:t>MVTX Full Chain</a:t>
            </a:r>
            <a:endParaRPr lang="en-US" dirty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0015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410200" cy="195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600200"/>
            <a:ext cx="457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2400" y="2933700"/>
            <a:ext cx="5486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Demonstrated Full MVTX Chain Readout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543800" y="990600"/>
            <a:ext cx="0" cy="1143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" name="Straight Connector 23"/>
          <p:cNvCxnSpPr/>
          <p:nvPr/>
        </p:nvCxnSpPr>
        <p:spPr>
          <a:xfrm flipH="1">
            <a:off x="1905000" y="990600"/>
            <a:ext cx="5638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05000" y="990600"/>
            <a:ext cx="0" cy="381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52600" y="1597968"/>
            <a:ext cx="381000" cy="233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0" y="148875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Readout</a:t>
            </a:r>
          </a:p>
          <a:p>
            <a:r>
              <a:rPr lang="en-US" sz="1200" dirty="0" smtClean="0"/>
              <a:t>     Unit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" y="15364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Stave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114800" y="1613357"/>
            <a:ext cx="381000" cy="233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3886200" y="15240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FELIX</a:t>
            </a:r>
            <a:endParaRPr lang="en-US" sz="1600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609600" y="838200"/>
            <a:ext cx="815975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9600" y="838200"/>
            <a:ext cx="0" cy="5334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5400000">
            <a:off x="7924800" y="1676400"/>
            <a:ext cx="1676400" cy="12700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305300" y="1966752"/>
            <a:ext cx="0" cy="776448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305300" y="2743200"/>
            <a:ext cx="14097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715000" y="2743200"/>
            <a:ext cx="0" cy="9906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715000" y="3733800"/>
            <a:ext cx="12954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38" descr="LDRD Logo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6096000" y="5943600"/>
            <a:ext cx="282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Server + FELIX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096000" y="3352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Readout Unit + Stave</a:t>
            </a:r>
            <a:endParaRPr lang="en-US" dirty="0"/>
          </a:p>
        </p:txBody>
      </p:sp>
      <p:pic>
        <p:nvPicPr>
          <p:cNvPr id="81" name="Picture 80" descr="https://lh3.googleusercontent.com/sU-24uBdtEJWFfKGtfTF5Ht1xpvPFd5d6vv1GNI-X8y4J1KXl9nLBTIkZTTwczT6esywolS2ZhEwrQAlNLfNr8JRVEo6_SaV6dwgSkfniV29_jgFm1GFRmdEwhfXH9RjbTLdJ9zlbRLudIwY6UnAKiyRQ1AlL3jVtbeKyeXAR2l1aV2iJH8G-ZG2p-vOy-I3eA9aYbUo1fY-xWbl62mURGNmQNAaXoWg0CRuuvWUtQnHPFl8JbN1xbgfp0CNyN4HaFlgNRXkNvnGZrs0WAilIPz7i-quUyW7aNDrC2Oxb46Hop3eQNDk3qGmCM4qbLWpfB6cB90yjt2azzOVU8ZBrzaY7ZrJlLgCJ8iFe9JnVPmAJAoNqWG2TFM3i8hB7iv_s-WKyk9tl_BMkb2IGLxM89D0oDhHVs6PU5KQczViBqOhhE7b096BijHmRi3fSFIE2qRIkar0JnXgxrvniSbHFQZvQ5gUdi33pSX70esgJYfCev0yULJKyqM5z86THrVVJMdh9xscmCXq1LTck1NyKczNbyCFsJNGPXNt-a2gL6KBHJnsh39Lu8i-AmVkAr-OvtMuM8HvTedEcLAB1NG-zKsfFf3VMA0aMZBoWbycmLR96f8p1C8E9g=w1670-h939-n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29" y="4191000"/>
            <a:ext cx="3148221" cy="17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Arrow Connector 74"/>
          <p:cNvCxnSpPr/>
          <p:nvPr/>
        </p:nvCxnSpPr>
        <p:spPr>
          <a:xfrm>
            <a:off x="7010400" y="3733800"/>
            <a:ext cx="0" cy="11430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RCDAQ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2590800"/>
          </a:xfrm>
        </p:spPr>
        <p:txBody>
          <a:bodyPr/>
          <a:lstStyle/>
          <a:p>
            <a:r>
              <a:rPr lang="en-US" sz="2800" dirty="0" smtClean="0"/>
              <a:t>RCDAQ = </a:t>
            </a:r>
            <a:r>
              <a:rPr lang="en-US" sz="2800" dirty="0" err="1" smtClean="0"/>
              <a:t>sPHENIX</a:t>
            </a:r>
            <a:r>
              <a:rPr lang="en-US" sz="2800" dirty="0" smtClean="0"/>
              <a:t> DAQ</a:t>
            </a:r>
            <a:endParaRPr lang="en-US" sz="2800" dirty="0"/>
          </a:p>
          <a:p>
            <a:pPr lvl="1"/>
            <a:r>
              <a:rPr lang="en-US" sz="2400" dirty="0" smtClean="0"/>
              <a:t>Our accomplishments of integrating FELIX with RCDAQ prove that MVTX should tie into </a:t>
            </a:r>
            <a:r>
              <a:rPr lang="en-US" sz="2400" dirty="0" err="1" smtClean="0"/>
              <a:t>sPHENIX</a:t>
            </a:r>
            <a:r>
              <a:rPr lang="en-US" sz="2400" dirty="0" smtClean="0"/>
              <a:t> day one. </a:t>
            </a:r>
          </a:p>
          <a:p>
            <a:pPr lvl="1"/>
            <a:r>
              <a:rPr lang="en-US" sz="2400" dirty="0" smtClean="0"/>
              <a:t>Plots generated by RCDAQ show pulsed Pixels readout </a:t>
            </a:r>
            <a:r>
              <a:rPr lang="en-US" sz="2400" dirty="0" smtClean="0"/>
              <a:t>by </a:t>
            </a:r>
            <a:r>
              <a:rPr lang="en-US" sz="2400" dirty="0" smtClean="0"/>
              <a:t>Readout Unit and FELIX</a:t>
            </a:r>
          </a:p>
        </p:txBody>
      </p:sp>
      <p:pic>
        <p:nvPicPr>
          <p:cNvPr id="12" name="Picture 11" descr="maps2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84" y="3657601"/>
            <a:ext cx="3632816" cy="2478200"/>
          </a:xfrm>
          <a:prstGeom prst="rect">
            <a:avLst/>
          </a:prstGeom>
        </p:spPr>
      </p:pic>
      <p:pic>
        <p:nvPicPr>
          <p:cNvPr id="13" name="Picture 12" descr="maps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6" y="3657600"/>
            <a:ext cx="3632816" cy="2478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066800" y="6154851"/>
            <a:ext cx="670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Full MVTX Readout Chain integrated with </a:t>
            </a:r>
            <a:r>
              <a:rPr lang="en-US" sz="2000" dirty="0" err="1" smtClean="0">
                <a:solidFill>
                  <a:srgbClr val="FF0000"/>
                </a:solidFill>
              </a:rPr>
              <a:t>sPHENIX</a:t>
            </a:r>
            <a:r>
              <a:rPr lang="en-US" sz="2000" dirty="0" smtClean="0">
                <a:solidFill>
                  <a:srgbClr val="FF0000"/>
                </a:solidFill>
              </a:rPr>
              <a:t> DAQ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38" descr="LDRD Logo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9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0"/>
            <a:ext cx="10134600" cy="990600"/>
          </a:xfrm>
        </p:spPr>
        <p:txBody>
          <a:bodyPr/>
          <a:lstStyle/>
          <a:p>
            <a:r>
              <a:rPr lang="en-US" dirty="0" smtClean="0"/>
              <a:t>MVTX Stave-RU Extension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17743" r="17087" b="52022"/>
          <a:stretch/>
        </p:blipFill>
        <p:spPr>
          <a:xfrm>
            <a:off x="152397" y="1874102"/>
            <a:ext cx="1765856" cy="432000"/>
          </a:xfrm>
          <a:prstGeom prst="rect">
            <a:avLst/>
          </a:prstGeom>
        </p:spPr>
      </p:pic>
      <p:sp>
        <p:nvSpPr>
          <p:cNvPr id="12" name="TextBox 126"/>
          <p:cNvSpPr txBox="1"/>
          <p:nvPr/>
        </p:nvSpPr>
        <p:spPr>
          <a:xfrm>
            <a:off x="431350" y="2309993"/>
            <a:ext cx="12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/>
              <a:t>Samtec</a:t>
            </a:r>
            <a:r>
              <a:rPr lang="en-US" sz="1200" dirty="0" smtClean="0"/>
              <a:t> </a:t>
            </a:r>
            <a:r>
              <a:rPr lang="en-US" sz="1200" dirty="0" err="1" smtClean="0"/>
              <a:t>Twinax</a:t>
            </a:r>
            <a:r>
              <a:rPr lang="en-US" sz="1200" dirty="0" smtClean="0"/>
              <a:t> “</a:t>
            </a:r>
            <a:r>
              <a:rPr lang="en-US" sz="1200" dirty="0" err="1" smtClean="0"/>
              <a:t>FireFly</a:t>
            </a:r>
            <a:r>
              <a:rPr lang="en-US" sz="1200" dirty="0" smtClean="0"/>
              <a:t>” cable</a:t>
            </a:r>
            <a:endParaRPr lang="en-US" sz="1200" dirty="0"/>
          </a:p>
        </p:txBody>
      </p:sp>
      <p:sp>
        <p:nvSpPr>
          <p:cNvPr id="13" name="TextBox 127"/>
          <p:cNvSpPr txBox="1"/>
          <p:nvPr/>
        </p:nvSpPr>
        <p:spPr>
          <a:xfrm>
            <a:off x="152398" y="1491255"/>
            <a:ext cx="1796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9 </a:t>
            </a:r>
            <a:r>
              <a:rPr lang="en-US" sz="1050" dirty="0" smtClean="0"/>
              <a:t>Data</a:t>
            </a:r>
            <a:r>
              <a:rPr lang="en-US" sz="1100" dirty="0" smtClean="0"/>
              <a:t> (1.2Gbps)</a:t>
            </a:r>
          </a:p>
          <a:p>
            <a:r>
              <a:rPr lang="en-US" sz="1100" dirty="0" smtClean="0"/>
              <a:t>1 Clock, 1 Control/Trigger</a:t>
            </a:r>
            <a:endParaRPr lang="en-US" sz="1100" dirty="0"/>
          </a:p>
        </p:txBody>
      </p:sp>
      <p:sp>
        <p:nvSpPr>
          <p:cNvPr id="14" name="Left Brace 13"/>
          <p:cNvSpPr/>
          <p:nvPr/>
        </p:nvSpPr>
        <p:spPr>
          <a:xfrm rot="5400000">
            <a:off x="886649" y="432434"/>
            <a:ext cx="327635" cy="17961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163"/>
          <p:cNvSpPr txBox="1"/>
          <p:nvPr/>
        </p:nvSpPr>
        <p:spPr>
          <a:xfrm>
            <a:off x="722081" y="876344"/>
            <a:ext cx="656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5-10 m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68705"/>
            <a:ext cx="3394688" cy="25460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76344"/>
            <a:ext cx="3394688" cy="254601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057400" y="3463904"/>
            <a:ext cx="2400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ko-KR" sz="1400" b="1" dirty="0" smtClean="0">
                <a:solidFill>
                  <a:srgbClr val="0070C0"/>
                </a:solidFill>
              </a:rPr>
              <a:t>5 Meter</a:t>
            </a:r>
            <a:endParaRPr lang="en-US" altLang="ko-KR" sz="1400" dirty="0"/>
          </a:p>
        </p:txBody>
      </p:sp>
      <p:sp>
        <p:nvSpPr>
          <p:cNvPr id="22" name="Rectangle 21"/>
          <p:cNvSpPr/>
          <p:nvPr/>
        </p:nvSpPr>
        <p:spPr>
          <a:xfrm>
            <a:off x="5638800" y="3426023"/>
            <a:ext cx="2400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ko-KR" sz="1400" b="1" dirty="0" smtClean="0">
                <a:solidFill>
                  <a:srgbClr val="0070C0"/>
                </a:solidFill>
              </a:rPr>
              <a:t>7 Meter</a:t>
            </a:r>
            <a:endParaRPr lang="en-US" altLang="ko-KR" sz="14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52400" y="3784182"/>
            <a:ext cx="8839200" cy="292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Flex Cable Manufacturer Identified </a:t>
            </a:r>
          </a:p>
          <a:p>
            <a:r>
              <a:rPr lang="en-US" sz="2000" dirty="0" smtClean="0"/>
              <a:t>Signal </a:t>
            </a:r>
            <a:r>
              <a:rPr lang="en-US" sz="2000" dirty="0"/>
              <a:t>Integrity </a:t>
            </a:r>
            <a:r>
              <a:rPr lang="en-US" sz="2000" dirty="0" smtClean="0"/>
              <a:t>of </a:t>
            </a:r>
            <a:r>
              <a:rPr lang="en-US" sz="2000" dirty="0"/>
              <a:t>the longer Stave-RU interconnect cable for the MVTX mechanical configuration including overall length and necessary data output rate is under </a:t>
            </a:r>
            <a:r>
              <a:rPr lang="en-US" sz="2000" dirty="0" smtClean="0"/>
              <a:t>evaluation</a:t>
            </a:r>
          </a:p>
          <a:p>
            <a:pPr lvl="1"/>
            <a:r>
              <a:rPr lang="en-US" sz="2000" dirty="0" smtClean="0"/>
              <a:t>Confirmed Default ALPIDE Data Transmission Settings are not suitable for cable lengths over 5m</a:t>
            </a:r>
          </a:p>
          <a:p>
            <a:pPr lvl="1"/>
            <a:r>
              <a:rPr lang="en-US" sz="2000" dirty="0" smtClean="0"/>
              <a:t>2 electronics </a:t>
            </a:r>
            <a:r>
              <a:rPr lang="en-US" sz="2000" dirty="0" smtClean="0"/>
              <a:t>options</a:t>
            </a:r>
            <a:endParaRPr lang="en-US" sz="1800" dirty="0" smtClean="0"/>
          </a:p>
          <a:p>
            <a:pPr lvl="2"/>
            <a:r>
              <a:rPr lang="en-US" sz="1800" dirty="0" smtClean="0"/>
              <a:t>Increase </a:t>
            </a:r>
            <a:r>
              <a:rPr lang="en-US" sz="1800" dirty="0" smtClean="0"/>
              <a:t>ALPIDE Drive </a:t>
            </a:r>
            <a:r>
              <a:rPr lang="en-US" sz="1800" dirty="0" smtClean="0"/>
              <a:t>Strength</a:t>
            </a:r>
          </a:p>
          <a:p>
            <a:pPr lvl="2"/>
            <a:r>
              <a:rPr lang="en-US" sz="1800" dirty="0" smtClean="0"/>
              <a:t>Increase </a:t>
            </a:r>
            <a:r>
              <a:rPr lang="en-US" sz="1800" dirty="0"/>
              <a:t>ALPIDE </a:t>
            </a:r>
            <a:r>
              <a:rPr lang="en-US" sz="1800" dirty="0" err="1"/>
              <a:t>Preemphasis</a:t>
            </a:r>
            <a:r>
              <a:rPr lang="en-US" sz="1800" dirty="0"/>
              <a:t> </a:t>
            </a:r>
            <a:endParaRPr lang="en-US" sz="18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6" name="Picture 38" descr="LDRD Logo.ps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5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90600"/>
          </a:xfrm>
        </p:spPr>
        <p:txBody>
          <a:bodyPr/>
          <a:lstStyle/>
          <a:p>
            <a:r>
              <a:rPr lang="en-US" dirty="0" smtClean="0"/>
              <a:t>ALPIDE Simulations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3400" y="797518"/>
            <a:ext cx="3489193" cy="2098082"/>
            <a:chOff x="191234" y="2737622"/>
            <a:chExt cx="5081347" cy="35433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00" y="2737622"/>
              <a:ext cx="4800600" cy="354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6"/>
            <p:cNvSpPr/>
            <p:nvPr/>
          </p:nvSpPr>
          <p:spPr>
            <a:xfrm flipV="1">
              <a:off x="4559786" y="4352684"/>
              <a:ext cx="712795" cy="408615"/>
            </a:xfrm>
            <a:custGeom>
              <a:avLst/>
              <a:gdLst>
                <a:gd name="connsiteX0" fmla="*/ 0 w 2509520"/>
                <a:gd name="connsiteY0" fmla="*/ 1818640 h 1818640"/>
                <a:gd name="connsiteX1" fmla="*/ 629920 w 2509520"/>
                <a:gd name="connsiteY1" fmla="*/ 1818640 h 1818640"/>
                <a:gd name="connsiteX2" fmla="*/ 640080 w 2509520"/>
                <a:gd name="connsiteY2" fmla="*/ 0 h 1818640"/>
                <a:gd name="connsiteX3" fmla="*/ 1889760 w 2509520"/>
                <a:gd name="connsiteY3" fmla="*/ 0 h 1818640"/>
                <a:gd name="connsiteX4" fmla="*/ 1899920 w 2509520"/>
                <a:gd name="connsiteY4" fmla="*/ 1818640 h 1818640"/>
                <a:gd name="connsiteX5" fmla="*/ 2509520 w 2509520"/>
                <a:gd name="connsiteY5" fmla="*/ 181864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9520" h="1818640">
                  <a:moveTo>
                    <a:pt x="0" y="1818640"/>
                  </a:moveTo>
                  <a:lnTo>
                    <a:pt x="629920" y="1818640"/>
                  </a:lnTo>
                  <a:cubicBezTo>
                    <a:pt x="633307" y="1212427"/>
                    <a:pt x="636693" y="606213"/>
                    <a:pt x="640080" y="0"/>
                  </a:cubicBezTo>
                  <a:lnTo>
                    <a:pt x="1889760" y="0"/>
                  </a:lnTo>
                  <a:cubicBezTo>
                    <a:pt x="1893147" y="606213"/>
                    <a:pt x="1896533" y="1212427"/>
                    <a:pt x="1899920" y="1818640"/>
                  </a:cubicBezTo>
                  <a:lnTo>
                    <a:pt x="2509520" y="1818640"/>
                  </a:ln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5849" y="4509272"/>
              <a:ext cx="897089" cy="51000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91234" y="4238765"/>
              <a:ext cx="595303" cy="317364"/>
              <a:chOff x="9368684" y="3919529"/>
              <a:chExt cx="854930" cy="344292"/>
            </a:xfrm>
          </p:grpSpPr>
          <p:cxnSp>
            <p:nvCxnSpPr>
              <p:cNvPr id="15" name="직선 연결선 16"/>
              <p:cNvCxnSpPr/>
              <p:nvPr/>
            </p:nvCxnSpPr>
            <p:spPr bwMode="auto">
              <a:xfrm>
                <a:off x="9923867" y="3919531"/>
                <a:ext cx="299747" cy="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직선 연결선 17"/>
              <p:cNvCxnSpPr/>
              <p:nvPr/>
            </p:nvCxnSpPr>
            <p:spPr bwMode="auto">
              <a:xfrm>
                <a:off x="9600343" y="3919531"/>
                <a:ext cx="0" cy="34429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직선 연결선 19"/>
              <p:cNvCxnSpPr/>
              <p:nvPr/>
            </p:nvCxnSpPr>
            <p:spPr bwMode="auto">
              <a:xfrm flipV="1">
                <a:off x="9590310" y="3919531"/>
                <a:ext cx="353625" cy="34429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직선 연결선 20"/>
              <p:cNvCxnSpPr/>
              <p:nvPr/>
            </p:nvCxnSpPr>
            <p:spPr bwMode="auto">
              <a:xfrm>
                <a:off x="9368684" y="3919529"/>
                <a:ext cx="257175" cy="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1194192" y="3970107"/>
              <a:ext cx="892563" cy="296506"/>
              <a:chOff x="9248438" y="3868698"/>
              <a:chExt cx="1281831" cy="321664"/>
            </a:xfrm>
          </p:grpSpPr>
          <p:cxnSp>
            <p:nvCxnSpPr>
              <p:cNvPr id="11" name="직선 연결선 16"/>
              <p:cNvCxnSpPr/>
              <p:nvPr/>
            </p:nvCxnSpPr>
            <p:spPr bwMode="auto">
              <a:xfrm>
                <a:off x="10230521" y="3868698"/>
                <a:ext cx="299748" cy="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직선 연결선 17"/>
              <p:cNvCxnSpPr/>
              <p:nvPr/>
            </p:nvCxnSpPr>
            <p:spPr bwMode="auto">
              <a:xfrm>
                <a:off x="9480096" y="3868698"/>
                <a:ext cx="166781" cy="318936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직선 연결선 19"/>
              <p:cNvCxnSpPr/>
              <p:nvPr/>
            </p:nvCxnSpPr>
            <p:spPr bwMode="auto">
              <a:xfrm flipV="1">
                <a:off x="9626806" y="3868698"/>
                <a:ext cx="633304" cy="321664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직선 연결선 20"/>
              <p:cNvCxnSpPr/>
              <p:nvPr/>
            </p:nvCxnSpPr>
            <p:spPr bwMode="auto">
              <a:xfrm>
                <a:off x="9248438" y="3868698"/>
                <a:ext cx="257176" cy="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05486" y="5410200"/>
            <a:ext cx="876711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Need to Adapt </a:t>
            </a:r>
            <a:r>
              <a:rPr lang="en-US" sz="1800" dirty="0">
                <a:solidFill>
                  <a:srgbClr val="FF0000"/>
                </a:solidFill>
              </a:rPr>
              <a:t>ALPIDE Bias </a:t>
            </a:r>
            <a:r>
              <a:rPr lang="en-US" sz="1800" dirty="0" smtClean="0">
                <a:solidFill>
                  <a:srgbClr val="FF0000"/>
                </a:solidFill>
              </a:rPr>
              <a:t>Parameters </a:t>
            </a:r>
            <a:r>
              <a:rPr lang="en-US" sz="1800" dirty="0" smtClean="0">
                <a:solidFill>
                  <a:srgbClr val="FF0000"/>
                </a:solidFill>
              </a:rPr>
              <a:t>for use </a:t>
            </a:r>
            <a:r>
              <a:rPr lang="en-US" sz="1800" dirty="0" smtClean="0">
                <a:solidFill>
                  <a:srgbClr val="FF0000"/>
                </a:solidFill>
              </a:rPr>
              <a:t>in MVTX</a:t>
            </a:r>
          </a:p>
          <a:p>
            <a:r>
              <a:rPr lang="en-US" sz="1800" dirty="0" smtClean="0"/>
              <a:t>Obtained evaluation license for Mentor Graphics Virtuoso</a:t>
            </a:r>
          </a:p>
          <a:p>
            <a:r>
              <a:rPr lang="en-US" sz="1800" dirty="0" smtClean="0"/>
              <a:t>Obtained technology files from Tower </a:t>
            </a:r>
            <a:r>
              <a:rPr lang="en-US" sz="1800" dirty="0" smtClean="0"/>
              <a:t>Jazz</a:t>
            </a:r>
            <a:endParaRPr lang="en-US" sz="1800" dirty="0" smtClean="0"/>
          </a:p>
          <a:p>
            <a:r>
              <a:rPr lang="en-US" sz="1800" dirty="0"/>
              <a:t>Understood the effects of each Bias and Threshold Parameter on the </a:t>
            </a:r>
            <a:r>
              <a:rPr lang="en-US" sz="1800" dirty="0" smtClean="0"/>
              <a:t>output		</a:t>
            </a:r>
            <a:endParaRPr lang="en-US" sz="1800" dirty="0"/>
          </a:p>
          <a:p>
            <a:endParaRPr lang="en-US" sz="1800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4" name="Picture 38" descr="LDRD Logo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pics2\dafault_500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4495799" cy="2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5" r="2862" b="2205"/>
          <a:stretch/>
        </p:blipFill>
        <p:spPr>
          <a:xfrm>
            <a:off x="4638369" y="822974"/>
            <a:ext cx="4505630" cy="245362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966288" y="1194500"/>
            <a:ext cx="9566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0" dirty="0" smtClean="0">
                <a:solidFill>
                  <a:schemeClr val="tx1"/>
                </a:solidFill>
              </a:rPr>
              <a:t>Input charge</a:t>
            </a:r>
            <a:endParaRPr lang="en-US" altLang="ko-KR" sz="1000" b="0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5095569" y="2451297"/>
            <a:ext cx="3702552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095569" y="1985133"/>
            <a:ext cx="3702552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6875718" y="1524000"/>
            <a:ext cx="20471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0" dirty="0" smtClean="0">
                <a:solidFill>
                  <a:srgbClr val="0000FF"/>
                </a:solidFill>
              </a:rPr>
              <a:t>Clipping point </a:t>
            </a:r>
          </a:p>
          <a:p>
            <a:r>
              <a:rPr lang="en-US" altLang="ko-KR" sz="1100" b="0" dirty="0" smtClean="0">
                <a:solidFill>
                  <a:srgbClr val="0000FF"/>
                </a:solidFill>
              </a:rPr>
              <a:t>( OUT_A - </a:t>
            </a:r>
            <a:r>
              <a:rPr lang="en-US" altLang="ko-KR" sz="1100" b="0" dirty="0" err="1" smtClean="0">
                <a:solidFill>
                  <a:srgbClr val="0000FF"/>
                </a:solidFill>
              </a:rPr>
              <a:t>curfeed</a:t>
            </a:r>
            <a:r>
              <a:rPr lang="en-US" altLang="ko-KR" sz="1100" b="0" dirty="0" smtClean="0">
                <a:solidFill>
                  <a:srgbClr val="0000FF"/>
                </a:solidFill>
              </a:rPr>
              <a:t> &gt; Vth M6)</a:t>
            </a:r>
            <a:endParaRPr lang="en-US" altLang="ko-KR" sz="1100" b="0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07942" y="1931313"/>
            <a:ext cx="18901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0" dirty="0" smtClean="0">
                <a:solidFill>
                  <a:srgbClr val="0000FF"/>
                </a:solidFill>
              </a:rPr>
              <a:t>Threshold of second stage </a:t>
            </a:r>
          </a:p>
          <a:p>
            <a:r>
              <a:rPr lang="en-US" altLang="ko-KR" sz="1100" b="0" dirty="0" smtClean="0">
                <a:solidFill>
                  <a:srgbClr val="0000FF"/>
                </a:solidFill>
              </a:rPr>
              <a:t>( IDB = I</a:t>
            </a:r>
            <a:r>
              <a:rPr lang="en-US" altLang="ko-KR" sz="1100" b="0" baseline="-25000" dirty="0" smtClean="0">
                <a:solidFill>
                  <a:srgbClr val="0000FF"/>
                </a:solidFill>
              </a:rPr>
              <a:t>M8</a:t>
            </a:r>
            <a:r>
              <a:rPr lang="en-US" altLang="ko-KR" sz="1100" b="0" dirty="0" smtClean="0">
                <a:solidFill>
                  <a:srgbClr val="0000FF"/>
                </a:solidFill>
              </a:rPr>
              <a:t> )</a:t>
            </a:r>
            <a:endParaRPr lang="en-US" altLang="ko-KR" sz="1100" b="0" dirty="0">
              <a:solidFill>
                <a:srgbClr val="0000FF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5095569" y="2889572"/>
            <a:ext cx="3702552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7589209" y="2590800"/>
            <a:ext cx="1402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0" dirty="0" smtClean="0">
                <a:solidFill>
                  <a:srgbClr val="0000FF"/>
                </a:solidFill>
              </a:rPr>
              <a:t>OUT_A base line</a:t>
            </a:r>
            <a:endParaRPr lang="en-US" altLang="ko-KR" sz="1100" b="0" dirty="0">
              <a:solidFill>
                <a:srgbClr val="0000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7196437" y="2451297"/>
            <a:ext cx="0" cy="40878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7181206" y="2405390"/>
            <a:ext cx="1402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0" dirty="0" smtClean="0">
                <a:solidFill>
                  <a:srgbClr val="FF0000"/>
                </a:solidFill>
              </a:rPr>
              <a:t>Charge Threshold</a:t>
            </a:r>
            <a:endParaRPr lang="en-US" altLang="ko-KR" sz="1100" b="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98087" y="822975"/>
            <a:ext cx="9552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200" b="0" dirty="0" smtClean="0">
                <a:solidFill>
                  <a:schemeClr val="tx1"/>
                </a:solidFill>
              </a:rPr>
              <a:t>&lt; OUT_A &gt;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1" r="3570" b="2346"/>
          <a:stretch/>
        </p:blipFill>
        <p:spPr>
          <a:xfrm>
            <a:off x="4612703" y="3200400"/>
            <a:ext cx="4485133" cy="229216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932369" y="4255743"/>
            <a:ext cx="9432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0" dirty="0" smtClean="0">
                <a:solidFill>
                  <a:schemeClr val="tx1"/>
                </a:solidFill>
              </a:rPr>
              <a:t>Input charge</a:t>
            </a:r>
            <a:endParaRPr lang="en-US" altLang="ko-KR" sz="1000" b="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43599" y="3228201"/>
            <a:ext cx="9717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200" b="0" dirty="0" smtClean="0">
                <a:solidFill>
                  <a:schemeClr val="tx1"/>
                </a:solidFill>
              </a:rPr>
              <a:t>&lt; OUT_D &gt;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7376781" y="4935847"/>
            <a:ext cx="230392" cy="107458"/>
          </a:xfrm>
          <a:prstGeom prst="righ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Impact" pitchFamily="34" charset="0"/>
              <a:ea typeface="굴림" pitchFamily="50" charset="-127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864753"/>
              </p:ext>
            </p:extLst>
          </p:nvPr>
        </p:nvGraphicFramePr>
        <p:xfrm>
          <a:off x="7592805" y="4813665"/>
          <a:ext cx="1143000" cy="37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9" imgW="1143000" imgH="444500" progId="Equation.3">
                  <p:embed/>
                </p:oleObj>
              </mc:Choice>
              <mc:Fallback>
                <p:oleObj name="Equation" r:id="rId9" imgW="1143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92805" y="4813665"/>
                        <a:ext cx="1143000" cy="37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49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0"/>
            <a:ext cx="9753600" cy="990600"/>
          </a:xfrm>
        </p:spPr>
        <p:txBody>
          <a:bodyPr/>
          <a:lstStyle/>
          <a:p>
            <a:r>
              <a:rPr lang="en-US" dirty="0"/>
              <a:t>ALPIDE </a:t>
            </a:r>
            <a:r>
              <a:rPr lang="en-US" dirty="0" smtClean="0"/>
              <a:t>Sim. Schematic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1" y="914400"/>
            <a:ext cx="8805333" cy="4953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2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Shape 97"/>
          <p:cNvSpPr/>
          <p:nvPr/>
        </p:nvSpPr>
        <p:spPr>
          <a:xfrm>
            <a:off x="4651500" y="3584700"/>
            <a:ext cx="149100" cy="149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675"/>
            <a:ext cx="9144000" cy="40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LDRD Logo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1828799"/>
            <a:ext cx="9067800" cy="12954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8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0236" y="4419600"/>
            <a:ext cx="9067800" cy="10429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8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990600"/>
          </a:xfrm>
        </p:spPr>
        <p:txBody>
          <a:bodyPr/>
          <a:lstStyle/>
          <a:p>
            <a:r>
              <a:rPr lang="en-US" dirty="0" smtClean="0"/>
              <a:t>Simulation Confirmation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" y="840580"/>
            <a:ext cx="4031458" cy="289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5069"/>
            <a:ext cx="4031459" cy="289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3399" y="3594711"/>
            <a:ext cx="1337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ko-KR" sz="1400" b="1" dirty="0" smtClean="0">
                <a:solidFill>
                  <a:srgbClr val="0070C0"/>
                </a:solidFill>
              </a:rPr>
              <a:t>ITHR: Double</a:t>
            </a:r>
          </a:p>
          <a:p>
            <a:pPr>
              <a:buClr>
                <a:srgbClr val="FF0000"/>
              </a:buClr>
            </a:pPr>
            <a:r>
              <a:rPr lang="en-US" altLang="ko-KR" sz="1400" b="1" dirty="0" smtClean="0">
                <a:solidFill>
                  <a:srgbClr val="0070C0"/>
                </a:solidFill>
              </a:rPr>
              <a:t>IBIAS: Double</a:t>
            </a:r>
            <a:endParaRPr lang="en-US" altLang="ko-KR" sz="1400" dirty="0"/>
          </a:p>
        </p:txBody>
      </p:sp>
      <p:sp>
        <p:nvSpPr>
          <p:cNvPr id="12" name="Rectangle 11"/>
          <p:cNvSpPr/>
          <p:nvPr/>
        </p:nvSpPr>
        <p:spPr>
          <a:xfrm>
            <a:off x="7315200" y="3584531"/>
            <a:ext cx="1489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ko-KR" sz="1400" b="1" dirty="0" smtClean="0">
                <a:solidFill>
                  <a:srgbClr val="0070C0"/>
                </a:solidFill>
              </a:rPr>
              <a:t>ITHR: Half</a:t>
            </a:r>
          </a:p>
          <a:p>
            <a:pPr>
              <a:buClr>
                <a:srgbClr val="FF0000"/>
              </a:buClr>
            </a:pPr>
            <a:r>
              <a:rPr lang="en-US" altLang="ko-KR" sz="1400" b="1" dirty="0" smtClean="0">
                <a:solidFill>
                  <a:srgbClr val="0070C0"/>
                </a:solidFill>
              </a:rPr>
              <a:t>IBIAS: </a:t>
            </a:r>
            <a:r>
              <a:rPr lang="en-US" altLang="ko-KR" sz="1400" b="1" dirty="0" err="1" smtClean="0">
                <a:solidFill>
                  <a:srgbClr val="0070C0"/>
                </a:solidFill>
              </a:rPr>
              <a:t>apprx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.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Half</a:t>
            </a:r>
            <a:endParaRPr lang="en-US" altLang="ko-K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4343400"/>
            <a:ext cx="8153400" cy="2394505"/>
          </a:xfrm>
        </p:spPr>
        <p:txBody>
          <a:bodyPr/>
          <a:lstStyle/>
          <a:p>
            <a:r>
              <a:rPr lang="en-US" sz="2400" dirty="0"/>
              <a:t>Pulse Shape Measurement with Charge Injection</a:t>
            </a:r>
          </a:p>
          <a:p>
            <a:pPr lvl="1"/>
            <a:r>
              <a:rPr lang="en-US" sz="2000" dirty="0"/>
              <a:t>Pulse Shape is measured by moving the timing of the (small) trigger window with respect to the injection time (“strobe delay”)</a:t>
            </a:r>
          </a:p>
          <a:p>
            <a:pPr lvl="1"/>
            <a:r>
              <a:rPr lang="en-US" sz="2000" dirty="0"/>
              <a:t>Values extracted from 2D-measurement vs charge and trigger timing: </a:t>
            </a:r>
          </a:p>
          <a:p>
            <a:pPr lvl="2"/>
            <a:r>
              <a:rPr lang="en-US" sz="1800" dirty="0"/>
              <a:t>Time over threshold, maximum pulse length, time </a:t>
            </a:r>
            <a:r>
              <a:rPr lang="en-US" sz="1800" dirty="0" smtClean="0"/>
              <a:t>walk</a:t>
            </a:r>
            <a:endParaRPr lang="en-US" dirty="0" smtClean="0"/>
          </a:p>
          <a:p>
            <a:r>
              <a:rPr lang="en-US" sz="2400" dirty="0" smtClean="0"/>
              <a:t>Creates a baseline for laser test stand efforts</a:t>
            </a:r>
          </a:p>
        </p:txBody>
      </p:sp>
      <p:pic>
        <p:nvPicPr>
          <p:cNvPr id="13" name="Picture 38" descr="LDRD Logo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Connector 55"/>
          <p:cNvCxnSpPr/>
          <p:nvPr/>
        </p:nvCxnSpPr>
        <p:spPr>
          <a:xfrm>
            <a:off x="6223379" y="3654897"/>
            <a:ext cx="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70979" y="4035897"/>
            <a:ext cx="0" cy="193517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410200" y="3883497"/>
            <a:ext cx="81317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654897"/>
            <a:ext cx="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223379" y="3654897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105400" y="3654897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223379" y="4035897"/>
            <a:ext cx="0" cy="193517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070979" y="4035897"/>
            <a:ext cx="152400" cy="0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223379" y="4229414"/>
            <a:ext cx="152400" cy="0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918579" y="4233186"/>
            <a:ext cx="152400" cy="0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590800" y="3654897"/>
            <a:ext cx="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438400" y="4035897"/>
            <a:ext cx="0" cy="193517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2133600" y="3883497"/>
            <a:ext cx="4572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133600" y="3654897"/>
            <a:ext cx="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590800" y="3654897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828800" y="3654897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590800" y="4035897"/>
            <a:ext cx="0" cy="193517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438400" y="4035897"/>
            <a:ext cx="152400" cy="0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2590800" y="4229414"/>
            <a:ext cx="152400" cy="0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2286000" y="4233186"/>
            <a:ext cx="152400" cy="0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400800" y="4050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2"/>
                </a:solidFill>
              </a:rPr>
              <a:t>STROBE</a:t>
            </a:r>
            <a:endParaRPr lang="en-US" dirty="0">
              <a:solidFill>
                <a:srgbClr val="0000C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400800" y="3669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OUT_D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19400" y="4050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2"/>
                </a:solidFill>
              </a:rPr>
              <a:t>STROBE</a:t>
            </a:r>
            <a:endParaRPr lang="en-US" dirty="0">
              <a:solidFill>
                <a:srgbClr val="0000C2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19400" y="3669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OUT_D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117268" y="4114458"/>
            <a:ext cx="276111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410200" y="4107751"/>
            <a:ext cx="660779" cy="775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600200" y="403589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delay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4800600" y="404173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433"/>
            <a:ext cx="9144000" cy="990600"/>
          </a:xfrm>
        </p:spPr>
        <p:txBody>
          <a:bodyPr/>
          <a:lstStyle/>
          <a:p>
            <a:r>
              <a:rPr lang="en-US" dirty="0" smtClean="0"/>
              <a:t>Risk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191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Risks:</a:t>
            </a:r>
          </a:p>
          <a:p>
            <a:pPr marL="0" indent="0">
              <a:buNone/>
            </a:pPr>
            <a:r>
              <a:rPr lang="en-US" sz="1800" dirty="0" smtClean="0"/>
              <a:t>Previous </a:t>
            </a:r>
            <a:r>
              <a:rPr lang="en-US" sz="1800" dirty="0" smtClean="0"/>
              <a:t>LDRD Review</a:t>
            </a:r>
            <a:endParaRPr lang="en-US" sz="1800" dirty="0" smtClean="0"/>
          </a:p>
          <a:p>
            <a:r>
              <a:rPr lang="en-US" sz="1800" dirty="0" smtClean="0"/>
              <a:t>Custom Electronics </a:t>
            </a:r>
            <a:r>
              <a:rPr lang="en-US" sz="1800" dirty="0" smtClean="0"/>
              <a:t>concerns</a:t>
            </a:r>
          </a:p>
          <a:p>
            <a:r>
              <a:rPr lang="en-US" sz="1800" dirty="0" smtClean="0"/>
              <a:t>CRU FELIX finalization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BNL Directors Review</a:t>
            </a:r>
          </a:p>
          <a:p>
            <a:r>
              <a:rPr lang="en-US" sz="1800" dirty="0" smtClean="0"/>
              <a:t>MVTX readout </a:t>
            </a:r>
            <a:r>
              <a:rPr lang="en-US" sz="1800" dirty="0"/>
              <a:t>scheme integration into </a:t>
            </a:r>
            <a:r>
              <a:rPr lang="en-US" sz="1800" dirty="0" err="1"/>
              <a:t>sPHENIX</a:t>
            </a:r>
            <a:r>
              <a:rPr lang="en-US" sz="1800" dirty="0"/>
              <a:t> </a:t>
            </a:r>
            <a:r>
              <a:rPr lang="en-US" sz="1800" dirty="0" smtClean="0"/>
              <a:t>DAQ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990600"/>
            <a:ext cx="426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Achievements</a:t>
            </a:r>
          </a:p>
          <a:p>
            <a:r>
              <a:rPr lang="en-US" sz="1800" dirty="0" smtClean="0"/>
              <a:t>Successfully demonstrated full readout chain:</a:t>
            </a:r>
          </a:p>
          <a:p>
            <a:pPr lvl="1"/>
            <a:r>
              <a:rPr lang="en-US" sz="1800" dirty="0" smtClean="0"/>
              <a:t>STAVE-&gt;</a:t>
            </a:r>
            <a:r>
              <a:rPr lang="en-US" sz="1800" dirty="0" smtClean="0"/>
              <a:t>Readout Unit-</a:t>
            </a:r>
            <a:r>
              <a:rPr lang="en-US" sz="1800" dirty="0" smtClean="0"/>
              <a:t>&gt;FELIX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800" dirty="0" smtClean="0"/>
              <a:t>Successfully integrated readout chain with RCDAQ (</a:t>
            </a:r>
            <a:r>
              <a:rPr lang="en-US" sz="1800" dirty="0" err="1"/>
              <a:t>sPHENIX</a:t>
            </a:r>
            <a:r>
              <a:rPr lang="en-US" sz="1800" dirty="0"/>
              <a:t> </a:t>
            </a:r>
            <a:r>
              <a:rPr lang="en-US" sz="1800" dirty="0" smtClean="0"/>
              <a:t>DAQ)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800" dirty="0"/>
              <a:t>Validated FELIX and Readout Unit performance for MVTX</a:t>
            </a:r>
          </a:p>
          <a:p>
            <a:pPr marL="742950" lvl="2" indent="-342900"/>
            <a:r>
              <a:rPr lang="en-US" sz="1400" dirty="0"/>
              <a:t>System triggered at 15Khz</a:t>
            </a:r>
          </a:p>
          <a:p>
            <a:pPr marL="742950" lvl="2" indent="-342900"/>
            <a:r>
              <a:rPr lang="en-US" sz="1400" dirty="0"/>
              <a:t>emulating 8 RU’s on </a:t>
            </a:r>
            <a:r>
              <a:rPr lang="en-US" sz="1400" dirty="0" smtClean="0"/>
              <a:t>FELIX</a:t>
            </a:r>
            <a:endParaRPr lang="en-US" sz="1800" dirty="0" smtClean="0"/>
          </a:p>
          <a:p>
            <a:pPr marL="342900" lvl="1" indent="-342900">
              <a:buFont typeface="Arial" charset="0"/>
              <a:buChar char="•"/>
            </a:pPr>
            <a:r>
              <a:rPr lang="en-US" sz="1800" dirty="0" smtClean="0"/>
              <a:t>Power </a:t>
            </a:r>
            <a:r>
              <a:rPr lang="en-US" sz="1800" dirty="0"/>
              <a:t>System </a:t>
            </a:r>
            <a:r>
              <a:rPr lang="en-US" sz="1800" dirty="0" smtClean="0"/>
              <a:t>at</a:t>
            </a:r>
            <a:r>
              <a:rPr lang="en-US" sz="1800" dirty="0" smtClean="0"/>
              <a:t> </a:t>
            </a:r>
            <a:r>
              <a:rPr lang="en-US" sz="1800" dirty="0"/>
              <a:t>LANL</a:t>
            </a:r>
          </a:p>
          <a:p>
            <a:pPr marL="342900" lvl="1" indent="-342900">
              <a:buFont typeface="Arial" charset="0"/>
              <a:buChar char="•"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38" descr="LDRD Logo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lext\Desktop\meetingWithSho\LDRD_Review\5-major-risks-in-real-estate-investment-you-must-consider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78382"/>
            <a:ext cx="2224088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lext\Desktop\meetingWithSho\LDRD_Review\487c8ca143bed732c5479e32416d947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45919"/>
            <a:ext cx="2667000" cy="15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64"/>
          <p:cNvSpPr txBox="1"/>
          <p:nvPr/>
        </p:nvSpPr>
        <p:spPr>
          <a:xfrm>
            <a:off x="2102644" y="6139934"/>
            <a:ext cx="5669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Reduced cost of LDRD Contingencies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74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Future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419600"/>
          </a:xfrm>
        </p:spPr>
        <p:txBody>
          <a:bodyPr/>
          <a:lstStyle/>
          <a:p>
            <a:r>
              <a:rPr lang="en-US" sz="2400" dirty="0" smtClean="0"/>
              <a:t>ALPIDE Characterization &amp; Cluster Size Finalization</a:t>
            </a:r>
          </a:p>
          <a:p>
            <a:r>
              <a:rPr lang="en-US" sz="2400" dirty="0" smtClean="0"/>
              <a:t>ALPIDE Triggered &amp; Continuous Modes</a:t>
            </a:r>
          </a:p>
          <a:p>
            <a:r>
              <a:rPr lang="en-US" sz="2400" dirty="0" smtClean="0"/>
              <a:t>Remote Readout Unit programming (over fiber)</a:t>
            </a:r>
          </a:p>
          <a:p>
            <a:r>
              <a:rPr lang="en-US" sz="2400" dirty="0" smtClean="0"/>
              <a:t>Readout Unit Radiation Upset (Scrubbing) Firmware</a:t>
            </a:r>
          </a:p>
          <a:p>
            <a:r>
              <a:rPr lang="en-US" sz="2400" dirty="0" smtClean="0"/>
              <a:t>FELIX </a:t>
            </a:r>
            <a:r>
              <a:rPr lang="en-US" sz="2400" dirty="0" smtClean="0"/>
              <a:t>programming </a:t>
            </a:r>
            <a:r>
              <a:rPr lang="en-US" sz="2400" dirty="0"/>
              <a:t>(over </a:t>
            </a:r>
            <a:r>
              <a:rPr lang="en-US" sz="2400" dirty="0" err="1" smtClean="0"/>
              <a:t>PCIe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FELIX firmware revisions to adapt MVTX detector specs.</a:t>
            </a:r>
          </a:p>
          <a:p>
            <a:r>
              <a:rPr lang="en-US" sz="2400" dirty="0" smtClean="0"/>
              <a:t>RCDAQ (</a:t>
            </a:r>
            <a:r>
              <a:rPr lang="en-US" sz="2400" dirty="0" err="1" smtClean="0"/>
              <a:t>sPHENIX</a:t>
            </a:r>
            <a:r>
              <a:rPr lang="en-US" sz="2400" dirty="0" smtClean="0"/>
              <a:t> DAQ) finalization </a:t>
            </a:r>
          </a:p>
          <a:p>
            <a:r>
              <a:rPr lang="en-US" sz="2400" dirty="0" smtClean="0"/>
              <a:t>Signal </a:t>
            </a:r>
            <a:r>
              <a:rPr lang="en-US" sz="2400" dirty="0"/>
              <a:t>Integrity evaluation of the longer </a:t>
            </a:r>
            <a:r>
              <a:rPr lang="en-US" sz="2400" dirty="0" smtClean="0"/>
              <a:t>Stave-RU </a:t>
            </a:r>
            <a:r>
              <a:rPr lang="en-US" sz="2400" dirty="0" smtClean="0"/>
              <a:t>interconnect for MVTX </a:t>
            </a:r>
          </a:p>
          <a:p>
            <a:r>
              <a:rPr lang="en-US" sz="2400" dirty="0"/>
              <a:t>System Optimization &amp; </a:t>
            </a:r>
            <a:r>
              <a:rPr lang="en-US" sz="2400" dirty="0" smtClean="0"/>
              <a:t>Documentation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38" descr="LDRD Logo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lext\Desktop\meetingWithSho\LDRD_Review\checklist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14400"/>
            <a:ext cx="1219200" cy="91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4"/>
          <p:cNvSpPr txBox="1"/>
          <p:nvPr/>
        </p:nvSpPr>
        <p:spPr>
          <a:xfrm>
            <a:off x="1950244" y="5877580"/>
            <a:ext cx="5669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Most tasks are well underway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95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0"/>
            <a:ext cx="10287000" cy="990600"/>
          </a:xfrm>
        </p:spPr>
        <p:txBody>
          <a:bodyPr/>
          <a:lstStyle/>
          <a:p>
            <a:r>
              <a:rPr lang="en-US" dirty="0" smtClean="0"/>
              <a:t>MVTX Electronics Overview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7224" y="810225"/>
            <a:ext cx="8836298" cy="4295175"/>
            <a:chOff x="121974" y="1442743"/>
            <a:chExt cx="8836298" cy="42951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55" name="Rectangle 54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10" name="TextBox 123"/>
            <p:cNvSpPr txBox="1"/>
            <p:nvPr/>
          </p:nvSpPr>
          <p:spPr>
            <a:xfrm>
              <a:off x="5005583" y="4958327"/>
              <a:ext cx="834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 Board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87172" y="4233371"/>
              <a:ext cx="987827" cy="357656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Filtering Capacitors</a:t>
              </a:r>
            </a:p>
          </p:txBody>
        </p:sp>
        <p:sp>
          <p:nvSpPr>
            <p:cNvPr id="12" name="TextBox 126"/>
            <p:cNvSpPr txBox="1"/>
            <p:nvPr/>
          </p:nvSpPr>
          <p:spPr>
            <a:xfrm>
              <a:off x="3604682" y="3405297"/>
              <a:ext cx="128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Samtec</a:t>
              </a:r>
              <a:r>
                <a:rPr lang="en-US" sz="1200" dirty="0"/>
                <a:t> </a:t>
              </a:r>
              <a:r>
                <a:rPr lang="en-US" sz="1200" dirty="0" err="1"/>
                <a:t>Twinax</a:t>
              </a:r>
              <a:r>
                <a:rPr lang="en-US" sz="1200" dirty="0"/>
                <a:t> “</a:t>
              </a:r>
              <a:r>
                <a:rPr lang="en-US" sz="1200" dirty="0" err="1"/>
                <a:t>FireFly</a:t>
              </a:r>
              <a:r>
                <a:rPr lang="en-US" sz="1200" dirty="0"/>
                <a:t>”</a:t>
              </a:r>
            </a:p>
          </p:txBody>
        </p:sp>
        <p:sp>
          <p:nvSpPr>
            <p:cNvPr id="13" name="TextBox 127"/>
            <p:cNvSpPr txBox="1"/>
            <p:nvPr/>
          </p:nvSpPr>
          <p:spPr>
            <a:xfrm>
              <a:off x="3018512" y="2586559"/>
              <a:ext cx="17961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9 Data (1.2Gbps)</a:t>
              </a:r>
            </a:p>
            <a:p>
              <a:r>
                <a:rPr lang="en-US" sz="1100" dirty="0"/>
                <a:t>1 Clock, 1 Control/Trigger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129"/>
            <p:cNvSpPr txBox="1"/>
            <p:nvPr/>
          </p:nvSpPr>
          <p:spPr>
            <a:xfrm>
              <a:off x="4874531" y="1982934"/>
              <a:ext cx="11442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Readout Unit</a:t>
              </a:r>
            </a:p>
            <a:p>
              <a:r>
                <a:rPr lang="en-US" sz="1100" dirty="0" smtClean="0"/>
                <a:t>Front End</a:t>
              </a:r>
              <a:endParaRPr lang="en-US" sz="1100" dirty="0"/>
            </a:p>
          </p:txBody>
        </p:sp>
        <p:sp>
          <p:nvSpPr>
            <p:cNvPr id="16" name="TextBox 130"/>
            <p:cNvSpPr txBox="1"/>
            <p:nvPr/>
          </p:nvSpPr>
          <p:spPr>
            <a:xfrm>
              <a:off x="3620383" y="4442162"/>
              <a:ext cx="1072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Regulated Power</a:t>
              </a:r>
            </a:p>
          </p:txBody>
        </p:sp>
        <p:sp>
          <p:nvSpPr>
            <p:cNvPr id="17" name="TextBox 131"/>
            <p:cNvSpPr txBox="1"/>
            <p:nvPr/>
          </p:nvSpPr>
          <p:spPr>
            <a:xfrm>
              <a:off x="7793949" y="3417382"/>
              <a:ext cx="1113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/>
                <a:t>FELIX</a:t>
              </a:r>
            </a:p>
            <a:p>
              <a:pPr algn="ctr"/>
              <a:r>
                <a:rPr lang="en-US" sz="1200" dirty="0" smtClean="0"/>
                <a:t>Back End</a:t>
              </a:r>
              <a:endParaRPr lang="en-US" sz="1200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(9.6 Gb/s max)</a:t>
              </a:r>
            </a:p>
          </p:txBody>
        </p:sp>
        <p:sp>
          <p:nvSpPr>
            <p:cNvPr id="19" name="Left-Right Arrow 18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21" name="TextBox 142"/>
            <p:cNvSpPr txBox="1"/>
            <p:nvPr/>
          </p:nvSpPr>
          <p:spPr>
            <a:xfrm>
              <a:off x="121974" y="4007965"/>
              <a:ext cx="840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Alpide</a:t>
              </a:r>
              <a:r>
                <a:rPr lang="en-US" sz="1200" dirty="0"/>
                <a:t> Sensors</a:t>
              </a: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H="1" flipV="1">
              <a:off x="343010" y="3272496"/>
              <a:ext cx="199387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0"/>
            </p:cNvCxnSpPr>
            <p:nvPr/>
          </p:nvCxnSpPr>
          <p:spPr>
            <a:xfrm flipV="1">
              <a:off x="542397" y="3272496"/>
              <a:ext cx="16901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2"/>
            </p:cNvCxnSpPr>
            <p:nvPr/>
          </p:nvCxnSpPr>
          <p:spPr>
            <a:xfrm flipV="1">
              <a:off x="542396" y="4390393"/>
              <a:ext cx="591276" cy="79236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49"/>
            <p:cNvSpPr txBox="1"/>
            <p:nvPr/>
          </p:nvSpPr>
          <p:spPr>
            <a:xfrm>
              <a:off x="1259648" y="3825353"/>
              <a:ext cx="452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FPC</a:t>
              </a:r>
            </a:p>
          </p:txBody>
        </p:sp>
        <p:sp>
          <p:nvSpPr>
            <p:cNvPr id="26" name="TextBox 152"/>
            <p:cNvSpPr txBox="1"/>
            <p:nvPr/>
          </p:nvSpPr>
          <p:spPr>
            <a:xfrm>
              <a:off x="1441622" y="4500873"/>
              <a:ext cx="72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Cold Plate</a:t>
              </a:r>
            </a:p>
          </p:txBody>
        </p:sp>
        <p:cxnSp>
          <p:nvCxnSpPr>
            <p:cNvPr id="27" name="Elbow Connector 26"/>
            <p:cNvCxnSpPr>
              <a:stCxn id="11" idx="0"/>
            </p:cNvCxnSpPr>
            <p:nvPr/>
          </p:nvCxnSpPr>
          <p:spPr>
            <a:xfrm rot="16200000" flipV="1">
              <a:off x="2331420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57"/>
            <p:cNvSpPr txBox="1"/>
            <p:nvPr/>
          </p:nvSpPr>
          <p:spPr>
            <a:xfrm>
              <a:off x="4867263" y="4274332"/>
              <a:ext cx="972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regulators</a:t>
              </a:r>
            </a:p>
          </p:txBody>
        </p:sp>
        <p:cxnSp>
          <p:nvCxnSpPr>
            <p:cNvPr id="29" name="Straight Arrow Connector 28"/>
            <p:cNvCxnSpPr>
              <a:endCxn id="55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61"/>
            <p:cNvSpPr txBox="1"/>
            <p:nvPr/>
          </p:nvSpPr>
          <p:spPr>
            <a:xfrm>
              <a:off x="2170635" y="3808712"/>
              <a:ext cx="766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</a:t>
              </a:r>
            </a:p>
          </p:txBody>
        </p:sp>
        <p:sp>
          <p:nvSpPr>
            <p:cNvPr id="31" name="Left Brace 30"/>
            <p:cNvSpPr/>
            <p:nvPr/>
          </p:nvSpPr>
          <p:spPr>
            <a:xfrm rot="5400000">
              <a:off x="3752764" y="1527738"/>
              <a:ext cx="327635" cy="179613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TextBox 163"/>
            <p:cNvSpPr txBox="1"/>
            <p:nvPr/>
          </p:nvSpPr>
          <p:spPr>
            <a:xfrm>
              <a:off x="3606549" y="1962871"/>
              <a:ext cx="664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5-10 m</a:t>
              </a:r>
            </a:p>
          </p:txBody>
        </p:sp>
        <p:sp>
          <p:nvSpPr>
            <p:cNvPr id="33" name="TextBox 166"/>
            <p:cNvSpPr txBox="1"/>
            <p:nvPr/>
          </p:nvSpPr>
          <p:spPr>
            <a:xfrm>
              <a:off x="6371381" y="2211228"/>
              <a:ext cx="12633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GBT Optical Links</a:t>
              </a:r>
            </a:p>
          </p:txBody>
        </p:sp>
        <p:sp>
          <p:nvSpPr>
            <p:cNvPr id="34" name="TextBox 167"/>
            <p:cNvSpPr txBox="1"/>
            <p:nvPr/>
          </p:nvSpPr>
          <p:spPr>
            <a:xfrm>
              <a:off x="542396" y="2467073"/>
              <a:ext cx="1357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9-sensor Stave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36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36000" bIns="36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 rot="16200000">
              <a:off x="6335334" y="4226161"/>
              <a:ext cx="1728000" cy="432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Power supplies</a:t>
              </a:r>
            </a:p>
          </p:txBody>
        </p:sp>
        <p:sp>
          <p:nvSpPr>
            <p:cNvPr id="43" name="Left Arrow 42"/>
            <p:cNvSpPr/>
            <p:nvPr/>
          </p:nvSpPr>
          <p:spPr>
            <a:xfrm>
              <a:off x="5820016" y="4159026"/>
              <a:ext cx="1148548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44" name="Left Arrow 43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3620385" y="1442743"/>
              <a:ext cx="16933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6700504" y="1442743"/>
              <a:ext cx="18479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64"/>
            <p:cNvSpPr txBox="1"/>
            <p:nvPr/>
          </p:nvSpPr>
          <p:spPr>
            <a:xfrm>
              <a:off x="1563411" y="5368522"/>
              <a:ext cx="1882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Interaction Region</a:t>
              </a:r>
            </a:p>
          </p:txBody>
        </p:sp>
        <p:sp>
          <p:nvSpPr>
            <p:cNvPr id="48" name="TextBox 65"/>
            <p:cNvSpPr txBox="1"/>
            <p:nvPr/>
          </p:nvSpPr>
          <p:spPr>
            <a:xfrm>
              <a:off x="4394122" y="5351719"/>
              <a:ext cx="181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Experimental Hall</a:t>
              </a:r>
            </a:p>
          </p:txBody>
        </p:sp>
        <p:sp>
          <p:nvSpPr>
            <p:cNvPr id="49" name="TextBox 66"/>
            <p:cNvSpPr txBox="1"/>
            <p:nvPr/>
          </p:nvSpPr>
          <p:spPr>
            <a:xfrm>
              <a:off x="6847988" y="5368586"/>
              <a:ext cx="1662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Counting House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 bwMode="auto">
          <a:xfrm>
            <a:off x="107230" y="5393333"/>
            <a:ext cx="8731970" cy="93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MVTX Detector Electronics consists of three parts</a:t>
            </a:r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Sensor</a:t>
            </a:r>
            <a:r>
              <a:rPr lang="en-US" sz="1800" dirty="0" smtClean="0"/>
              <a:t>-Stave (9 </a:t>
            </a:r>
            <a:r>
              <a:rPr lang="en-US" sz="1800" dirty="0" smtClean="0"/>
              <a:t>ALPIDE </a:t>
            </a:r>
            <a:r>
              <a:rPr lang="en-US" sz="1800" dirty="0" smtClean="0"/>
              <a:t>chips)  </a:t>
            </a:r>
            <a:r>
              <a:rPr lang="en-US" sz="1800" dirty="0" smtClean="0"/>
              <a:t>|    </a:t>
            </a:r>
            <a:r>
              <a:rPr lang="en-US" sz="1800" b="1" dirty="0" smtClean="0">
                <a:solidFill>
                  <a:srgbClr val="FF0000"/>
                </a:solidFill>
              </a:rPr>
              <a:t>Front End</a:t>
            </a:r>
            <a:r>
              <a:rPr lang="en-US" sz="1800" dirty="0" smtClean="0"/>
              <a:t>-Readout Unit     | </a:t>
            </a:r>
            <a:r>
              <a:rPr lang="en-US" sz="1800" b="1" dirty="0" smtClean="0">
                <a:solidFill>
                  <a:srgbClr val="FF0000"/>
                </a:solidFill>
              </a:rPr>
              <a:t>Back End</a:t>
            </a:r>
            <a:r>
              <a:rPr lang="en-US" sz="1800" dirty="0" smtClean="0"/>
              <a:t>-FELIX</a:t>
            </a:r>
            <a:endParaRPr lang="en-US" sz="1800" b="1" dirty="0" smtClean="0"/>
          </a:p>
        </p:txBody>
      </p:sp>
      <p:pic>
        <p:nvPicPr>
          <p:cNvPr id="74" name="Picture 38" descr="LDRD Logo.psd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7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Sensor </a:t>
            </a:r>
            <a:endParaRPr lang="en-US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107224" y="810225"/>
            <a:ext cx="8836298" cy="4295175"/>
            <a:chOff x="121974" y="1442743"/>
            <a:chExt cx="8836298" cy="4295175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142" name="Group 141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182" name="Rectangle 181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pic>
            <p:nvPicPr>
              <p:cNvPr id="183" name="Picture 182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4" name="Picture 183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5" name="Picture 184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6" name="Picture 185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7" name="Picture 186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8" name="Picture 187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9" name="Picture 188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0" name="Picture 189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1" name="Picture 190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2" name="Picture 191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3" name="Picture 192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4" name="Picture 193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5" name="Picture 194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6" name="Picture 195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7" name="Picture 196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143" name="TextBox 123"/>
            <p:cNvSpPr txBox="1"/>
            <p:nvPr/>
          </p:nvSpPr>
          <p:spPr>
            <a:xfrm>
              <a:off x="5005583" y="4958327"/>
              <a:ext cx="834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 Board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387172" y="4233371"/>
              <a:ext cx="987827" cy="357656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Filtering Capacitors</a:t>
              </a:r>
            </a:p>
          </p:txBody>
        </p:sp>
        <p:sp>
          <p:nvSpPr>
            <p:cNvPr id="145" name="TextBox 126"/>
            <p:cNvSpPr txBox="1"/>
            <p:nvPr/>
          </p:nvSpPr>
          <p:spPr>
            <a:xfrm>
              <a:off x="3604682" y="3405297"/>
              <a:ext cx="128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Samtec</a:t>
              </a:r>
              <a:r>
                <a:rPr lang="en-US" sz="1200" dirty="0"/>
                <a:t> </a:t>
              </a:r>
              <a:r>
                <a:rPr lang="en-US" sz="1200" dirty="0" err="1"/>
                <a:t>Twinax</a:t>
              </a:r>
              <a:r>
                <a:rPr lang="en-US" sz="1200" dirty="0"/>
                <a:t> “</a:t>
              </a:r>
              <a:r>
                <a:rPr lang="en-US" sz="1200" dirty="0" err="1"/>
                <a:t>FireFly</a:t>
              </a:r>
              <a:r>
                <a:rPr lang="en-US" sz="1200" dirty="0"/>
                <a:t>”</a:t>
              </a:r>
            </a:p>
          </p:txBody>
        </p:sp>
        <p:sp>
          <p:nvSpPr>
            <p:cNvPr id="146" name="TextBox 127"/>
            <p:cNvSpPr txBox="1"/>
            <p:nvPr/>
          </p:nvSpPr>
          <p:spPr>
            <a:xfrm>
              <a:off x="3018512" y="2586559"/>
              <a:ext cx="17961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9 Data (1.2Gbps)</a:t>
              </a:r>
            </a:p>
            <a:p>
              <a:r>
                <a:rPr lang="en-US" sz="1100" dirty="0"/>
                <a:t>1 Clock, 1 Control/Trigger</a:t>
              </a:r>
            </a:p>
          </p:txBody>
        </p:sp>
        <p:sp>
          <p:nvSpPr>
            <p:cNvPr id="147" name="Right Arrow 146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8" name="TextBox 129"/>
            <p:cNvSpPr txBox="1"/>
            <p:nvPr/>
          </p:nvSpPr>
          <p:spPr>
            <a:xfrm>
              <a:off x="4874531" y="1982934"/>
              <a:ext cx="11442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Readout Unit</a:t>
              </a:r>
            </a:p>
            <a:p>
              <a:r>
                <a:rPr lang="en-US" sz="1100" dirty="0" smtClean="0"/>
                <a:t>Front End</a:t>
              </a:r>
              <a:endParaRPr lang="en-US" sz="1100" dirty="0"/>
            </a:p>
          </p:txBody>
        </p:sp>
        <p:sp>
          <p:nvSpPr>
            <p:cNvPr id="149" name="TextBox 130"/>
            <p:cNvSpPr txBox="1"/>
            <p:nvPr/>
          </p:nvSpPr>
          <p:spPr>
            <a:xfrm>
              <a:off x="3620383" y="4442162"/>
              <a:ext cx="1072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Regulated Power</a:t>
              </a:r>
            </a:p>
          </p:txBody>
        </p:sp>
        <p:sp>
          <p:nvSpPr>
            <p:cNvPr id="150" name="TextBox 131"/>
            <p:cNvSpPr txBox="1"/>
            <p:nvPr/>
          </p:nvSpPr>
          <p:spPr>
            <a:xfrm>
              <a:off x="7793949" y="3417382"/>
              <a:ext cx="1113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/>
                <a:t>FELIX</a:t>
              </a:r>
            </a:p>
            <a:p>
              <a:pPr algn="ctr"/>
              <a:r>
                <a:rPr lang="en-US" sz="1200" dirty="0" smtClean="0"/>
                <a:t>Back End</a:t>
              </a:r>
              <a:endParaRPr lang="en-US" sz="1200" dirty="0"/>
            </a:p>
          </p:txBody>
        </p:sp>
        <p:sp>
          <p:nvSpPr>
            <p:cNvPr id="151" name="Right Arrow 150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(9.6 Gb/s max)</a:t>
              </a:r>
            </a:p>
          </p:txBody>
        </p:sp>
        <p:sp>
          <p:nvSpPr>
            <p:cNvPr id="152" name="Left-Right Arrow 151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153" name="Left Arrow 152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154" name="TextBox 142"/>
            <p:cNvSpPr txBox="1"/>
            <p:nvPr/>
          </p:nvSpPr>
          <p:spPr>
            <a:xfrm>
              <a:off x="121974" y="4007965"/>
              <a:ext cx="840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Alpide</a:t>
              </a:r>
              <a:r>
                <a:rPr lang="en-US" sz="1200" dirty="0"/>
                <a:t> Sensors</a:t>
              </a: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>
            <a:xfrm flipH="1" flipV="1">
              <a:off x="343010" y="3272496"/>
              <a:ext cx="199387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stCxn id="154" idx="0"/>
            </p:cNvCxnSpPr>
            <p:nvPr/>
          </p:nvCxnSpPr>
          <p:spPr>
            <a:xfrm flipV="1">
              <a:off x="542397" y="3272496"/>
              <a:ext cx="16901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stCxn id="154" idx="2"/>
            </p:cNvCxnSpPr>
            <p:nvPr/>
          </p:nvCxnSpPr>
          <p:spPr>
            <a:xfrm flipV="1">
              <a:off x="542396" y="4390393"/>
              <a:ext cx="591276" cy="79236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49"/>
            <p:cNvSpPr txBox="1"/>
            <p:nvPr/>
          </p:nvSpPr>
          <p:spPr>
            <a:xfrm>
              <a:off x="1259648" y="3825353"/>
              <a:ext cx="452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FPC</a:t>
              </a:r>
            </a:p>
          </p:txBody>
        </p:sp>
        <p:sp>
          <p:nvSpPr>
            <p:cNvPr id="159" name="TextBox 152"/>
            <p:cNvSpPr txBox="1"/>
            <p:nvPr/>
          </p:nvSpPr>
          <p:spPr>
            <a:xfrm>
              <a:off x="1441622" y="4500873"/>
              <a:ext cx="72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Cold Plate</a:t>
              </a:r>
            </a:p>
          </p:txBody>
        </p:sp>
        <p:cxnSp>
          <p:nvCxnSpPr>
            <p:cNvPr id="160" name="Elbow Connector 159"/>
            <p:cNvCxnSpPr>
              <a:stCxn id="144" idx="0"/>
            </p:cNvCxnSpPr>
            <p:nvPr/>
          </p:nvCxnSpPr>
          <p:spPr>
            <a:xfrm rot="16200000" flipV="1">
              <a:off x="2331420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57"/>
            <p:cNvSpPr txBox="1"/>
            <p:nvPr/>
          </p:nvSpPr>
          <p:spPr>
            <a:xfrm>
              <a:off x="4867263" y="4274332"/>
              <a:ext cx="972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regulators</a:t>
              </a:r>
            </a:p>
          </p:txBody>
        </p:sp>
        <p:cxnSp>
          <p:nvCxnSpPr>
            <p:cNvPr id="162" name="Straight Arrow Connector 161"/>
            <p:cNvCxnSpPr>
              <a:endCxn id="182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1"/>
            <p:cNvSpPr txBox="1"/>
            <p:nvPr/>
          </p:nvSpPr>
          <p:spPr>
            <a:xfrm>
              <a:off x="2170635" y="3808712"/>
              <a:ext cx="766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</a:t>
              </a:r>
            </a:p>
          </p:txBody>
        </p:sp>
        <p:sp>
          <p:nvSpPr>
            <p:cNvPr id="164" name="Left Brace 163"/>
            <p:cNvSpPr/>
            <p:nvPr/>
          </p:nvSpPr>
          <p:spPr>
            <a:xfrm rot="5400000">
              <a:off x="3752764" y="1527738"/>
              <a:ext cx="327635" cy="179613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5" name="TextBox 163"/>
            <p:cNvSpPr txBox="1"/>
            <p:nvPr/>
          </p:nvSpPr>
          <p:spPr>
            <a:xfrm>
              <a:off x="3606549" y="1962871"/>
              <a:ext cx="664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5-10 m</a:t>
              </a:r>
            </a:p>
          </p:txBody>
        </p:sp>
        <p:sp>
          <p:nvSpPr>
            <p:cNvPr id="166" name="TextBox 166"/>
            <p:cNvSpPr txBox="1"/>
            <p:nvPr/>
          </p:nvSpPr>
          <p:spPr>
            <a:xfrm>
              <a:off x="6371381" y="2211228"/>
              <a:ext cx="12633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GBT Optical Links</a:t>
              </a:r>
            </a:p>
          </p:txBody>
        </p:sp>
        <p:sp>
          <p:nvSpPr>
            <p:cNvPr id="167" name="TextBox 167"/>
            <p:cNvSpPr txBox="1"/>
            <p:nvPr/>
          </p:nvSpPr>
          <p:spPr>
            <a:xfrm>
              <a:off x="542396" y="2467073"/>
              <a:ext cx="1357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9-sensor Stave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169" name="Straight Arrow Connector 168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endCxn id="168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36000" bIns="36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174" name="Rectangle 173"/>
            <p:cNvSpPr/>
            <p:nvPr/>
          </p:nvSpPr>
          <p:spPr>
            <a:xfrm rot="16200000">
              <a:off x="6335334" y="4226161"/>
              <a:ext cx="1728000" cy="432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Power supplies</a:t>
              </a:r>
            </a:p>
          </p:txBody>
        </p:sp>
        <p:sp>
          <p:nvSpPr>
            <p:cNvPr id="175" name="Left Arrow 174"/>
            <p:cNvSpPr/>
            <p:nvPr/>
          </p:nvSpPr>
          <p:spPr>
            <a:xfrm>
              <a:off x="5820016" y="4159026"/>
              <a:ext cx="1148548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176" name="Left Arrow 175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177" name="Straight Connector 176"/>
            <p:cNvCxnSpPr/>
            <p:nvPr/>
          </p:nvCxnSpPr>
          <p:spPr bwMode="auto">
            <a:xfrm>
              <a:off x="3620385" y="1442743"/>
              <a:ext cx="16933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Straight Connector 177"/>
            <p:cNvCxnSpPr/>
            <p:nvPr/>
          </p:nvCxnSpPr>
          <p:spPr bwMode="auto">
            <a:xfrm flipH="1">
              <a:off x="6700504" y="1442743"/>
              <a:ext cx="18479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9" name="TextBox 64"/>
            <p:cNvSpPr txBox="1"/>
            <p:nvPr/>
          </p:nvSpPr>
          <p:spPr>
            <a:xfrm>
              <a:off x="1563411" y="5368522"/>
              <a:ext cx="1882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Interaction Region</a:t>
              </a:r>
            </a:p>
          </p:txBody>
        </p:sp>
        <p:sp>
          <p:nvSpPr>
            <p:cNvPr id="180" name="TextBox 65"/>
            <p:cNvSpPr txBox="1"/>
            <p:nvPr/>
          </p:nvSpPr>
          <p:spPr>
            <a:xfrm>
              <a:off x="4394122" y="5351719"/>
              <a:ext cx="181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Experimental Hall</a:t>
              </a:r>
            </a:p>
          </p:txBody>
        </p:sp>
        <p:sp>
          <p:nvSpPr>
            <p:cNvPr id="181" name="TextBox 66"/>
            <p:cNvSpPr txBox="1"/>
            <p:nvPr/>
          </p:nvSpPr>
          <p:spPr>
            <a:xfrm>
              <a:off x="6847988" y="5368586"/>
              <a:ext cx="1662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Counting House</a:t>
              </a:r>
            </a:p>
          </p:txBody>
        </p:sp>
      </p:grpSp>
      <p:sp>
        <p:nvSpPr>
          <p:cNvPr id="199" name="Content Placeholder 2"/>
          <p:cNvSpPr txBox="1">
            <a:spLocks/>
          </p:cNvSpPr>
          <p:nvPr/>
        </p:nvSpPr>
        <p:spPr bwMode="auto">
          <a:xfrm>
            <a:off x="107230" y="5393333"/>
            <a:ext cx="8731970" cy="93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MVTX Detector Electronics consists of three parts</a:t>
            </a:r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Sensor</a:t>
            </a:r>
            <a:r>
              <a:rPr lang="en-US" sz="1800" dirty="0" smtClean="0">
                <a:solidFill>
                  <a:srgbClr val="FF0000"/>
                </a:solidFill>
              </a:rPr>
              <a:t>-Stave </a:t>
            </a:r>
            <a:r>
              <a:rPr lang="en-US" sz="1800" dirty="0" smtClean="0">
                <a:solidFill>
                  <a:srgbClr val="FF0000"/>
                </a:solidFill>
              </a:rPr>
              <a:t>(9 </a:t>
            </a:r>
            <a:r>
              <a:rPr lang="en-US" sz="1800" dirty="0" smtClean="0">
                <a:solidFill>
                  <a:srgbClr val="FF0000"/>
                </a:solidFill>
              </a:rPr>
              <a:t>ALPIDE </a:t>
            </a:r>
            <a:r>
              <a:rPr lang="en-US" sz="1800" dirty="0" smtClean="0">
                <a:solidFill>
                  <a:srgbClr val="FF0000"/>
                </a:solidFill>
              </a:rPr>
              <a:t>chips)  </a:t>
            </a:r>
            <a:r>
              <a:rPr lang="en-US" sz="1800" dirty="0" smtClean="0"/>
              <a:t>|    </a:t>
            </a:r>
            <a:r>
              <a:rPr lang="en-US" sz="1800" b="1" dirty="0" smtClean="0"/>
              <a:t>Front End</a:t>
            </a:r>
            <a:r>
              <a:rPr lang="en-US" sz="1800" dirty="0" smtClean="0"/>
              <a:t>-Readout Unit     | </a:t>
            </a:r>
            <a:r>
              <a:rPr lang="en-US" sz="1800" b="1" dirty="0" smtClean="0"/>
              <a:t>Back End</a:t>
            </a:r>
            <a:r>
              <a:rPr lang="en-US" sz="1800" dirty="0" smtClean="0"/>
              <a:t>-FELIX</a:t>
            </a:r>
            <a:endParaRPr lang="en-US" sz="1800" b="1" dirty="0" smtClean="0"/>
          </a:p>
        </p:txBody>
      </p:sp>
      <p:sp>
        <p:nvSpPr>
          <p:cNvPr id="201" name="Rectangle 200"/>
          <p:cNvSpPr/>
          <p:nvPr/>
        </p:nvSpPr>
        <p:spPr>
          <a:xfrm>
            <a:off x="3591800" y="810225"/>
            <a:ext cx="5476000" cy="45999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8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2" name="Picture 38" descr="LDRD Logo.psd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8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739" y="0"/>
            <a:ext cx="9034807" cy="990600"/>
          </a:xfrm>
        </p:spPr>
        <p:txBody>
          <a:bodyPr/>
          <a:lstStyle/>
          <a:p>
            <a:r>
              <a:rPr lang="en-US" dirty="0" smtClean="0"/>
              <a:t>Stave</a:t>
            </a:r>
            <a:endParaRPr lang="en-US" dirty="0"/>
          </a:p>
        </p:txBody>
      </p:sp>
      <p:sp>
        <p:nvSpPr>
          <p:cNvPr id="4" name="TextBox 74"/>
          <p:cNvSpPr txBox="1"/>
          <p:nvPr/>
        </p:nvSpPr>
        <p:spPr>
          <a:xfrm>
            <a:off x="7923891" y="1408272"/>
            <a:ext cx="11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>
                <a:solidFill>
                  <a:srgbClr val="00AB29"/>
                </a:solidFill>
              </a:rPr>
              <a:t>Control+Trigger</a:t>
            </a:r>
            <a:endParaRPr lang="en-US" sz="1200" dirty="0">
              <a:solidFill>
                <a:srgbClr val="00AB29"/>
              </a:solidFill>
            </a:endParaRPr>
          </a:p>
        </p:txBody>
      </p:sp>
      <p:sp>
        <p:nvSpPr>
          <p:cNvPr id="5" name="TextBox 197"/>
          <p:cNvSpPr txBox="1"/>
          <p:nvPr/>
        </p:nvSpPr>
        <p:spPr>
          <a:xfrm>
            <a:off x="1394339" y="914400"/>
            <a:ext cx="5729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Stave</a:t>
            </a:r>
            <a:r>
              <a:rPr lang="en-US" sz="1600" dirty="0" smtClean="0">
                <a:solidFill>
                  <a:srgbClr val="262626"/>
                </a:solidFill>
              </a:rPr>
              <a:t>– </a:t>
            </a:r>
            <a:r>
              <a:rPr lang="en-US" sz="1600" dirty="0">
                <a:solidFill>
                  <a:srgbClr val="262626"/>
                </a:solidFill>
              </a:rPr>
              <a:t>9 chips, </a:t>
            </a:r>
            <a:r>
              <a:rPr lang="en-US" sz="1600" dirty="0" smtClean="0">
                <a:solidFill>
                  <a:srgbClr val="262626"/>
                </a:solidFill>
              </a:rPr>
              <a:t>common </a:t>
            </a:r>
            <a:r>
              <a:rPr lang="en-US" sz="1600" dirty="0" smtClean="0">
                <a:solidFill>
                  <a:srgbClr val="008000"/>
                </a:solidFill>
              </a:rPr>
              <a:t>clock </a:t>
            </a:r>
            <a:r>
              <a:rPr lang="en-US" sz="1600" dirty="0" smtClean="0"/>
              <a:t>and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control</a:t>
            </a:r>
            <a:r>
              <a:rPr lang="en-US" sz="1600" dirty="0">
                <a:solidFill>
                  <a:srgbClr val="262626"/>
                </a:solidFill>
              </a:rPr>
              <a:t>, independent </a:t>
            </a:r>
            <a:r>
              <a:rPr lang="en-US" sz="1600" dirty="0">
                <a:solidFill>
                  <a:srgbClr val="FF6600"/>
                </a:solidFill>
              </a:rPr>
              <a:t>data lines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783" y="1906813"/>
            <a:ext cx="7233531" cy="556425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 rot="10800000">
            <a:off x="886746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Up-Down Arrow 7"/>
          <p:cNvSpPr/>
          <p:nvPr/>
        </p:nvSpPr>
        <p:spPr>
          <a:xfrm rot="5400000">
            <a:off x="4356222" y="-1988166"/>
            <a:ext cx="65462" cy="7069876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Up-Down Arrow 8"/>
          <p:cNvSpPr/>
          <p:nvPr/>
        </p:nvSpPr>
        <p:spPr>
          <a:xfrm rot="10800000">
            <a:off x="1676379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Up-Down Arrow 9"/>
          <p:cNvSpPr/>
          <p:nvPr/>
        </p:nvSpPr>
        <p:spPr>
          <a:xfrm rot="10800000">
            <a:off x="2466013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Up-Down Arrow 10"/>
          <p:cNvSpPr/>
          <p:nvPr/>
        </p:nvSpPr>
        <p:spPr>
          <a:xfrm rot="10800000">
            <a:off x="3255647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rot="10800000">
            <a:off x="4045280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Up-Down Arrow 12"/>
          <p:cNvSpPr/>
          <p:nvPr/>
        </p:nvSpPr>
        <p:spPr>
          <a:xfrm rot="10800000">
            <a:off x="4834914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Up-Down Arrow 13"/>
          <p:cNvSpPr/>
          <p:nvPr/>
        </p:nvSpPr>
        <p:spPr>
          <a:xfrm rot="10800000">
            <a:off x="5624548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Up-Down Arrow 14"/>
          <p:cNvSpPr/>
          <p:nvPr/>
        </p:nvSpPr>
        <p:spPr>
          <a:xfrm rot="10800000">
            <a:off x="6414181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Up-Down Arrow 15"/>
          <p:cNvSpPr/>
          <p:nvPr/>
        </p:nvSpPr>
        <p:spPr>
          <a:xfrm rot="10800000">
            <a:off x="7203811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50400" y="2365046"/>
            <a:ext cx="0" cy="664635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50400" y="3029680"/>
            <a:ext cx="6808218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35942" y="2365045"/>
            <a:ext cx="22" cy="599172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35965" y="2964216"/>
            <a:ext cx="6022655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86947" y="2365045"/>
            <a:ext cx="45" cy="533708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86992" y="2898753"/>
            <a:ext cx="5171627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72488" y="2365045"/>
            <a:ext cx="67" cy="468244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72555" y="2833289"/>
            <a:ext cx="4386064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58030" y="2365046"/>
            <a:ext cx="89" cy="40278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58118" y="2767826"/>
            <a:ext cx="3600500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43572" y="2365046"/>
            <a:ext cx="111" cy="337317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43682" y="2702362"/>
            <a:ext cx="2814936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29114" y="2365045"/>
            <a:ext cx="133" cy="271854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29247" y="2636898"/>
            <a:ext cx="2029373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14656" y="2365045"/>
            <a:ext cx="155" cy="20639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14810" y="2571435"/>
            <a:ext cx="1243809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00197" y="2365045"/>
            <a:ext cx="176" cy="140926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00374" y="2505971"/>
            <a:ext cx="458245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99"/>
          <p:cNvSpPr txBox="1"/>
          <p:nvPr/>
        </p:nvSpPr>
        <p:spPr>
          <a:xfrm>
            <a:off x="6418731" y="2996962"/>
            <a:ext cx="2153232" cy="27963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z="1200" dirty="0">
                <a:solidFill>
                  <a:srgbClr val="FF6600"/>
                </a:solidFill>
                <a:latin typeface="Calibri"/>
              </a:rPr>
              <a:t>Serial Outputs  (</a:t>
            </a:r>
            <a:r>
              <a:rPr lang="en-US" sz="1200" dirty="0" smtClean="0">
                <a:solidFill>
                  <a:srgbClr val="FF6600"/>
                </a:solidFill>
                <a:latin typeface="Calibri"/>
              </a:rPr>
              <a:t>1.200 </a:t>
            </a:r>
            <a:r>
              <a:rPr lang="en-US" sz="1200" dirty="0" err="1" smtClean="0">
                <a:solidFill>
                  <a:srgbClr val="FF6600"/>
                </a:solidFill>
                <a:latin typeface="Calibri"/>
              </a:rPr>
              <a:t>Gbps</a:t>
            </a:r>
            <a:r>
              <a:rPr lang="en-US" sz="1200" dirty="0">
                <a:solidFill>
                  <a:srgbClr val="FF6600"/>
                </a:solidFill>
                <a:latin typeface="Calibri"/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26707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Chip1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312248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Chip2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097790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Chip3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883332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Chip4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668874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Chip5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454416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Chip6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39958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Chip7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25499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Chip8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811041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Chip9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952209" y="2365046"/>
            <a:ext cx="1145581" cy="1292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2850601" y="2365045"/>
            <a:ext cx="1342684" cy="1292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289939" y="3662585"/>
            <a:ext cx="2341358" cy="787316"/>
            <a:chOff x="4425188" y="1722432"/>
            <a:chExt cx="1850525" cy="573718"/>
          </a:xfrm>
        </p:grpSpPr>
        <p:sp>
          <p:nvSpPr>
            <p:cNvPr id="184" name="Rectangle 183"/>
            <p:cNvSpPr/>
            <p:nvPr/>
          </p:nvSpPr>
          <p:spPr>
            <a:xfrm>
              <a:off x="5981427" y="1828783"/>
              <a:ext cx="202496" cy="24142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936723" y="1873487"/>
              <a:ext cx="202496" cy="24142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6" name="Straight Connector 185"/>
            <p:cNvCxnSpPr/>
            <p:nvPr/>
          </p:nvCxnSpPr>
          <p:spPr>
            <a:xfrm flipV="1">
              <a:off x="4809612" y="2035406"/>
              <a:ext cx="1386403" cy="11263"/>
            </a:xfrm>
            <a:prstGeom prst="line">
              <a:avLst/>
            </a:prstGeom>
            <a:noFill/>
            <a:ln w="317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7" name="Straight Connector 186"/>
            <p:cNvCxnSpPr/>
            <p:nvPr/>
          </p:nvCxnSpPr>
          <p:spPr>
            <a:xfrm>
              <a:off x="5256872" y="2252472"/>
              <a:ext cx="360800" cy="0"/>
            </a:xfrm>
            <a:prstGeom prst="line">
              <a:avLst/>
            </a:prstGeom>
            <a:noFill/>
            <a:ln w="317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8" name="Straight Connector 187"/>
            <p:cNvCxnSpPr/>
            <p:nvPr/>
          </p:nvCxnSpPr>
          <p:spPr>
            <a:xfrm rot="16200000">
              <a:off x="5545245" y="2176347"/>
              <a:ext cx="144852" cy="0"/>
            </a:xfrm>
            <a:prstGeom prst="line">
              <a:avLst/>
            </a:prstGeom>
            <a:noFill/>
            <a:ln w="317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9" name="TextBox 125"/>
            <p:cNvSpPr txBox="1"/>
            <p:nvPr/>
          </p:nvSpPr>
          <p:spPr>
            <a:xfrm>
              <a:off x="5198827" y="2074695"/>
              <a:ext cx="297717" cy="168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r>
                <a:rPr lang="en-US" sz="1000" kern="0" dirty="0">
                  <a:solidFill>
                    <a:srgbClr val="336699"/>
                  </a:solidFill>
                  <a:latin typeface="Calibri"/>
                </a:rPr>
                <a:t>THR</a:t>
              </a:r>
            </a:p>
          </p:txBody>
        </p:sp>
        <p:sp>
          <p:nvSpPr>
            <p:cNvPr id="190" name="Isosceles Triangle 189"/>
            <p:cNvSpPr/>
            <p:nvPr/>
          </p:nvSpPr>
          <p:spPr>
            <a:xfrm rot="16200000" flipV="1">
              <a:off x="5027731" y="1947926"/>
              <a:ext cx="246212" cy="201898"/>
            </a:xfrm>
            <a:prstGeom prst="triangle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Isosceles Triangle 190"/>
            <p:cNvSpPr/>
            <p:nvPr/>
          </p:nvSpPr>
          <p:spPr>
            <a:xfrm rot="16200000" flipV="1">
              <a:off x="5489968" y="1951613"/>
              <a:ext cx="246212" cy="201898"/>
            </a:xfrm>
            <a:prstGeom prst="triangle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2" name="TextBox 128"/>
            <p:cNvSpPr txBox="1"/>
            <p:nvPr/>
          </p:nvSpPr>
          <p:spPr>
            <a:xfrm>
              <a:off x="5365760" y="1722432"/>
              <a:ext cx="385636" cy="168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r>
                <a:rPr lang="en-US" sz="1000" kern="0" dirty="0">
                  <a:solidFill>
                    <a:srgbClr val="336699"/>
                  </a:solidFill>
                  <a:latin typeface="Calibri"/>
                </a:rPr>
                <a:t>COMP</a:t>
              </a:r>
              <a:endParaRPr lang="en-US" sz="800" kern="0" dirty="0">
                <a:solidFill>
                  <a:srgbClr val="336699"/>
                </a:solidFill>
                <a:latin typeface="Calibri"/>
              </a:endParaRPr>
            </a:p>
          </p:txBody>
        </p:sp>
        <p:sp>
          <p:nvSpPr>
            <p:cNvPr id="193" name="TextBox 129"/>
            <p:cNvSpPr txBox="1"/>
            <p:nvPr/>
          </p:nvSpPr>
          <p:spPr>
            <a:xfrm>
              <a:off x="4899033" y="1722432"/>
              <a:ext cx="325418" cy="168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r>
                <a:rPr lang="en-US" sz="1000" kern="0" dirty="0">
                  <a:solidFill>
                    <a:srgbClr val="336699"/>
                  </a:solidFill>
                  <a:latin typeface="Calibri"/>
                </a:rPr>
                <a:t>AMP</a:t>
              </a:r>
              <a:endParaRPr lang="en-US" sz="800" kern="0" dirty="0">
                <a:solidFill>
                  <a:srgbClr val="336699"/>
                </a:solidFill>
                <a:latin typeface="Calibri"/>
              </a:endParaRPr>
            </a:p>
          </p:txBody>
        </p:sp>
        <p:cxnSp>
          <p:nvCxnSpPr>
            <p:cNvPr id="194" name="Straight Connector 193"/>
            <p:cNvCxnSpPr>
              <a:endCxn id="195" idx="1"/>
            </p:cNvCxnSpPr>
            <p:nvPr/>
          </p:nvCxnSpPr>
          <p:spPr>
            <a:xfrm flipV="1">
              <a:off x="4425188" y="2009463"/>
              <a:ext cx="305913" cy="138415"/>
            </a:xfrm>
            <a:prstGeom prst="line">
              <a:avLst/>
            </a:prstGeom>
            <a:noFill/>
            <a:ln w="317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5" name="Rectangle 194"/>
            <p:cNvSpPr/>
            <p:nvPr/>
          </p:nvSpPr>
          <p:spPr>
            <a:xfrm>
              <a:off x="4731102" y="1722776"/>
              <a:ext cx="1544611" cy="573374"/>
            </a:xfrm>
            <a:prstGeom prst="rect">
              <a:avLst/>
            </a:prstGeom>
            <a:noFill/>
            <a:ln w="31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903195" y="1918191"/>
              <a:ext cx="202496" cy="24142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Isosceles Triangle 196"/>
            <p:cNvSpPr/>
            <p:nvPr/>
          </p:nvSpPr>
          <p:spPr>
            <a:xfrm>
              <a:off x="5966955" y="2029771"/>
              <a:ext cx="89872" cy="123367"/>
            </a:xfrm>
            <a:prstGeom prst="triangle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09367" y="3729379"/>
            <a:ext cx="3491562" cy="2935951"/>
            <a:chOff x="1932875" y="1628800"/>
            <a:chExt cx="3673033" cy="3132348"/>
          </a:xfrm>
        </p:grpSpPr>
        <p:sp>
          <p:nvSpPr>
            <p:cNvPr id="62" name="Rectangle 61"/>
            <p:cNvSpPr/>
            <p:nvPr/>
          </p:nvSpPr>
          <p:spPr>
            <a:xfrm>
              <a:off x="1932875" y="4473116"/>
              <a:ext cx="3636404" cy="2880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400" kern="0" dirty="0">
                  <a:latin typeface="Calibri"/>
                </a:rPr>
                <a:t>Bias, Readout, Control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1932875" y="1628800"/>
              <a:ext cx="684701" cy="2814377"/>
              <a:chOff x="7163976" y="1484784"/>
              <a:chExt cx="684701" cy="281437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7254298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7344308" y="303246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7344308" y="329792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7344308" y="35728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7344308" y="3861048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61" name="Rectangle 160"/>
              <p:cNvSpPr/>
              <p:nvPr/>
            </p:nvSpPr>
            <p:spPr>
              <a:xfrm>
                <a:off x="7163976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163976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163976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163976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668032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668032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68032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668032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>
                <a:off x="7505635" y="4041068"/>
                <a:ext cx="4466" cy="25809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7344933" y="1586164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7344933" y="185162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7344933" y="212655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7344933" y="24147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74" name="Rectangle 173"/>
              <p:cNvSpPr/>
              <p:nvPr/>
            </p:nvSpPr>
            <p:spPr>
              <a:xfrm>
                <a:off x="7163976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163976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7163976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7163976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668032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668032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668032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668032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16200000">
                <a:off x="6229726" y="2671375"/>
                <a:ext cx="2556284" cy="1831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1200" kern="0" dirty="0">
                    <a:latin typeface="Calibri"/>
                  </a:rPr>
                  <a:t>Readout (zero suppression)</a:t>
                </a:r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>
                <a:off x="7758354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4" name="Group 63"/>
            <p:cNvGrpSpPr/>
            <p:nvPr/>
          </p:nvGrpSpPr>
          <p:grpSpPr>
            <a:xfrm>
              <a:off x="3661067" y="2008076"/>
              <a:ext cx="252028" cy="1744960"/>
              <a:chOff x="2303748" y="1684040"/>
              <a:chExt cx="648072" cy="1744960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2303748" y="1684040"/>
                <a:ext cx="64807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303748" y="1988840"/>
                <a:ext cx="64807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03748" y="3140968"/>
                <a:ext cx="64807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2303748" y="3429000"/>
                <a:ext cx="64807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5" name="Group 64"/>
            <p:cNvGrpSpPr/>
            <p:nvPr/>
          </p:nvGrpSpPr>
          <p:grpSpPr>
            <a:xfrm>
              <a:off x="2832350" y="1628800"/>
              <a:ext cx="684701" cy="2814377"/>
              <a:chOff x="7163976" y="1484784"/>
              <a:chExt cx="684701" cy="281437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7254298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7344308" y="303246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7344308" y="329792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7344308" y="35728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7344308" y="3861048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9" name="Rectangle 128"/>
              <p:cNvSpPr/>
              <p:nvPr/>
            </p:nvSpPr>
            <p:spPr>
              <a:xfrm>
                <a:off x="7163976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3976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163976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163976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668032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68032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668032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668032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>
                <a:off x="7505635" y="4041068"/>
                <a:ext cx="4466" cy="25809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7344933" y="1586164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7344933" y="185162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7344933" y="212655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7344933" y="24147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42" name="Rectangle 141"/>
              <p:cNvSpPr/>
              <p:nvPr/>
            </p:nvSpPr>
            <p:spPr>
              <a:xfrm>
                <a:off x="7163976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163976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163976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163976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668032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7668032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668032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68032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16200000">
                <a:off x="6229726" y="2671375"/>
                <a:ext cx="2556284" cy="1831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1200" kern="0" dirty="0">
                    <a:latin typeface="Calibri"/>
                  </a:rPr>
                  <a:t>Readout (zero suppression)</a:t>
                </a:r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>
                <a:off x="7758354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6" name="Group 65"/>
            <p:cNvGrpSpPr/>
            <p:nvPr/>
          </p:nvGrpSpPr>
          <p:grpSpPr>
            <a:xfrm>
              <a:off x="4021732" y="1628800"/>
              <a:ext cx="684701" cy="2814377"/>
              <a:chOff x="7163976" y="1484784"/>
              <a:chExt cx="684701" cy="281437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7254298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7344308" y="303246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7344308" y="329792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7344308" y="35728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7344308" y="3861048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1" name="Rectangle 100"/>
              <p:cNvSpPr/>
              <p:nvPr/>
            </p:nvSpPr>
            <p:spPr>
              <a:xfrm>
                <a:off x="7163976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163976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163976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163976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668032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668032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668032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668032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7505635" y="4041068"/>
                <a:ext cx="4466" cy="25809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7344933" y="1586164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7344933" y="185162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7344933" y="212655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7344933" y="24147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4" name="Rectangle 113"/>
              <p:cNvSpPr/>
              <p:nvPr/>
            </p:nvSpPr>
            <p:spPr>
              <a:xfrm>
                <a:off x="7163976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163976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163976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7163976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668032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668032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668032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668032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 rot="16200000">
                <a:off x="6229726" y="2671375"/>
                <a:ext cx="2556284" cy="1831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1200" kern="0" dirty="0">
                    <a:latin typeface="Calibri"/>
                  </a:rPr>
                  <a:t>Readout (zero suppression)</a:t>
                </a: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>
                <a:off x="7758354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7" name="Group 66"/>
            <p:cNvGrpSpPr/>
            <p:nvPr/>
          </p:nvGrpSpPr>
          <p:grpSpPr>
            <a:xfrm>
              <a:off x="4921207" y="1628800"/>
              <a:ext cx="684701" cy="2814377"/>
              <a:chOff x="7163976" y="1484784"/>
              <a:chExt cx="684701" cy="281437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7254298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7344308" y="303246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7344308" y="329792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344308" y="35728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7344308" y="3861048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3" name="Rectangle 72"/>
              <p:cNvSpPr/>
              <p:nvPr/>
            </p:nvSpPr>
            <p:spPr>
              <a:xfrm>
                <a:off x="7163976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163976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7163976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3976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68032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668032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668032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68032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7505635" y="4041068"/>
                <a:ext cx="4466" cy="25809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7344933" y="1586164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7344933" y="185162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7344933" y="212655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7344933" y="24147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6" name="Rectangle 85"/>
              <p:cNvSpPr/>
              <p:nvPr/>
            </p:nvSpPr>
            <p:spPr>
              <a:xfrm>
                <a:off x="7163976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163976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163976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163976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668032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668032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668032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668032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16200000">
                <a:off x="6229726" y="2671375"/>
                <a:ext cx="2556284" cy="1831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1200" kern="0" dirty="0">
                    <a:latin typeface="Calibri"/>
                  </a:rPr>
                  <a:t>Readout (zero suppression)</a:t>
                </a: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7758354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59" name="TextBox 593"/>
          <p:cNvSpPr txBox="1"/>
          <p:nvPr/>
        </p:nvSpPr>
        <p:spPr>
          <a:xfrm rot="16200000">
            <a:off x="-237478" y="4602590"/>
            <a:ext cx="1426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512 </a:t>
            </a:r>
            <a:r>
              <a:rPr lang="en-US" b="1" dirty="0"/>
              <a:t>pixel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rows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4"/>
          <p:cNvSpPr txBox="1"/>
          <p:nvPr/>
        </p:nvSpPr>
        <p:spPr>
          <a:xfrm>
            <a:off x="1635660" y="3124200"/>
            <a:ext cx="189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1024 pixel columns</a:t>
            </a:r>
          </a:p>
        </p:txBody>
      </p:sp>
      <p:sp>
        <p:nvSpPr>
          <p:cNvPr id="61" name="TextBox 596"/>
          <p:cNvSpPr txBox="1"/>
          <p:nvPr/>
        </p:nvSpPr>
        <p:spPr>
          <a:xfrm>
            <a:off x="6652139" y="3505200"/>
            <a:ext cx="2362199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In </a:t>
            </a:r>
            <a:r>
              <a:rPr lang="en-US" sz="1400" dirty="0" smtClean="0">
                <a:solidFill>
                  <a:schemeClr val="tx1"/>
                </a:solidFill>
              </a:rPr>
              <a:t>pixel:</a:t>
            </a:r>
          </a:p>
          <a:p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Amplification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Discrimination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3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hit storage registers (MEB)</a:t>
            </a:r>
          </a:p>
        </p:txBody>
      </p:sp>
      <p:sp>
        <p:nvSpPr>
          <p:cNvPr id="199" name="Up-Down Arrow 198"/>
          <p:cNvSpPr/>
          <p:nvPr/>
        </p:nvSpPr>
        <p:spPr>
          <a:xfrm rot="10800000">
            <a:off x="1081971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0" name="Up-Down Arrow 199"/>
          <p:cNvSpPr/>
          <p:nvPr/>
        </p:nvSpPr>
        <p:spPr>
          <a:xfrm rot="5400000">
            <a:off x="4551447" y="-2184215"/>
            <a:ext cx="65462" cy="7069876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1" name="Up-Down Arrow 200"/>
          <p:cNvSpPr/>
          <p:nvPr/>
        </p:nvSpPr>
        <p:spPr>
          <a:xfrm rot="10800000">
            <a:off x="1851132" y="1383453"/>
            <a:ext cx="85934" cy="620339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2" name="Up-Down Arrow 201"/>
          <p:cNvSpPr/>
          <p:nvPr/>
        </p:nvSpPr>
        <p:spPr>
          <a:xfrm rot="10800000">
            <a:off x="2661238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3" name="Up-Down Arrow 202"/>
          <p:cNvSpPr/>
          <p:nvPr/>
        </p:nvSpPr>
        <p:spPr>
          <a:xfrm rot="10800000">
            <a:off x="3450872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4" name="Up-Down Arrow 203"/>
          <p:cNvSpPr/>
          <p:nvPr/>
        </p:nvSpPr>
        <p:spPr>
          <a:xfrm rot="10800000">
            <a:off x="4240505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5" name="Up-Down Arrow 204"/>
          <p:cNvSpPr/>
          <p:nvPr/>
        </p:nvSpPr>
        <p:spPr>
          <a:xfrm rot="10800000">
            <a:off x="5030139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6" name="Up-Down Arrow 205"/>
          <p:cNvSpPr/>
          <p:nvPr/>
        </p:nvSpPr>
        <p:spPr>
          <a:xfrm rot="10800000">
            <a:off x="5811550" y="1383454"/>
            <a:ext cx="73685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7" name="Up-Down Arrow 206"/>
          <p:cNvSpPr/>
          <p:nvPr/>
        </p:nvSpPr>
        <p:spPr>
          <a:xfrm rot="10800000">
            <a:off x="6609406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8" name="Up-Down Arrow 207"/>
          <p:cNvSpPr/>
          <p:nvPr/>
        </p:nvSpPr>
        <p:spPr>
          <a:xfrm rot="10800000">
            <a:off x="7399036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9" name="TextBox 74"/>
          <p:cNvSpPr txBox="1"/>
          <p:nvPr/>
        </p:nvSpPr>
        <p:spPr>
          <a:xfrm>
            <a:off x="8119116" y="1212223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Clock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0" name="TextBox 154"/>
          <p:cNvSpPr txBox="1"/>
          <p:nvPr/>
        </p:nvSpPr>
        <p:spPr>
          <a:xfrm>
            <a:off x="4518539" y="4831140"/>
            <a:ext cx="4439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</a:rPr>
              <a:t>ALPIDE </a:t>
            </a:r>
            <a:r>
              <a:rPr lang="en-US" sz="1600" dirty="0" smtClean="0">
                <a:latin typeface="+mj-lt"/>
              </a:rPr>
              <a:t>Architecture Highlights</a:t>
            </a:r>
            <a:endParaRPr lang="en-US" sz="1600" dirty="0" smtClean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Multi-event buffering capability reduces </a:t>
            </a:r>
            <a:r>
              <a:rPr lang="en-US" sz="1600" dirty="0" smtClean="0">
                <a:latin typeface="+mj-lt"/>
              </a:rPr>
              <a:t>Readout Unit data </a:t>
            </a:r>
            <a:r>
              <a:rPr lang="en-US" sz="1600" dirty="0" smtClean="0">
                <a:latin typeface="+mj-lt"/>
              </a:rPr>
              <a:t>throughput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Digital data output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Integrated test and masking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Data output rate at 1.2 </a:t>
            </a:r>
            <a:r>
              <a:rPr lang="en-US" sz="1600" dirty="0" smtClean="0">
                <a:latin typeface="+mj-lt"/>
              </a:rPr>
              <a:t>Gb/s, 0.6Gb/s, </a:t>
            </a:r>
            <a:r>
              <a:rPr lang="en-US" sz="1600" dirty="0" smtClean="0">
                <a:latin typeface="+mj-lt"/>
              </a:rPr>
              <a:t>or </a:t>
            </a:r>
            <a:r>
              <a:rPr lang="en-US" sz="1600" dirty="0" smtClean="0">
                <a:latin typeface="+mj-lt"/>
              </a:rPr>
              <a:t>0.4Gb/s  </a:t>
            </a:r>
            <a:endParaRPr lang="en-US" sz="1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85539" y="64166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12" name="Picture 38" descr="LDRD Logo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584178" y="3259441"/>
            <a:ext cx="213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Of the Art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442521" y="2895600"/>
            <a:ext cx="447287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ko-KR" b="1" dirty="0" smtClean="0"/>
              <a:t>Main bias parameters:</a:t>
            </a:r>
            <a:endParaRPr lang="en-US" altLang="ko-KR" dirty="0" smtClean="0"/>
          </a:p>
          <a:p>
            <a:pPr>
              <a:buClr>
                <a:srgbClr val="FF0000"/>
              </a:buClr>
            </a:pPr>
            <a:r>
              <a:rPr lang="en-US" altLang="ko-KR" sz="1600" dirty="0" smtClean="0">
                <a:solidFill>
                  <a:srgbClr val="FF0000"/>
                </a:solidFill>
              </a:rPr>
              <a:t>IBIAS</a:t>
            </a:r>
            <a:r>
              <a:rPr lang="en-US" altLang="ko-KR" sz="1600" dirty="0" smtClean="0"/>
              <a:t>  first stage bias current</a:t>
            </a:r>
          </a:p>
          <a:p>
            <a:pPr>
              <a:buClr>
                <a:srgbClr val="FF0000"/>
              </a:buClr>
            </a:pPr>
            <a:r>
              <a:rPr lang="en-US" altLang="ko-KR" sz="1600" dirty="0" smtClean="0">
                <a:solidFill>
                  <a:srgbClr val="FF0000"/>
                </a:solidFill>
              </a:rPr>
              <a:t>VCASN</a:t>
            </a:r>
            <a:r>
              <a:rPr lang="en-US" altLang="ko-KR" sz="1600" dirty="0" smtClean="0"/>
              <a:t>, </a:t>
            </a:r>
            <a:r>
              <a:rPr lang="en-US" altLang="ko-KR" sz="1600" dirty="0" smtClean="0">
                <a:solidFill>
                  <a:srgbClr val="FF0000"/>
                </a:solidFill>
              </a:rPr>
              <a:t>ITHR</a:t>
            </a:r>
            <a:r>
              <a:rPr lang="en-US" altLang="ko-KR" sz="1600" dirty="0" smtClean="0"/>
              <a:t> define OUT_A </a:t>
            </a:r>
            <a:r>
              <a:rPr lang="en-US" altLang="ko-KR" sz="1600" dirty="0"/>
              <a:t>baseline voltage </a:t>
            </a:r>
            <a:r>
              <a:rPr lang="en-US" altLang="ko-KR" sz="1600" dirty="0" smtClean="0"/>
              <a:t>level</a:t>
            </a:r>
            <a:r>
              <a:rPr kumimoji="0" lang="en-US" altLang="ko-KR" sz="1600" b="0" dirty="0" smtClean="0"/>
              <a:t> </a:t>
            </a:r>
          </a:p>
          <a:p>
            <a:pPr>
              <a:buClr>
                <a:srgbClr val="FF0000"/>
              </a:buClr>
            </a:pPr>
            <a:r>
              <a:rPr lang="en-US" altLang="ko-KR" sz="1600" dirty="0" smtClean="0">
                <a:solidFill>
                  <a:srgbClr val="FF0000"/>
                </a:solidFill>
              </a:rPr>
              <a:t>ITHR</a:t>
            </a:r>
            <a:r>
              <a:rPr lang="en-US" altLang="ko-KR" sz="1600" dirty="0" smtClean="0"/>
              <a:t> defines return to baseline</a:t>
            </a:r>
          </a:p>
          <a:p>
            <a:pPr>
              <a:buClr>
                <a:srgbClr val="FF0000"/>
              </a:buClr>
            </a:pPr>
            <a:r>
              <a:rPr lang="en-US" altLang="ko-KR" sz="1600" dirty="0" smtClean="0">
                <a:solidFill>
                  <a:srgbClr val="FF0000"/>
                </a:solidFill>
              </a:rPr>
              <a:t>IDB</a:t>
            </a:r>
            <a:r>
              <a:rPr lang="en-US" altLang="ko-KR" sz="1600" dirty="0" smtClean="0"/>
              <a:t> second stage threshold</a:t>
            </a:r>
            <a:endParaRPr lang="en-US" altLang="ko-KR" sz="16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838200" y="2819400"/>
            <a:ext cx="3419500" cy="2309598"/>
            <a:chOff x="191234" y="2737622"/>
            <a:chExt cx="5034377" cy="3543300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00" y="2737622"/>
              <a:ext cx="4800600" cy="354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42"/>
            <p:cNvSpPr/>
            <p:nvPr/>
          </p:nvSpPr>
          <p:spPr>
            <a:xfrm flipV="1">
              <a:off x="4512815" y="4352684"/>
              <a:ext cx="712796" cy="408616"/>
            </a:xfrm>
            <a:custGeom>
              <a:avLst/>
              <a:gdLst>
                <a:gd name="connsiteX0" fmla="*/ 0 w 2509520"/>
                <a:gd name="connsiteY0" fmla="*/ 1818640 h 1818640"/>
                <a:gd name="connsiteX1" fmla="*/ 629920 w 2509520"/>
                <a:gd name="connsiteY1" fmla="*/ 1818640 h 1818640"/>
                <a:gd name="connsiteX2" fmla="*/ 640080 w 2509520"/>
                <a:gd name="connsiteY2" fmla="*/ 0 h 1818640"/>
                <a:gd name="connsiteX3" fmla="*/ 1889760 w 2509520"/>
                <a:gd name="connsiteY3" fmla="*/ 0 h 1818640"/>
                <a:gd name="connsiteX4" fmla="*/ 1899920 w 2509520"/>
                <a:gd name="connsiteY4" fmla="*/ 1818640 h 1818640"/>
                <a:gd name="connsiteX5" fmla="*/ 2509520 w 2509520"/>
                <a:gd name="connsiteY5" fmla="*/ 181864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9520" h="1818640">
                  <a:moveTo>
                    <a:pt x="0" y="1818640"/>
                  </a:moveTo>
                  <a:lnTo>
                    <a:pt x="629920" y="1818640"/>
                  </a:lnTo>
                  <a:cubicBezTo>
                    <a:pt x="633307" y="1212427"/>
                    <a:pt x="636693" y="606213"/>
                    <a:pt x="640080" y="0"/>
                  </a:cubicBezTo>
                  <a:lnTo>
                    <a:pt x="1889760" y="0"/>
                  </a:lnTo>
                  <a:cubicBezTo>
                    <a:pt x="1893147" y="606213"/>
                    <a:pt x="1896533" y="1212427"/>
                    <a:pt x="1899920" y="1818640"/>
                  </a:cubicBezTo>
                  <a:lnTo>
                    <a:pt x="2509520" y="1818640"/>
                  </a:ln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5849" y="4509272"/>
              <a:ext cx="897089" cy="510006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191234" y="4238765"/>
              <a:ext cx="595303" cy="317364"/>
              <a:chOff x="9368684" y="3919529"/>
              <a:chExt cx="854930" cy="344292"/>
            </a:xfrm>
          </p:grpSpPr>
          <p:cxnSp>
            <p:nvCxnSpPr>
              <p:cNvPr id="51" name="직선 연결선 16"/>
              <p:cNvCxnSpPr/>
              <p:nvPr/>
            </p:nvCxnSpPr>
            <p:spPr bwMode="auto">
              <a:xfrm>
                <a:off x="9923867" y="3919531"/>
                <a:ext cx="299747" cy="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직선 연결선 17"/>
              <p:cNvCxnSpPr/>
              <p:nvPr/>
            </p:nvCxnSpPr>
            <p:spPr bwMode="auto">
              <a:xfrm>
                <a:off x="9600343" y="3919531"/>
                <a:ext cx="0" cy="34429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직선 연결선 19"/>
              <p:cNvCxnSpPr/>
              <p:nvPr/>
            </p:nvCxnSpPr>
            <p:spPr bwMode="auto">
              <a:xfrm flipV="1">
                <a:off x="9590310" y="3919531"/>
                <a:ext cx="353625" cy="34429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직선 연결선 20"/>
              <p:cNvCxnSpPr/>
              <p:nvPr/>
            </p:nvCxnSpPr>
            <p:spPr bwMode="auto">
              <a:xfrm>
                <a:off x="9368684" y="3919529"/>
                <a:ext cx="257175" cy="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1194192" y="3970107"/>
              <a:ext cx="892563" cy="296506"/>
              <a:chOff x="9248438" y="3868698"/>
              <a:chExt cx="1281831" cy="321664"/>
            </a:xfrm>
          </p:grpSpPr>
          <p:cxnSp>
            <p:nvCxnSpPr>
              <p:cNvPr id="47" name="직선 연결선 16"/>
              <p:cNvCxnSpPr/>
              <p:nvPr/>
            </p:nvCxnSpPr>
            <p:spPr bwMode="auto">
              <a:xfrm>
                <a:off x="10230521" y="3868698"/>
                <a:ext cx="299748" cy="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직선 연결선 17"/>
              <p:cNvCxnSpPr/>
              <p:nvPr/>
            </p:nvCxnSpPr>
            <p:spPr bwMode="auto">
              <a:xfrm>
                <a:off x="9480096" y="3868698"/>
                <a:ext cx="166781" cy="318936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직선 연결선 19"/>
              <p:cNvCxnSpPr/>
              <p:nvPr/>
            </p:nvCxnSpPr>
            <p:spPr bwMode="auto">
              <a:xfrm flipV="1">
                <a:off x="9626806" y="3868698"/>
                <a:ext cx="633304" cy="321664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직선 연결선 20"/>
              <p:cNvCxnSpPr/>
              <p:nvPr/>
            </p:nvCxnSpPr>
            <p:spPr bwMode="auto">
              <a:xfrm>
                <a:off x="9248438" y="3868698"/>
                <a:ext cx="257176" cy="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5400"/>
            <a:ext cx="6221760" cy="145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-304800" y="0"/>
            <a:ext cx="9448800" cy="990600"/>
          </a:xfrm>
        </p:spPr>
        <p:txBody>
          <a:bodyPr/>
          <a:lstStyle/>
          <a:p>
            <a:r>
              <a:rPr lang="en-US" dirty="0" smtClean="0"/>
              <a:t>ALPIDE Characterization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822809" y="5892225"/>
            <a:ext cx="22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ko-KR" sz="1600" b="1" dirty="0" smtClean="0">
                <a:solidFill>
                  <a:srgbClr val="0070C0"/>
                </a:solidFill>
              </a:rPr>
              <a:t>STROBE</a:t>
            </a:r>
            <a:r>
              <a:rPr lang="en-US" altLang="ko-KR" sz="1600" b="1" dirty="0" smtClean="0"/>
              <a:t> </a:t>
            </a:r>
            <a:r>
              <a:rPr lang="en-US" altLang="ko-KR" sz="1600" dirty="0" smtClean="0"/>
              <a:t>Latches </a:t>
            </a:r>
            <a:r>
              <a:rPr lang="en-US" altLang="ko-KR" sz="1600" dirty="0" smtClean="0"/>
              <a:t>Data into the Multi Hit </a:t>
            </a:r>
            <a:r>
              <a:rPr lang="en-US" altLang="ko-KR" sz="1600" dirty="0" smtClean="0"/>
              <a:t>Buffer</a:t>
            </a:r>
            <a:endParaRPr lang="en-US" altLang="ko-KR" sz="1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7566611" y="4261366"/>
            <a:ext cx="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414211" y="4642366"/>
            <a:ext cx="0" cy="193517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781800" y="4261366"/>
            <a:ext cx="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7566611" y="4261366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477000" y="4261366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566611" y="4642366"/>
            <a:ext cx="0" cy="193517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7414211" y="4642366"/>
            <a:ext cx="152400" cy="0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7566611" y="4835883"/>
            <a:ext cx="152400" cy="0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7261811" y="4839655"/>
            <a:ext cx="152400" cy="0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077032" y="4267200"/>
            <a:ext cx="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924632" y="4648200"/>
            <a:ext cx="0" cy="193517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4619832" y="4495800"/>
            <a:ext cx="4572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619832" y="4267200"/>
            <a:ext cx="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5077032" y="42672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4315032" y="42672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077032" y="4648200"/>
            <a:ext cx="0" cy="193517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4924632" y="4648200"/>
            <a:ext cx="152400" cy="0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077032" y="4841717"/>
            <a:ext cx="152400" cy="0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772232" y="4845489"/>
            <a:ext cx="152400" cy="0"/>
          </a:xfrm>
          <a:prstGeom prst="line">
            <a:avLst/>
          </a:prstGeom>
          <a:ln w="25400">
            <a:solidFill>
              <a:srgbClr val="000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820232" y="45778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2"/>
                </a:solidFill>
              </a:rPr>
              <a:t>STROBE</a:t>
            </a:r>
            <a:endParaRPr lang="en-US" dirty="0">
              <a:solidFill>
                <a:srgbClr val="0000C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820232" y="4191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OUT_D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81832" y="4583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2"/>
                </a:solidFill>
              </a:rPr>
              <a:t>STROBE</a:t>
            </a:r>
            <a:endParaRPr lang="en-US" dirty="0">
              <a:solidFill>
                <a:srgbClr val="0000C2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381832" y="41968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OUT_D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619832" y="4726761"/>
            <a:ext cx="276111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781800" y="4721978"/>
            <a:ext cx="632411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086432" y="4648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delay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6296232" y="4648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delay</a:t>
            </a:r>
            <a:endParaRPr lang="en-US" dirty="0"/>
          </a:p>
        </p:txBody>
      </p:sp>
      <p:pic>
        <p:nvPicPr>
          <p:cNvPr id="25" name="Picture 38" descr="LDRD Logo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8" name="Straight Connector 97"/>
          <p:cNvCxnSpPr/>
          <p:nvPr/>
        </p:nvCxnSpPr>
        <p:spPr>
          <a:xfrm flipH="1">
            <a:off x="6781801" y="4495800"/>
            <a:ext cx="78481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7" y="838200"/>
            <a:ext cx="7487065" cy="2006949"/>
          </a:xfrm>
        </p:spPr>
      </p:pic>
    </p:spTree>
    <p:extLst>
      <p:ext uri="{BB962C8B-B14F-4D97-AF65-F5344CB8AC3E}">
        <p14:creationId xmlns:p14="http://schemas.microsoft.com/office/powerpoint/2010/main" val="29029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-1219200" y="0"/>
            <a:ext cx="10363200" cy="990600"/>
          </a:xfrm>
        </p:spPr>
        <p:txBody>
          <a:bodyPr/>
          <a:lstStyle/>
          <a:p>
            <a:r>
              <a:rPr lang="en-US" dirty="0" smtClean="0"/>
              <a:t>MVTX Overview Readout Unit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107224" y="810225"/>
            <a:ext cx="8836298" cy="4054907"/>
            <a:chOff x="121974" y="1442743"/>
            <a:chExt cx="8836298" cy="4054907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119" name="Rectangle 118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pic>
            <p:nvPicPr>
              <p:cNvPr id="120" name="Picture 11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80" name="TextBox 123"/>
            <p:cNvSpPr txBox="1"/>
            <p:nvPr/>
          </p:nvSpPr>
          <p:spPr>
            <a:xfrm>
              <a:off x="4814648" y="4958327"/>
              <a:ext cx="1301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 Board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387172" y="4233371"/>
              <a:ext cx="987827" cy="357656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Filtering Capacitors</a:t>
              </a:r>
            </a:p>
          </p:txBody>
        </p:sp>
        <p:sp>
          <p:nvSpPr>
            <p:cNvPr id="82" name="TextBox 126"/>
            <p:cNvSpPr txBox="1"/>
            <p:nvPr/>
          </p:nvSpPr>
          <p:spPr>
            <a:xfrm>
              <a:off x="3297464" y="3405297"/>
              <a:ext cx="128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Samtec</a:t>
              </a:r>
              <a:r>
                <a:rPr lang="en-US" sz="1200" dirty="0"/>
                <a:t> </a:t>
              </a:r>
              <a:r>
                <a:rPr lang="en-US" sz="1200" dirty="0" err="1"/>
                <a:t>Twinax</a:t>
              </a:r>
              <a:r>
                <a:rPr lang="en-US" sz="1200" dirty="0"/>
                <a:t> “</a:t>
              </a:r>
              <a:r>
                <a:rPr lang="en-US" sz="1200" dirty="0" err="1"/>
                <a:t>FireFly</a:t>
              </a:r>
              <a:r>
                <a:rPr lang="en-US" sz="1200" dirty="0"/>
                <a:t>”</a:t>
              </a:r>
            </a:p>
          </p:txBody>
        </p:sp>
        <p:sp>
          <p:nvSpPr>
            <p:cNvPr id="83" name="TextBox 127"/>
            <p:cNvSpPr txBox="1"/>
            <p:nvPr/>
          </p:nvSpPr>
          <p:spPr>
            <a:xfrm>
              <a:off x="3018512" y="2586559"/>
              <a:ext cx="17961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9 Data (1.2Gbps)</a:t>
              </a:r>
            </a:p>
            <a:p>
              <a:r>
                <a:rPr lang="en-US" sz="1100" dirty="0"/>
                <a:t>1 Clock, 1 Control/Trigger</a:t>
              </a:r>
            </a:p>
          </p:txBody>
        </p:sp>
        <p:sp>
          <p:nvSpPr>
            <p:cNvPr id="84" name="Right Arrow 83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" name="TextBox 129"/>
            <p:cNvSpPr txBox="1"/>
            <p:nvPr/>
          </p:nvSpPr>
          <p:spPr>
            <a:xfrm>
              <a:off x="4874531" y="1982934"/>
              <a:ext cx="11442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Readout Unit</a:t>
              </a:r>
            </a:p>
            <a:p>
              <a:r>
                <a:rPr lang="en-US" sz="1100" dirty="0" smtClean="0"/>
                <a:t>Front End</a:t>
              </a:r>
              <a:endParaRPr lang="en-US" sz="1100" dirty="0"/>
            </a:p>
          </p:txBody>
        </p:sp>
        <p:sp>
          <p:nvSpPr>
            <p:cNvPr id="86" name="TextBox 130"/>
            <p:cNvSpPr txBox="1"/>
            <p:nvPr/>
          </p:nvSpPr>
          <p:spPr>
            <a:xfrm>
              <a:off x="3620383" y="4442162"/>
              <a:ext cx="1072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Regulated Power</a:t>
              </a:r>
            </a:p>
          </p:txBody>
        </p:sp>
        <p:sp>
          <p:nvSpPr>
            <p:cNvPr id="87" name="TextBox 131"/>
            <p:cNvSpPr txBox="1"/>
            <p:nvPr/>
          </p:nvSpPr>
          <p:spPr>
            <a:xfrm>
              <a:off x="7793949" y="3417382"/>
              <a:ext cx="1113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/>
                <a:t>FELIX</a:t>
              </a:r>
            </a:p>
            <a:p>
              <a:pPr algn="ctr"/>
              <a:r>
                <a:rPr lang="en-US" sz="1200" dirty="0" smtClean="0"/>
                <a:t>Back End</a:t>
              </a:r>
              <a:endParaRPr lang="en-US" sz="1200" dirty="0"/>
            </a:p>
          </p:txBody>
        </p:sp>
        <p:sp>
          <p:nvSpPr>
            <p:cNvPr id="88" name="Right Arrow 87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(9.6 Gb/s max)</a:t>
              </a:r>
            </a:p>
          </p:txBody>
        </p:sp>
        <p:sp>
          <p:nvSpPr>
            <p:cNvPr id="89" name="Left-Right Arrow 88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90" name="Left Arrow 89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91" name="TextBox 142"/>
            <p:cNvSpPr txBox="1"/>
            <p:nvPr/>
          </p:nvSpPr>
          <p:spPr>
            <a:xfrm>
              <a:off x="121974" y="4007965"/>
              <a:ext cx="840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Alpide</a:t>
              </a:r>
              <a:r>
                <a:rPr lang="en-US" sz="1200" dirty="0"/>
                <a:t> Sensors</a:t>
              </a:r>
            </a:p>
          </p:txBody>
        </p:sp>
        <p:cxnSp>
          <p:nvCxnSpPr>
            <p:cNvPr id="92" name="Straight Arrow Connector 91"/>
            <p:cNvCxnSpPr>
              <a:stCxn id="91" idx="0"/>
            </p:cNvCxnSpPr>
            <p:nvPr/>
          </p:nvCxnSpPr>
          <p:spPr>
            <a:xfrm flipH="1" flipV="1">
              <a:off x="343010" y="3272496"/>
              <a:ext cx="199387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1" idx="0"/>
            </p:cNvCxnSpPr>
            <p:nvPr/>
          </p:nvCxnSpPr>
          <p:spPr>
            <a:xfrm flipV="1">
              <a:off x="542397" y="3272496"/>
              <a:ext cx="16901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1" idx="2"/>
            </p:cNvCxnSpPr>
            <p:nvPr/>
          </p:nvCxnSpPr>
          <p:spPr>
            <a:xfrm flipV="1">
              <a:off x="542396" y="4390393"/>
              <a:ext cx="591276" cy="79236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149"/>
            <p:cNvSpPr txBox="1"/>
            <p:nvPr/>
          </p:nvSpPr>
          <p:spPr>
            <a:xfrm>
              <a:off x="1259648" y="3825353"/>
              <a:ext cx="452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FPC</a:t>
              </a:r>
            </a:p>
          </p:txBody>
        </p:sp>
        <p:sp>
          <p:nvSpPr>
            <p:cNvPr id="96" name="TextBox 152"/>
            <p:cNvSpPr txBox="1"/>
            <p:nvPr/>
          </p:nvSpPr>
          <p:spPr>
            <a:xfrm>
              <a:off x="1441622" y="4500873"/>
              <a:ext cx="72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Cold Plate</a:t>
              </a:r>
            </a:p>
          </p:txBody>
        </p:sp>
        <p:cxnSp>
          <p:nvCxnSpPr>
            <p:cNvPr id="97" name="Elbow Connector 96"/>
            <p:cNvCxnSpPr>
              <a:stCxn id="81" idx="0"/>
            </p:cNvCxnSpPr>
            <p:nvPr/>
          </p:nvCxnSpPr>
          <p:spPr>
            <a:xfrm rot="16200000" flipV="1">
              <a:off x="2331420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57"/>
            <p:cNvSpPr txBox="1"/>
            <p:nvPr/>
          </p:nvSpPr>
          <p:spPr>
            <a:xfrm>
              <a:off x="4867263" y="4274332"/>
              <a:ext cx="972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regulators</a:t>
              </a:r>
            </a:p>
          </p:txBody>
        </p:sp>
        <p:cxnSp>
          <p:nvCxnSpPr>
            <p:cNvPr id="99" name="Straight Arrow Connector 98"/>
            <p:cNvCxnSpPr>
              <a:endCxn id="119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161"/>
            <p:cNvSpPr txBox="1"/>
            <p:nvPr/>
          </p:nvSpPr>
          <p:spPr>
            <a:xfrm>
              <a:off x="2170635" y="3808712"/>
              <a:ext cx="766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</a:t>
              </a:r>
            </a:p>
          </p:txBody>
        </p:sp>
        <p:sp>
          <p:nvSpPr>
            <p:cNvPr id="101" name="Left Brace 100"/>
            <p:cNvSpPr/>
            <p:nvPr/>
          </p:nvSpPr>
          <p:spPr>
            <a:xfrm rot="5400000">
              <a:off x="3752764" y="1527738"/>
              <a:ext cx="327635" cy="179613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" name="TextBox 163"/>
            <p:cNvSpPr txBox="1"/>
            <p:nvPr/>
          </p:nvSpPr>
          <p:spPr>
            <a:xfrm>
              <a:off x="3606549" y="1962871"/>
              <a:ext cx="664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5-10 m</a:t>
              </a:r>
            </a:p>
          </p:txBody>
        </p:sp>
        <p:sp>
          <p:nvSpPr>
            <p:cNvPr id="103" name="TextBox 166"/>
            <p:cNvSpPr txBox="1"/>
            <p:nvPr/>
          </p:nvSpPr>
          <p:spPr>
            <a:xfrm>
              <a:off x="6249316" y="2211228"/>
              <a:ext cx="12633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GBT Optical Links</a:t>
              </a:r>
            </a:p>
          </p:txBody>
        </p:sp>
        <p:sp>
          <p:nvSpPr>
            <p:cNvPr id="104" name="TextBox 167"/>
            <p:cNvSpPr txBox="1"/>
            <p:nvPr/>
          </p:nvSpPr>
          <p:spPr>
            <a:xfrm>
              <a:off x="542396" y="2467073"/>
              <a:ext cx="1357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9-sensor Stave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endCxn id="105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36000" bIns="36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111" name="Rectangle 110"/>
            <p:cNvSpPr/>
            <p:nvPr/>
          </p:nvSpPr>
          <p:spPr>
            <a:xfrm rot="16200000">
              <a:off x="6440001" y="4121494"/>
              <a:ext cx="1518665" cy="432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Power supplies</a:t>
              </a:r>
            </a:p>
          </p:txBody>
        </p:sp>
        <p:sp>
          <p:nvSpPr>
            <p:cNvPr id="112" name="Left Arrow 111"/>
            <p:cNvSpPr/>
            <p:nvPr/>
          </p:nvSpPr>
          <p:spPr>
            <a:xfrm>
              <a:off x="5820016" y="4159026"/>
              <a:ext cx="1148548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113" name="Left Arrow 112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>
              <a:off x="3620385" y="1442743"/>
              <a:ext cx="16933" cy="399037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/>
            <p:cNvCxnSpPr/>
            <p:nvPr/>
          </p:nvCxnSpPr>
          <p:spPr bwMode="auto">
            <a:xfrm flipH="1">
              <a:off x="6700504" y="1459609"/>
              <a:ext cx="18480" cy="38856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TextBox 65"/>
            <p:cNvSpPr txBox="1"/>
            <p:nvPr/>
          </p:nvSpPr>
          <p:spPr>
            <a:xfrm>
              <a:off x="4394122" y="5128318"/>
              <a:ext cx="181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Experimental Hall</a:t>
              </a:r>
            </a:p>
          </p:txBody>
        </p:sp>
      </p:grp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776362" y="4800600"/>
            <a:ext cx="8291438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Front </a:t>
            </a:r>
            <a:r>
              <a:rPr lang="en-US" sz="1800" b="1" dirty="0" smtClean="0">
                <a:solidFill>
                  <a:srgbClr val="FF0000"/>
                </a:solidFill>
              </a:rPr>
              <a:t>End</a:t>
            </a:r>
            <a:r>
              <a:rPr lang="en-US" sz="1800" dirty="0" smtClean="0">
                <a:solidFill>
                  <a:srgbClr val="FF0000"/>
                </a:solidFill>
              </a:rPr>
              <a:t>-Readout </a:t>
            </a:r>
            <a:r>
              <a:rPr lang="en-US" sz="1800" dirty="0" smtClean="0">
                <a:solidFill>
                  <a:srgbClr val="FF0000"/>
                </a:solidFill>
              </a:rPr>
              <a:t>Unit</a:t>
            </a:r>
          </a:p>
          <a:p>
            <a:r>
              <a:rPr lang="en-US" sz="1800" dirty="0" smtClean="0"/>
              <a:t>Data </a:t>
            </a:r>
            <a:r>
              <a:rPr lang="en-US" sz="1800" b="1" dirty="0" smtClean="0"/>
              <a:t>readout</a:t>
            </a:r>
            <a:r>
              <a:rPr lang="en-US" sz="1800" dirty="0" smtClean="0"/>
              <a:t> from </a:t>
            </a:r>
            <a:r>
              <a:rPr lang="en-US" sz="1800" b="1" dirty="0" smtClean="0"/>
              <a:t>Stave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Stave </a:t>
            </a:r>
            <a:r>
              <a:rPr lang="en-US" sz="1800" b="1" dirty="0"/>
              <a:t>status</a:t>
            </a:r>
            <a:r>
              <a:rPr lang="en-US" sz="1800" dirty="0"/>
              <a:t> and </a:t>
            </a:r>
            <a:r>
              <a:rPr lang="en-US" sz="1800" b="1" dirty="0"/>
              <a:t>power</a:t>
            </a:r>
            <a:r>
              <a:rPr lang="en-US" sz="1800" dirty="0"/>
              <a:t> </a:t>
            </a:r>
            <a:r>
              <a:rPr lang="en-US" sz="1800" b="1" dirty="0"/>
              <a:t>control</a:t>
            </a:r>
            <a:r>
              <a:rPr lang="en-US" sz="1800" dirty="0"/>
              <a:t> </a:t>
            </a:r>
            <a:r>
              <a:rPr lang="en-US" sz="1800" dirty="0" smtClean="0"/>
              <a:t>			</a:t>
            </a:r>
            <a:endParaRPr lang="en-US" sz="1800" dirty="0" smtClean="0"/>
          </a:p>
          <a:p>
            <a:r>
              <a:rPr lang="en-US" sz="1800" b="1" dirty="0" smtClean="0"/>
              <a:t>Control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b="1" dirty="0"/>
              <a:t>m</a:t>
            </a:r>
            <a:r>
              <a:rPr lang="en-US" sz="1800" b="1" dirty="0" smtClean="0"/>
              <a:t>onitoring</a:t>
            </a:r>
            <a:r>
              <a:rPr lang="en-US" sz="1800" dirty="0" smtClean="0"/>
              <a:t> </a:t>
            </a:r>
            <a:r>
              <a:rPr lang="en-US" sz="1800" dirty="0"/>
              <a:t>to/from the </a:t>
            </a:r>
            <a:r>
              <a:rPr lang="en-US" sz="1800" b="1" dirty="0"/>
              <a:t>sensors </a:t>
            </a:r>
          </a:p>
          <a:p>
            <a:r>
              <a:rPr lang="en-US" sz="1800" b="1" dirty="0" smtClean="0"/>
              <a:t>Trigger</a:t>
            </a:r>
            <a:r>
              <a:rPr lang="en-US" sz="1800" dirty="0" smtClean="0"/>
              <a:t> </a:t>
            </a:r>
            <a:r>
              <a:rPr lang="en-US" sz="1800" dirty="0" smtClean="0"/>
              <a:t>&amp; </a:t>
            </a:r>
            <a:r>
              <a:rPr lang="en-US" sz="1800" b="1" dirty="0"/>
              <a:t>b</a:t>
            </a:r>
            <a:r>
              <a:rPr lang="en-US" sz="1800" b="1" dirty="0" smtClean="0"/>
              <a:t>usy</a:t>
            </a:r>
            <a:r>
              <a:rPr lang="en-US" sz="1800" dirty="0" smtClean="0"/>
              <a:t> </a:t>
            </a:r>
            <a:r>
              <a:rPr lang="en-US" sz="1800" dirty="0" smtClean="0"/>
              <a:t>management </a:t>
            </a:r>
          </a:p>
          <a:p>
            <a:r>
              <a:rPr lang="en-US" sz="1800" b="1" dirty="0" smtClean="0"/>
              <a:t>Data</a:t>
            </a:r>
            <a:r>
              <a:rPr lang="en-US" sz="1800" dirty="0" smtClean="0"/>
              <a:t> </a:t>
            </a:r>
            <a:r>
              <a:rPr lang="en-US" sz="1800" dirty="0" smtClean="0"/>
              <a:t>building and </a:t>
            </a:r>
            <a:r>
              <a:rPr lang="en-US" sz="1800" b="1" dirty="0" smtClean="0"/>
              <a:t>transmission</a:t>
            </a:r>
            <a:r>
              <a:rPr lang="en-US" sz="1800" dirty="0" smtClean="0"/>
              <a:t> through </a:t>
            </a:r>
            <a:r>
              <a:rPr lang="en-US" sz="1800" dirty="0" smtClean="0"/>
              <a:t>the rad-hard Giga Bit Transceivers</a:t>
            </a:r>
            <a:endParaRPr lang="en-US" sz="1800" b="1" dirty="0" smtClean="0"/>
          </a:p>
        </p:txBody>
      </p:sp>
      <p:sp>
        <p:nvSpPr>
          <p:cNvPr id="137" name="Slide Number Placeholder 5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35032" y="810225"/>
            <a:ext cx="3622568" cy="3990375"/>
          </a:xfrm>
          <a:prstGeom prst="rect">
            <a:avLst/>
          </a:prstGeom>
          <a:gradFill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7590470" y="842708"/>
            <a:ext cx="1537177" cy="3990375"/>
          </a:xfrm>
          <a:prstGeom prst="rect">
            <a:avLst/>
          </a:prstGeom>
          <a:gradFill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38" descr="LDRD Logo.psd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3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90600"/>
          </a:xfrm>
        </p:spPr>
        <p:txBody>
          <a:bodyPr/>
          <a:lstStyle/>
          <a:p>
            <a:r>
              <a:rPr lang="en-US" dirty="0" smtClean="0"/>
              <a:t>Readout </a:t>
            </a:r>
            <a:r>
              <a:rPr lang="en-US" dirty="0" smtClean="0"/>
              <a:t>Unit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955370"/>
            <a:ext cx="5571262" cy="2902630"/>
          </a:xfrm>
          <a:prstGeom prst="rect">
            <a:avLst/>
          </a:prstGeom>
        </p:spPr>
      </p:pic>
      <p:sp>
        <p:nvSpPr>
          <p:cNvPr id="6" name="TextBox 22"/>
          <p:cNvSpPr txBox="1"/>
          <p:nvPr/>
        </p:nvSpPr>
        <p:spPr>
          <a:xfrm>
            <a:off x="6185161" y="6154579"/>
            <a:ext cx="2777089" cy="557271"/>
          </a:xfrm>
          <a:prstGeom prst="rect">
            <a:avLst/>
          </a:prstGeom>
          <a:noFill/>
          <a:ln>
            <a:noFill/>
          </a:ln>
        </p:spPr>
        <p:txBody>
          <a:bodyPr wrap="square" lIns="64202" tIns="32101" rIns="64202" bIns="3210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solidFill>
                  <a:srgbClr val="FF00FF"/>
                </a:solidFill>
                <a:latin typeface="Calibri Light" panose="020F0302020204030204" pitchFamily="34" charset="0"/>
                <a:ea typeface="ＭＳ Ｐゴシック" pitchFamily="34" charset="-128"/>
              </a:rPr>
              <a:t>1 trigger downlink </a:t>
            </a:r>
            <a:r>
              <a:rPr lang="nl-NL" sz="1600" dirty="0" smtClean="0">
                <a:solidFill>
                  <a:srgbClr val="FF00FF"/>
                </a:solidFill>
                <a:latin typeface="Calibri Light" panose="020F0302020204030204" pitchFamily="34" charset="0"/>
                <a:ea typeface="ＭＳ Ｐゴシック" pitchFamily="34" charset="-128"/>
              </a:rPr>
              <a:t>directly</a:t>
            </a:r>
            <a:endParaRPr lang="nl-NL" sz="1600" dirty="0" smtClean="0">
              <a:solidFill>
                <a:srgbClr val="FF00FF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solidFill>
                  <a:srgbClr val="FF00FF"/>
                </a:solidFill>
                <a:latin typeface="Calibri Light" panose="020F0302020204030204" pitchFamily="34" charset="0"/>
                <a:ea typeface="ＭＳ Ｐゴシック" pitchFamily="34" charset="-128"/>
              </a:rPr>
              <a:t>to ensure low latency</a:t>
            </a:r>
            <a:endParaRPr lang="nl-NL" sz="1600" dirty="0">
              <a:solidFill>
                <a:srgbClr val="FF00FF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1732421" y="4512063"/>
            <a:ext cx="515405" cy="311050"/>
          </a:xfrm>
          <a:prstGeom prst="rect">
            <a:avLst/>
          </a:prstGeom>
          <a:noFill/>
        </p:spPr>
        <p:txBody>
          <a:bodyPr wrap="none" lIns="64202" tIns="32101" rIns="64202" bIns="3210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VTTx</a:t>
            </a:r>
            <a:endParaRPr lang="nl-NL" sz="16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1363127" y="4739268"/>
            <a:ext cx="532012" cy="311050"/>
          </a:xfrm>
          <a:prstGeom prst="rect">
            <a:avLst/>
          </a:prstGeom>
          <a:noFill/>
        </p:spPr>
        <p:txBody>
          <a:bodyPr wrap="none" lIns="64202" tIns="32101" rIns="64202" bIns="3210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VTRx</a:t>
            </a:r>
            <a:endParaRPr lang="nl-NL" sz="16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</p:txBody>
      </p:sp>
      <p:sp>
        <p:nvSpPr>
          <p:cNvPr id="9" name="TextBox 26"/>
          <p:cNvSpPr txBox="1"/>
          <p:nvPr/>
        </p:nvSpPr>
        <p:spPr>
          <a:xfrm>
            <a:off x="989820" y="4963981"/>
            <a:ext cx="826965" cy="311050"/>
          </a:xfrm>
          <a:prstGeom prst="rect">
            <a:avLst/>
          </a:prstGeom>
          <a:noFill/>
        </p:spPr>
        <p:txBody>
          <a:bodyPr wrap="none" lIns="64202" tIns="32101" rIns="64202" bIns="3210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VTRx </a:t>
            </a:r>
            <a:r>
              <a:rPr lang="nl-NL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sm</a:t>
            </a:r>
            <a:endParaRPr lang="nl-NL" sz="16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83842" y="5133950"/>
            <a:ext cx="994268" cy="12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18612" y="4944163"/>
            <a:ext cx="1288970" cy="97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03292" y="4689639"/>
            <a:ext cx="1001461" cy="261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66" y="1978538"/>
            <a:ext cx="3335645" cy="241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54675" y="4395464"/>
            <a:ext cx="3154797" cy="9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27835"/>
            <a:ext cx="2980647" cy="95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3455305" y="4700888"/>
            <a:ext cx="2446232" cy="390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09161" y="5847730"/>
            <a:ext cx="576000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23"/>
          <p:cNvSpPr txBox="1"/>
          <p:nvPr/>
        </p:nvSpPr>
        <p:spPr>
          <a:xfrm>
            <a:off x="6174540" y="5715000"/>
            <a:ext cx="2664000" cy="311050"/>
          </a:xfrm>
          <a:prstGeom prst="rect">
            <a:avLst/>
          </a:prstGeom>
          <a:noFill/>
        </p:spPr>
        <p:txBody>
          <a:bodyPr wrap="square" lIns="64202" tIns="32101" rIns="64202" bIns="32101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1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 </a:t>
            </a: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uplinks (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data/CTRL) </a:t>
            </a: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to 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FELIX</a:t>
            </a:r>
            <a:endParaRPr lang="nl-NL" sz="160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609241" y="6423810"/>
            <a:ext cx="576000" cy="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46"/>
          <p:cNvSpPr txBox="1"/>
          <p:nvPr/>
        </p:nvSpPr>
        <p:spPr>
          <a:xfrm>
            <a:off x="6174551" y="5410200"/>
            <a:ext cx="2664000" cy="311050"/>
          </a:xfrm>
          <a:prstGeom prst="rect">
            <a:avLst/>
          </a:prstGeom>
          <a:noFill/>
        </p:spPr>
        <p:txBody>
          <a:bodyPr wrap="square" lIns="64202" tIns="32101" rIns="64202" bIns="32101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2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 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uplink </a:t>
            </a: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(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data) </a:t>
            </a: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to 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FELIX</a:t>
            </a:r>
            <a:endParaRPr lang="nl-NL" sz="160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98460" y="5559690"/>
            <a:ext cx="576000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98460" y="6135770"/>
            <a:ext cx="576000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53"/>
          <p:cNvSpPr txBox="1"/>
          <p:nvPr/>
        </p:nvSpPr>
        <p:spPr>
          <a:xfrm>
            <a:off x="6174544" y="5949850"/>
            <a:ext cx="2664000" cy="311050"/>
          </a:xfrm>
          <a:prstGeom prst="rect">
            <a:avLst/>
          </a:prstGeom>
          <a:noFill/>
        </p:spPr>
        <p:txBody>
          <a:bodyPr wrap="square" lIns="64202" tIns="32101" rIns="64202" bIns="32101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1 downlink (CTRL) from 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FELIX</a:t>
            </a:r>
            <a:endParaRPr lang="nl-NL" sz="160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670444" y="2167952"/>
            <a:ext cx="2036217" cy="2776211"/>
          </a:xfrm>
          <a:custGeom>
            <a:avLst/>
            <a:gdLst>
              <a:gd name="connsiteX0" fmla="*/ 0 w 2895600"/>
              <a:gd name="connsiteY0" fmla="*/ 3746500 h 3746500"/>
              <a:gd name="connsiteX1" fmla="*/ 1968500 w 2895600"/>
              <a:gd name="connsiteY1" fmla="*/ 2209800 h 3746500"/>
              <a:gd name="connsiteX2" fmla="*/ 2578100 w 2895600"/>
              <a:gd name="connsiteY2" fmla="*/ 482600 h 3746500"/>
              <a:gd name="connsiteX3" fmla="*/ 2895600 w 2895600"/>
              <a:gd name="connsiteY3" fmla="*/ 0 h 374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3746500">
                <a:moveTo>
                  <a:pt x="0" y="3746500"/>
                </a:moveTo>
                <a:cubicBezTo>
                  <a:pt x="769408" y="3250141"/>
                  <a:pt x="1538817" y="2753783"/>
                  <a:pt x="1968500" y="2209800"/>
                </a:cubicBezTo>
                <a:cubicBezTo>
                  <a:pt x="2398183" y="1665817"/>
                  <a:pt x="2423583" y="850900"/>
                  <a:pt x="2578100" y="482600"/>
                </a:cubicBezTo>
                <a:cubicBezTo>
                  <a:pt x="2732617" y="114300"/>
                  <a:pt x="2814108" y="57150"/>
                  <a:pt x="2895600" y="0"/>
                </a:cubicBezTo>
              </a:path>
            </a:pathLst>
          </a:custGeom>
          <a:noFill/>
          <a:ln w="25400"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02" tIns="32101" rIns="64202" bIns="3210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4672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21346" y="4068358"/>
            <a:ext cx="4421" cy="44370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9" name="Rectangle 28"/>
          <p:cNvSpPr/>
          <p:nvPr/>
        </p:nvSpPr>
        <p:spPr>
          <a:xfrm>
            <a:off x="2671118" y="3505200"/>
            <a:ext cx="2307317" cy="348711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6838" fontAlgn="base">
              <a:spcBef>
                <a:spcPct val="0"/>
              </a:spcBef>
              <a:spcAft>
                <a:spcPct val="0"/>
              </a:spcAft>
            </a:pPr>
            <a:endParaRPr lang="nl-NL" sz="2000" b="1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69758" y="5254107"/>
            <a:ext cx="1579078" cy="378443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6838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</a:rPr>
              <a:t>Power Boards link</a:t>
            </a:r>
            <a:endParaRPr lang="nl-NL" sz="11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801680" y="5571588"/>
            <a:ext cx="636720" cy="365762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Arrow Connector 31"/>
          <p:cNvCxnSpPr/>
          <p:nvPr/>
        </p:nvCxnSpPr>
        <p:spPr>
          <a:xfrm>
            <a:off x="1801679" y="5593499"/>
            <a:ext cx="1017721" cy="12150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Rectangle 37"/>
          <p:cNvSpPr/>
          <p:nvPr/>
        </p:nvSpPr>
        <p:spPr>
          <a:xfrm>
            <a:off x="2859431" y="6489152"/>
            <a:ext cx="1713350" cy="378443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6838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latin typeface="Calibri Light" panose="020F0302020204030204" pitchFamily="34" charset="0"/>
                <a:ea typeface="ＭＳ Ｐゴシック" pitchFamily="34" charset="-128"/>
              </a:rPr>
              <a:t>Diagnostic / busy IO</a:t>
            </a:r>
            <a:endParaRPr lang="nl-NL" sz="1100" b="1" dirty="0">
              <a:latin typeface="Calibri Light" panose="020F030202020403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3824776" y="6019800"/>
            <a:ext cx="137624" cy="53340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Rectangle 42"/>
          <p:cNvSpPr/>
          <p:nvPr/>
        </p:nvSpPr>
        <p:spPr>
          <a:xfrm>
            <a:off x="2819400" y="3556525"/>
            <a:ext cx="2348163" cy="634475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6838"/>
            <a:r>
              <a:rPr lang="nl-NL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Transition Board</a:t>
            </a:r>
            <a:endParaRPr lang="nl-NL" sz="1600" b="1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defTabSz="646838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Samtec Firefly cable </a:t>
            </a:r>
            <a:endParaRPr lang="nl-NL" sz="16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018612" y="5562601"/>
            <a:ext cx="1562788" cy="723900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" name="Rectangle 46"/>
          <p:cNvSpPr/>
          <p:nvPr/>
        </p:nvSpPr>
        <p:spPr>
          <a:xfrm>
            <a:off x="1145484" y="6118730"/>
            <a:ext cx="844639" cy="378443"/>
          </a:xfrm>
          <a:prstGeom prst="rect">
            <a:avLst/>
          </a:prstGeom>
        </p:spPr>
        <p:txBody>
          <a:bodyPr wrap="square" lIns="36000" tIns="36000" rIns="36000" bIns="360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46838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CAN bus</a:t>
            </a:r>
            <a:endParaRPr lang="nl-NL" sz="1100" b="1" dirty="0">
              <a:latin typeface="Calibri Light" panose="020F0302020204030204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4721346" y="3786420"/>
            <a:ext cx="1331558" cy="563877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8" name="Content Placeholder 4"/>
          <p:cNvSpPr>
            <a:spLocks noGrp="1"/>
          </p:cNvSpPr>
          <p:nvPr>
            <p:ph idx="1"/>
          </p:nvPr>
        </p:nvSpPr>
        <p:spPr>
          <a:xfrm>
            <a:off x="95739" y="829047"/>
            <a:ext cx="5466861" cy="323931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State Of the Art:</a:t>
            </a:r>
          </a:p>
          <a:p>
            <a:r>
              <a:rPr lang="en-US" sz="1800" dirty="0" smtClean="0"/>
              <a:t>Xilinx </a:t>
            </a:r>
            <a:r>
              <a:rPr lang="en-US" sz="1800" dirty="0" err="1"/>
              <a:t>Kintex</a:t>
            </a:r>
            <a:r>
              <a:rPr lang="en-US" sz="1800" dirty="0"/>
              <a:t> </a:t>
            </a:r>
            <a:r>
              <a:rPr lang="en-US" sz="1800" dirty="0" err="1"/>
              <a:t>Ultrascale</a:t>
            </a:r>
            <a:r>
              <a:rPr lang="en-US" sz="1800" dirty="0"/>
              <a:t> </a:t>
            </a:r>
            <a:r>
              <a:rPr lang="en-US" sz="1800" b="1" dirty="0" smtClean="0"/>
              <a:t>FPGA</a:t>
            </a:r>
          </a:p>
          <a:p>
            <a:r>
              <a:rPr lang="en-US" sz="1800" dirty="0" err="1"/>
              <a:t>ProAsic</a:t>
            </a:r>
            <a:r>
              <a:rPr lang="en-US" sz="1800" dirty="0"/>
              <a:t> FPGA (Manage Radiation Upsets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GBT ASIC (Rad. Tolerant Giga </a:t>
            </a:r>
            <a:r>
              <a:rPr lang="en-US" sz="1800" dirty="0"/>
              <a:t>Bit </a:t>
            </a:r>
            <a:r>
              <a:rPr lang="en-US" sz="1800" b="1" dirty="0" smtClean="0"/>
              <a:t>Transceiver</a:t>
            </a:r>
            <a:r>
              <a:rPr lang="en-US" sz="1800" dirty="0" smtClean="0"/>
              <a:t>)</a:t>
            </a:r>
          </a:p>
          <a:p>
            <a:pPr lvl="1" defTabSz="454672">
              <a:spcBef>
                <a:spcPct val="0"/>
              </a:spcBef>
            </a:pPr>
            <a:r>
              <a:rPr lang="nl-NL" sz="1400" dirty="0">
                <a:solidFill>
                  <a:prstClr val="black"/>
                </a:solidFill>
                <a:ea typeface="ＭＳ Ｐゴシック" pitchFamily="34" charset="-128"/>
              </a:rPr>
              <a:t>VTRx: Transciver up &amp; down link</a:t>
            </a:r>
          </a:p>
          <a:p>
            <a:pPr lvl="1" defTabSz="454672">
              <a:spcBef>
                <a:spcPct val="0"/>
              </a:spcBef>
            </a:pPr>
            <a:r>
              <a:rPr lang="nl-NL" sz="1400" dirty="0">
                <a:solidFill>
                  <a:prstClr val="black"/>
                </a:solidFill>
                <a:ea typeface="ＭＳ Ｐゴシック" pitchFamily="34" charset="-128"/>
              </a:rPr>
              <a:t>VTTx: Double Transmitter 2 * up link</a:t>
            </a:r>
            <a:r>
              <a:rPr lang="nl-NL" sz="1400" dirty="0" smtClean="0">
                <a:solidFill>
                  <a:prstClr val="black"/>
                </a:solidFill>
                <a:ea typeface="ＭＳ Ｐゴシック" pitchFamily="34" charset="-128"/>
              </a:rPr>
              <a:t>:</a:t>
            </a:r>
            <a:endParaRPr lang="en-US" sz="1800" dirty="0" smtClean="0"/>
          </a:p>
          <a:p>
            <a:r>
              <a:rPr lang="en-US" sz="1800" dirty="0" err="1" smtClean="0"/>
              <a:t>Samtec</a:t>
            </a:r>
            <a:r>
              <a:rPr lang="en-US" sz="1800" dirty="0" smtClean="0"/>
              <a:t> firefly copper </a:t>
            </a:r>
            <a:r>
              <a:rPr lang="en-US" sz="1800" dirty="0" err="1" smtClean="0"/>
              <a:t>twinax</a:t>
            </a:r>
            <a:r>
              <a:rPr lang="en-US" sz="1800" dirty="0" smtClean="0"/>
              <a:t> </a:t>
            </a:r>
            <a:r>
              <a:rPr lang="en-US" sz="1800" b="1" dirty="0" smtClean="0"/>
              <a:t>cable</a:t>
            </a:r>
            <a:r>
              <a:rPr lang="en-US" sz="1800" dirty="0" smtClean="0"/>
              <a:t> interface</a:t>
            </a:r>
          </a:p>
          <a:p>
            <a:pPr lvl="1"/>
            <a:r>
              <a:rPr lang="en-US" sz="1800" dirty="0" smtClean="0"/>
              <a:t>9 independent 1.2Gb/s data streams</a:t>
            </a:r>
          </a:p>
          <a:p>
            <a:pPr lvl="1"/>
            <a:r>
              <a:rPr lang="en-US" sz="1800" dirty="0" smtClean="0"/>
              <a:t>1 40MHz Clock </a:t>
            </a:r>
          </a:p>
          <a:p>
            <a:pPr lvl="1"/>
            <a:r>
              <a:rPr lang="en-US" sz="1800" dirty="0" smtClean="0"/>
              <a:t>1 Control Line					</a:t>
            </a: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7" name="Picture 38" descr="LDRD Logo.ps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6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372600" cy="990600"/>
          </a:xfrm>
        </p:spPr>
        <p:txBody>
          <a:bodyPr/>
          <a:lstStyle/>
          <a:p>
            <a:r>
              <a:rPr lang="en-US" dirty="0" smtClean="0"/>
              <a:t>System Power Overview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33604" y="914400"/>
            <a:ext cx="5674240" cy="4104069"/>
            <a:chOff x="64471" y="534233"/>
            <a:chExt cx="8525438" cy="5837912"/>
          </a:xfrm>
        </p:grpSpPr>
        <p:sp>
          <p:nvSpPr>
            <p:cNvPr id="62" name="Rectangle 61"/>
            <p:cNvSpPr/>
            <p:nvPr/>
          </p:nvSpPr>
          <p:spPr>
            <a:xfrm>
              <a:off x="4317714" y="3990786"/>
              <a:ext cx="667011" cy="2553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 err="1">
                  <a:solidFill>
                    <a:schemeClr val="tx1"/>
                  </a:solidFill>
                </a:rPr>
                <a:t>reg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317714" y="4246180"/>
              <a:ext cx="667011" cy="2553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 err="1">
                  <a:solidFill>
                    <a:schemeClr val="tx1"/>
                  </a:solidFill>
                </a:rPr>
                <a:t>reg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024156" y="3990786"/>
              <a:ext cx="667011" cy="2553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 err="1">
                  <a:solidFill>
                    <a:schemeClr val="tx1"/>
                  </a:solidFill>
                </a:rPr>
                <a:t>reg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024156" y="4246181"/>
              <a:ext cx="667011" cy="2553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 err="1">
                  <a:solidFill>
                    <a:schemeClr val="tx1"/>
                  </a:solidFill>
                </a:rPr>
                <a:t>reg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726433" y="4638742"/>
              <a:ext cx="1074026" cy="3925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V, I mon/buffer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547698" y="534233"/>
              <a:ext cx="2854532" cy="48158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/>
                <a:t>High speed logic and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792121" y="1147563"/>
              <a:ext cx="1849523" cy="48158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/>
                <a:t>Control lines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335163" y="6028271"/>
              <a:ext cx="798504" cy="34387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Power  in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6513061" y="4210499"/>
              <a:ext cx="59624" cy="632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/>
            </a:p>
          </p:txBody>
        </p:sp>
        <p:sp>
          <p:nvSpPr>
            <p:cNvPr id="71" name="Oval 70"/>
            <p:cNvSpPr/>
            <p:nvPr/>
          </p:nvSpPr>
          <p:spPr>
            <a:xfrm>
              <a:off x="6627116" y="4208660"/>
              <a:ext cx="59624" cy="632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/>
            </a:p>
          </p:txBody>
        </p:sp>
        <p:sp>
          <p:nvSpPr>
            <p:cNvPr id="72" name="Oval 71"/>
            <p:cNvSpPr/>
            <p:nvPr/>
          </p:nvSpPr>
          <p:spPr>
            <a:xfrm>
              <a:off x="6741171" y="4208660"/>
              <a:ext cx="59624" cy="632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/>
            </a:p>
          </p:txBody>
        </p:sp>
        <p:sp>
          <p:nvSpPr>
            <p:cNvPr id="73" name="TextBox 23"/>
            <p:cNvSpPr txBox="1"/>
            <p:nvPr/>
          </p:nvSpPr>
          <p:spPr>
            <a:xfrm>
              <a:off x="6412979" y="3920557"/>
              <a:ext cx="714603" cy="325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dirty="0" smtClean="0"/>
                <a:t>32 </a:t>
              </a:r>
              <a:r>
                <a:rPr lang="en-US" sz="700" dirty="0" err="1"/>
                <a:t>reg</a:t>
              </a:r>
              <a:endParaRPr lang="en-US" sz="7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611271" y="5548739"/>
              <a:ext cx="889190" cy="3925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PT100 interface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726433" y="5031201"/>
              <a:ext cx="1074026" cy="3925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Overcurrent</a:t>
              </a:r>
            </a:p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detection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726433" y="5417988"/>
              <a:ext cx="1074026" cy="3925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Overcurrent</a:t>
              </a:r>
            </a:p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reset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26433" y="5807143"/>
              <a:ext cx="1074026" cy="3925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Overcurrent</a:t>
              </a:r>
            </a:p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threshold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731691" y="3989381"/>
              <a:ext cx="667011" cy="2553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 err="1">
                  <a:solidFill>
                    <a:schemeClr val="tx1"/>
                  </a:solidFill>
                </a:rPr>
                <a:t>reg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731691" y="4244776"/>
              <a:ext cx="667011" cy="2553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 err="1">
                  <a:solidFill>
                    <a:schemeClr val="tx1"/>
                  </a:solidFill>
                </a:rPr>
                <a:t>reg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cxnSp>
          <p:nvCxnSpPr>
            <p:cNvPr id="84" name="Straight Connector 83"/>
            <p:cNvCxnSpPr>
              <a:stCxn id="66" idx="3"/>
            </p:cNvCxnSpPr>
            <p:nvPr/>
          </p:nvCxnSpPr>
          <p:spPr>
            <a:xfrm>
              <a:off x="5800459" y="4835039"/>
              <a:ext cx="806286" cy="26147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7" idx="3"/>
            </p:cNvCxnSpPr>
            <p:nvPr/>
          </p:nvCxnSpPr>
          <p:spPr>
            <a:xfrm flipV="1">
              <a:off x="5800459" y="5096514"/>
              <a:ext cx="806286" cy="13098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8" idx="3"/>
            </p:cNvCxnSpPr>
            <p:nvPr/>
          </p:nvCxnSpPr>
          <p:spPr>
            <a:xfrm flipV="1">
              <a:off x="5800459" y="5096513"/>
              <a:ext cx="806286" cy="51777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1" idx="3"/>
            </p:cNvCxnSpPr>
            <p:nvPr/>
          </p:nvCxnSpPr>
          <p:spPr>
            <a:xfrm flipV="1">
              <a:off x="5800459" y="5096514"/>
              <a:ext cx="806286" cy="90692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6691158" y="2615318"/>
              <a:ext cx="306656" cy="833524"/>
            </a:xfrm>
            <a:custGeom>
              <a:avLst/>
              <a:gdLst>
                <a:gd name="connsiteX0" fmla="*/ 0 w 410497"/>
                <a:gd name="connsiteY0" fmla="*/ 1653236 h 1653692"/>
                <a:gd name="connsiteX1" fmla="*/ 380390 w 410497"/>
                <a:gd name="connsiteY1" fmla="*/ 1382573 h 1653692"/>
                <a:gd name="connsiteX2" fmla="*/ 358445 w 410497"/>
                <a:gd name="connsiteY2" fmla="*/ 0 h 1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97" h="1653692">
                  <a:moveTo>
                    <a:pt x="0" y="1653236"/>
                  </a:moveTo>
                  <a:cubicBezTo>
                    <a:pt x="160324" y="1655674"/>
                    <a:pt x="320649" y="1658112"/>
                    <a:pt x="380390" y="1382573"/>
                  </a:cubicBezTo>
                  <a:cubicBezTo>
                    <a:pt x="440131" y="1107034"/>
                    <a:pt x="399288" y="553517"/>
                    <a:pt x="358445" y="0"/>
                  </a:cubicBezTo>
                </a:path>
              </a:pathLst>
            </a:custGeom>
            <a:noFill/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572685" y="4349992"/>
              <a:ext cx="1074026" cy="3925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V adjust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7143758" y="4742586"/>
              <a:ext cx="0" cy="17374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390107" y="4432228"/>
              <a:ext cx="164611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234271" y="1643540"/>
              <a:ext cx="0" cy="1730086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1050796" y="1457572"/>
              <a:ext cx="2817036" cy="70356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FPC (Bus for signal, control, power, bias, decoupling caps)</a:t>
              </a:r>
              <a:endParaRPr lang="en-US" sz="10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322737" y="3920557"/>
              <a:ext cx="1707671" cy="1544695"/>
            </a:xfrm>
            <a:prstGeom prst="rect">
              <a:avLst/>
            </a:prstGeom>
            <a:noFill/>
            <a:ln w="317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95" name="TextBox 52"/>
            <p:cNvSpPr txBox="1"/>
            <p:nvPr/>
          </p:nvSpPr>
          <p:spPr>
            <a:xfrm>
              <a:off x="2246072" y="5175532"/>
              <a:ext cx="1911549" cy="601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Isolated bias section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3863492" y="1643540"/>
              <a:ext cx="1370779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3867832" y="2008812"/>
              <a:ext cx="1170785" cy="0"/>
            </a:xfrm>
            <a:prstGeom prst="line">
              <a:avLst/>
            </a:prstGeom>
            <a:ln w="50800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2480727" y="4448017"/>
              <a:ext cx="667011" cy="2553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 err="1">
                  <a:solidFill>
                    <a:schemeClr val="tx1"/>
                  </a:solidFill>
                </a:rPr>
                <a:t>reg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472250" y="4748288"/>
              <a:ext cx="1074026" cy="3925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V, I mon/buffer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141067" y="4061155"/>
              <a:ext cx="667011" cy="2553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switch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842868" y="4041071"/>
              <a:ext cx="453990" cy="3256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dirty="0" smtClean="0"/>
                <a:t>x8</a:t>
              </a:r>
              <a:endParaRPr lang="en-US" sz="700" dirty="0"/>
            </a:p>
          </p:txBody>
        </p:sp>
        <p:cxnSp>
          <p:nvCxnSpPr>
            <p:cNvPr id="102" name="Straight Connector 101"/>
            <p:cNvCxnSpPr>
              <a:stCxn id="98" idx="3"/>
              <a:endCxn id="100" idx="2"/>
            </p:cNvCxnSpPr>
            <p:nvPr/>
          </p:nvCxnSpPr>
          <p:spPr>
            <a:xfrm flipV="1">
              <a:off x="3147738" y="4316550"/>
              <a:ext cx="326835" cy="25916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341281" y="2648606"/>
              <a:ext cx="0" cy="314225"/>
            </a:xfrm>
            <a:prstGeom prst="line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62"/>
            <p:cNvSpPr txBox="1"/>
            <p:nvPr/>
          </p:nvSpPr>
          <p:spPr>
            <a:xfrm>
              <a:off x="7327382" y="2806234"/>
              <a:ext cx="1262527" cy="48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err="1" smtClean="0"/>
                <a:t>CANbus</a:t>
              </a:r>
              <a:endParaRPr lang="en-US" sz="900" dirty="0"/>
            </a:p>
          </p:txBody>
        </p:sp>
        <p:sp>
          <p:nvSpPr>
            <p:cNvPr id="106" name="TextBox 64"/>
            <p:cNvSpPr txBox="1"/>
            <p:nvPr/>
          </p:nvSpPr>
          <p:spPr>
            <a:xfrm>
              <a:off x="4030407" y="3409752"/>
              <a:ext cx="1843060" cy="400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/>
                <a:t>Breakout Boards</a:t>
              </a:r>
              <a:endParaRPr lang="en-US" sz="1000" dirty="0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3007707" y="3117284"/>
              <a:ext cx="0" cy="242387"/>
            </a:xfrm>
            <a:prstGeom prst="line">
              <a:avLst/>
            </a:prstGeom>
            <a:ln w="50800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2350631" y="3117284"/>
              <a:ext cx="673954" cy="0"/>
            </a:xfrm>
            <a:prstGeom prst="line">
              <a:avLst/>
            </a:prstGeom>
            <a:ln w="50800">
              <a:solidFill>
                <a:srgbClr val="92D05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67"/>
            <p:cNvSpPr txBox="1"/>
            <p:nvPr/>
          </p:nvSpPr>
          <p:spPr>
            <a:xfrm>
              <a:off x="147575" y="2914626"/>
              <a:ext cx="2225149" cy="48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Bias daisy chain</a:t>
              </a:r>
              <a:endParaRPr lang="en-US" sz="1600" dirty="0"/>
            </a:p>
          </p:txBody>
        </p:sp>
        <p:sp>
          <p:nvSpPr>
            <p:cNvPr id="110" name="TextBox 68"/>
            <p:cNvSpPr txBox="1"/>
            <p:nvPr/>
          </p:nvSpPr>
          <p:spPr>
            <a:xfrm>
              <a:off x="5334285" y="2784345"/>
              <a:ext cx="1634974" cy="48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I2C </a:t>
              </a:r>
              <a:r>
                <a:rPr lang="en-US" sz="1600" dirty="0" smtClean="0"/>
                <a:t>control</a:t>
              </a:r>
              <a:endParaRPr lang="en-US" sz="1600" dirty="0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4552491" y="2507201"/>
              <a:ext cx="0" cy="853172"/>
            </a:xfrm>
            <a:prstGeom prst="line">
              <a:avLst/>
            </a:prstGeom>
            <a:ln w="3175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219675" y="2760541"/>
              <a:ext cx="0" cy="599833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227776" y="2760541"/>
              <a:ext cx="991897" cy="0"/>
            </a:xfrm>
            <a:prstGeom prst="line">
              <a:avLst/>
            </a:prstGeom>
            <a:ln w="31750">
              <a:solidFill>
                <a:srgbClr val="7030A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72"/>
            <p:cNvSpPr txBox="1"/>
            <p:nvPr/>
          </p:nvSpPr>
          <p:spPr>
            <a:xfrm>
              <a:off x="1273361" y="2545670"/>
              <a:ext cx="1054049" cy="48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PT100</a:t>
              </a:r>
              <a:endParaRPr lang="en-US" sz="1600" dirty="0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828687" y="1020258"/>
              <a:ext cx="2515226" cy="355601"/>
            </a:xfrm>
            <a:custGeom>
              <a:avLst/>
              <a:gdLst>
                <a:gd name="connsiteX0" fmla="*/ 2616565 w 2616565"/>
                <a:gd name="connsiteY0" fmla="*/ 312368 h 355601"/>
                <a:gd name="connsiteX1" fmla="*/ 1966115 w 2616565"/>
                <a:gd name="connsiteY1" fmla="*/ 331222 h 355601"/>
                <a:gd name="connsiteX2" fmla="*/ 1721018 w 2616565"/>
                <a:gd name="connsiteY2" fmla="*/ 20137 h 355601"/>
                <a:gd name="connsiteX3" fmla="*/ 109035 w 2616565"/>
                <a:gd name="connsiteY3" fmla="*/ 29564 h 355601"/>
                <a:gd name="connsiteX4" fmla="*/ 165596 w 2616565"/>
                <a:gd name="connsiteY4" fmla="*/ 29564 h 35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565" h="355601">
                  <a:moveTo>
                    <a:pt x="2616565" y="312368"/>
                  </a:moveTo>
                  <a:cubicBezTo>
                    <a:pt x="2365969" y="346147"/>
                    <a:pt x="2115373" y="379927"/>
                    <a:pt x="1966115" y="331222"/>
                  </a:cubicBezTo>
                  <a:cubicBezTo>
                    <a:pt x="1816857" y="282517"/>
                    <a:pt x="2030531" y="70413"/>
                    <a:pt x="1721018" y="20137"/>
                  </a:cubicBezTo>
                  <a:cubicBezTo>
                    <a:pt x="1411505" y="-30139"/>
                    <a:pt x="109035" y="29564"/>
                    <a:pt x="109035" y="29564"/>
                  </a:cubicBezTo>
                  <a:cubicBezTo>
                    <a:pt x="-150202" y="31135"/>
                    <a:pt x="129460" y="13853"/>
                    <a:pt x="165596" y="29564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785148" y="1088098"/>
              <a:ext cx="2515226" cy="355601"/>
            </a:xfrm>
            <a:custGeom>
              <a:avLst/>
              <a:gdLst>
                <a:gd name="connsiteX0" fmla="*/ 2616565 w 2616565"/>
                <a:gd name="connsiteY0" fmla="*/ 312368 h 355601"/>
                <a:gd name="connsiteX1" fmla="*/ 1966115 w 2616565"/>
                <a:gd name="connsiteY1" fmla="*/ 331222 h 355601"/>
                <a:gd name="connsiteX2" fmla="*/ 1721018 w 2616565"/>
                <a:gd name="connsiteY2" fmla="*/ 20137 h 355601"/>
                <a:gd name="connsiteX3" fmla="*/ 109035 w 2616565"/>
                <a:gd name="connsiteY3" fmla="*/ 29564 h 355601"/>
                <a:gd name="connsiteX4" fmla="*/ 165596 w 2616565"/>
                <a:gd name="connsiteY4" fmla="*/ 29564 h 35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565" h="355601">
                  <a:moveTo>
                    <a:pt x="2616565" y="312368"/>
                  </a:moveTo>
                  <a:cubicBezTo>
                    <a:pt x="2365969" y="346147"/>
                    <a:pt x="2115373" y="379927"/>
                    <a:pt x="1966115" y="331222"/>
                  </a:cubicBezTo>
                  <a:cubicBezTo>
                    <a:pt x="1816857" y="282517"/>
                    <a:pt x="2030531" y="70413"/>
                    <a:pt x="1721018" y="20137"/>
                  </a:cubicBezTo>
                  <a:cubicBezTo>
                    <a:pt x="1411505" y="-30139"/>
                    <a:pt x="109035" y="29564"/>
                    <a:pt x="109035" y="29564"/>
                  </a:cubicBezTo>
                  <a:cubicBezTo>
                    <a:pt x="-150202" y="31135"/>
                    <a:pt x="129460" y="13853"/>
                    <a:pt x="165596" y="29564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050795" y="4742586"/>
              <a:ext cx="840879" cy="72266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18" name="TextBox 78"/>
            <p:cNvSpPr txBox="1"/>
            <p:nvPr/>
          </p:nvSpPr>
          <p:spPr>
            <a:xfrm>
              <a:off x="1043485" y="4786795"/>
              <a:ext cx="878790" cy="651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CAEN</a:t>
              </a:r>
            </a:p>
            <a:p>
              <a:pPr algn="ctr"/>
              <a:r>
                <a:rPr lang="en-US" sz="1000" dirty="0" smtClean="0"/>
                <a:t>power</a:t>
              </a:r>
              <a:endParaRPr lang="en-US" sz="10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1780" y="4735180"/>
              <a:ext cx="840879" cy="72266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20" name="TextBox 80"/>
            <p:cNvSpPr txBox="1"/>
            <p:nvPr/>
          </p:nvSpPr>
          <p:spPr>
            <a:xfrm>
              <a:off x="64471" y="4779387"/>
              <a:ext cx="878790" cy="651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CAEN</a:t>
              </a:r>
            </a:p>
            <a:p>
              <a:pPr algn="ctr"/>
              <a:r>
                <a:rPr lang="en-US" sz="1000" dirty="0" smtClean="0"/>
                <a:t>bias</a:t>
              </a:r>
              <a:endParaRPr lang="en-US" sz="1000" dirty="0"/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476104" y="3714111"/>
              <a:ext cx="0" cy="1021069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480187" y="3500590"/>
              <a:ext cx="0" cy="123459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480187" y="3500590"/>
              <a:ext cx="1827463" cy="0"/>
            </a:xfrm>
            <a:prstGeom prst="line">
              <a:avLst/>
            </a:prstGeom>
            <a:ln w="50800"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476104" y="3714111"/>
              <a:ext cx="818495" cy="0"/>
            </a:xfrm>
            <a:prstGeom prst="line">
              <a:avLst/>
            </a:prstGeom>
            <a:ln w="50800">
              <a:solidFill>
                <a:srgbClr val="0070C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1050795" y="1020259"/>
              <a:ext cx="2812697" cy="4234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Stave</a:t>
              </a:r>
              <a:endParaRPr lang="en-US" sz="1000" dirty="0"/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5004348" y="2057525"/>
              <a:ext cx="0" cy="1299839"/>
            </a:xfrm>
            <a:prstGeom prst="line">
              <a:avLst/>
            </a:prstGeom>
            <a:ln w="50800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03"/>
            <p:cNvSpPr txBox="1"/>
            <p:nvPr/>
          </p:nvSpPr>
          <p:spPr>
            <a:xfrm>
              <a:off x="1273361" y="2160115"/>
              <a:ext cx="3329677" cy="48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PT100 from cooling loop</a:t>
              </a:r>
              <a:endParaRPr lang="en-US" sz="1600" dirty="0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105400" y="2928878"/>
            <a:ext cx="403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Power Board Requirements: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LDO regulator architecture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Control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Interface to Readout Unit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Efficiency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 99%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Noise rate &lt; 10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Radiation Tolerant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Overcurrent protection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Remote current readout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Remote voltage readout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Remote voltage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9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3579277" cy="253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6600" y="1024200"/>
            <a:ext cx="1324800" cy="1656000"/>
          </a:xfrm>
          <a:prstGeom prst="rect">
            <a:avLst/>
          </a:prstGeom>
        </p:spPr>
      </p:pic>
      <p:sp>
        <p:nvSpPr>
          <p:cNvPr id="129" name="Rectangle 128"/>
          <p:cNvSpPr/>
          <p:nvPr/>
        </p:nvSpPr>
        <p:spPr>
          <a:xfrm>
            <a:off x="4261539" y="914400"/>
            <a:ext cx="131497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Readout Unit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578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1B2BC3B83A73408B2E3FB89735413F" ma:contentTypeVersion="1" ma:contentTypeDescription="Create a new document." ma:contentTypeScope="" ma:versionID="0f7f22f9d4d9f62b51aec9597f10f50c">
  <xsd:schema xmlns:xsd="http://www.w3.org/2001/XMLSchema" xmlns:xs="http://www.w3.org/2001/XMLSchema" xmlns:p="http://schemas.microsoft.com/office/2006/metadata/properties" xmlns:ns2="b665f1cd-d4c7-4735-a093-f892c612748f" targetNamespace="http://schemas.microsoft.com/office/2006/metadata/properties" ma:root="true" ma:fieldsID="670d2e1dd2dc97a8dda41c6184944b81" ns2:_="">
    <xsd:import namespace="b665f1cd-d4c7-4735-a093-f892c612748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5f1cd-d4c7-4735-a093-f892c612748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FB77EA57-BBE4-461C-8CCF-A023AE2D24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65f1cd-d4c7-4735-a093-f892c6127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330F3A-79F3-4C98-A4EC-01809366EF56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93647</TotalTime>
  <Words>1498</Words>
  <Application>Microsoft Office PowerPoint</Application>
  <PresentationFormat>On-screen Show (4:3)</PresentationFormat>
  <Paragraphs>418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PowerPoint Presentation</vt:lpstr>
      <vt:lpstr>Schedule</vt:lpstr>
      <vt:lpstr>MVTX Electronics Overview</vt:lpstr>
      <vt:lpstr>Sensor </vt:lpstr>
      <vt:lpstr>Stave</vt:lpstr>
      <vt:lpstr>ALPIDE Characterization</vt:lpstr>
      <vt:lpstr>MVTX Overview Readout Unit</vt:lpstr>
      <vt:lpstr>Readout Unit</vt:lpstr>
      <vt:lpstr>System Power Overview</vt:lpstr>
      <vt:lpstr>PowerPoint Presentation</vt:lpstr>
      <vt:lpstr>FELIX</vt:lpstr>
      <vt:lpstr>Data Rate Requirements</vt:lpstr>
      <vt:lpstr>MVTX Readout Electronics</vt:lpstr>
      <vt:lpstr>R&amp;D Accomplishments</vt:lpstr>
      <vt:lpstr>MVTX Full Chain</vt:lpstr>
      <vt:lpstr>RCDAQ</vt:lpstr>
      <vt:lpstr>MVTX Stave-RU Extension</vt:lpstr>
      <vt:lpstr>ALPIDE Simulations</vt:lpstr>
      <vt:lpstr>ALPIDE Sim. Schematic</vt:lpstr>
      <vt:lpstr>Simulation Confirmation</vt:lpstr>
      <vt:lpstr>Risk Mitigation</vt:lpstr>
      <vt:lpstr>Future Deliverables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to Go - Penta Chart Template</dc:title>
  <dc:creator>DDS User</dc:creator>
  <cp:lastModifiedBy>Alex Tkatchev</cp:lastModifiedBy>
  <cp:revision>771</cp:revision>
  <cp:lastPrinted>2018-01-24T05:29:51Z</cp:lastPrinted>
  <dcterms:created xsi:type="dcterms:W3CDTF">2013-03-10T05:19:50Z</dcterms:created>
  <dcterms:modified xsi:type="dcterms:W3CDTF">2018-01-28T05:48:31Z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0x010100051B2BC3B83A73408B2E3FB89735413F</vt:lpwstr>
  </property>
  <property fmtid="{D5CDD505-2E9C-101B-9397-08002B2CF9AE}" pid="3" name="_dlc_DocId">
    <vt:lpwstr>WMXZHZ22WWVF-141-2</vt:lpwstr>
  </property>
  <property fmtid="{D5CDD505-2E9C-101B-9397-08002B2CF9AE}" pid="4" name="_dlc_DocIdItemGuid">
    <vt:lpwstr>87056ca6-2c3b-40fa-b244-96bf315f1875</vt:lpwstr>
  </property>
  <property fmtid="{D5CDD505-2E9C-101B-9397-08002B2CF9AE}" pid="5" name="_dlc_DocIdUrl">
    <vt:lpwstr>https://rdcentral.lanl.gov/itg/_layouts/DocIdRedir.aspx?ID=WMXZHZ22WWVF-141-2, WMXZHZ22WWVF-141-2</vt:lpwstr>
  </property>
</Properties>
</file>