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21"/>
  </p:notesMasterIdLst>
  <p:handoutMasterIdLst>
    <p:handoutMasterId r:id="rId22"/>
  </p:handoutMasterIdLst>
  <p:sldIdLst>
    <p:sldId id="284" r:id="rId4"/>
    <p:sldId id="285" r:id="rId5"/>
    <p:sldId id="308" r:id="rId6"/>
    <p:sldId id="291" r:id="rId7"/>
    <p:sldId id="292" r:id="rId8"/>
    <p:sldId id="296" r:id="rId9"/>
    <p:sldId id="304" r:id="rId10"/>
    <p:sldId id="303" r:id="rId11"/>
    <p:sldId id="293" r:id="rId12"/>
    <p:sldId id="305" r:id="rId13"/>
    <p:sldId id="300" r:id="rId14"/>
    <p:sldId id="302" r:id="rId15"/>
    <p:sldId id="301" r:id="rId16"/>
    <p:sldId id="298" r:id="rId17"/>
    <p:sldId id="307" r:id="rId18"/>
    <p:sldId id="294" r:id="rId19"/>
    <p:sldId id="306" r:id="rId20"/>
  </p:sldIdLst>
  <p:sldSz cx="9144000" cy="6858000" type="screen4x3"/>
  <p:notesSz cx="7077075" cy="9363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371C"/>
    <a:srgbClr val="0F6722"/>
    <a:srgbClr val="218214"/>
    <a:srgbClr val="C62DB8"/>
    <a:srgbClr val="800000"/>
    <a:srgbClr val="0000C2"/>
    <a:srgbClr val="0000F5"/>
    <a:srgbClr val="004982"/>
    <a:srgbClr val="88DC84"/>
    <a:srgbClr val="F19B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/>
    <p:restoredTop sz="94647"/>
  </p:normalViewPr>
  <p:slideViewPr>
    <p:cSldViewPr>
      <p:cViewPr varScale="1">
        <p:scale>
          <a:sx n="84" d="100"/>
          <a:sy n="84" d="100"/>
        </p:scale>
        <p:origin x="-1808" y="-104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64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slideMaster" Target="slideMasters/slide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438" y="0"/>
            <a:ext cx="3067050" cy="468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EECC4350-3AAA-434E-96EA-6807B82656B3}" type="datetimeFigureOut">
              <a:rPr lang="en-US"/>
              <a:pPr>
                <a:defRPr/>
              </a:pPr>
              <a:t>1/28/18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175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438" y="8893175"/>
            <a:ext cx="3067050" cy="4683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357D4ED2-94DF-084A-97C3-E583302211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480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8313"/>
          </a:xfrm>
          <a:prstGeom prst="rect">
            <a:avLst/>
          </a:prstGeom>
        </p:spPr>
        <p:txBody>
          <a:bodyPr vert="horz" lIns="92807" tIns="46403" rIns="92807" bIns="46403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438" y="0"/>
            <a:ext cx="3067050" cy="468313"/>
          </a:xfrm>
          <a:prstGeom prst="rect">
            <a:avLst/>
          </a:prstGeom>
        </p:spPr>
        <p:txBody>
          <a:bodyPr vert="horz" wrap="square" lIns="92807" tIns="46403" rIns="92807" bIns="4640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596018EF-2D57-5B40-9BF3-E300F7102C5E}" type="datetimeFigureOut">
              <a:rPr lang="en-US"/>
              <a:pPr>
                <a:defRPr/>
              </a:pPr>
              <a:t>1/28/18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07" tIns="46403" rIns="92807" bIns="46403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025" y="4446588"/>
            <a:ext cx="5661025" cy="4213225"/>
          </a:xfrm>
          <a:prstGeom prst="rect">
            <a:avLst/>
          </a:prstGeom>
        </p:spPr>
        <p:txBody>
          <a:bodyPr vert="horz" lIns="92807" tIns="46403" rIns="92807" bIns="46403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175"/>
            <a:ext cx="3067050" cy="468313"/>
          </a:xfrm>
          <a:prstGeom prst="rect">
            <a:avLst/>
          </a:prstGeom>
        </p:spPr>
        <p:txBody>
          <a:bodyPr vert="horz" lIns="92807" tIns="46403" rIns="92807" bIns="46403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438" y="8893175"/>
            <a:ext cx="3067050" cy="468313"/>
          </a:xfrm>
          <a:prstGeom prst="rect">
            <a:avLst/>
          </a:prstGeom>
        </p:spPr>
        <p:txBody>
          <a:bodyPr vert="horz" wrap="square" lIns="92807" tIns="46403" rIns="92807" bIns="4640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22B76F93-862F-BA4F-8DC6-3CB0BDD8D8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050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45FFB17-0426-9B42-AD31-5E001EC3806A}" type="slidenum">
              <a:rPr lang="en-US" sz="1200"/>
              <a:pPr/>
              <a:t>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11329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CA34584A-DEA2-B044-9BB7-F0494BA9D541}" type="slidenum">
              <a:rPr lang="en-US" sz="1200"/>
              <a:pPr/>
              <a:t>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649175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CA34584A-DEA2-B044-9BB7-F0494BA9D541}" type="slidenum">
              <a:rPr lang="en-US" sz="1200"/>
              <a:pPr/>
              <a:t>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649175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CA34584A-DEA2-B044-9BB7-F0494BA9D541}" type="slidenum">
              <a:rPr lang="en-US" sz="1200"/>
              <a:pPr/>
              <a:t>12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649175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Xuan Li (P-25)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D9296B8F-4D62-0147-8B87-07AD7F2113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705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Xuan Li (P-25)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7A83C-99E4-C04E-9E51-B04174119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26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Xuan Li (P-25)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EE336-10C7-9C44-B6C1-101B6934AD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77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7924800" cy="990600"/>
          </a:xfrm>
        </p:spPr>
        <p:txBody>
          <a:bodyPr/>
          <a:lstStyle>
            <a:lvl1pPr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Xuan Li (P-25)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470E2682-44F7-8547-94DE-E699237E1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89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Xuan Li (P-25)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8D563-1A77-2E4E-8627-104FE219A5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05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Xuan Li (P-25)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B21DA5C6-E167-1B47-BFFA-D8FCBDEB86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263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Xuan Li (P-25)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7762B8F6-F0B3-6947-B76A-42F34D94CE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13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Xuan Li (P-25)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243CF-A39D-4743-9175-B1C46DFA4A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415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Xuan Li (P-25)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D9689-0E4F-D749-A376-FF9A1775F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92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Xuan Li (P-25)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DE4F4-1A72-3B4C-9506-657D02DF1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66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Xuan Li (P-25)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ED989-E309-B24D-91E6-47B481EE85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439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5" Type="http://schemas.openxmlformats.org/officeDocument/2006/relationships/image" Target="../media/image3.w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Xuan Li (P-25)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fld id="{F0C17675-718A-7147-BF37-27E3F5F187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087438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AutoShape 2" descr="https://int.lanl.gov/identity/brand-and-identity/logo-usage/_assets/logo-downloads/color/logo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ea typeface="+mn-ea"/>
              <a:cs typeface="Arial" charset="0"/>
            </a:endParaRPr>
          </a:p>
        </p:txBody>
      </p:sp>
      <p:sp>
        <p:nvSpPr>
          <p:cNvPr id="1032" name="AutoShape 4" descr="https://int.lanl.gov/identity/brand-and-identity/logo-usage/_assets/logo-downloads/color/logo.pn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ea typeface="+mn-ea"/>
              <a:cs typeface="Arial" charset="0"/>
            </a:endParaRPr>
          </a:p>
        </p:txBody>
      </p:sp>
      <p:pic>
        <p:nvPicPr>
          <p:cNvPr id="1033" name="Picture 2" descr="http://int.lanl.gov/images/identity_logos/logo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76200"/>
            <a:ext cx="13081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40"/>
          <a:stretch>
            <a:fillRect/>
          </a:stretch>
        </p:blipFill>
        <p:spPr bwMode="auto">
          <a:xfrm>
            <a:off x="0" y="0"/>
            <a:ext cx="91440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3" y="106363"/>
            <a:ext cx="1233487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54" r:id="rId3"/>
    <p:sldLayoutId id="2147484063" r:id="rId4"/>
    <p:sldLayoutId id="214748406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gif"/><Relationship Id="rId3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microsoft.com/office/2007/relationships/hdphoto" Target="../media/hdphoto1.wdp"/><Relationship Id="rId5" Type="http://schemas.openxmlformats.org/officeDocument/2006/relationships/image" Target="../media/image12.png"/><Relationship Id="rId6" Type="http://schemas.openxmlformats.org/officeDocument/2006/relationships/image" Target="../media/image13.jpe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31.png"/><Relationship Id="rId11" Type="http://schemas.openxmlformats.org/officeDocument/2006/relationships/image" Target="../media/image3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microsoft.com/office/2007/relationships/hdphoto" Target="../media/hdphoto1.wdp"/><Relationship Id="rId5" Type="http://schemas.openxmlformats.org/officeDocument/2006/relationships/image" Target="../media/image12.png"/><Relationship Id="rId6" Type="http://schemas.openxmlformats.org/officeDocument/2006/relationships/image" Target="../media/image13.jpe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Relationship Id="rId3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Relationship Id="rId3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AutoShape 4"/>
          <p:cNvSpPr>
            <a:spLocks noChangeArrowheads="1"/>
          </p:cNvSpPr>
          <p:nvPr/>
        </p:nvSpPr>
        <p:spPr bwMode="auto">
          <a:xfrm>
            <a:off x="1752600" y="2514600"/>
            <a:ext cx="6248400" cy="1143000"/>
          </a:xfrm>
          <a:prstGeom prst="roundRect">
            <a:avLst>
              <a:gd name="adj" fmla="val 10081"/>
            </a:avLst>
          </a:prstGeom>
          <a:solidFill>
            <a:schemeClr val="tx2">
              <a:lumMod val="40000"/>
              <a:lumOff val="60000"/>
              <a:alpha val="25000"/>
            </a:schemeClr>
          </a:solidFill>
          <a:ln w="38100">
            <a:noFill/>
            <a:round/>
            <a:headEnd/>
            <a:tailEnd/>
          </a:ln>
          <a:effectLst/>
          <a:extLst/>
        </p:spPr>
        <p:txBody>
          <a:bodyPr tIns="91440" bIns="91440"/>
          <a:lstStyle/>
          <a:p>
            <a:pPr marL="114300" indent="-1143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u="sng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11270" name="Text Box 25"/>
          <p:cNvSpPr txBox="1">
            <a:spLocks noChangeArrowheads="1"/>
          </p:cNvSpPr>
          <p:nvPr/>
        </p:nvSpPr>
        <p:spPr bwMode="auto">
          <a:xfrm>
            <a:off x="625475" y="1066800"/>
            <a:ext cx="7985125" cy="64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n-US" sz="5000" b="1" dirty="0" err="1" smtClean="0">
                <a:solidFill>
                  <a:srgbClr val="800000"/>
                </a:solidFill>
              </a:rPr>
              <a:t>sPHENIX</a:t>
            </a:r>
            <a:r>
              <a:rPr lang="en-US" sz="5000" b="1" dirty="0" smtClean="0">
                <a:solidFill>
                  <a:srgbClr val="800000"/>
                </a:solidFill>
              </a:rPr>
              <a:t> </a:t>
            </a:r>
            <a:r>
              <a:rPr lang="en-US" sz="5000" b="1" dirty="0">
                <a:solidFill>
                  <a:srgbClr val="800000"/>
                </a:solidFill>
              </a:rPr>
              <a:t>LDRD </a:t>
            </a:r>
            <a:r>
              <a:rPr lang="en-US" sz="5000" b="1" dirty="0" smtClean="0">
                <a:solidFill>
                  <a:srgbClr val="800000"/>
                </a:solidFill>
              </a:rPr>
              <a:t>Review</a:t>
            </a:r>
            <a:endParaRPr lang="en-US" sz="5000" b="1" dirty="0" smtClean="0">
              <a:solidFill>
                <a:srgbClr val="800000"/>
              </a:solidFill>
              <a:latin typeface="Arial Black" charset="0"/>
            </a:endParaRPr>
          </a:p>
        </p:txBody>
      </p:sp>
      <p:pic>
        <p:nvPicPr>
          <p:cNvPr id="18438" name="Picture 38" descr="LDRD Logo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2974" r="5492" b="34135"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44450" y="6600825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219200" y="2514600"/>
            <a:ext cx="6934200" cy="1219200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Xuan</a:t>
            </a:r>
            <a:r>
              <a:rPr lang="en-US" dirty="0" smtClean="0">
                <a:solidFill>
                  <a:schemeClr val="tx1"/>
                </a:solidFill>
              </a:rPr>
              <a:t> Li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P-25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81800" y="6492875"/>
            <a:ext cx="2133600" cy="365125"/>
          </a:xfrm>
        </p:spPr>
        <p:txBody>
          <a:bodyPr/>
          <a:lstStyle/>
          <a:p>
            <a:pPr>
              <a:defRPr/>
            </a:pPr>
            <a:fld id="{D9296B8F-4D62-0147-8B87-07AD7F21133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2400" y="1752600"/>
            <a:ext cx="8980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solidFill>
                  <a:srgbClr val="0000C2"/>
                </a:solidFill>
                <a:latin typeface="Arial"/>
                <a:cs typeface="Arial"/>
              </a:rPr>
              <a:t>ALPIDE Introduction and Test Stand</a:t>
            </a:r>
            <a:endParaRPr lang="en-US" sz="4000" b="1" dirty="0">
              <a:solidFill>
                <a:srgbClr val="0000C2"/>
              </a:solidFill>
              <a:latin typeface="Arial"/>
              <a:cs typeface="Arial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752600" y="3733800"/>
            <a:ext cx="6324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 smtClean="0"/>
              <a:t>Outline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/>
              <a:t>ALPIDE chip introduction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/>
              <a:t>LDRD test bench setup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/>
              <a:t>LDRD test bench achievements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smtClean="0"/>
              <a:t>Summary and Plans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1024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8" y="3826292"/>
            <a:ext cx="3851272" cy="27269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6934200" cy="762000"/>
          </a:xfrm>
        </p:spPr>
        <p:txBody>
          <a:bodyPr/>
          <a:lstStyle/>
          <a:p>
            <a:r>
              <a:rPr lang="en-US" sz="2600" b="0" dirty="0" smtClean="0">
                <a:latin typeface="Arial Black"/>
                <a:cs typeface="Arial Black"/>
              </a:rPr>
              <a:t>Test Achievements: good hit resolution</a:t>
            </a:r>
            <a:endParaRPr lang="en-US" sz="2600" b="0" dirty="0">
              <a:latin typeface="Arial Black"/>
              <a:cs typeface="Arial Black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Xuan Li (P-25)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356350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762000" y="1451725"/>
            <a:ext cx="2445417" cy="1901073"/>
            <a:chOff x="373983" y="3966324"/>
            <a:chExt cx="2445417" cy="1901073"/>
          </a:xfrm>
        </p:grpSpPr>
        <p:sp>
          <p:nvSpPr>
            <p:cNvPr id="44" name="Rectangle 43"/>
            <p:cNvSpPr/>
            <p:nvPr/>
          </p:nvSpPr>
          <p:spPr>
            <a:xfrm>
              <a:off x="1600200" y="5029200"/>
              <a:ext cx="1219200" cy="1524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600200" y="4724400"/>
              <a:ext cx="1219200" cy="1524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600200" y="5410199"/>
              <a:ext cx="1219200" cy="152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600200" y="4343400"/>
              <a:ext cx="1219200" cy="152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373983" y="3966324"/>
              <a:ext cx="1988218" cy="1901073"/>
              <a:chOff x="-33374" y="2451082"/>
              <a:chExt cx="1881716" cy="1862024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33374" y="2671144"/>
                <a:ext cx="1160533" cy="331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00F5"/>
                    </a:solidFill>
                  </a:rPr>
                  <a:t>Scintillator 1</a:t>
                </a:r>
                <a:endParaRPr lang="en-US" sz="1600" dirty="0">
                  <a:solidFill>
                    <a:srgbClr val="0000F5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-26733" y="3790666"/>
                <a:ext cx="1160533" cy="331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00F5"/>
                    </a:solidFill>
                  </a:rPr>
                  <a:t>Scintillator </a:t>
                </a:r>
                <a:r>
                  <a:rPr lang="en-US" sz="1600" dirty="0">
                    <a:solidFill>
                      <a:srgbClr val="0000F5"/>
                    </a:solidFill>
                  </a:rPr>
                  <a:t>2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7686" y="3268223"/>
                <a:ext cx="1017354" cy="331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0000"/>
                    </a:solidFill>
                  </a:rPr>
                  <a:t>MAPS chip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6" name="Straight Arrow Connector 25"/>
              <p:cNvCxnSpPr/>
              <p:nvPr/>
            </p:nvCxnSpPr>
            <p:spPr>
              <a:xfrm flipH="1">
                <a:off x="1553227" y="2521872"/>
                <a:ext cx="295115" cy="1791234"/>
              </a:xfrm>
              <a:prstGeom prst="straightConnector1">
                <a:avLst/>
              </a:prstGeom>
              <a:ln w="31750">
                <a:solidFill>
                  <a:schemeClr val="tx1">
                    <a:lumMod val="95000"/>
                    <a:lumOff val="5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1345413" y="2451082"/>
                <a:ext cx="3586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b="1" dirty="0" smtClean="0"/>
                  <a:t>μ</a:t>
                </a:r>
                <a:r>
                  <a:rPr lang="en-US" b="1" baseline="30000" dirty="0" smtClean="0"/>
                  <a:t>-</a:t>
                </a:r>
                <a:endParaRPr lang="en-US" b="1" dirty="0"/>
              </a:p>
            </p:txBody>
          </p:sp>
        </p:grpSp>
      </p:grpSp>
      <p:sp>
        <p:nvSpPr>
          <p:cNvPr id="48" name="Content Placeholder 2"/>
          <p:cNvSpPr txBox="1">
            <a:spLocks/>
          </p:cNvSpPr>
          <p:nvPr/>
        </p:nvSpPr>
        <p:spPr bwMode="auto">
          <a:xfrm>
            <a:off x="0" y="762000"/>
            <a:ext cx="9067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/>
              <a:t>Initial look at tracking with two layers of ALPIDE chips.</a:t>
            </a:r>
            <a:endParaRPr lang="en-US" sz="2600" dirty="0"/>
          </a:p>
        </p:txBody>
      </p:sp>
      <p:sp>
        <p:nvSpPr>
          <p:cNvPr id="49" name="TextBox 48"/>
          <p:cNvSpPr txBox="1"/>
          <p:nvPr/>
        </p:nvSpPr>
        <p:spPr>
          <a:xfrm>
            <a:off x="6477000" y="1771710"/>
            <a:ext cx="21626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Found clusters that belong to a cosmic ray </a:t>
            </a:r>
            <a:r>
              <a:rPr lang="en-US" sz="2000" dirty="0" err="1" smtClean="0"/>
              <a:t>muon</a:t>
            </a:r>
            <a:r>
              <a:rPr lang="en-US" sz="2000" dirty="0" smtClean="0"/>
              <a:t> track.</a:t>
            </a:r>
            <a:endParaRPr lang="en-US" sz="2000" dirty="0"/>
          </a:p>
        </p:txBody>
      </p:sp>
      <p:sp>
        <p:nvSpPr>
          <p:cNvPr id="50" name="TextBox 49"/>
          <p:cNvSpPr txBox="1"/>
          <p:nvPr/>
        </p:nvSpPr>
        <p:spPr>
          <a:xfrm>
            <a:off x="1119402" y="1219200"/>
            <a:ext cx="124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stands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6723316" y="1447800"/>
            <a:ext cx="1582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Event Display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Heptagon 2"/>
          <p:cNvSpPr/>
          <p:nvPr/>
        </p:nvSpPr>
        <p:spPr>
          <a:xfrm>
            <a:off x="2606040" y="1828800"/>
            <a:ext cx="137160" cy="137160"/>
          </a:xfrm>
          <a:prstGeom prst="heptagon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ptagon 22"/>
          <p:cNvSpPr/>
          <p:nvPr/>
        </p:nvSpPr>
        <p:spPr>
          <a:xfrm>
            <a:off x="2529840" y="2225040"/>
            <a:ext cx="137160" cy="137160"/>
          </a:xfrm>
          <a:prstGeom prst="heptagon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ptagon 23"/>
          <p:cNvSpPr/>
          <p:nvPr/>
        </p:nvSpPr>
        <p:spPr>
          <a:xfrm>
            <a:off x="2514600" y="2529840"/>
            <a:ext cx="137160" cy="137160"/>
          </a:xfrm>
          <a:prstGeom prst="heptagon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eptagon 27"/>
          <p:cNvSpPr/>
          <p:nvPr/>
        </p:nvSpPr>
        <p:spPr>
          <a:xfrm>
            <a:off x="2453640" y="2910840"/>
            <a:ext cx="137160" cy="137160"/>
          </a:xfrm>
          <a:prstGeom prst="heptagon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76200" y="3352800"/>
            <a:ext cx="9067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/>
              <a:t>Characterize the cluster size: related to the hit resolution.</a:t>
            </a:r>
            <a:endParaRPr lang="en-US" sz="2600" dirty="0"/>
          </a:p>
        </p:txBody>
      </p:sp>
      <p:sp>
        <p:nvSpPr>
          <p:cNvPr id="8" name="TextBox 7"/>
          <p:cNvSpPr txBox="1"/>
          <p:nvPr/>
        </p:nvSpPr>
        <p:spPr>
          <a:xfrm>
            <a:off x="2438400" y="5334000"/>
            <a:ext cx="1280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Cosmic ray</a:t>
            </a:r>
          </a:p>
          <a:p>
            <a:r>
              <a:rPr lang="en-US" dirty="0" smtClean="0"/>
              <a:t>Linear scale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19600" y="4092476"/>
            <a:ext cx="426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Comparable with </a:t>
            </a:r>
            <a:r>
              <a:rPr lang="en-US" sz="2400" baseline="30000" dirty="0" smtClean="0"/>
              <a:t>90</a:t>
            </a:r>
            <a:r>
              <a:rPr lang="en-US" sz="2400" dirty="0" smtClean="0"/>
              <a:t>Sr source test results and DESY beam test (cluster size &lt; 3 pixels).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Average cluster size (2 pixels) indicate </a:t>
            </a:r>
            <a:r>
              <a:rPr lang="en-US" sz="2400" dirty="0" smtClean="0">
                <a:solidFill>
                  <a:srgbClr val="FF6600"/>
                </a:solidFill>
              </a:rPr>
              <a:t>the hit resolution &lt; 10μm </a:t>
            </a:r>
            <a:r>
              <a:rPr lang="en-US" sz="2400" dirty="0" smtClean="0">
                <a:solidFill>
                  <a:srgbClr val="FF6600"/>
                </a:solidFill>
                <a:sym typeface="Wingdings"/>
              </a:rPr>
              <a:t> </a:t>
            </a:r>
            <a:r>
              <a:rPr lang="en-US" sz="2400" dirty="0">
                <a:solidFill>
                  <a:srgbClr val="FF6600"/>
                </a:solidFill>
                <a:sym typeface="Wingdings"/>
              </a:rPr>
              <a:t>M</a:t>
            </a:r>
            <a:r>
              <a:rPr lang="en-US" sz="2400" dirty="0" smtClean="0">
                <a:solidFill>
                  <a:srgbClr val="FF6600"/>
                </a:solidFill>
                <a:sym typeface="Wingdings"/>
              </a:rPr>
              <a:t>eets requirements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10" name="Picture 9" descr="Screen Shot 2018-01-24 at 22.04.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219200"/>
            <a:ext cx="285056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90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5" y="3352800"/>
            <a:ext cx="6366775" cy="320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543800" cy="762000"/>
          </a:xfrm>
        </p:spPr>
        <p:txBody>
          <a:bodyPr/>
          <a:lstStyle/>
          <a:p>
            <a:r>
              <a:rPr lang="en-US" sz="2800" b="0" dirty="0" smtClean="0">
                <a:latin typeface="Arial Black"/>
                <a:cs typeface="Arial Black"/>
              </a:rPr>
              <a:t>Under study: Trigger delay latency</a:t>
            </a:r>
            <a:endParaRPr lang="en-US" sz="2800" b="0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763000" cy="914400"/>
          </a:xfrm>
        </p:spPr>
        <p:txBody>
          <a:bodyPr/>
          <a:lstStyle/>
          <a:p>
            <a:r>
              <a:rPr lang="en-US" sz="2400" dirty="0" smtClean="0">
                <a:solidFill>
                  <a:srgbClr val="0000F5"/>
                </a:solidFill>
              </a:rPr>
              <a:t>Can the MVTX adapt to the </a:t>
            </a:r>
            <a:r>
              <a:rPr lang="en-US" sz="2400" dirty="0" err="1" smtClean="0">
                <a:solidFill>
                  <a:srgbClr val="0000F5"/>
                </a:solidFill>
              </a:rPr>
              <a:t>sPHENIX</a:t>
            </a:r>
            <a:r>
              <a:rPr lang="en-US" sz="2400" dirty="0" smtClean="0">
                <a:solidFill>
                  <a:srgbClr val="0000F5"/>
                </a:solidFill>
              </a:rPr>
              <a:t> trigger scheme with default trigger delay at 4-5 </a:t>
            </a:r>
            <a:r>
              <a:rPr lang="en-US" sz="2400" dirty="0" err="1" smtClean="0">
                <a:solidFill>
                  <a:srgbClr val="0000F5"/>
                </a:solidFill>
              </a:rPr>
              <a:t>μs</a:t>
            </a:r>
            <a:r>
              <a:rPr lang="en-US" sz="2400" dirty="0" smtClean="0">
                <a:solidFill>
                  <a:srgbClr val="0000F5"/>
                </a:solidFill>
              </a:rPr>
              <a:t>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Xuan Li (P-25)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52400" y="1600200"/>
            <a:ext cx="3276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The default ALPIDE trigger delay </a:t>
            </a:r>
            <a:r>
              <a:rPr lang="en-US" sz="2200" dirty="0"/>
              <a:t>i</a:t>
            </a:r>
            <a:r>
              <a:rPr lang="en-US" sz="2200" dirty="0" smtClean="0"/>
              <a:t>s 2μs.</a:t>
            </a:r>
          </a:p>
          <a:p>
            <a:r>
              <a:rPr lang="en-US" sz="2200" dirty="0" smtClean="0"/>
              <a:t>Need to tune the pulse shaping and trigger delay.</a:t>
            </a:r>
            <a:endParaRPr lang="en-US" sz="22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3352800" y="1676400"/>
            <a:ext cx="2362200" cy="1664732"/>
            <a:chOff x="3505200" y="849868"/>
            <a:chExt cx="2362200" cy="1664732"/>
          </a:xfrm>
        </p:grpSpPr>
        <p:grpSp>
          <p:nvGrpSpPr>
            <p:cNvPr id="10" name="Group 9"/>
            <p:cNvGrpSpPr/>
            <p:nvPr/>
          </p:nvGrpSpPr>
          <p:grpSpPr>
            <a:xfrm>
              <a:off x="3505200" y="914400"/>
              <a:ext cx="2362200" cy="1600200"/>
              <a:chOff x="4419600" y="838200"/>
              <a:chExt cx="2846983" cy="1752600"/>
            </a:xfrm>
          </p:grpSpPr>
          <p:pic>
            <p:nvPicPr>
              <p:cNvPr id="8" name="Picture 7" descr="Screen Shot 2018-01-21 at 11.29.14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19600" y="838200"/>
                <a:ext cx="2846983" cy="1752600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5257800" y="838200"/>
                <a:ext cx="106680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   </a:t>
                </a:r>
                <a:endParaRPr lang="en-US" sz="1400" dirty="0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4165020" y="849868"/>
              <a:ext cx="1092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Analog IN</a:t>
              </a:r>
              <a:endParaRPr lang="en-US" dirty="0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6324600" y="3429000"/>
            <a:ext cx="2743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    After </a:t>
            </a:r>
            <a:r>
              <a:rPr lang="en-US" sz="2200" dirty="0"/>
              <a:t>lowering the threshold to </a:t>
            </a:r>
            <a:r>
              <a:rPr lang="en-US" sz="2200" dirty="0" smtClean="0"/>
              <a:t>optimize the </a:t>
            </a:r>
            <a:r>
              <a:rPr lang="en-US" sz="2200" dirty="0"/>
              <a:t>pulse shaping </a:t>
            </a:r>
            <a:r>
              <a:rPr lang="en-US" sz="2200" dirty="0" smtClean="0"/>
              <a:t>time:</a:t>
            </a:r>
            <a:endParaRPr lang="en-US" sz="2200" dirty="0"/>
          </a:p>
          <a:p>
            <a:pPr algn="ctr"/>
            <a:r>
              <a:rPr lang="en-US" sz="2200" b="1" dirty="0" smtClean="0">
                <a:solidFill>
                  <a:srgbClr val="C62DB8"/>
                </a:solidFill>
              </a:rPr>
              <a:t>No significant performance differences</a:t>
            </a:r>
            <a:r>
              <a:rPr lang="en-US" sz="2200" dirty="0">
                <a:solidFill>
                  <a:srgbClr val="C62DB8"/>
                </a:solidFill>
              </a:rPr>
              <a:t> </a:t>
            </a:r>
            <a:r>
              <a:rPr lang="en-US" sz="2200" dirty="0" smtClean="0"/>
              <a:t>with</a:t>
            </a:r>
            <a:r>
              <a:rPr lang="en-US" sz="2200" dirty="0" smtClean="0">
                <a:solidFill>
                  <a:srgbClr val="C62DB8"/>
                </a:solidFill>
              </a:rPr>
              <a:t> </a:t>
            </a:r>
            <a:r>
              <a:rPr lang="en-US" sz="2200" dirty="0" smtClean="0"/>
              <a:t>trigger delay from </a:t>
            </a:r>
            <a:r>
              <a:rPr lang="en-US" sz="2200" b="1" dirty="0" smtClean="0">
                <a:solidFill>
                  <a:srgbClr val="C62DB8"/>
                </a:solidFill>
              </a:rPr>
              <a:t>2μs to 6μs</a:t>
            </a:r>
            <a:r>
              <a:rPr lang="en-US" sz="2200" dirty="0" smtClean="0"/>
              <a:t>. 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638800" y="1828800"/>
            <a:ext cx="3098896" cy="1295400"/>
            <a:chOff x="5664104" y="914400"/>
            <a:chExt cx="3098896" cy="1295400"/>
          </a:xfrm>
        </p:grpSpPr>
        <p:sp>
          <p:nvSpPr>
            <p:cNvPr id="27" name="TextBox 26"/>
            <p:cNvSpPr txBox="1"/>
            <p:nvPr/>
          </p:nvSpPr>
          <p:spPr>
            <a:xfrm>
              <a:off x="5664104" y="914400"/>
              <a:ext cx="10414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F6722"/>
                  </a:solidFill>
                </a:rPr>
                <a:t>Digital IN</a:t>
              </a:r>
              <a:endParaRPr lang="en-US" dirty="0">
                <a:solidFill>
                  <a:srgbClr val="0F6722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791200" y="1752600"/>
              <a:ext cx="8432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6600"/>
                  </a:solidFill>
                </a:rPr>
                <a:t>Trigger</a:t>
              </a:r>
              <a:endParaRPr lang="en-US" dirty="0">
                <a:solidFill>
                  <a:srgbClr val="FF6600"/>
                </a:solidFill>
              </a:endParaRP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6629400" y="914400"/>
              <a:ext cx="2133600" cy="1295400"/>
              <a:chOff x="6781800" y="990600"/>
              <a:chExt cx="2133600" cy="1295400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6781800" y="990600"/>
                <a:ext cx="2133600" cy="457200"/>
                <a:chOff x="4343400" y="990600"/>
                <a:chExt cx="2133600" cy="457200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4343400" y="990600"/>
                  <a:ext cx="457200" cy="0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 flipV="1">
                  <a:off x="4800600" y="990600"/>
                  <a:ext cx="0" cy="457200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4800600" y="1447800"/>
                  <a:ext cx="1295400" cy="0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6096000" y="990600"/>
                  <a:ext cx="0" cy="457200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6096000" y="990600"/>
                  <a:ext cx="381000" cy="0"/>
                </a:xfrm>
                <a:prstGeom prst="line">
                  <a:avLst/>
                </a:prstGeom>
                <a:ln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oup 40"/>
              <p:cNvGrpSpPr/>
              <p:nvPr/>
            </p:nvGrpSpPr>
            <p:grpSpPr>
              <a:xfrm>
                <a:off x="6781800" y="1749623"/>
                <a:ext cx="2133600" cy="533400"/>
                <a:chOff x="6781800" y="1749623"/>
                <a:chExt cx="2133600" cy="533400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>
                  <a:off x="6781800" y="2283023"/>
                  <a:ext cx="1295400" cy="0"/>
                </a:xfrm>
                <a:prstGeom prst="line">
                  <a:avLst/>
                </a:prstGeom>
                <a:ln>
                  <a:solidFill>
                    <a:srgbClr val="FF66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8077200" y="1749623"/>
                  <a:ext cx="0" cy="533400"/>
                </a:xfrm>
                <a:prstGeom prst="line">
                  <a:avLst/>
                </a:prstGeom>
                <a:ln>
                  <a:solidFill>
                    <a:srgbClr val="FF66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8077200" y="1749623"/>
                  <a:ext cx="228600" cy="0"/>
                </a:xfrm>
                <a:prstGeom prst="line">
                  <a:avLst/>
                </a:prstGeom>
                <a:ln>
                  <a:solidFill>
                    <a:srgbClr val="FF66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flipV="1">
                  <a:off x="8305800" y="1749623"/>
                  <a:ext cx="0" cy="533400"/>
                </a:xfrm>
                <a:prstGeom prst="line">
                  <a:avLst/>
                </a:prstGeom>
                <a:ln>
                  <a:solidFill>
                    <a:srgbClr val="FF66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8305800" y="2283023"/>
                  <a:ext cx="609600" cy="0"/>
                </a:xfrm>
                <a:prstGeom prst="line">
                  <a:avLst/>
                </a:prstGeom>
                <a:ln>
                  <a:solidFill>
                    <a:srgbClr val="FF66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3" name="Straight Connector 42"/>
              <p:cNvCxnSpPr/>
              <p:nvPr/>
            </p:nvCxnSpPr>
            <p:spPr>
              <a:xfrm>
                <a:off x="7239000" y="1447800"/>
                <a:ext cx="0" cy="83820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>
                <a:off x="7239000" y="1978223"/>
                <a:ext cx="8382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/>
            <p:cNvSpPr txBox="1"/>
            <p:nvPr/>
          </p:nvSpPr>
          <p:spPr>
            <a:xfrm>
              <a:off x="7091702" y="1902023"/>
              <a:ext cx="9092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Trig Delay</a:t>
              </a:r>
              <a:endParaRPr lang="en-US" sz="14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086210" y="1066800"/>
              <a:ext cx="13719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Duration:5-10μs</a:t>
              </a:r>
              <a:endParaRPr lang="en-US" sz="1400" dirty="0"/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>
              <a:off x="7086600" y="1066800"/>
              <a:ext cx="12954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/>
          <p:cNvCxnSpPr/>
          <p:nvPr/>
        </p:nvCxnSpPr>
        <p:spPr>
          <a:xfrm>
            <a:off x="914400" y="3962400"/>
            <a:ext cx="0" cy="2133600"/>
          </a:xfrm>
          <a:prstGeom prst="line">
            <a:avLst/>
          </a:prstGeom>
          <a:ln>
            <a:solidFill>
              <a:srgbClr val="C62DB8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981200" y="3962400"/>
            <a:ext cx="0" cy="2133600"/>
          </a:xfrm>
          <a:prstGeom prst="line">
            <a:avLst/>
          </a:prstGeom>
          <a:ln>
            <a:solidFill>
              <a:srgbClr val="C62DB8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114800" y="3733800"/>
            <a:ext cx="0" cy="2362200"/>
          </a:xfrm>
          <a:prstGeom prst="line">
            <a:avLst/>
          </a:prstGeom>
          <a:ln>
            <a:solidFill>
              <a:srgbClr val="C62DB8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5181600" y="3733800"/>
            <a:ext cx="0" cy="2362200"/>
          </a:xfrm>
          <a:prstGeom prst="line">
            <a:avLst/>
          </a:prstGeom>
          <a:ln>
            <a:solidFill>
              <a:srgbClr val="C62DB8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716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7"/>
          <p:cNvSpPr txBox="1">
            <a:spLocks noChangeArrowheads="1"/>
          </p:cNvSpPr>
          <p:nvPr/>
        </p:nvSpPr>
        <p:spPr bwMode="auto">
          <a:xfrm>
            <a:off x="914400" y="0"/>
            <a:ext cx="7315200" cy="76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smtClean="0">
                <a:solidFill>
                  <a:schemeClr val="bg1"/>
                </a:solidFill>
                <a:latin typeface="Arial Black" charset="0"/>
              </a:rPr>
              <a:t>Integration: Power Board Test  </a:t>
            </a:r>
            <a:endParaRPr lang="en-US" sz="2800" dirty="0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25603" name="AutoShape 13"/>
          <p:cNvSpPr>
            <a:spLocks noChangeAspect="1" noChangeArrowheads="1"/>
          </p:cNvSpPr>
          <p:nvPr/>
        </p:nvSpPr>
        <p:spPr bwMode="auto">
          <a:xfrm>
            <a:off x="1357313" y="7462838"/>
            <a:ext cx="2524125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12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457200" y="762000"/>
            <a:ext cx="8393093" cy="2743203"/>
            <a:chOff x="474471" y="985914"/>
            <a:chExt cx="8393093" cy="2743203"/>
          </a:xfrm>
        </p:grpSpPr>
        <p:grpSp>
          <p:nvGrpSpPr>
            <p:cNvPr id="17" name="Group 16"/>
            <p:cNvGrpSpPr/>
            <p:nvPr/>
          </p:nvGrpSpPr>
          <p:grpSpPr>
            <a:xfrm>
              <a:off x="474471" y="985914"/>
              <a:ext cx="8349195" cy="2743203"/>
              <a:chOff x="289596" y="2154897"/>
              <a:chExt cx="8564681" cy="3069234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3" cstate="print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735" t="17743" r="17087" b="52022"/>
              <a:stretch/>
            </p:blipFill>
            <p:spPr>
              <a:xfrm>
                <a:off x="3186133" y="3151607"/>
                <a:ext cx="1765856" cy="432000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000753" y="2530607"/>
                <a:ext cx="1324800" cy="1242000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6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56578" y="3921520"/>
                <a:ext cx="1281674" cy="130261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9601" y="2934119"/>
                <a:ext cx="2977721" cy="987400"/>
              </a:xfrm>
              <a:prstGeom prst="rect">
                <a:avLst/>
              </a:prstGeom>
            </p:spPr>
          </p:pic>
          <p:grpSp>
            <p:nvGrpSpPr>
              <p:cNvPr id="25" name="Group 24"/>
              <p:cNvGrpSpPr/>
              <p:nvPr/>
            </p:nvGrpSpPr>
            <p:grpSpPr>
              <a:xfrm>
                <a:off x="5034885" y="3921519"/>
                <a:ext cx="972370" cy="1296000"/>
                <a:chOff x="5500016" y="4578180"/>
                <a:chExt cx="1296493" cy="1296000"/>
              </a:xfrm>
              <a:solidFill>
                <a:schemeClr val="bg2"/>
              </a:solidFill>
            </p:grpSpPr>
            <p:sp>
              <p:nvSpPr>
                <p:cNvPr id="51" name="Rectangle 50"/>
                <p:cNvSpPr/>
                <p:nvPr/>
              </p:nvSpPr>
              <p:spPr>
                <a:xfrm>
                  <a:off x="5500016" y="4578180"/>
                  <a:ext cx="1296493" cy="1296000"/>
                </a:xfrm>
                <a:prstGeom prst="rect">
                  <a:avLst/>
                </a:prstGeom>
                <a:grpFill/>
                <a:ln w="19050">
                  <a:solidFill>
                    <a:schemeClr val="tx2"/>
                  </a:solidFill>
                  <a:prstDash val="sysDot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800"/>
                </a:p>
              </p:txBody>
            </p:sp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914161" y="469915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3" name="Picture 52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202201" y="469915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4" name="Picture 53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490241" y="469915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914161" y="498719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6" name="Picture 55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202201" y="498719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7" name="Picture 56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490241" y="498719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8" name="Picture 57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914161" y="527523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9" name="Picture 58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202201" y="527523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0" name="Picture 59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490241" y="527523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1" name="Picture 60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914161" y="556327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2" name="Picture 61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202201" y="556327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3" name="Picture 62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490241" y="556327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626121" y="469915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5" name="Picture 64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626121" y="498719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626121" y="527523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7" name="Picture 66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626121" y="5563271"/>
                  <a:ext cx="242059" cy="242059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26" name="TextBox 25"/>
              <p:cNvSpPr txBox="1"/>
              <p:nvPr/>
            </p:nvSpPr>
            <p:spPr>
              <a:xfrm>
                <a:off x="6103141" y="4406073"/>
                <a:ext cx="111094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Power Board</a:t>
                </a:r>
                <a:endParaRPr lang="en-US" sz="1200" dirty="0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2554793" y="4415572"/>
                <a:ext cx="987827" cy="54449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Filtering Capacitors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446943" y="3587498"/>
                <a:ext cx="12868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err="1" smtClean="0"/>
                  <a:t>Samtec</a:t>
                </a:r>
                <a:r>
                  <a:rPr lang="en-US" sz="1200" dirty="0" smtClean="0"/>
                  <a:t> </a:t>
                </a:r>
                <a:r>
                  <a:rPr lang="en-US" sz="1200" dirty="0" err="1" smtClean="0"/>
                  <a:t>Twinax</a:t>
                </a:r>
                <a:r>
                  <a:rPr lang="en-US" sz="1200" dirty="0" smtClean="0"/>
                  <a:t> “</a:t>
                </a:r>
                <a:r>
                  <a:rPr lang="en-US" sz="1200" dirty="0" err="1" smtClean="0"/>
                  <a:t>FireFly</a:t>
                </a:r>
                <a:r>
                  <a:rPr lang="en-US" sz="1200" dirty="0" smtClean="0"/>
                  <a:t>”</a:t>
                </a:r>
                <a:endParaRPr lang="en-US" sz="1200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275895" y="2495923"/>
                <a:ext cx="1734381" cy="723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9 Data (1.2Gbps)</a:t>
                </a:r>
              </a:p>
              <a:p>
                <a:r>
                  <a:rPr lang="en-US" sz="1200" dirty="0" smtClean="0"/>
                  <a:t>1 Clock, 1 Control/Trigger</a:t>
                </a:r>
                <a:endParaRPr lang="en-US" sz="1200" dirty="0"/>
              </a:p>
            </p:txBody>
          </p:sp>
          <p:sp>
            <p:nvSpPr>
              <p:cNvPr id="30" name="Right Arrow 29"/>
              <p:cNvSpPr/>
              <p:nvPr/>
            </p:nvSpPr>
            <p:spPr>
              <a:xfrm rot="10800000">
                <a:off x="3577102" y="4467163"/>
                <a:ext cx="1405166" cy="21590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022001" y="2294179"/>
                <a:ext cx="126215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Readout Unit</a:t>
                </a:r>
                <a:endParaRPr lang="en-US" sz="1200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788005" y="4624363"/>
                <a:ext cx="10728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Regulated Power</a:t>
                </a:r>
                <a:endParaRPr lang="en-US" sz="1200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7740906" y="2405060"/>
                <a:ext cx="1113371" cy="309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FELIX </a:t>
                </a:r>
              </a:p>
            </p:txBody>
          </p:sp>
          <p:sp>
            <p:nvSpPr>
              <p:cNvPr id="34" name="Right Arrow 33"/>
              <p:cNvSpPr/>
              <p:nvPr/>
            </p:nvSpPr>
            <p:spPr>
              <a:xfrm>
                <a:off x="6407945" y="3047441"/>
                <a:ext cx="1136824" cy="432000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smtClean="0">
                    <a:solidFill>
                      <a:schemeClr val="tx1"/>
                    </a:solidFill>
                    <a:latin typeface="Calibri Light" panose="020F0302020204030204" pitchFamily="34" charset="0"/>
                  </a:rPr>
                  <a:t>Data (9.6 Gb/s max)</a:t>
                </a:r>
                <a:endParaRPr lang="en-US" sz="900" dirty="0">
                  <a:solidFill>
                    <a:schemeClr val="tx1"/>
                  </a:solidFill>
                  <a:latin typeface="Calibri Light" panose="020F0302020204030204" pitchFamily="34" charset="0"/>
                </a:endParaRPr>
              </a:p>
            </p:txBody>
          </p:sp>
          <p:sp>
            <p:nvSpPr>
              <p:cNvPr id="35" name="Left-Right Arrow 34"/>
              <p:cNvSpPr/>
              <p:nvPr/>
            </p:nvSpPr>
            <p:spPr>
              <a:xfrm>
                <a:off x="6407945" y="2615442"/>
                <a:ext cx="1130786" cy="432000"/>
              </a:xfrm>
              <a:prstGeom prst="leftRightArrow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 smtClean="0">
                    <a:solidFill>
                      <a:schemeClr val="tx1"/>
                    </a:solidFill>
                    <a:latin typeface="Calibri Light" panose="020F0302020204030204" pitchFamily="34" charset="0"/>
                  </a:rPr>
                  <a:t>Control</a:t>
                </a:r>
                <a:endParaRPr lang="en-US" sz="900" b="1" dirty="0">
                  <a:solidFill>
                    <a:schemeClr val="tx1"/>
                  </a:solidFill>
                  <a:latin typeface="Calibri Light" panose="020F0302020204030204" pitchFamily="34" charset="0"/>
                </a:endParaRPr>
              </a:p>
            </p:txBody>
          </p:sp>
          <p:sp>
            <p:nvSpPr>
              <p:cNvPr id="36" name="Left Arrow 35"/>
              <p:cNvSpPr/>
              <p:nvPr/>
            </p:nvSpPr>
            <p:spPr>
              <a:xfrm>
                <a:off x="6407949" y="3385354"/>
                <a:ext cx="1127503" cy="432000"/>
              </a:xfrm>
              <a:prstGeom prst="leftArrow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 dirty="0" smtClean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Trigger</a:t>
                </a:r>
                <a:endPara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89596" y="4190166"/>
                <a:ext cx="8408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err="1" smtClean="0"/>
                  <a:t>Alpide</a:t>
                </a:r>
                <a:r>
                  <a:rPr lang="en-US" sz="1200" dirty="0" smtClean="0"/>
                  <a:t> Sensors</a:t>
                </a:r>
                <a:endParaRPr lang="en-US" sz="1200" dirty="0"/>
              </a:p>
            </p:txBody>
          </p:sp>
          <p:cxnSp>
            <p:nvCxnSpPr>
              <p:cNvPr id="38" name="Straight Arrow Connector 37"/>
              <p:cNvCxnSpPr>
                <a:stCxn id="37" idx="0"/>
              </p:cNvCxnSpPr>
              <p:nvPr/>
            </p:nvCxnSpPr>
            <p:spPr>
              <a:xfrm flipH="1" flipV="1">
                <a:off x="510631" y="3454697"/>
                <a:ext cx="199387" cy="73546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>
                <a:stCxn id="37" idx="0"/>
              </p:cNvCxnSpPr>
              <p:nvPr/>
            </p:nvCxnSpPr>
            <p:spPr>
              <a:xfrm flipV="1">
                <a:off x="710018" y="3454697"/>
                <a:ext cx="16901" cy="73546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>
                <a:stCxn id="37" idx="2"/>
              </p:cNvCxnSpPr>
              <p:nvPr/>
            </p:nvCxnSpPr>
            <p:spPr>
              <a:xfrm flipV="1">
                <a:off x="710018" y="4572595"/>
                <a:ext cx="591276" cy="7923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1399646" y="3945283"/>
                <a:ext cx="640298" cy="309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FPC</a:t>
                </a:r>
                <a:endParaRPr lang="en-US" sz="1200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707295" y="4627334"/>
                <a:ext cx="7234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Cold Plate</a:t>
                </a:r>
                <a:endParaRPr lang="en-US" sz="1200" dirty="0"/>
              </a:p>
            </p:txBody>
          </p:sp>
          <p:cxnSp>
            <p:nvCxnSpPr>
              <p:cNvPr id="43" name="Elbow Connector 42"/>
              <p:cNvCxnSpPr>
                <a:stCxn id="27" idx="0"/>
              </p:cNvCxnSpPr>
              <p:nvPr/>
            </p:nvCxnSpPr>
            <p:spPr>
              <a:xfrm rot="16200000" flipV="1">
                <a:off x="2499041" y="3865907"/>
                <a:ext cx="373079" cy="726253"/>
              </a:xfrm>
              <a:prstGeom prst="bentConnector2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>
                <a:off x="5130771" y="4456533"/>
                <a:ext cx="97237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regulators</a:t>
                </a:r>
                <a:endParaRPr lang="en-US" sz="1200" dirty="0"/>
              </a:p>
            </p:txBody>
          </p:sp>
          <p:cxnSp>
            <p:nvCxnSpPr>
              <p:cNvPr id="45" name="Straight Arrow Connector 44"/>
              <p:cNvCxnSpPr>
                <a:endCxn id="51" idx="0"/>
              </p:cNvCxnSpPr>
              <p:nvPr/>
            </p:nvCxnSpPr>
            <p:spPr>
              <a:xfrm>
                <a:off x="5521070" y="3725995"/>
                <a:ext cx="1" cy="195527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/>
              <p:cNvSpPr txBox="1"/>
              <p:nvPr/>
            </p:nvSpPr>
            <p:spPr>
              <a:xfrm>
                <a:off x="2338256" y="3990913"/>
                <a:ext cx="76668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Power</a:t>
                </a:r>
                <a:endParaRPr lang="en-US" sz="1200" dirty="0"/>
              </a:p>
            </p:txBody>
          </p:sp>
          <p:sp>
            <p:nvSpPr>
              <p:cNvPr id="47" name="Left Brace 46"/>
              <p:cNvSpPr/>
              <p:nvPr/>
            </p:nvSpPr>
            <p:spPr>
              <a:xfrm rot="5400000">
                <a:off x="3876376" y="1762392"/>
                <a:ext cx="251125" cy="1547675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814802" y="2154897"/>
                <a:ext cx="5701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5 m</a:t>
                </a:r>
                <a:endParaRPr lang="en-US" sz="1200" dirty="0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410067" y="2364350"/>
                <a:ext cx="113682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Optical  Links</a:t>
                </a:r>
                <a:endParaRPr lang="en-US" sz="1200" dirty="0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710018" y="2649274"/>
                <a:ext cx="13575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9 Sensor Stave</a:t>
                </a:r>
                <a:endParaRPr lang="en-US" sz="1200" dirty="0"/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62709" y="1461418"/>
              <a:ext cx="1204855" cy="906586"/>
            </a:xfrm>
            <a:prstGeom prst="rect">
              <a:avLst/>
            </a:prstGeom>
          </p:spPr>
        </p:pic>
        <p:sp>
          <p:nvSpPr>
            <p:cNvPr id="19" name="Rounded Rectangle 18"/>
            <p:cNvSpPr/>
            <p:nvPr/>
          </p:nvSpPr>
          <p:spPr>
            <a:xfrm>
              <a:off x="7891154" y="2846631"/>
              <a:ext cx="914400" cy="61763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RCDAQ</a:t>
              </a:r>
              <a:endParaRPr lang="en-US" dirty="0"/>
            </a:p>
          </p:txBody>
        </p:sp>
        <p:sp>
          <p:nvSpPr>
            <p:cNvPr id="20" name="Right Arrow 19"/>
            <p:cNvSpPr/>
            <p:nvPr/>
          </p:nvSpPr>
          <p:spPr>
            <a:xfrm>
              <a:off x="8141409" y="2494231"/>
              <a:ext cx="398404" cy="201223"/>
            </a:xfrm>
            <a:prstGeom prst="rightArrow">
              <a:avLst/>
            </a:prstGeom>
            <a:solidFill>
              <a:srgbClr val="660066"/>
            </a:solidFill>
            <a:ln>
              <a:solidFill>
                <a:schemeClr val="accent4">
                  <a:lumMod val="75000"/>
                </a:schemeClr>
              </a:solidFill>
            </a:ln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28600" y="6492875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Xuan</a:t>
            </a:r>
            <a:r>
              <a:rPr lang="en-US" dirty="0" smtClean="0"/>
              <a:t> Li (P-25)</a:t>
            </a:r>
            <a:endParaRPr lang="en-US" dirty="0"/>
          </a:p>
        </p:txBody>
      </p:sp>
      <p:sp>
        <p:nvSpPr>
          <p:cNvPr id="75" name="Rounded Rectangle 74"/>
          <p:cNvSpPr/>
          <p:nvPr/>
        </p:nvSpPr>
        <p:spPr>
          <a:xfrm>
            <a:off x="4953000" y="2276632"/>
            <a:ext cx="1219200" cy="1304768"/>
          </a:xfrm>
          <a:prstGeom prst="roundRect">
            <a:avLst/>
          </a:prstGeom>
          <a:noFill/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U_tes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733800"/>
            <a:ext cx="5562600" cy="2362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6096000"/>
            <a:ext cx="8458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F6722"/>
                </a:solidFill>
              </a:rPr>
              <a:t>Successfully operating the ALPIDE using the Power Board prototype!</a:t>
            </a:r>
            <a:endParaRPr lang="en-US" sz="2200" b="1" dirty="0">
              <a:solidFill>
                <a:srgbClr val="0F672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30238" y="3745468"/>
            <a:ext cx="1981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MOSAIC GUI for PB</a:t>
            </a:r>
            <a:endParaRPr lang="en-US" dirty="0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9800" y="4118524"/>
            <a:ext cx="2971800" cy="190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87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xperiment_timeline_24Jan201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0010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6172200" cy="762000"/>
          </a:xfrm>
        </p:spPr>
        <p:txBody>
          <a:bodyPr/>
          <a:lstStyle/>
          <a:p>
            <a:r>
              <a:rPr lang="en-US" sz="2800" dirty="0" smtClean="0"/>
              <a:t>Summary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Xuan Li (P-25)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3400" y="1905000"/>
            <a:ext cx="8229600" cy="28194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04800" y="1981200"/>
            <a:ext cx="8458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Initial results achieved from the LDRD test bench:</a:t>
            </a:r>
          </a:p>
          <a:p>
            <a:pPr lvl="1"/>
            <a:r>
              <a:rPr lang="en-US" sz="2600" b="1" dirty="0" smtClean="0">
                <a:solidFill>
                  <a:srgbClr val="0F6722"/>
                </a:solidFill>
              </a:rPr>
              <a:t>&gt;&gt;99% </a:t>
            </a:r>
            <a:r>
              <a:rPr lang="en-US" sz="2600" dirty="0" smtClean="0">
                <a:solidFill>
                  <a:srgbClr val="0F6722"/>
                </a:solidFill>
              </a:rPr>
              <a:t>good channels on chip </a:t>
            </a:r>
            <a:r>
              <a:rPr lang="en-US" sz="2600" dirty="0" smtClean="0">
                <a:solidFill>
                  <a:srgbClr val="0F6722"/>
                </a:solidFill>
                <a:sym typeface="Wingdings"/>
              </a:rPr>
              <a:t> High efficiency.</a:t>
            </a:r>
          </a:p>
          <a:p>
            <a:pPr lvl="1"/>
            <a:r>
              <a:rPr lang="en-US" sz="2600" dirty="0" smtClean="0">
                <a:solidFill>
                  <a:srgbClr val="0000F5"/>
                </a:solidFill>
                <a:sym typeface="Wingdings"/>
              </a:rPr>
              <a:t>MIP/Noise </a:t>
            </a:r>
            <a:r>
              <a:rPr lang="en-US" sz="2600" b="1" dirty="0" smtClean="0">
                <a:solidFill>
                  <a:srgbClr val="0000F5"/>
                </a:solidFill>
                <a:sym typeface="Wingdings"/>
              </a:rPr>
              <a:t>≥ 200 </a:t>
            </a:r>
            <a:r>
              <a:rPr lang="en-US" sz="2600" dirty="0" smtClean="0">
                <a:solidFill>
                  <a:srgbClr val="0000F5"/>
                </a:solidFill>
                <a:sym typeface="Wingdings"/>
              </a:rPr>
              <a:t> Low background.</a:t>
            </a:r>
          </a:p>
          <a:p>
            <a:pPr lvl="1"/>
            <a:r>
              <a:rPr lang="en-US" sz="2600" dirty="0" smtClean="0">
                <a:solidFill>
                  <a:srgbClr val="FF0000"/>
                </a:solidFill>
                <a:sym typeface="Wingdings"/>
              </a:rPr>
              <a:t>Hit resolution from cosmic ray or </a:t>
            </a:r>
            <a:r>
              <a:rPr lang="en-US" sz="2600" baseline="30000" dirty="0" smtClean="0">
                <a:solidFill>
                  <a:srgbClr val="FF0000"/>
                </a:solidFill>
                <a:sym typeface="Wingdings"/>
              </a:rPr>
              <a:t>90</a:t>
            </a:r>
            <a:r>
              <a:rPr lang="en-US" sz="2600" dirty="0" smtClean="0">
                <a:solidFill>
                  <a:srgbClr val="FF0000"/>
                </a:solidFill>
                <a:sym typeface="Wingdings"/>
              </a:rPr>
              <a:t>Sr beta decayed electrons </a:t>
            </a:r>
            <a:r>
              <a:rPr lang="en-US" sz="2600" b="1" dirty="0" smtClean="0">
                <a:solidFill>
                  <a:srgbClr val="FF0000"/>
                </a:solidFill>
                <a:sym typeface="Wingdings"/>
              </a:rPr>
              <a:t>&lt; 10</a:t>
            </a:r>
            <a:r>
              <a:rPr lang="en-US" sz="2600" b="1" dirty="0" smtClean="0">
                <a:solidFill>
                  <a:srgbClr val="FF0000"/>
                </a:solidFill>
              </a:rPr>
              <a:t>μm </a:t>
            </a:r>
            <a:r>
              <a:rPr lang="en-US" sz="2600" dirty="0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2600" dirty="0" smtClean="0">
                <a:solidFill>
                  <a:srgbClr val="FF0000"/>
                </a:solidFill>
              </a:rPr>
              <a:t> Meets the MVTX requirements.</a:t>
            </a:r>
            <a:r>
              <a:rPr lang="en-US" sz="2600" dirty="0" smtClean="0">
                <a:solidFill>
                  <a:srgbClr val="FF0000"/>
                </a:solidFill>
                <a:sym typeface="Wingdings"/>
              </a:rPr>
              <a:t> </a:t>
            </a:r>
          </a:p>
          <a:p>
            <a:pPr lvl="1"/>
            <a:r>
              <a:rPr lang="en-US" sz="2600" dirty="0" smtClean="0">
                <a:sym typeface="Wingdings"/>
              </a:rPr>
              <a:t>Proof of principle study proves the feasibility to adapt the MVTX to the </a:t>
            </a:r>
            <a:r>
              <a:rPr lang="en-US" sz="2600" dirty="0" err="1" smtClean="0">
                <a:sym typeface="Wingdings"/>
              </a:rPr>
              <a:t>sPHENIX</a:t>
            </a:r>
            <a:r>
              <a:rPr lang="en-US" sz="2600" dirty="0" smtClean="0">
                <a:sym typeface="Wingdings"/>
              </a:rPr>
              <a:t> trigger scheme.</a:t>
            </a:r>
          </a:p>
          <a:p>
            <a:pPr lvl="1"/>
            <a:r>
              <a:rPr lang="en-US" sz="2600" dirty="0" smtClean="0">
                <a:solidFill>
                  <a:srgbClr val="660066"/>
                </a:solidFill>
                <a:sym typeface="Wingdings"/>
              </a:rPr>
              <a:t>Successful test of the Power Board prototype as part of the MVTX electronics.</a:t>
            </a:r>
            <a:endParaRPr lang="en-US" sz="26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84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781800" cy="762000"/>
          </a:xfrm>
        </p:spPr>
        <p:txBody>
          <a:bodyPr/>
          <a:lstStyle/>
          <a:p>
            <a:r>
              <a:rPr lang="en-US" sz="2800" b="0" dirty="0" smtClean="0">
                <a:latin typeface="Arial Black"/>
                <a:cs typeface="Arial Black"/>
              </a:rPr>
              <a:t>Plans</a:t>
            </a:r>
            <a:endParaRPr lang="en-US" sz="2800" b="0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4572000" cy="2133600"/>
          </a:xfrm>
        </p:spPr>
        <p:txBody>
          <a:bodyPr/>
          <a:lstStyle/>
          <a:p>
            <a:r>
              <a:rPr lang="en-US" sz="2600" dirty="0" smtClean="0">
                <a:solidFill>
                  <a:srgbClr val="A9371C"/>
                </a:solidFill>
              </a:rPr>
              <a:t>Set up the </a:t>
            </a:r>
            <a:r>
              <a:rPr lang="en-US" sz="2600" dirty="0">
                <a:solidFill>
                  <a:srgbClr val="A9371C"/>
                </a:solidFill>
              </a:rPr>
              <a:t>l</a:t>
            </a:r>
            <a:r>
              <a:rPr lang="en-US" sz="2600" dirty="0" smtClean="0">
                <a:solidFill>
                  <a:srgbClr val="A9371C"/>
                </a:solidFill>
              </a:rPr>
              <a:t>aser </a:t>
            </a:r>
            <a:r>
              <a:rPr lang="en-US" sz="2600" dirty="0">
                <a:solidFill>
                  <a:srgbClr val="A9371C"/>
                </a:solidFill>
              </a:rPr>
              <a:t>test bench to study the </a:t>
            </a:r>
            <a:r>
              <a:rPr lang="en-US" sz="2600" dirty="0" smtClean="0">
                <a:solidFill>
                  <a:srgbClr val="A9371C"/>
                </a:solidFill>
              </a:rPr>
              <a:t>efficiency, noise rate, trigger delay time, threshold, pulse shaping, etc.</a:t>
            </a:r>
            <a:endParaRPr lang="en-US" sz="2600" dirty="0"/>
          </a:p>
          <a:p>
            <a:endParaRPr lang="en-US" sz="2600" dirty="0" smtClean="0"/>
          </a:p>
          <a:p>
            <a:endParaRPr lang="en-US" sz="2600" dirty="0" smtClean="0"/>
          </a:p>
          <a:p>
            <a:endParaRPr lang="en-US" sz="2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416675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Xuan</a:t>
            </a:r>
            <a:r>
              <a:rPr lang="en-US" dirty="0" smtClean="0"/>
              <a:t> Li (P-25)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05600" y="6416675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7" name="Picture 6" descr="Screen Shot 2018-01-21 at 21.17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914399"/>
            <a:ext cx="3666817" cy="19081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27320" y="2316480"/>
            <a:ext cx="1097280" cy="2743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0000C2"/>
                </a:solidFill>
              </a:rPr>
              <a:t>X-Y scan table</a:t>
            </a:r>
            <a:endParaRPr lang="en-US" sz="1300" b="1" dirty="0">
              <a:solidFill>
                <a:srgbClr val="0000C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55664" y="2126903"/>
            <a:ext cx="1545336" cy="6309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FF6600"/>
                </a:solidFill>
              </a:rPr>
              <a:t>Laser generator:</a:t>
            </a:r>
          </a:p>
          <a:p>
            <a:pPr algn="ctr"/>
            <a:r>
              <a:rPr lang="en-US" sz="1300" dirty="0" smtClean="0"/>
              <a:t>Duty cycle: &lt; MHz</a:t>
            </a:r>
          </a:p>
          <a:p>
            <a:pPr algn="ctr"/>
            <a:r>
              <a:rPr lang="en-US" sz="1300" dirty="0" smtClean="0"/>
              <a:t>Focus area: &lt; 10μm</a:t>
            </a:r>
            <a:r>
              <a:rPr lang="en-US" sz="1300" baseline="30000" dirty="0" smtClean="0"/>
              <a:t>2</a:t>
            </a:r>
            <a:endParaRPr lang="en-US" sz="1300" baseline="30000" dirty="0"/>
          </a:p>
        </p:txBody>
      </p:sp>
      <p:grpSp>
        <p:nvGrpSpPr>
          <p:cNvPr id="32" name="Group 31"/>
          <p:cNvGrpSpPr/>
          <p:nvPr/>
        </p:nvGrpSpPr>
        <p:grpSpPr>
          <a:xfrm>
            <a:off x="4953000" y="3124199"/>
            <a:ext cx="3791300" cy="2133601"/>
            <a:chOff x="4764491" y="4640798"/>
            <a:chExt cx="3907608" cy="2090202"/>
          </a:xfrm>
        </p:grpSpPr>
        <p:grpSp>
          <p:nvGrpSpPr>
            <p:cNvPr id="33" name="Group 32"/>
            <p:cNvGrpSpPr/>
            <p:nvPr/>
          </p:nvGrpSpPr>
          <p:grpSpPr>
            <a:xfrm>
              <a:off x="4905375" y="4943316"/>
              <a:ext cx="3149600" cy="1787684"/>
              <a:chOff x="419100" y="4933791"/>
              <a:chExt cx="3149600" cy="1787684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46125" y="5302250"/>
                <a:ext cx="2794000" cy="20637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755650" y="6264275"/>
                <a:ext cx="2794000" cy="20637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993775" y="5867400"/>
                <a:ext cx="2324100" cy="45719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Connector 43"/>
              <p:cNvCxnSpPr/>
              <p:nvPr/>
            </p:nvCxnSpPr>
            <p:spPr>
              <a:xfrm flipH="1">
                <a:off x="457200" y="5508625"/>
                <a:ext cx="309245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H="1">
                <a:off x="419100" y="5930900"/>
                <a:ext cx="309245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H="1">
                <a:off x="476250" y="6480175"/>
                <a:ext cx="309245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H="1">
                <a:off x="457200" y="5228473"/>
                <a:ext cx="37355" cy="1470335"/>
              </a:xfrm>
              <a:prstGeom prst="line">
                <a:avLst/>
              </a:prstGeom>
              <a:ln w="1016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 flipH="1">
                <a:off x="1444627" y="5079174"/>
                <a:ext cx="1111180" cy="1642301"/>
              </a:xfrm>
              <a:prstGeom prst="straightConnector1">
                <a:avLst/>
              </a:prstGeom>
              <a:ln>
                <a:solidFill>
                  <a:srgbClr val="FF66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/>
              <p:cNvSpPr txBox="1"/>
              <p:nvPr/>
            </p:nvSpPr>
            <p:spPr>
              <a:xfrm>
                <a:off x="2634344" y="4933791"/>
                <a:ext cx="3586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 smtClean="0">
                    <a:solidFill>
                      <a:srgbClr val="FF6600"/>
                    </a:solidFill>
                  </a:rPr>
                  <a:t>μ</a:t>
                </a:r>
                <a:r>
                  <a:rPr lang="en-US" baseline="30000" dirty="0" smtClean="0">
                    <a:solidFill>
                      <a:srgbClr val="FF6600"/>
                    </a:solidFill>
                  </a:rPr>
                  <a:t>-</a:t>
                </a:r>
                <a:endParaRPr lang="en-US" dirty="0">
                  <a:solidFill>
                    <a:srgbClr val="FF6600"/>
                  </a:solidFill>
                </a:endParaRPr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5489575" y="6061075"/>
              <a:ext cx="2324100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 flipH="1">
              <a:off x="4962525" y="6124575"/>
              <a:ext cx="30924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5489575" y="5695950"/>
              <a:ext cx="2324100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/>
            <p:nvPr/>
          </p:nvCxnSpPr>
          <p:spPr>
            <a:xfrm flipH="1">
              <a:off x="4962525" y="5759450"/>
              <a:ext cx="30924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4764491" y="4640798"/>
              <a:ext cx="3907608" cy="391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F6722"/>
                  </a:solidFill>
                </a:rPr>
                <a:t>Telescope for cosmic/source test</a:t>
              </a:r>
              <a:endParaRPr lang="en-US" sz="2000" b="1" dirty="0">
                <a:solidFill>
                  <a:srgbClr val="0F6722"/>
                </a:solidFill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8088045" y="3733800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5"/>
                </a:solidFill>
              </a:rPr>
              <a:t>scintillator</a:t>
            </a:r>
            <a:endParaRPr lang="en-US" sz="1400" b="1" dirty="0">
              <a:solidFill>
                <a:srgbClr val="0000F5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077200" y="4114800"/>
            <a:ext cx="726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ALPIDE</a:t>
            </a:r>
          </a:p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chips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088045" y="4721423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5"/>
                </a:solidFill>
              </a:rPr>
              <a:t>scintillator</a:t>
            </a:r>
            <a:endParaRPr lang="en-US" sz="1400" b="1" dirty="0">
              <a:solidFill>
                <a:srgbClr val="0000F5"/>
              </a:solidFill>
            </a:endParaRPr>
          </a:p>
        </p:txBody>
      </p:sp>
      <p:sp>
        <p:nvSpPr>
          <p:cNvPr id="53" name="Content Placeholder 2"/>
          <p:cNvSpPr txBox="1">
            <a:spLocks/>
          </p:cNvSpPr>
          <p:nvPr/>
        </p:nvSpPr>
        <p:spPr bwMode="auto">
          <a:xfrm>
            <a:off x="304800" y="2971800"/>
            <a:ext cx="4572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>
                <a:solidFill>
                  <a:srgbClr val="0F6722"/>
                </a:solidFill>
              </a:rPr>
              <a:t>Set up the telescope containing multiple layers of ALPIDE chips (staves) to study the track resolution, efficiency, </a:t>
            </a:r>
            <a:r>
              <a:rPr lang="en-US" sz="2600" dirty="0" err="1" smtClean="0">
                <a:solidFill>
                  <a:srgbClr val="0F6722"/>
                </a:solidFill>
              </a:rPr>
              <a:t>etc</a:t>
            </a:r>
            <a:r>
              <a:rPr lang="en-US" sz="2600" dirty="0" smtClean="0">
                <a:solidFill>
                  <a:srgbClr val="0F6722"/>
                </a:solidFill>
              </a:rPr>
              <a:t>, from cosmic ray and source tests.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29200" y="914400"/>
            <a:ext cx="3657600" cy="1905000"/>
          </a:xfrm>
          <a:prstGeom prst="rect">
            <a:avLst/>
          </a:prstGeom>
          <a:noFill/>
          <a:ln w="34925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ontent Placeholder 2"/>
          <p:cNvSpPr txBox="1">
            <a:spLocks/>
          </p:cNvSpPr>
          <p:nvPr/>
        </p:nvSpPr>
        <p:spPr bwMode="auto">
          <a:xfrm>
            <a:off x="304800" y="5562600"/>
            <a:ext cx="8534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/>
              <a:t>Complete optimizing the ALPIDE performance with the RU+FELIX+PB full readout chain this summer.</a:t>
            </a:r>
          </a:p>
        </p:txBody>
      </p:sp>
    </p:spTree>
    <p:extLst>
      <p:ext uri="{BB962C8B-B14F-4D97-AF65-F5344CB8AC3E}">
        <p14:creationId xmlns:p14="http://schemas.microsoft.com/office/powerpoint/2010/main" val="3604128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324600" cy="762000"/>
          </a:xfrm>
        </p:spPr>
        <p:txBody>
          <a:bodyPr/>
          <a:lstStyle/>
          <a:p>
            <a:r>
              <a:rPr lang="en-US" sz="2800" b="0" dirty="0" smtClean="0">
                <a:latin typeface="Arial Black"/>
                <a:cs typeface="Arial Black"/>
              </a:rPr>
              <a:t>Backup</a:t>
            </a:r>
            <a:endParaRPr lang="en-US" sz="2800" b="0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2837"/>
            <a:ext cx="8229600" cy="4830763"/>
          </a:xfrm>
        </p:spPr>
        <p:txBody>
          <a:bodyPr/>
          <a:lstStyle/>
          <a:p>
            <a:r>
              <a:rPr lang="en-US" sz="2600" dirty="0" smtClean="0"/>
              <a:t>ALPIDE pixel block diagram.</a:t>
            </a:r>
            <a:endParaRPr lang="en-US" sz="2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Xuan Li (P-25)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" name="Picture 5" descr="Screen Shot 2018-01-22 at 20.10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1739900"/>
            <a:ext cx="89789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26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781800" cy="762000"/>
          </a:xfrm>
        </p:spPr>
        <p:txBody>
          <a:bodyPr/>
          <a:lstStyle/>
          <a:p>
            <a:r>
              <a:rPr lang="en-US" sz="2800" b="0" dirty="0" smtClean="0">
                <a:latin typeface="Arial Black"/>
                <a:cs typeface="Arial Black"/>
              </a:rPr>
              <a:t>Backup</a:t>
            </a:r>
            <a:endParaRPr lang="en-US" sz="2800" b="0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458200" cy="990599"/>
          </a:xfrm>
        </p:spPr>
        <p:txBody>
          <a:bodyPr/>
          <a:lstStyle/>
          <a:p>
            <a:r>
              <a:rPr lang="en-US" sz="2800" dirty="0" smtClean="0"/>
              <a:t>Cluster evaluation by the CERN team from </a:t>
            </a:r>
            <a:r>
              <a:rPr lang="en-US" sz="2800" dirty="0"/>
              <a:t>450 MeV e- beam test.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416675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Xuan</a:t>
            </a:r>
            <a:r>
              <a:rPr lang="en-US" dirty="0" smtClean="0"/>
              <a:t> Li (P-25)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05600" y="6416675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6" name="Picture 5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1981200"/>
            <a:ext cx="2895600" cy="2590800"/>
          </a:xfrm>
          <a:prstGeom prst="rect">
            <a:avLst/>
          </a:prstGeom>
        </p:spPr>
      </p:pic>
      <p:pic>
        <p:nvPicPr>
          <p:cNvPr id="7" name="Picture 6" descr="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981200"/>
            <a:ext cx="2895600" cy="2667000"/>
          </a:xfrm>
          <a:prstGeom prst="rect">
            <a:avLst/>
          </a:prstGeom>
        </p:spPr>
      </p:pic>
      <p:pic>
        <p:nvPicPr>
          <p:cNvPr id="8" name="Picture 7" descr="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81200"/>
            <a:ext cx="2763685" cy="26235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200" y="1828800"/>
            <a:ext cx="16002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Cluster Size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429000" y="1840468"/>
            <a:ext cx="2362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Cluster Profile along X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24600" y="1828800"/>
            <a:ext cx="2362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Cluster Profile along Y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81000" y="4800600"/>
            <a:ext cx="8458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Even particle energies are different, similar results are achieved between the test bench studies with cosmic ray or </a:t>
            </a:r>
            <a:r>
              <a:rPr lang="en-US" sz="2800" baseline="30000" dirty="0" smtClean="0"/>
              <a:t>90</a:t>
            </a:r>
            <a:r>
              <a:rPr lang="en-US" sz="2800" dirty="0" smtClean="0"/>
              <a:t>Sr beta decayed electrons.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362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6934200" cy="762000"/>
          </a:xfrm>
        </p:spPr>
        <p:txBody>
          <a:bodyPr/>
          <a:lstStyle/>
          <a:p>
            <a:r>
              <a:rPr lang="en-US" sz="2600" b="0" dirty="0" smtClean="0">
                <a:latin typeface="Arial Black"/>
                <a:cs typeface="Arial Black"/>
              </a:rPr>
              <a:t>Achievements: cluster determination</a:t>
            </a:r>
            <a:endParaRPr lang="en-US" sz="2600" b="0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9067800" cy="1600200"/>
          </a:xfrm>
        </p:spPr>
        <p:txBody>
          <a:bodyPr/>
          <a:lstStyle/>
          <a:p>
            <a:r>
              <a:rPr lang="en-US" sz="2600" dirty="0" smtClean="0"/>
              <a:t>Cluster size determined from </a:t>
            </a:r>
            <a:r>
              <a:rPr lang="en-US" sz="2600" baseline="30000" dirty="0" smtClean="0"/>
              <a:t>90</a:t>
            </a:r>
            <a:r>
              <a:rPr lang="en-US" sz="2600" dirty="0" smtClean="0"/>
              <a:t>Sr beta decayed electrons.</a:t>
            </a:r>
          </a:p>
          <a:p>
            <a:r>
              <a:rPr lang="en-US" sz="2600" dirty="0"/>
              <a:t>The average cluster size determined from </a:t>
            </a:r>
            <a:r>
              <a:rPr lang="en-US" sz="2600" baseline="30000" dirty="0"/>
              <a:t>90</a:t>
            </a:r>
            <a:r>
              <a:rPr lang="en-US" sz="2600" dirty="0"/>
              <a:t>Sr source is comparable with cosmic ray test</a:t>
            </a:r>
            <a:r>
              <a:rPr lang="en-US" sz="2600" dirty="0" smtClean="0"/>
              <a:t>.</a:t>
            </a:r>
            <a:endParaRPr lang="en-US" sz="2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Xuan Li (P-25)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17" name="Picture 16" descr="hnu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60" y="2743200"/>
            <a:ext cx="888604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299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LPIDE_chip_schemic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267200"/>
            <a:ext cx="2743200" cy="22860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5715000" y="6553200"/>
            <a:ext cx="2514600" cy="0"/>
          </a:xfrm>
          <a:prstGeom prst="straightConnector1">
            <a:avLst/>
          </a:prstGeom>
          <a:ln>
            <a:solidFill>
              <a:srgbClr val="0000F5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01" name="Rectangle 27"/>
          <p:cNvSpPr txBox="1">
            <a:spLocks noChangeArrowheads="1"/>
          </p:cNvSpPr>
          <p:nvPr/>
        </p:nvSpPr>
        <p:spPr bwMode="auto">
          <a:xfrm>
            <a:off x="0" y="0"/>
            <a:ext cx="8229600" cy="76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smtClean="0">
                <a:solidFill>
                  <a:schemeClr val="bg1"/>
                </a:solidFill>
                <a:latin typeface="Arial Black" charset="0"/>
              </a:rPr>
              <a:t>The MVTX Basic </a:t>
            </a:r>
            <a:r>
              <a:rPr lang="en-US" sz="2800" dirty="0">
                <a:solidFill>
                  <a:schemeClr val="bg1"/>
                </a:solidFill>
                <a:latin typeface="Arial Black" charset="0"/>
              </a:rPr>
              <a:t>U</a:t>
            </a:r>
            <a:r>
              <a:rPr lang="en-US" sz="2800" dirty="0" smtClean="0">
                <a:solidFill>
                  <a:schemeClr val="bg1"/>
                </a:solidFill>
                <a:latin typeface="Arial Black" charset="0"/>
              </a:rPr>
              <a:t>nit: ALPIDE sensor</a:t>
            </a:r>
            <a:endParaRPr lang="en-US" sz="2800" dirty="0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25602" name="Content Placeholder 2"/>
          <p:cNvSpPr txBox="1">
            <a:spLocks/>
          </p:cNvSpPr>
          <p:nvPr/>
        </p:nvSpPr>
        <p:spPr bwMode="auto">
          <a:xfrm>
            <a:off x="228600" y="762000"/>
            <a:ext cx="8686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1200"/>
              </a:spcBef>
              <a:buFont typeface="Arial" charset="0"/>
              <a:buNone/>
            </a:pPr>
            <a:r>
              <a:rPr lang="en-US" sz="2600" b="1" dirty="0" smtClean="0">
                <a:solidFill>
                  <a:srgbClr val="800000"/>
                </a:solidFill>
                <a:latin typeface="Arial" charset="0"/>
              </a:rPr>
              <a:t>ALPIDE chip Introduction:</a:t>
            </a:r>
            <a:endParaRPr lang="en-US" sz="2600" b="1" dirty="0">
              <a:solidFill>
                <a:srgbClr val="800000"/>
              </a:solidFill>
              <a:latin typeface="Arial" charset="0"/>
            </a:endParaRPr>
          </a:p>
          <a:p>
            <a:pPr eaLnBrk="1" hangingPunct="1">
              <a:spcBef>
                <a:spcPts val="1200"/>
              </a:spcBef>
              <a:buFont typeface="Arial" charset="0"/>
              <a:buNone/>
            </a:pPr>
            <a:r>
              <a:rPr lang="en-US" sz="2200" b="1" dirty="0" smtClean="0">
                <a:latin typeface="Arial" charset="0"/>
              </a:rPr>
              <a:t>The 3-layer MVTX consists of 48 staves and each stave contains 9 ALPIDE chips.</a:t>
            </a:r>
            <a:endParaRPr lang="en-US" sz="2200" dirty="0">
              <a:latin typeface="Arial" charset="0"/>
            </a:endParaRPr>
          </a:p>
        </p:txBody>
      </p:sp>
      <p:sp>
        <p:nvSpPr>
          <p:cNvPr id="25603" name="AutoShape 13"/>
          <p:cNvSpPr>
            <a:spLocks noChangeAspect="1" noChangeArrowheads="1"/>
          </p:cNvSpPr>
          <p:nvPr/>
        </p:nvSpPr>
        <p:spPr bwMode="auto">
          <a:xfrm>
            <a:off x="1357313" y="7462838"/>
            <a:ext cx="2524125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400800"/>
            <a:ext cx="2133600" cy="365125"/>
          </a:xfrm>
        </p:spPr>
        <p:txBody>
          <a:bodyPr/>
          <a:lstStyle/>
          <a:p>
            <a:pPr>
              <a:defRPr/>
            </a:pPr>
            <a:fld id="{D9296B8F-4D62-0147-8B87-07AD7F21133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3" name="Picture 2" descr="Detector_half_barr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05000"/>
            <a:ext cx="3899475" cy="2331561"/>
          </a:xfrm>
          <a:prstGeom prst="rect">
            <a:avLst/>
          </a:prstGeom>
        </p:spPr>
      </p:pic>
      <p:pic>
        <p:nvPicPr>
          <p:cNvPr id="4" name="Picture 3" descr="Half_lay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057400"/>
            <a:ext cx="3505200" cy="1972588"/>
          </a:xfrm>
          <a:prstGeom prst="rect">
            <a:avLst/>
          </a:prstGeom>
        </p:spPr>
      </p:pic>
      <p:pic>
        <p:nvPicPr>
          <p:cNvPr id="6" name="Picture 5" descr="MVTX_stav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14" y="4267200"/>
            <a:ext cx="3083386" cy="220980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4343400" y="3048000"/>
            <a:ext cx="749808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228600" y="5029200"/>
            <a:ext cx="749808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4355592" y="5029200"/>
            <a:ext cx="749808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045473" y="4038600"/>
            <a:ext cx="697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Stave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332162" y="4050268"/>
            <a:ext cx="3659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Scheme of ALPIDE (524288 channels)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304800" y="640080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Xuan</a:t>
            </a:r>
            <a:r>
              <a:rPr lang="en-US" dirty="0" smtClean="0"/>
              <a:t> Li (P-25)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67803" y="6474023"/>
            <a:ext cx="494997" cy="2560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5"/>
                </a:solidFill>
              </a:rPr>
              <a:t>3cm</a:t>
            </a:r>
            <a:endParaRPr lang="en-US" sz="1400" dirty="0">
              <a:solidFill>
                <a:srgbClr val="0000F5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8382000" y="4419600"/>
            <a:ext cx="0" cy="2057400"/>
          </a:xfrm>
          <a:prstGeom prst="straightConnector1">
            <a:avLst/>
          </a:prstGeom>
          <a:ln>
            <a:solidFill>
              <a:srgbClr val="0000F5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153400" y="5181600"/>
            <a:ext cx="63131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5"/>
                </a:solidFill>
              </a:rPr>
              <a:t>1.5cm</a:t>
            </a:r>
            <a:endParaRPr lang="en-US" sz="1400" dirty="0">
              <a:solidFill>
                <a:srgbClr val="0000F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303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086600" cy="762000"/>
          </a:xfrm>
        </p:spPr>
        <p:txBody>
          <a:bodyPr/>
          <a:lstStyle/>
          <a:p>
            <a:r>
              <a:rPr lang="en-US" sz="2800" b="0" dirty="0" smtClean="0">
                <a:latin typeface="Arial Black" charset="0"/>
              </a:rPr>
              <a:t>MVTX </a:t>
            </a:r>
            <a:r>
              <a:rPr lang="en-US" sz="2800" b="0" dirty="0">
                <a:latin typeface="Arial Black" charset="0"/>
              </a:rPr>
              <a:t>Performance </a:t>
            </a:r>
            <a:r>
              <a:rPr lang="en-US" sz="2800" b="0" dirty="0" smtClean="0">
                <a:latin typeface="Arial Black" charset="0"/>
              </a:rPr>
              <a:t>Requirements</a:t>
            </a:r>
            <a:endParaRPr lang="en-US" sz="28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Xuan Li (P-25)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7" name="Picture 6" descr="MVTX_DCA_rph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75501"/>
            <a:ext cx="3505200" cy="4287099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8" name="Picture 7" descr="MVTX_track_efficienc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720" y="1143001"/>
            <a:ext cx="3520080" cy="449580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9" name="TextBox 8"/>
          <p:cNvSpPr txBox="1"/>
          <p:nvPr/>
        </p:nvSpPr>
        <p:spPr>
          <a:xfrm>
            <a:off x="1905000" y="2753380"/>
            <a:ext cx="20503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w</a:t>
            </a:r>
            <a:r>
              <a:rPr lang="en-US" sz="1600" dirty="0" smtClean="0"/>
              <a:t>/ perfect acceptance</a:t>
            </a:r>
          </a:p>
          <a:p>
            <a:pPr algn="ctr"/>
            <a:r>
              <a:rPr lang="en-US" sz="1600" dirty="0"/>
              <a:t>n</a:t>
            </a:r>
            <a:r>
              <a:rPr lang="en-US" sz="1600" dirty="0" smtClean="0"/>
              <a:t>o pile up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979394" y="2819400"/>
            <a:ext cx="20503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w</a:t>
            </a:r>
            <a:r>
              <a:rPr lang="en-US" sz="1600" dirty="0" smtClean="0"/>
              <a:t>/ perfect acceptance</a:t>
            </a:r>
          </a:p>
          <a:p>
            <a:pPr algn="ctr"/>
            <a:r>
              <a:rPr lang="en-US" sz="1600" dirty="0"/>
              <a:t>n</a:t>
            </a:r>
            <a:r>
              <a:rPr lang="en-US" sz="1600" dirty="0" smtClean="0"/>
              <a:t>o pile up</a:t>
            </a:r>
            <a:endParaRPr lang="en-US" sz="16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52400" y="5029200"/>
            <a:ext cx="8686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/>
              <a:t>Can MVTX meet these requirements in real data?</a:t>
            </a:r>
          </a:p>
          <a:p>
            <a:pPr lvl="1"/>
            <a:r>
              <a:rPr lang="en-US" sz="2400" dirty="0" smtClean="0">
                <a:solidFill>
                  <a:srgbClr val="0F6722"/>
                </a:solidFill>
              </a:rPr>
              <a:t>Small </a:t>
            </a:r>
            <a:r>
              <a:rPr lang="en-US" sz="2400" dirty="0">
                <a:solidFill>
                  <a:srgbClr val="0F6722"/>
                </a:solidFill>
              </a:rPr>
              <a:t>d</a:t>
            </a:r>
            <a:r>
              <a:rPr lang="en-US" sz="2400" dirty="0" smtClean="0">
                <a:solidFill>
                  <a:srgbClr val="0F6722"/>
                </a:solidFill>
              </a:rPr>
              <a:t>ead </a:t>
            </a:r>
            <a:r>
              <a:rPr lang="en-US" sz="2400" dirty="0">
                <a:solidFill>
                  <a:srgbClr val="0F6722"/>
                </a:solidFill>
              </a:rPr>
              <a:t>c</a:t>
            </a:r>
            <a:r>
              <a:rPr lang="en-US" sz="2400" dirty="0" smtClean="0">
                <a:solidFill>
                  <a:srgbClr val="0F6722"/>
                </a:solidFill>
              </a:rPr>
              <a:t>hannel </a:t>
            </a:r>
            <a:r>
              <a:rPr lang="en-US" sz="2400" dirty="0">
                <a:solidFill>
                  <a:srgbClr val="0F6722"/>
                </a:solidFill>
              </a:rPr>
              <a:t>f</a:t>
            </a:r>
            <a:r>
              <a:rPr lang="en-US" sz="2400" dirty="0" smtClean="0">
                <a:solidFill>
                  <a:srgbClr val="0F6722"/>
                </a:solidFill>
              </a:rPr>
              <a:t>raction </a:t>
            </a:r>
            <a:r>
              <a:rPr lang="en-US" sz="2400" dirty="0" smtClean="0">
                <a:solidFill>
                  <a:srgbClr val="0F6722"/>
                </a:solidFill>
                <a:sym typeface="Wingdings"/>
              </a:rPr>
              <a:t>High efficiency.</a:t>
            </a:r>
          </a:p>
          <a:p>
            <a:pPr lvl="1"/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High signal/noise ratio  Low background.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8991600" cy="990600"/>
          </a:xfrm>
        </p:spPr>
        <p:txBody>
          <a:bodyPr/>
          <a:lstStyle/>
          <a:p>
            <a:r>
              <a:rPr lang="en-US" sz="2600" dirty="0" smtClean="0"/>
              <a:t>The heavy flavor program at </a:t>
            </a:r>
            <a:r>
              <a:rPr lang="en-US" sz="2600" dirty="0" err="1" smtClean="0"/>
              <a:t>sPHENIX</a:t>
            </a:r>
            <a:r>
              <a:rPr lang="en-US" sz="2600" dirty="0" smtClean="0"/>
              <a:t> led by the </a:t>
            </a:r>
            <a:r>
              <a:rPr lang="en-US" sz="2600" dirty="0" smtClean="0">
                <a:solidFill>
                  <a:srgbClr val="0000FF"/>
                </a:solidFill>
              </a:rPr>
              <a:t>MVTX</a:t>
            </a:r>
            <a:r>
              <a:rPr lang="en-US" sz="2600" dirty="0" smtClean="0"/>
              <a:t> requires </a:t>
            </a:r>
            <a:r>
              <a:rPr lang="en-US" sz="2600" dirty="0" smtClean="0">
                <a:solidFill>
                  <a:srgbClr val="FF0000"/>
                </a:solidFill>
              </a:rPr>
              <a:t>good vertex resolution </a:t>
            </a:r>
            <a:r>
              <a:rPr lang="en-US" sz="2600" dirty="0" smtClean="0"/>
              <a:t>and</a:t>
            </a:r>
            <a:r>
              <a:rPr lang="en-US" sz="2600" dirty="0" smtClean="0">
                <a:solidFill>
                  <a:srgbClr val="FF0000"/>
                </a:solidFill>
              </a:rPr>
              <a:t> </a:t>
            </a:r>
            <a:r>
              <a:rPr lang="en-US" sz="2600" dirty="0" smtClean="0">
                <a:solidFill>
                  <a:srgbClr val="0F6722"/>
                </a:solidFill>
              </a:rPr>
              <a:t>high efficiency</a:t>
            </a:r>
            <a:r>
              <a:rPr lang="en-US" sz="2600" dirty="0" smtClean="0"/>
              <a:t>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294159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7"/>
          <p:cNvSpPr txBox="1">
            <a:spLocks noChangeArrowheads="1"/>
          </p:cNvSpPr>
          <p:nvPr/>
        </p:nvSpPr>
        <p:spPr bwMode="auto">
          <a:xfrm>
            <a:off x="1066800" y="0"/>
            <a:ext cx="6934200" cy="76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smtClean="0">
                <a:solidFill>
                  <a:schemeClr val="bg1"/>
                </a:solidFill>
                <a:latin typeface="Arial Black" charset="0"/>
              </a:rPr>
              <a:t>LDRD Test </a:t>
            </a:r>
            <a:r>
              <a:rPr lang="en-US" sz="2800" dirty="0">
                <a:solidFill>
                  <a:schemeClr val="bg1"/>
                </a:solidFill>
                <a:latin typeface="Arial Black" charset="0"/>
              </a:rPr>
              <a:t>B</a:t>
            </a:r>
            <a:r>
              <a:rPr lang="en-US" sz="2800" dirty="0" smtClean="0">
                <a:solidFill>
                  <a:schemeClr val="bg1"/>
                </a:solidFill>
                <a:latin typeface="Arial Black" charset="0"/>
              </a:rPr>
              <a:t>ench </a:t>
            </a:r>
            <a:r>
              <a:rPr lang="en-US" sz="2800" dirty="0">
                <a:solidFill>
                  <a:schemeClr val="bg1"/>
                </a:solidFill>
                <a:latin typeface="Arial Black" charset="0"/>
              </a:rPr>
              <a:t>C</a:t>
            </a:r>
            <a:r>
              <a:rPr lang="en-US" sz="2800" dirty="0" smtClean="0">
                <a:solidFill>
                  <a:schemeClr val="bg1"/>
                </a:solidFill>
                <a:latin typeface="Arial Black" charset="0"/>
              </a:rPr>
              <a:t>omponents </a:t>
            </a:r>
            <a:endParaRPr lang="en-US" sz="2800" dirty="0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25603" name="AutoShape 13"/>
          <p:cNvSpPr>
            <a:spLocks noChangeAspect="1" noChangeArrowheads="1"/>
          </p:cNvSpPr>
          <p:nvPr/>
        </p:nvSpPr>
        <p:spPr bwMode="auto">
          <a:xfrm>
            <a:off x="1357313" y="7462838"/>
            <a:ext cx="2524125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pPr>
              <a:defRPr/>
            </a:pPr>
            <a:fld id="{D9296B8F-4D62-0147-8B87-07AD7F21133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457200" y="762000"/>
            <a:ext cx="8393093" cy="2743203"/>
            <a:chOff x="474471" y="985914"/>
            <a:chExt cx="8393093" cy="2743203"/>
          </a:xfrm>
        </p:grpSpPr>
        <p:grpSp>
          <p:nvGrpSpPr>
            <p:cNvPr id="17" name="Group 16"/>
            <p:cNvGrpSpPr/>
            <p:nvPr/>
          </p:nvGrpSpPr>
          <p:grpSpPr>
            <a:xfrm>
              <a:off x="474471" y="985914"/>
              <a:ext cx="8349195" cy="2743203"/>
              <a:chOff x="289596" y="2154897"/>
              <a:chExt cx="8564681" cy="3069234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3" cstate="print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735" t="17743" r="17087" b="52022"/>
              <a:stretch/>
            </p:blipFill>
            <p:spPr>
              <a:xfrm>
                <a:off x="3186133" y="3151607"/>
                <a:ext cx="1765856" cy="432000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000753" y="2530607"/>
                <a:ext cx="1324800" cy="1242000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6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56578" y="3921520"/>
                <a:ext cx="1281674" cy="130261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9601" y="2934119"/>
                <a:ext cx="2977721" cy="987400"/>
              </a:xfrm>
              <a:prstGeom prst="rect">
                <a:avLst/>
              </a:prstGeom>
            </p:spPr>
          </p:pic>
          <p:grpSp>
            <p:nvGrpSpPr>
              <p:cNvPr id="25" name="Group 24"/>
              <p:cNvGrpSpPr/>
              <p:nvPr/>
            </p:nvGrpSpPr>
            <p:grpSpPr>
              <a:xfrm>
                <a:off x="5034885" y="3921519"/>
                <a:ext cx="972370" cy="1296000"/>
                <a:chOff x="5500016" y="4578180"/>
                <a:chExt cx="1296493" cy="1296000"/>
              </a:xfrm>
              <a:solidFill>
                <a:schemeClr val="bg2"/>
              </a:solidFill>
            </p:grpSpPr>
            <p:sp>
              <p:nvSpPr>
                <p:cNvPr id="51" name="Rectangle 50"/>
                <p:cNvSpPr/>
                <p:nvPr/>
              </p:nvSpPr>
              <p:spPr>
                <a:xfrm>
                  <a:off x="5500016" y="4578180"/>
                  <a:ext cx="1296493" cy="1296000"/>
                </a:xfrm>
                <a:prstGeom prst="rect">
                  <a:avLst/>
                </a:prstGeom>
                <a:grpFill/>
                <a:ln w="19050">
                  <a:solidFill>
                    <a:schemeClr val="tx2"/>
                  </a:solidFill>
                  <a:prstDash val="sysDot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800"/>
                </a:p>
              </p:txBody>
            </p:sp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914161" y="469915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3" name="Picture 52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202201" y="469915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4" name="Picture 53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490241" y="469915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914161" y="498719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6" name="Picture 55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202201" y="498719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7" name="Picture 56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490241" y="498719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8" name="Picture 57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914161" y="527523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9" name="Picture 58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202201" y="527523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0" name="Picture 59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490241" y="527523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1" name="Picture 60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914161" y="556327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2" name="Picture 61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202201" y="556327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3" name="Picture 62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490241" y="556327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626121" y="469915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5" name="Picture 64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626121" y="498719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626121" y="527523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7" name="Picture 66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626121" y="5563271"/>
                  <a:ext cx="242059" cy="242059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26" name="TextBox 25"/>
              <p:cNvSpPr txBox="1"/>
              <p:nvPr/>
            </p:nvSpPr>
            <p:spPr>
              <a:xfrm>
                <a:off x="6103141" y="4406073"/>
                <a:ext cx="111094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Power Board</a:t>
                </a:r>
                <a:endParaRPr lang="en-US" sz="1200" dirty="0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2554793" y="4415572"/>
                <a:ext cx="987827" cy="54449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Filtering Capacitors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446943" y="3587498"/>
                <a:ext cx="12868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err="1" smtClean="0"/>
                  <a:t>Samtec</a:t>
                </a:r>
                <a:r>
                  <a:rPr lang="en-US" sz="1200" dirty="0" smtClean="0"/>
                  <a:t> </a:t>
                </a:r>
                <a:r>
                  <a:rPr lang="en-US" sz="1200" dirty="0" err="1" smtClean="0"/>
                  <a:t>Twinax</a:t>
                </a:r>
                <a:r>
                  <a:rPr lang="en-US" sz="1200" dirty="0" smtClean="0"/>
                  <a:t> “</a:t>
                </a:r>
                <a:r>
                  <a:rPr lang="en-US" sz="1200" dirty="0" err="1" smtClean="0"/>
                  <a:t>FireFly</a:t>
                </a:r>
                <a:r>
                  <a:rPr lang="en-US" sz="1200" dirty="0" smtClean="0"/>
                  <a:t>”</a:t>
                </a:r>
                <a:endParaRPr lang="en-US" sz="1200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275895" y="2540083"/>
                <a:ext cx="1734381" cy="723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9 Data (1.2Gbps)</a:t>
                </a:r>
              </a:p>
              <a:p>
                <a:r>
                  <a:rPr lang="en-US" sz="1200" dirty="0" smtClean="0"/>
                  <a:t>1 Clock, 1 Control/Trigger</a:t>
                </a:r>
                <a:endParaRPr lang="en-US" sz="1200" dirty="0"/>
              </a:p>
            </p:txBody>
          </p:sp>
          <p:sp>
            <p:nvSpPr>
              <p:cNvPr id="30" name="Right Arrow 29"/>
              <p:cNvSpPr/>
              <p:nvPr/>
            </p:nvSpPr>
            <p:spPr>
              <a:xfrm rot="10800000">
                <a:off x="3577102" y="4467163"/>
                <a:ext cx="1405166" cy="21590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022001" y="2294179"/>
                <a:ext cx="126215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Readout Unit</a:t>
                </a:r>
                <a:endParaRPr lang="en-US" sz="1200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788005" y="4624363"/>
                <a:ext cx="10728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Regulated Power</a:t>
                </a:r>
                <a:endParaRPr lang="en-US" sz="1200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7740906" y="2405060"/>
                <a:ext cx="1113371" cy="309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FELIX </a:t>
                </a:r>
              </a:p>
            </p:txBody>
          </p:sp>
          <p:sp>
            <p:nvSpPr>
              <p:cNvPr id="34" name="Right Arrow 33"/>
              <p:cNvSpPr/>
              <p:nvPr/>
            </p:nvSpPr>
            <p:spPr>
              <a:xfrm>
                <a:off x="6407945" y="3047441"/>
                <a:ext cx="1136824" cy="432000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 smtClean="0">
                    <a:solidFill>
                      <a:schemeClr val="tx1"/>
                    </a:solidFill>
                    <a:latin typeface="Calibri Light" panose="020F0302020204030204" pitchFamily="34" charset="0"/>
                  </a:rPr>
                  <a:t>Data (9.6 Gb/s max)</a:t>
                </a:r>
                <a:endParaRPr lang="en-US" sz="900" dirty="0">
                  <a:solidFill>
                    <a:schemeClr val="tx1"/>
                  </a:solidFill>
                  <a:latin typeface="Calibri Light" panose="020F0302020204030204" pitchFamily="34" charset="0"/>
                </a:endParaRPr>
              </a:p>
            </p:txBody>
          </p:sp>
          <p:sp>
            <p:nvSpPr>
              <p:cNvPr id="35" name="Left-Right Arrow 34"/>
              <p:cNvSpPr/>
              <p:nvPr/>
            </p:nvSpPr>
            <p:spPr>
              <a:xfrm>
                <a:off x="6407945" y="2615442"/>
                <a:ext cx="1130786" cy="432000"/>
              </a:xfrm>
              <a:prstGeom prst="leftRightArrow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 smtClean="0">
                    <a:solidFill>
                      <a:schemeClr val="tx1"/>
                    </a:solidFill>
                    <a:latin typeface="Calibri Light" panose="020F0302020204030204" pitchFamily="34" charset="0"/>
                  </a:rPr>
                  <a:t>Control</a:t>
                </a:r>
                <a:endParaRPr lang="en-US" sz="900" b="1" dirty="0">
                  <a:solidFill>
                    <a:schemeClr val="tx1"/>
                  </a:solidFill>
                  <a:latin typeface="Calibri Light" panose="020F0302020204030204" pitchFamily="34" charset="0"/>
                </a:endParaRPr>
              </a:p>
            </p:txBody>
          </p:sp>
          <p:sp>
            <p:nvSpPr>
              <p:cNvPr id="36" name="Left Arrow 35"/>
              <p:cNvSpPr/>
              <p:nvPr/>
            </p:nvSpPr>
            <p:spPr>
              <a:xfrm>
                <a:off x="6407949" y="3385354"/>
                <a:ext cx="1127503" cy="432000"/>
              </a:xfrm>
              <a:prstGeom prst="leftArrow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 dirty="0" smtClean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Trigger</a:t>
                </a:r>
                <a:endPara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89596" y="4190166"/>
                <a:ext cx="8408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err="1" smtClean="0"/>
                  <a:t>Alpide</a:t>
                </a:r>
                <a:r>
                  <a:rPr lang="en-US" sz="1200" dirty="0" smtClean="0"/>
                  <a:t> Sensors</a:t>
                </a:r>
                <a:endParaRPr lang="en-US" sz="1200" dirty="0"/>
              </a:p>
            </p:txBody>
          </p:sp>
          <p:cxnSp>
            <p:nvCxnSpPr>
              <p:cNvPr id="38" name="Straight Arrow Connector 37"/>
              <p:cNvCxnSpPr>
                <a:stCxn id="37" idx="0"/>
              </p:cNvCxnSpPr>
              <p:nvPr/>
            </p:nvCxnSpPr>
            <p:spPr>
              <a:xfrm flipH="1" flipV="1">
                <a:off x="510631" y="3454697"/>
                <a:ext cx="199387" cy="73546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>
                <a:stCxn id="37" idx="0"/>
              </p:cNvCxnSpPr>
              <p:nvPr/>
            </p:nvCxnSpPr>
            <p:spPr>
              <a:xfrm flipV="1">
                <a:off x="710018" y="3454697"/>
                <a:ext cx="16901" cy="73546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>
                <a:stCxn id="37" idx="2"/>
              </p:cNvCxnSpPr>
              <p:nvPr/>
            </p:nvCxnSpPr>
            <p:spPr>
              <a:xfrm flipV="1">
                <a:off x="710018" y="4572595"/>
                <a:ext cx="591276" cy="7923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1399646" y="3945283"/>
                <a:ext cx="640298" cy="309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FPC</a:t>
                </a:r>
                <a:endParaRPr lang="en-US" sz="1200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707295" y="4627334"/>
                <a:ext cx="7234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Cold Plate</a:t>
                </a:r>
                <a:endParaRPr lang="en-US" sz="1200" dirty="0"/>
              </a:p>
            </p:txBody>
          </p:sp>
          <p:cxnSp>
            <p:nvCxnSpPr>
              <p:cNvPr id="43" name="Elbow Connector 42"/>
              <p:cNvCxnSpPr>
                <a:stCxn id="27" idx="0"/>
              </p:cNvCxnSpPr>
              <p:nvPr/>
            </p:nvCxnSpPr>
            <p:spPr>
              <a:xfrm rot="16200000" flipV="1">
                <a:off x="2499041" y="3865907"/>
                <a:ext cx="373079" cy="726253"/>
              </a:xfrm>
              <a:prstGeom prst="bentConnector2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>
                <a:off x="5130771" y="4456533"/>
                <a:ext cx="97237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regulators</a:t>
                </a:r>
                <a:endParaRPr lang="en-US" sz="1200" dirty="0"/>
              </a:p>
            </p:txBody>
          </p:sp>
          <p:cxnSp>
            <p:nvCxnSpPr>
              <p:cNvPr id="45" name="Straight Arrow Connector 44"/>
              <p:cNvCxnSpPr>
                <a:endCxn id="51" idx="0"/>
              </p:cNvCxnSpPr>
              <p:nvPr/>
            </p:nvCxnSpPr>
            <p:spPr>
              <a:xfrm>
                <a:off x="5521070" y="3725995"/>
                <a:ext cx="1" cy="195527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/>
              <p:cNvSpPr txBox="1"/>
              <p:nvPr/>
            </p:nvSpPr>
            <p:spPr>
              <a:xfrm>
                <a:off x="2338256" y="3990913"/>
                <a:ext cx="76668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Power</a:t>
                </a:r>
                <a:endParaRPr lang="en-US" sz="1200" dirty="0"/>
              </a:p>
            </p:txBody>
          </p:sp>
          <p:sp>
            <p:nvSpPr>
              <p:cNvPr id="47" name="Left Brace 46"/>
              <p:cNvSpPr/>
              <p:nvPr/>
            </p:nvSpPr>
            <p:spPr>
              <a:xfrm rot="5400000">
                <a:off x="3876376" y="1762392"/>
                <a:ext cx="251125" cy="1547675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814802" y="2154897"/>
                <a:ext cx="5701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5 m</a:t>
                </a:r>
                <a:endParaRPr lang="en-US" sz="1200" dirty="0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410067" y="2364350"/>
                <a:ext cx="113682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Optical  Links</a:t>
                </a:r>
                <a:endParaRPr lang="en-US" sz="1200" dirty="0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710018" y="2649274"/>
                <a:ext cx="13575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9 Sensor Stave</a:t>
                </a:r>
                <a:endParaRPr lang="en-US" sz="1200" dirty="0"/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62709" y="1461418"/>
              <a:ext cx="1204855" cy="906586"/>
            </a:xfrm>
            <a:prstGeom prst="rect">
              <a:avLst/>
            </a:prstGeom>
          </p:spPr>
        </p:pic>
        <p:sp>
          <p:nvSpPr>
            <p:cNvPr id="19" name="Rounded Rectangle 18"/>
            <p:cNvSpPr/>
            <p:nvPr/>
          </p:nvSpPr>
          <p:spPr>
            <a:xfrm>
              <a:off x="7891154" y="2846631"/>
              <a:ext cx="914400" cy="61763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RCDAQ</a:t>
              </a:r>
              <a:endParaRPr lang="en-US" dirty="0"/>
            </a:p>
          </p:txBody>
        </p:sp>
        <p:sp>
          <p:nvSpPr>
            <p:cNvPr id="20" name="Right Arrow 19"/>
            <p:cNvSpPr/>
            <p:nvPr/>
          </p:nvSpPr>
          <p:spPr>
            <a:xfrm>
              <a:off x="8141409" y="2494231"/>
              <a:ext cx="398404" cy="201223"/>
            </a:xfrm>
            <a:prstGeom prst="rightArrow">
              <a:avLst/>
            </a:prstGeom>
            <a:solidFill>
              <a:srgbClr val="660066"/>
            </a:solidFill>
            <a:ln>
              <a:solidFill>
                <a:schemeClr val="accent4">
                  <a:lumMod val="75000"/>
                </a:schemeClr>
              </a:solidFill>
            </a:ln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0" y="1143000"/>
            <a:ext cx="3581400" cy="5543550"/>
            <a:chOff x="0" y="1143000"/>
            <a:chExt cx="3581400" cy="5543550"/>
          </a:xfrm>
        </p:grpSpPr>
        <p:pic>
          <p:nvPicPr>
            <p:cNvPr id="68" name="Picture 67" descr="stave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3733800"/>
              <a:ext cx="1097007" cy="2133600"/>
            </a:xfrm>
            <a:prstGeom prst="rect">
              <a:avLst/>
            </a:prstGeom>
          </p:spPr>
        </p:pic>
        <p:pic>
          <p:nvPicPr>
            <p:cNvPr id="69" name="Picture 68" descr="ALPIDE_chip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3733800"/>
              <a:ext cx="2016794" cy="2057400"/>
            </a:xfrm>
            <a:prstGeom prst="rect">
              <a:avLst/>
            </a:prstGeom>
          </p:spPr>
        </p:pic>
        <p:sp>
          <p:nvSpPr>
            <p:cNvPr id="70" name="Content Placeholder 2"/>
            <p:cNvSpPr txBox="1">
              <a:spLocks/>
            </p:cNvSpPr>
            <p:nvPr/>
          </p:nvSpPr>
          <p:spPr bwMode="auto">
            <a:xfrm>
              <a:off x="0" y="5867400"/>
              <a:ext cx="358140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ts val="1200"/>
                </a:spcBef>
                <a:buFont typeface="Arial" charset="0"/>
                <a:buNone/>
              </a:pPr>
              <a:r>
                <a:rPr lang="en-US" sz="1800" b="1" dirty="0" smtClean="0">
                  <a:solidFill>
                    <a:srgbClr val="FF6600"/>
                  </a:solidFill>
                  <a:latin typeface="Arial" charset="0"/>
                </a:rPr>
                <a:t>Purchased one stave and 5 individual ALPIDE chips.</a:t>
              </a:r>
              <a:endParaRPr lang="en-US" sz="1600" dirty="0">
                <a:solidFill>
                  <a:srgbClr val="FF6600"/>
                </a:solidFill>
                <a:latin typeface="Arial" charset="0"/>
              </a:endParaRPr>
            </a:p>
          </p:txBody>
        </p:sp>
        <p:sp>
          <p:nvSpPr>
            <p:cNvPr id="71" name="Rounded Rectangle 70"/>
            <p:cNvSpPr/>
            <p:nvPr/>
          </p:nvSpPr>
          <p:spPr>
            <a:xfrm>
              <a:off x="367035" y="1143000"/>
              <a:ext cx="2909565" cy="2362201"/>
            </a:xfrm>
            <a:prstGeom prst="roundRect">
              <a:avLst/>
            </a:prstGeom>
            <a:noFill/>
            <a:ln w="5715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28600" y="6492875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Xuan</a:t>
            </a:r>
            <a:r>
              <a:rPr lang="en-US" dirty="0" smtClean="0"/>
              <a:t> Li (P-25)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029200" y="914399"/>
            <a:ext cx="4038600" cy="5791201"/>
            <a:chOff x="5029200" y="914399"/>
            <a:chExt cx="4038600" cy="5791201"/>
          </a:xfrm>
        </p:grpSpPr>
        <p:sp>
          <p:nvSpPr>
            <p:cNvPr id="73" name="Rounded Rectangle 72"/>
            <p:cNvSpPr/>
            <p:nvPr/>
          </p:nvSpPr>
          <p:spPr>
            <a:xfrm>
              <a:off x="5029200" y="914399"/>
              <a:ext cx="3886200" cy="1295401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4" name="Picture 73" descr="MOSAIC_board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290" y="3581400"/>
              <a:ext cx="1715110" cy="221083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074909" y="5782270"/>
              <a:ext cx="199289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  <a:latin typeface="Arial"/>
                  <a:cs typeface="Arial"/>
                </a:rPr>
                <a:t>Test bench </a:t>
              </a:r>
            </a:p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/>
                  <a:cs typeface="Arial"/>
                </a:rPr>
                <a:t>r</a:t>
              </a:r>
              <a:r>
                <a:rPr lang="en-US" b="1" dirty="0" smtClean="0">
                  <a:solidFill>
                    <a:srgbClr val="FF0000"/>
                  </a:solidFill>
                  <a:latin typeface="Arial"/>
                  <a:cs typeface="Arial"/>
                </a:rPr>
                <a:t>eadout module:</a:t>
              </a:r>
            </a:p>
            <a:p>
              <a:pPr algn="ctr"/>
              <a:r>
                <a:rPr lang="en-US" b="1" dirty="0" smtClean="0">
                  <a:solidFill>
                    <a:srgbClr val="FF0000"/>
                  </a:solidFill>
                  <a:latin typeface="Arial"/>
                  <a:cs typeface="Arial"/>
                </a:rPr>
                <a:t>MOSAIC</a:t>
              </a:r>
              <a:endParaRPr lang="en-US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581400" y="2286000"/>
            <a:ext cx="3505200" cy="4038600"/>
            <a:chOff x="3581400" y="2286000"/>
            <a:chExt cx="3505200" cy="4038600"/>
          </a:xfrm>
        </p:grpSpPr>
        <p:sp>
          <p:nvSpPr>
            <p:cNvPr id="72" name="Rounded Rectangle 71"/>
            <p:cNvSpPr/>
            <p:nvPr/>
          </p:nvSpPr>
          <p:spPr>
            <a:xfrm>
              <a:off x="4953000" y="2286000"/>
              <a:ext cx="1219200" cy="1304768"/>
            </a:xfrm>
            <a:prstGeom prst="roundRect">
              <a:avLst/>
            </a:prstGeom>
            <a:noFill/>
            <a:ln w="571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2590" y="3733800"/>
              <a:ext cx="2879210" cy="2159408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3581400" y="5955268"/>
              <a:ext cx="350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FF"/>
                  </a:solidFill>
                  <a:latin typeface="Arial"/>
                  <a:cs typeface="Arial"/>
                </a:rPr>
                <a:t>Purchased 1 Power Board</a:t>
              </a:r>
              <a:endParaRPr lang="en-US" b="1" dirty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3433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0"/>
            <a:ext cx="6248400" cy="762000"/>
          </a:xfrm>
        </p:spPr>
        <p:txBody>
          <a:bodyPr/>
          <a:lstStyle/>
          <a:p>
            <a:r>
              <a:rPr lang="en-US" sz="2600" b="0" dirty="0" smtClean="0">
                <a:latin typeface="Arial Black"/>
                <a:cs typeface="Arial Black"/>
              </a:rPr>
              <a:t>ALPIDE Characterization: Good Active Area</a:t>
            </a:r>
            <a:endParaRPr lang="en-US" sz="2600" b="0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2514600"/>
          </a:xfrm>
        </p:spPr>
        <p:txBody>
          <a:bodyPr/>
          <a:lstStyle/>
          <a:p>
            <a:r>
              <a:rPr lang="en-US" sz="2600" dirty="0" smtClean="0">
                <a:solidFill>
                  <a:srgbClr val="0F6722"/>
                </a:solidFill>
              </a:rPr>
              <a:t>Measure the dead areas for efficiency evaluation.</a:t>
            </a:r>
          </a:p>
          <a:p>
            <a:r>
              <a:rPr lang="en-US" sz="2600" dirty="0" smtClean="0"/>
              <a:t>Test with </a:t>
            </a:r>
            <a:r>
              <a:rPr lang="en-US" sz="2600" dirty="0" smtClean="0">
                <a:solidFill>
                  <a:srgbClr val="FF6600"/>
                </a:solidFill>
              </a:rPr>
              <a:t>internal pulse generator</a:t>
            </a:r>
            <a:r>
              <a:rPr lang="en-US" sz="2600" dirty="0" smtClean="0"/>
              <a:t>:</a:t>
            </a:r>
          </a:p>
          <a:p>
            <a:pPr lvl="1"/>
            <a:r>
              <a:rPr lang="en-US" sz="2400" dirty="0" smtClean="0"/>
              <a:t>Scanned available </a:t>
            </a:r>
            <a:r>
              <a:rPr lang="en-US" sz="2400" dirty="0"/>
              <a:t>chips and stave at </a:t>
            </a:r>
            <a:r>
              <a:rPr lang="en-US" sz="2400" dirty="0" smtClean="0"/>
              <a:t>LANL </a:t>
            </a:r>
            <a:r>
              <a:rPr lang="en-US" sz="2400" dirty="0"/>
              <a:t>through digital scan to verify the </a:t>
            </a:r>
            <a:r>
              <a:rPr lang="en-US" sz="2400" dirty="0" smtClean="0"/>
              <a:t>good </a:t>
            </a:r>
            <a:r>
              <a:rPr lang="en-US" sz="2400" dirty="0"/>
              <a:t>channel fraction: </a:t>
            </a:r>
            <a:r>
              <a:rPr lang="en-US" sz="2400" dirty="0">
                <a:solidFill>
                  <a:srgbClr val="0000FF"/>
                </a:solidFill>
              </a:rPr>
              <a:t>the </a:t>
            </a:r>
            <a:r>
              <a:rPr lang="en-US" sz="2400" dirty="0" smtClean="0">
                <a:solidFill>
                  <a:srgbClr val="0000FF"/>
                </a:solidFill>
              </a:rPr>
              <a:t>active pixel </a:t>
            </a:r>
            <a:r>
              <a:rPr lang="en-US" sz="2400" dirty="0">
                <a:solidFill>
                  <a:srgbClr val="0000FF"/>
                </a:solidFill>
              </a:rPr>
              <a:t>fraction is </a:t>
            </a:r>
            <a:r>
              <a:rPr lang="en-US" sz="2400" dirty="0" smtClean="0">
                <a:solidFill>
                  <a:srgbClr val="0000FF"/>
                </a:solidFill>
              </a:rPr>
              <a:t>&gt;&gt;99%</a:t>
            </a:r>
            <a:r>
              <a:rPr lang="en-US" sz="2400" dirty="0"/>
              <a:t>.</a:t>
            </a:r>
          </a:p>
          <a:p>
            <a:pPr lvl="1"/>
            <a:r>
              <a:rPr lang="en-US" sz="2400" dirty="0"/>
              <a:t>Similar results with different readout speed.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416675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Xuan</a:t>
            </a:r>
            <a:r>
              <a:rPr lang="en-US" dirty="0" smtClean="0"/>
              <a:t> Li (P-25)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05600" y="6416675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458060"/>
              </p:ext>
            </p:extLst>
          </p:nvPr>
        </p:nvGraphicFramePr>
        <p:xfrm>
          <a:off x="6259803" y="3586399"/>
          <a:ext cx="182892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926"/>
              </a:tblGrid>
              <a:tr h="33166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No. of 0</a:t>
                      </a:r>
                      <a:r>
                        <a:rPr lang="en-US" baseline="0" dirty="0" smtClean="0"/>
                        <a:t> hits</a:t>
                      </a:r>
                      <a:endParaRPr lang="en-US" dirty="0"/>
                    </a:p>
                  </a:txBody>
                  <a:tcPr/>
                </a:tc>
              </a:tr>
              <a:tr h="28117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777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200459"/>
              </p:ext>
            </p:extLst>
          </p:nvPr>
        </p:nvGraphicFramePr>
        <p:xfrm>
          <a:off x="6259803" y="4333040"/>
          <a:ext cx="182892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926"/>
              </a:tblGrid>
              <a:tr h="33166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Cold channel</a:t>
                      </a:r>
                      <a:endParaRPr lang="en-US" dirty="0"/>
                    </a:p>
                  </a:txBody>
                  <a:tcPr/>
                </a:tc>
              </a:tr>
              <a:tr h="28117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189934"/>
              </p:ext>
            </p:extLst>
          </p:nvPr>
        </p:nvGraphicFramePr>
        <p:xfrm>
          <a:off x="6259803" y="5079678"/>
          <a:ext cx="182892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926"/>
              </a:tblGrid>
              <a:tr h="33166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Hot channel</a:t>
                      </a:r>
                      <a:endParaRPr lang="en-US" dirty="0"/>
                    </a:p>
                  </a:txBody>
                  <a:tcPr/>
                </a:tc>
              </a:tr>
              <a:tr h="28117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923784"/>
              </p:ext>
            </p:extLst>
          </p:nvPr>
        </p:nvGraphicFramePr>
        <p:xfrm>
          <a:off x="6276123" y="5821680"/>
          <a:ext cx="182892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926"/>
              </a:tblGrid>
              <a:tr h="33166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Bad fraction</a:t>
                      </a:r>
                      <a:endParaRPr lang="en-US" dirty="0"/>
                    </a:p>
                  </a:txBody>
                  <a:tcPr/>
                </a:tc>
              </a:tr>
              <a:tr h="28117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0.15%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9" descr="Chip0_400Mb_50inj_hitma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38" y="3328145"/>
            <a:ext cx="5085762" cy="34536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69500" y="3257490"/>
            <a:ext cx="281922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ALPIDE chip test example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4724400" y="3657600"/>
            <a:ext cx="45719" cy="2133600"/>
          </a:xfrm>
          <a:prstGeom prst="rect">
            <a:avLst/>
          </a:prstGeom>
          <a:noFill/>
          <a:ln w="222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876800" y="4191000"/>
            <a:ext cx="160020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3600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400800" cy="762000"/>
          </a:xfrm>
        </p:spPr>
        <p:txBody>
          <a:bodyPr/>
          <a:lstStyle/>
          <a:p>
            <a:r>
              <a:rPr lang="en-US" sz="2600" b="0" dirty="0">
                <a:latin typeface="Arial Black"/>
                <a:cs typeface="Arial Black"/>
              </a:rPr>
              <a:t>ALPIDE </a:t>
            </a:r>
            <a:r>
              <a:rPr lang="en-US" sz="2600" b="0" dirty="0" smtClean="0">
                <a:latin typeface="Arial Black"/>
                <a:cs typeface="Arial Black"/>
              </a:rPr>
              <a:t>Characterization: Low Noise (I)</a:t>
            </a:r>
            <a:endParaRPr lang="en-US" sz="2600" b="0" dirty="0">
              <a:latin typeface="Arial Black"/>
              <a:cs typeface="Arial Black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92875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Xuan Li (P-25)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069512" y="3776246"/>
            <a:ext cx="1797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Noise scan per chip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6629400" y="3776246"/>
            <a:ext cx="20833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Signal/Noise ratio scan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3429000" cy="5638800"/>
          </a:xfrm>
        </p:spPr>
        <p:txBody>
          <a:bodyPr/>
          <a:lstStyle/>
          <a:p>
            <a:r>
              <a:rPr lang="en-US" sz="2600" dirty="0" smtClean="0"/>
              <a:t>Charge injection with </a:t>
            </a:r>
            <a:r>
              <a:rPr lang="en-US" sz="2600" dirty="0" smtClean="0">
                <a:solidFill>
                  <a:srgbClr val="FF6600"/>
                </a:solidFill>
              </a:rPr>
              <a:t>internal pulse </a:t>
            </a:r>
            <a:r>
              <a:rPr lang="en-US" sz="2600" dirty="0">
                <a:solidFill>
                  <a:srgbClr val="FF6600"/>
                </a:solidFill>
              </a:rPr>
              <a:t>generator</a:t>
            </a:r>
            <a:r>
              <a:rPr lang="en-US" sz="2600" dirty="0"/>
              <a:t>:</a:t>
            </a:r>
          </a:p>
          <a:p>
            <a:pPr lvl="1"/>
            <a:r>
              <a:rPr lang="en-US" sz="2200" dirty="0" smtClean="0"/>
              <a:t>Scanned available </a:t>
            </a:r>
            <a:r>
              <a:rPr lang="en-US" sz="2200" dirty="0"/>
              <a:t>chips and stave at </a:t>
            </a:r>
            <a:r>
              <a:rPr lang="en-US" sz="2200" dirty="0" smtClean="0"/>
              <a:t>LANL </a:t>
            </a:r>
            <a:r>
              <a:rPr lang="en-US" sz="2200" dirty="0"/>
              <a:t>through threshold scan: </a:t>
            </a:r>
            <a:r>
              <a:rPr lang="en-US" sz="2200" dirty="0">
                <a:solidFill>
                  <a:srgbClr val="0000FF"/>
                </a:solidFill>
              </a:rPr>
              <a:t>signal/noise based on charge injection study is &gt;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>
                <a:solidFill>
                  <a:srgbClr val="0000FF"/>
                </a:solidFill>
              </a:rPr>
              <a:t>60</a:t>
            </a:r>
            <a:r>
              <a:rPr lang="en-US" sz="2200" dirty="0" smtClean="0">
                <a:solidFill>
                  <a:srgbClr val="0000FF"/>
                </a:solidFill>
              </a:rPr>
              <a:t>. Comparable with CERN test (~60).</a:t>
            </a:r>
          </a:p>
          <a:p>
            <a:r>
              <a:rPr lang="en-US" sz="2600" dirty="0" smtClean="0">
                <a:solidFill>
                  <a:srgbClr val="0F6722"/>
                </a:solidFill>
              </a:rPr>
              <a:t>Proves the background contribution is low!</a:t>
            </a:r>
            <a:endParaRPr lang="en-US" sz="2600" dirty="0">
              <a:solidFill>
                <a:srgbClr val="0F672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19600" y="762000"/>
            <a:ext cx="3952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660066"/>
                </a:solidFill>
              </a:rPr>
              <a:t>Chip test with internal trigger</a:t>
            </a:r>
            <a:endParaRPr lang="en-US" sz="2400" b="1" dirty="0">
              <a:solidFill>
                <a:srgbClr val="66006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5400" y="2286000"/>
            <a:ext cx="762000" cy="76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029200" y="2209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19" descr="FitValues_170526_143629.dat_threshod_nois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219200"/>
            <a:ext cx="5638799" cy="264274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114800" y="1143000"/>
            <a:ext cx="1818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Signal scan per chip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6944073" y="1143000"/>
            <a:ext cx="1797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Noise scan per chip</a:t>
            </a:r>
            <a:endParaRPr lang="en-US" sz="1600" dirty="0"/>
          </a:p>
        </p:txBody>
      </p:sp>
      <p:pic>
        <p:nvPicPr>
          <p:cNvPr id="23" name="Picture 22" descr="FitValues_170526_143629.dat_Rthr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533" y="3886200"/>
            <a:ext cx="5682466" cy="27432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962400" y="3810000"/>
            <a:ext cx="2149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Signal/Noise uniformity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4609270" y="1600200"/>
            <a:ext cx="1486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MIP~1000 e</a:t>
            </a:r>
            <a:r>
              <a:rPr lang="en-US" sz="2000" baseline="30000" dirty="0" smtClean="0">
                <a:solidFill>
                  <a:srgbClr val="FF0000"/>
                </a:solidFill>
              </a:rPr>
              <a:t>-</a:t>
            </a:r>
            <a:endParaRPr lang="en-US" sz="2000" dirty="0" smtClean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53200" y="3810000"/>
            <a:ext cx="2368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Signal/Noise scan per chip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49341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80" y="2844994"/>
            <a:ext cx="7835220" cy="37082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400800" cy="762000"/>
          </a:xfrm>
        </p:spPr>
        <p:txBody>
          <a:bodyPr/>
          <a:lstStyle/>
          <a:p>
            <a:r>
              <a:rPr lang="en-US" sz="2600" b="0" dirty="0">
                <a:latin typeface="Arial Black"/>
                <a:cs typeface="Arial Black"/>
              </a:rPr>
              <a:t>ALPIDE </a:t>
            </a:r>
            <a:r>
              <a:rPr lang="en-US" sz="2600" b="0" dirty="0" smtClean="0">
                <a:latin typeface="Arial Black"/>
                <a:cs typeface="Arial Black"/>
              </a:rPr>
              <a:t>Characterization: Low Noise (II)</a:t>
            </a:r>
            <a:endParaRPr lang="en-US" sz="2600" b="0" dirty="0">
              <a:latin typeface="Arial Black"/>
              <a:cs typeface="Arial Black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92875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Xuan Li (P-25)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38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763000" cy="1752600"/>
          </a:xfrm>
        </p:spPr>
        <p:txBody>
          <a:bodyPr/>
          <a:lstStyle/>
          <a:p>
            <a:r>
              <a:rPr lang="en-US" sz="2600" dirty="0" smtClean="0"/>
              <a:t>Charge injection with </a:t>
            </a:r>
            <a:r>
              <a:rPr lang="en-US" sz="2600" dirty="0" smtClean="0">
                <a:solidFill>
                  <a:srgbClr val="FF6600"/>
                </a:solidFill>
              </a:rPr>
              <a:t>internal pulse </a:t>
            </a:r>
            <a:r>
              <a:rPr lang="en-US" sz="2600" dirty="0">
                <a:solidFill>
                  <a:srgbClr val="FF6600"/>
                </a:solidFill>
              </a:rPr>
              <a:t>generator</a:t>
            </a:r>
            <a:r>
              <a:rPr lang="en-US" sz="2600" dirty="0"/>
              <a:t>:</a:t>
            </a:r>
          </a:p>
          <a:p>
            <a:pPr lvl="1"/>
            <a:r>
              <a:rPr lang="en-US" sz="2200" dirty="0" smtClean="0"/>
              <a:t>Scanned available </a:t>
            </a:r>
            <a:r>
              <a:rPr lang="en-US" sz="2200" dirty="0"/>
              <a:t>chips and stave at </a:t>
            </a:r>
            <a:r>
              <a:rPr lang="en-US" sz="2200" dirty="0" smtClean="0"/>
              <a:t>LANL </a:t>
            </a:r>
            <a:r>
              <a:rPr lang="en-US" sz="2200" dirty="0"/>
              <a:t>through threshold scan: </a:t>
            </a:r>
            <a:r>
              <a:rPr lang="en-US" sz="2200" dirty="0">
                <a:solidFill>
                  <a:srgbClr val="0000FF"/>
                </a:solidFill>
              </a:rPr>
              <a:t>signal/noise based on charge injection study is around 60</a:t>
            </a:r>
            <a:r>
              <a:rPr lang="en-US" sz="2200" dirty="0" smtClean="0">
                <a:solidFill>
                  <a:srgbClr val="0000FF"/>
                </a:solidFill>
              </a:rPr>
              <a:t>. Comparable with CERN test (~60).</a:t>
            </a:r>
            <a:endParaRPr lang="en-US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2209800" y="2362200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660066"/>
                </a:solidFill>
              </a:rPr>
              <a:t>Stave test with internal trigger:</a:t>
            </a:r>
          </a:p>
          <a:p>
            <a:pPr algn="ctr"/>
            <a:r>
              <a:rPr lang="en-US" sz="2400" b="1" dirty="0" smtClean="0">
                <a:solidFill>
                  <a:srgbClr val="660066"/>
                </a:solidFill>
              </a:rPr>
              <a:t>Simultaneous readout of all chips.</a:t>
            </a:r>
            <a:endParaRPr lang="en-US" sz="2400" b="1" dirty="0">
              <a:solidFill>
                <a:srgbClr val="66006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4600" y="3562290"/>
            <a:ext cx="78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Noise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22212" y="3505200"/>
            <a:ext cx="1531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5"/>
                </a:solidFill>
              </a:rPr>
              <a:t>Signal/Noise</a:t>
            </a:r>
            <a:endParaRPr lang="en-US" sz="2000" b="1" dirty="0">
              <a:solidFill>
                <a:srgbClr val="0000F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297269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Inactive chips due to </a:t>
            </a:r>
          </a:p>
          <a:p>
            <a:pPr algn="ctr"/>
            <a:r>
              <a:rPr lang="en-US" dirty="0" smtClean="0"/>
              <a:t>communication failure.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963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781800" cy="762000"/>
          </a:xfrm>
        </p:spPr>
        <p:txBody>
          <a:bodyPr/>
          <a:lstStyle/>
          <a:p>
            <a:r>
              <a:rPr lang="en-US" sz="2600" b="0" dirty="0" smtClean="0">
                <a:latin typeface="Arial Black"/>
                <a:cs typeface="Arial Black"/>
              </a:rPr>
              <a:t>ALIPIDE Performance Evaluation Configuration</a:t>
            </a:r>
            <a:endParaRPr lang="en-US" sz="2600" b="0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686800" cy="5181600"/>
          </a:xfrm>
        </p:spPr>
        <p:txBody>
          <a:bodyPr/>
          <a:lstStyle/>
          <a:p>
            <a:r>
              <a:rPr lang="en-US" sz="2600" dirty="0" smtClean="0">
                <a:solidFill>
                  <a:srgbClr val="0F6722"/>
                </a:solidFill>
              </a:rPr>
              <a:t>Study the ALPIDE performance with real particles.</a:t>
            </a:r>
          </a:p>
          <a:p>
            <a:r>
              <a:rPr lang="en-US" sz="2600" dirty="0" smtClean="0"/>
              <a:t>Tests in triggered mode with default delay at 2μs:</a:t>
            </a:r>
          </a:p>
          <a:p>
            <a:pPr lvl="1"/>
            <a:r>
              <a:rPr lang="en-US" sz="2200" dirty="0" smtClean="0">
                <a:solidFill>
                  <a:srgbClr val="FF0000"/>
                </a:solidFill>
              </a:rPr>
              <a:t>External trigger with cosmic ray </a:t>
            </a:r>
            <a:r>
              <a:rPr lang="en-US" sz="2200" dirty="0" err="1" smtClean="0">
                <a:solidFill>
                  <a:srgbClr val="FF0000"/>
                </a:solidFill>
              </a:rPr>
              <a:t>muons</a:t>
            </a:r>
            <a:r>
              <a:rPr lang="en-US" sz="2200" dirty="0" smtClean="0">
                <a:solidFill>
                  <a:srgbClr val="FF0000"/>
                </a:solidFill>
              </a:rPr>
              <a:t> (rate: ~0.1HZ).</a:t>
            </a:r>
            <a:endParaRPr lang="en-US" sz="2200" dirty="0"/>
          </a:p>
          <a:p>
            <a:pPr lvl="1"/>
            <a:endParaRPr lang="en-US" sz="2200" dirty="0" smtClean="0"/>
          </a:p>
          <a:p>
            <a:pPr lvl="1"/>
            <a:endParaRPr lang="en-US" sz="2200" dirty="0"/>
          </a:p>
          <a:p>
            <a:pPr marL="457200" lvl="1" indent="0">
              <a:buNone/>
            </a:pPr>
            <a:endParaRPr lang="en-US" sz="2200" dirty="0" smtClean="0"/>
          </a:p>
          <a:p>
            <a:pPr marL="457200" lvl="1" indent="0">
              <a:buNone/>
            </a:pPr>
            <a:endParaRPr lang="en-US" sz="2200" dirty="0" smtClean="0"/>
          </a:p>
          <a:p>
            <a:pPr marL="457200" lvl="1" indent="0">
              <a:buNone/>
            </a:pPr>
            <a:endParaRPr lang="en-US" sz="2200" dirty="0" smtClean="0"/>
          </a:p>
          <a:p>
            <a:pPr lvl="1"/>
            <a:r>
              <a:rPr lang="en-US" sz="2200" dirty="0" smtClean="0">
                <a:solidFill>
                  <a:srgbClr val="0000F5"/>
                </a:solidFill>
              </a:rPr>
              <a:t>External trigger with </a:t>
            </a:r>
            <a:r>
              <a:rPr lang="en-US" sz="2200" baseline="30000" dirty="0" smtClean="0">
                <a:solidFill>
                  <a:srgbClr val="0000F5"/>
                </a:solidFill>
              </a:rPr>
              <a:t>90</a:t>
            </a:r>
            <a:r>
              <a:rPr lang="en-US" sz="2200" dirty="0" smtClean="0">
                <a:solidFill>
                  <a:srgbClr val="0000F5"/>
                </a:solidFill>
              </a:rPr>
              <a:t>Sr beta decay electrons (rate: ~1Hz).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Xuan Li (P-25)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838200" y="4572000"/>
            <a:ext cx="4907205" cy="2027763"/>
            <a:chOff x="522271" y="4429836"/>
            <a:chExt cx="4676121" cy="1786823"/>
          </a:xfrm>
        </p:grpSpPr>
        <p:grpSp>
          <p:nvGrpSpPr>
            <p:cNvPr id="51" name="Group 50"/>
            <p:cNvGrpSpPr/>
            <p:nvPr/>
          </p:nvGrpSpPr>
          <p:grpSpPr>
            <a:xfrm>
              <a:off x="522271" y="4429836"/>
              <a:ext cx="4039114" cy="1786823"/>
              <a:chOff x="67724" y="2297969"/>
              <a:chExt cx="4039114" cy="1786823"/>
            </a:xfrm>
          </p:grpSpPr>
          <p:grpSp>
            <p:nvGrpSpPr>
              <p:cNvPr id="55" name="Group 54"/>
              <p:cNvGrpSpPr/>
              <p:nvPr/>
            </p:nvGrpSpPr>
            <p:grpSpPr>
              <a:xfrm>
                <a:off x="67724" y="2297969"/>
                <a:ext cx="1408596" cy="1451094"/>
                <a:chOff x="67724" y="2297969"/>
                <a:chExt cx="1408596" cy="1451094"/>
              </a:xfrm>
            </p:grpSpPr>
            <p:sp>
              <p:nvSpPr>
                <p:cNvPr id="69" name="Rectangle 68"/>
                <p:cNvSpPr/>
                <p:nvPr/>
              </p:nvSpPr>
              <p:spPr>
                <a:xfrm>
                  <a:off x="1077041" y="2645695"/>
                  <a:ext cx="181444" cy="1103368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>
                  <a:off x="67724" y="2297969"/>
                  <a:ext cx="140859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Scintillator 1</a:t>
                  </a:r>
                  <a:endParaRPr lang="en-US" dirty="0"/>
                </a:p>
              </p:txBody>
            </p:sp>
          </p:grpSp>
          <p:grpSp>
            <p:nvGrpSpPr>
              <p:cNvPr id="56" name="Group 55"/>
              <p:cNvGrpSpPr/>
              <p:nvPr/>
            </p:nvGrpSpPr>
            <p:grpSpPr>
              <a:xfrm>
                <a:off x="1354308" y="2305395"/>
                <a:ext cx="1356411" cy="1443668"/>
                <a:chOff x="839028" y="2304175"/>
                <a:chExt cx="1356411" cy="1443668"/>
              </a:xfrm>
            </p:grpSpPr>
            <p:sp>
              <p:nvSpPr>
                <p:cNvPr id="65" name="Rectangle 64"/>
                <p:cNvSpPr/>
                <p:nvPr/>
              </p:nvSpPr>
              <p:spPr>
                <a:xfrm>
                  <a:off x="1142654" y="2645695"/>
                  <a:ext cx="181444" cy="1102148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TextBox 66"/>
                <p:cNvSpPr txBox="1"/>
                <p:nvPr/>
              </p:nvSpPr>
              <p:spPr>
                <a:xfrm>
                  <a:off x="839028" y="2304175"/>
                  <a:ext cx="13564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Scintillator </a:t>
                  </a:r>
                  <a:r>
                    <a:rPr lang="en-US" dirty="0"/>
                    <a:t>2</a:t>
                  </a:r>
                </a:p>
              </p:txBody>
            </p:sp>
          </p:grpSp>
          <p:sp>
            <p:nvSpPr>
              <p:cNvPr id="59" name="Rectangle 58"/>
              <p:cNvSpPr/>
              <p:nvPr/>
            </p:nvSpPr>
            <p:spPr>
              <a:xfrm>
                <a:off x="2965971" y="2630577"/>
                <a:ext cx="180417" cy="1118486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2512381" y="3752791"/>
                <a:ext cx="1292729" cy="3320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ALPIDE chip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63" name="Straight Arrow Connector 62"/>
              <p:cNvCxnSpPr/>
              <p:nvPr/>
            </p:nvCxnSpPr>
            <p:spPr>
              <a:xfrm flipH="1">
                <a:off x="650176" y="3103720"/>
                <a:ext cx="3456662" cy="0"/>
              </a:xfrm>
              <a:prstGeom prst="straightConnector1">
                <a:avLst/>
              </a:prstGeom>
              <a:ln w="31750">
                <a:solidFill>
                  <a:schemeClr val="tx1">
                    <a:lumMod val="95000"/>
                    <a:lumOff val="5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63"/>
              <p:cNvSpPr txBox="1"/>
              <p:nvPr/>
            </p:nvSpPr>
            <p:spPr>
              <a:xfrm>
                <a:off x="459757" y="2674729"/>
                <a:ext cx="366181" cy="3796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b="1" dirty="0"/>
                  <a:t>e</a:t>
                </a:r>
                <a:r>
                  <a:rPr lang="en-US" sz="2200" b="1" baseline="30000" dirty="0" smtClean="0"/>
                  <a:t>-</a:t>
                </a:r>
                <a:endParaRPr lang="en-US" sz="2200" b="1" dirty="0"/>
              </a:p>
            </p:txBody>
          </p:sp>
        </p:grpSp>
        <p:cxnSp>
          <p:nvCxnSpPr>
            <p:cNvPr id="52" name="Straight Connector 51"/>
            <p:cNvCxnSpPr/>
            <p:nvPr/>
          </p:nvCxnSpPr>
          <p:spPr>
            <a:xfrm>
              <a:off x="4309933" y="4799168"/>
              <a:ext cx="0" cy="342448"/>
            </a:xfrm>
            <a:prstGeom prst="line">
              <a:avLst/>
            </a:prstGeom>
            <a:ln w="635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4313255" y="5361886"/>
              <a:ext cx="0" cy="369332"/>
            </a:xfrm>
            <a:prstGeom prst="line">
              <a:avLst/>
            </a:prstGeom>
            <a:ln w="635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/>
            <p:cNvSpPr/>
            <p:nvPr/>
          </p:nvSpPr>
          <p:spPr>
            <a:xfrm>
              <a:off x="4561385" y="4958774"/>
              <a:ext cx="637007" cy="665202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Sr</a:t>
              </a:r>
              <a:r>
                <a:rPr lang="en-US" baseline="30000" dirty="0" smtClean="0"/>
                <a:t>90</a:t>
              </a:r>
              <a:endParaRPr lang="en-US" dirty="0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504245" y="2209799"/>
            <a:ext cx="3829755" cy="1981201"/>
            <a:chOff x="203997" y="2297969"/>
            <a:chExt cx="3624609" cy="1940507"/>
          </a:xfrm>
        </p:grpSpPr>
        <p:grpSp>
          <p:nvGrpSpPr>
            <p:cNvPr id="74" name="Group 73"/>
            <p:cNvGrpSpPr/>
            <p:nvPr/>
          </p:nvGrpSpPr>
          <p:grpSpPr>
            <a:xfrm>
              <a:off x="203997" y="2297969"/>
              <a:ext cx="1283753" cy="1567333"/>
              <a:chOff x="203997" y="2297969"/>
              <a:chExt cx="1283753" cy="1567333"/>
            </a:xfrm>
          </p:grpSpPr>
          <p:sp>
            <p:nvSpPr>
              <p:cNvPr id="88" name="Rectangle 87"/>
              <p:cNvSpPr/>
              <p:nvPr/>
            </p:nvSpPr>
            <p:spPr>
              <a:xfrm>
                <a:off x="997946" y="2701200"/>
                <a:ext cx="181444" cy="1164102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203997" y="2297969"/>
                <a:ext cx="1283753" cy="354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Scintillator 1</a:t>
                </a:r>
                <a:endParaRPr lang="en-US" dirty="0"/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2150649" y="2299189"/>
              <a:ext cx="1356411" cy="1536057"/>
              <a:chOff x="1635369" y="2297969"/>
              <a:chExt cx="1356411" cy="1536057"/>
            </a:xfrm>
          </p:grpSpPr>
          <p:sp>
            <p:nvSpPr>
              <p:cNvPr id="84" name="Rectangle 83"/>
              <p:cNvSpPr/>
              <p:nvPr/>
            </p:nvSpPr>
            <p:spPr>
              <a:xfrm>
                <a:off x="2105282" y="2669924"/>
                <a:ext cx="181444" cy="1164102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1635369" y="2297969"/>
                <a:ext cx="13564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Scintillator </a:t>
                </a:r>
                <a:r>
                  <a:rPr lang="en-US" dirty="0"/>
                  <a:t>2</a:t>
                </a:r>
              </a:p>
            </p:txBody>
          </p:sp>
        </p:grpSp>
        <p:sp>
          <p:nvSpPr>
            <p:cNvPr id="78" name="Rectangle 77"/>
            <p:cNvSpPr/>
            <p:nvPr/>
          </p:nvSpPr>
          <p:spPr>
            <a:xfrm>
              <a:off x="1827212" y="2666653"/>
              <a:ext cx="181444" cy="116410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343513" y="3876730"/>
              <a:ext cx="1223482" cy="3617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ALPIDE chip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82" name="Straight Arrow Connector 81"/>
            <p:cNvCxnSpPr/>
            <p:nvPr/>
          </p:nvCxnSpPr>
          <p:spPr>
            <a:xfrm>
              <a:off x="619932" y="3193588"/>
              <a:ext cx="2857736" cy="0"/>
            </a:xfrm>
            <a:prstGeom prst="straightConnector1">
              <a:avLst/>
            </a:prstGeom>
            <a:ln w="31750"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3462555" y="2801696"/>
              <a:ext cx="366051" cy="3918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000" b="1" dirty="0" smtClean="0"/>
                <a:t>μ</a:t>
              </a:r>
              <a:r>
                <a:rPr lang="en-US" sz="2200" b="1" baseline="30000" dirty="0" smtClean="0"/>
                <a:t>-</a:t>
              </a:r>
              <a:endParaRPr lang="en-US" sz="2200" b="1" dirty="0"/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6096000" y="4876800"/>
            <a:ext cx="21938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baseline="30000" dirty="0" smtClean="0">
                <a:solidFill>
                  <a:srgbClr val="0000FF"/>
                </a:solidFill>
              </a:rPr>
              <a:t>90</a:t>
            </a:r>
            <a:r>
              <a:rPr lang="en-US" sz="2400" b="1" dirty="0" smtClean="0">
                <a:solidFill>
                  <a:srgbClr val="0000FF"/>
                </a:solidFill>
              </a:rPr>
              <a:t>Sr setup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Electron maximum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 energy 2MeV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884120" y="2514600"/>
            <a:ext cx="23515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Cosmic ray setup</a:t>
            </a:r>
          </a:p>
          <a:p>
            <a:pPr algn="ctr"/>
            <a:r>
              <a:rPr lang="en-US" sz="2000" b="1" dirty="0" err="1" smtClean="0">
                <a:solidFill>
                  <a:srgbClr val="FF0000"/>
                </a:solidFill>
              </a:rPr>
              <a:t>Muon</a:t>
            </a:r>
            <a:r>
              <a:rPr lang="en-US" sz="2000" b="1" dirty="0" smtClean="0">
                <a:solidFill>
                  <a:srgbClr val="FF0000"/>
                </a:solidFill>
              </a:rPr>
              <a:t> average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 energy 2GeV 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267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69" y="4041577"/>
            <a:ext cx="7280031" cy="2057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239000" cy="762000"/>
          </a:xfrm>
        </p:spPr>
        <p:txBody>
          <a:bodyPr/>
          <a:lstStyle/>
          <a:p>
            <a:r>
              <a:rPr lang="en-US" sz="2600" b="0" dirty="0" smtClean="0">
                <a:latin typeface="Arial Black"/>
                <a:cs typeface="Arial Black"/>
              </a:rPr>
              <a:t>Test Achievements: verify trigger timing and signal detection</a:t>
            </a:r>
            <a:endParaRPr lang="en-US" sz="2600" b="0" dirty="0"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534400" cy="1066800"/>
          </a:xfrm>
        </p:spPr>
        <p:txBody>
          <a:bodyPr/>
          <a:lstStyle/>
          <a:p>
            <a:r>
              <a:rPr lang="en-US" sz="2400" dirty="0" smtClean="0"/>
              <a:t>Time in trigger and observe physical signal.</a:t>
            </a:r>
          </a:p>
          <a:p>
            <a:r>
              <a:rPr lang="en-US" sz="2400" dirty="0" smtClean="0"/>
              <a:t>For example: </a:t>
            </a:r>
            <a:r>
              <a:rPr lang="en-US" sz="2400" baseline="30000" dirty="0" smtClean="0"/>
              <a:t>90</a:t>
            </a:r>
            <a:r>
              <a:rPr lang="en-US" sz="2400" dirty="0" smtClean="0"/>
              <a:t>Sr source test.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416675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Xuan</a:t>
            </a:r>
            <a:r>
              <a:rPr lang="en-US" dirty="0" smtClean="0"/>
              <a:t> Li (P-25)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05600" y="6416675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822406" y="1600199"/>
            <a:ext cx="2606594" cy="2286001"/>
            <a:chOff x="3929465" y="735798"/>
            <a:chExt cx="5110258" cy="5092355"/>
          </a:xfrm>
        </p:grpSpPr>
        <p:sp>
          <p:nvSpPr>
            <p:cNvPr id="12" name="Process 11"/>
            <p:cNvSpPr/>
            <p:nvPr/>
          </p:nvSpPr>
          <p:spPr>
            <a:xfrm>
              <a:off x="5670111" y="1584523"/>
              <a:ext cx="3318768" cy="4243630"/>
            </a:xfrm>
            <a:prstGeom prst="flowChartProces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6624879" y="4334445"/>
              <a:ext cx="411480" cy="408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7188759" y="3664140"/>
              <a:ext cx="411480" cy="408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7188759" y="4889933"/>
              <a:ext cx="411480" cy="4081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002758" y="2769714"/>
              <a:ext cx="2754087" cy="1496703"/>
            </a:xfrm>
            <a:prstGeom prst="rect">
              <a:avLst/>
            </a:prstGeom>
            <a:noFill/>
            <a:ln w="603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722157" y="735798"/>
              <a:ext cx="3317566" cy="891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00FF"/>
                  </a:solidFill>
                </a:rPr>
                <a:t>Collimator</a:t>
              </a:r>
              <a:endParaRPr lang="en-US" sz="2200" b="1" dirty="0">
                <a:solidFill>
                  <a:srgbClr val="0000FF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020939" y="1754268"/>
              <a:ext cx="2855679" cy="8912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ALPIDE chip</a:t>
              </a:r>
              <a:endParaRPr lang="en-US" sz="20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078856" y="2527803"/>
              <a:ext cx="1399329" cy="7541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Row 0</a:t>
              </a:r>
              <a:endParaRPr lang="en-US" sz="16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929465" y="4141029"/>
              <a:ext cx="1807096" cy="7541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Row 511</a:t>
              </a:r>
              <a:endParaRPr lang="en-US" sz="1600" b="1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4825811" y="3281974"/>
              <a:ext cx="30241" cy="1125697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4038600" y="1676400"/>
            <a:ext cx="3733800" cy="2314956"/>
            <a:chOff x="110458" y="2263647"/>
            <a:chExt cx="4219194" cy="3746246"/>
          </a:xfrm>
        </p:grpSpPr>
        <p:pic>
          <p:nvPicPr>
            <p:cNvPr id="6" name="Picture 5" descr="Screen Shot 2017-08-30 at 10.03.13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58" y="2263647"/>
              <a:ext cx="4219194" cy="3746246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1574260" y="4680692"/>
              <a:ext cx="619990" cy="665778"/>
            </a:xfrm>
            <a:prstGeom prst="straightConnector1">
              <a:avLst/>
            </a:prstGeom>
            <a:ln w="38100">
              <a:solidFill>
                <a:srgbClr val="CE7A0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086411" y="5346470"/>
              <a:ext cx="1092632" cy="49806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CE7A06"/>
                  </a:solidFill>
                </a:rPr>
                <a:t>Collimator</a:t>
              </a:r>
              <a:endParaRPr lang="en-US" sz="1400" b="1" dirty="0">
                <a:solidFill>
                  <a:srgbClr val="CE7A06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2405118" y="4727289"/>
              <a:ext cx="558253" cy="709337"/>
            </a:xfrm>
            <a:prstGeom prst="straightConnector1">
              <a:avLst/>
            </a:prstGeom>
            <a:ln w="38100">
              <a:solidFill>
                <a:srgbClr val="CE7A0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521426" y="5280410"/>
              <a:ext cx="1121614" cy="49806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baseline="30000" dirty="0">
                  <a:solidFill>
                    <a:srgbClr val="CE7A06"/>
                  </a:solidFill>
                </a:rPr>
                <a:t>90</a:t>
              </a:r>
              <a:r>
                <a:rPr lang="en-US" sz="1400" b="1" dirty="0" smtClean="0">
                  <a:solidFill>
                    <a:srgbClr val="CE7A06"/>
                  </a:solidFill>
                </a:rPr>
                <a:t>Sr source</a:t>
              </a:r>
              <a:endParaRPr lang="en-US" sz="1400" b="1" dirty="0">
                <a:solidFill>
                  <a:srgbClr val="CE7A06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57624" y="2678435"/>
              <a:ext cx="861059" cy="8582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FF0000"/>
                  </a:solidFill>
                </a:rPr>
                <a:t>ALPIDE </a:t>
              </a:r>
            </a:p>
            <a:p>
              <a:pPr algn="ctr"/>
              <a:r>
                <a:rPr lang="en-US" sz="1400" b="1" dirty="0" smtClean="0">
                  <a:solidFill>
                    <a:srgbClr val="FF0000"/>
                  </a:solidFill>
                </a:rPr>
                <a:t>chip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10458" y="3546101"/>
              <a:ext cx="1208562" cy="49806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CE7A06"/>
                  </a:solidFill>
                </a:rPr>
                <a:t>Scintillators</a:t>
              </a:r>
              <a:endParaRPr lang="en-US" sz="1400" b="1" dirty="0">
                <a:solidFill>
                  <a:srgbClr val="CE7A06"/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885412" y="3898516"/>
              <a:ext cx="528674" cy="699268"/>
            </a:xfrm>
            <a:prstGeom prst="straightConnector1">
              <a:avLst/>
            </a:prstGeom>
            <a:ln w="38100">
              <a:solidFill>
                <a:srgbClr val="CE7A0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1746472" y="3250150"/>
              <a:ext cx="258318" cy="98650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1219200" y="3962400"/>
            <a:ext cx="18288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Pixel hit 2D map</a:t>
            </a:r>
            <a:endParaRPr lang="en-US" sz="1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3505200" y="3962400"/>
            <a:ext cx="1981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Profile along column</a:t>
            </a:r>
            <a:endParaRPr lang="en-US" sz="14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5943600" y="3962400"/>
            <a:ext cx="1981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Profile along Row</a:t>
            </a:r>
            <a:endParaRPr lang="en-US" sz="1400" b="1" dirty="0"/>
          </a:p>
        </p:txBody>
      </p:sp>
      <p:sp>
        <p:nvSpPr>
          <p:cNvPr id="39" name="Content Placeholder 2"/>
          <p:cNvSpPr txBox="1">
            <a:spLocks/>
          </p:cNvSpPr>
          <p:nvPr/>
        </p:nvSpPr>
        <p:spPr bwMode="auto">
          <a:xfrm>
            <a:off x="457200" y="6096000"/>
            <a:ext cx="83820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Clear collimator structure seen in the ALPIDE chip.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609600" y="4270177"/>
            <a:ext cx="518091" cy="307777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Row</a:t>
            </a:r>
            <a:endParaRPr lang="en-US" sz="1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2514600" y="5870377"/>
            <a:ext cx="75904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Column</a:t>
            </a:r>
            <a:endParaRPr lang="en-US" sz="1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4844585" y="5879592"/>
            <a:ext cx="718015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smtClean="0"/>
              <a:t>Column</a:t>
            </a:r>
            <a:endParaRPr lang="en-US" sz="13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7467600" y="5879592"/>
            <a:ext cx="492443" cy="2651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smtClean="0"/>
              <a:t>Row</a:t>
            </a:r>
            <a:endParaRPr lang="en-US" sz="1300" b="1" dirty="0"/>
          </a:p>
        </p:txBody>
      </p:sp>
    </p:spTree>
    <p:extLst>
      <p:ext uri="{BB962C8B-B14F-4D97-AF65-F5344CB8AC3E}">
        <p14:creationId xmlns:p14="http://schemas.microsoft.com/office/powerpoint/2010/main" val="265451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LongProperties xmlns="http://schemas.microsoft.com/office/2006/metadata/longPropertie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1B2BC3B83A73408B2E3FB89735413F" ma:contentTypeVersion="1" ma:contentTypeDescription="Create a new document." ma:contentTypeScope="" ma:versionID="0f7f22f9d4d9f62b51aec9597f10f50c">
  <xsd:schema xmlns:xsd="http://www.w3.org/2001/XMLSchema" xmlns:xs="http://www.w3.org/2001/XMLSchema" xmlns:p="http://schemas.microsoft.com/office/2006/metadata/properties" xmlns:ns2="b665f1cd-d4c7-4735-a093-f892c612748f" targetNamespace="http://schemas.microsoft.com/office/2006/metadata/properties" ma:root="true" ma:fieldsID="670d2e1dd2dc97a8dda41c6184944b81" ns2:_="">
    <xsd:import namespace="b665f1cd-d4c7-4735-a093-f892c612748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65f1cd-d4c7-4735-a093-f892c612748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330F3A-79F3-4C98-A4EC-01809366EF56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FB77EA57-BBE4-461C-8CCF-A023AE2D24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65f1cd-d4c7-4735-a093-f892c61274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83778</TotalTime>
  <Words>1218</Words>
  <Application>Microsoft Macintosh PowerPoint</Application>
  <PresentationFormat>On-screen Show (4:3)</PresentationFormat>
  <Paragraphs>251</Paragraphs>
  <Slides>17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MVTX Performance Requirements</vt:lpstr>
      <vt:lpstr>PowerPoint Presentation</vt:lpstr>
      <vt:lpstr>ALPIDE Characterization: Good Active Area</vt:lpstr>
      <vt:lpstr>ALPIDE Characterization: Low Noise (I)</vt:lpstr>
      <vt:lpstr>ALPIDE Characterization: Low Noise (II)</vt:lpstr>
      <vt:lpstr>ALIPIDE Performance Evaluation Configuration</vt:lpstr>
      <vt:lpstr>Test Achievements: verify trigger timing and signal detection</vt:lpstr>
      <vt:lpstr>Test Achievements: good hit resolution</vt:lpstr>
      <vt:lpstr>Under study: Trigger delay latency</vt:lpstr>
      <vt:lpstr>PowerPoint Presentation</vt:lpstr>
      <vt:lpstr>Summary</vt:lpstr>
      <vt:lpstr>Plans</vt:lpstr>
      <vt:lpstr>Backup</vt:lpstr>
      <vt:lpstr>Backup</vt:lpstr>
      <vt:lpstr>Achievements: cluster determination</vt:lpstr>
    </vt:vector>
  </TitlesOfParts>
  <Company>Los Alamos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Innovation to Go - Penta Chart Template</dc:title>
  <dc:creator>DDS User</dc:creator>
  <cp:lastModifiedBy>XUAN LI</cp:lastModifiedBy>
  <cp:revision>948</cp:revision>
  <cp:lastPrinted>2015-01-09T16:23:40Z</cp:lastPrinted>
  <dcterms:created xsi:type="dcterms:W3CDTF">2013-03-10T05:19:50Z</dcterms:created>
  <dcterms:modified xsi:type="dcterms:W3CDTF">2018-01-28T19:50:00Z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0x010100051B2BC3B83A73408B2E3FB89735413F</vt:lpwstr>
  </property>
  <property fmtid="{D5CDD505-2E9C-101B-9397-08002B2CF9AE}" pid="3" name="_dlc_DocId">
    <vt:lpwstr>WMXZHZ22WWVF-141-2</vt:lpwstr>
  </property>
  <property fmtid="{D5CDD505-2E9C-101B-9397-08002B2CF9AE}" pid="4" name="_dlc_DocIdItemGuid">
    <vt:lpwstr>87056ca6-2c3b-40fa-b244-96bf315f1875</vt:lpwstr>
  </property>
  <property fmtid="{D5CDD505-2E9C-101B-9397-08002B2CF9AE}" pid="5" name="_dlc_DocIdUrl">
    <vt:lpwstr>https://rdcentral.lanl.gov/itg/_layouts/DocIdRedir.aspx?ID=WMXZHZ22WWVF-141-2, WMXZHZ22WWVF-141-2</vt:lpwstr>
  </property>
</Properties>
</file>