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/>
          <p:nvPr>
            <p:ph type="title"/>
          </p:nvPr>
        </p:nvSpPr>
        <p:spPr>
          <a:xfrm>
            <a:off x="152400" y="1087437"/>
            <a:ext cx="9144000" cy="9906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/>
          <p:nvPr>
            <p:ph type="title"/>
          </p:nvPr>
        </p:nvSpPr>
        <p:spPr>
          <a:xfrm>
            <a:off x="152400" y="1087437"/>
            <a:ext cx="9144000" cy="9906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/>
          <p:nvPr>
            <p:ph type="title"/>
          </p:nvPr>
        </p:nvSpPr>
        <p:spPr>
          <a:xfrm>
            <a:off x="152400" y="1087437"/>
            <a:ext cx="9144000" cy="9906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Text"/>
          <p:cNvSpPr txBox="1"/>
          <p:nvPr>
            <p:ph type="title"/>
          </p:nvPr>
        </p:nvSpPr>
        <p:spPr>
          <a:xfrm>
            <a:off x="152400" y="1087437"/>
            <a:ext cx="9144000" cy="9906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0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76200"/>
            <a:ext cx="1308100" cy="600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33240"/>
          <a:stretch>
            <a:fillRect/>
          </a:stretch>
        </p:blipFill>
        <p:spPr>
          <a:xfrm>
            <a:off x="0" y="0"/>
            <a:ext cx="9144000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02563" y="106362"/>
            <a:ext cx="1233488" cy="5699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1219200" y="0"/>
            <a:ext cx="7924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utoShape 4"/>
          <p:cNvSpPr/>
          <p:nvPr/>
        </p:nvSpPr>
        <p:spPr>
          <a:xfrm>
            <a:off x="1325562" y="4286248"/>
            <a:ext cx="6705601" cy="1676401"/>
          </a:xfrm>
          <a:prstGeom prst="roundRect">
            <a:avLst>
              <a:gd name="adj" fmla="val 10081"/>
            </a:avLst>
          </a:prstGeom>
          <a:solidFill>
            <a:srgbClr val="8EB4E3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" name="Text Box 25"/>
          <p:cNvSpPr txBox="1"/>
          <p:nvPr/>
        </p:nvSpPr>
        <p:spPr>
          <a:xfrm>
            <a:off x="228600" y="1406580"/>
            <a:ext cx="8686800" cy="2141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0000"/>
              </a:lnSpc>
              <a:defRPr b="1" sz="5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sPHENIX LDRD Review:</a:t>
            </a:r>
            <a:endParaRPr sz="3200"/>
          </a:p>
          <a:p>
            <a:pPr algn="ctr">
              <a:lnSpc>
                <a:spcPct val="80000"/>
              </a:lnSpc>
              <a:defRPr b="1" sz="32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ctr">
              <a:lnSpc>
                <a:spcPct val="80000"/>
              </a:lnSpc>
              <a:defRPr b="1" sz="4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Physics &amp; Detector </a:t>
            </a:r>
            <a:endParaRPr sz="3200"/>
          </a:p>
          <a:p>
            <a:pPr algn="ctr">
              <a:lnSpc>
                <a:spcPct val="80000"/>
              </a:lnSpc>
              <a:defRPr b="1" sz="4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Simulations</a:t>
            </a:r>
          </a:p>
        </p:txBody>
      </p:sp>
      <p:pic>
        <p:nvPicPr>
          <p:cNvPr id="147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 47"/>
          <p:cNvSpPr txBox="1"/>
          <p:nvPr/>
        </p:nvSpPr>
        <p:spPr>
          <a:xfrm>
            <a:off x="44450" y="6671690"/>
            <a:ext cx="910590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UNCLASSIFIED</a:t>
            </a:r>
          </a:p>
        </p:txBody>
      </p:sp>
      <p:sp>
        <p:nvSpPr>
          <p:cNvPr id="149" name="Subtitle 2"/>
          <p:cNvSpPr txBox="1"/>
          <p:nvPr>
            <p:ph type="subTitle" sz="quarter" idx="1"/>
          </p:nvPr>
        </p:nvSpPr>
        <p:spPr>
          <a:xfrm>
            <a:off x="1325562" y="4286248"/>
            <a:ext cx="6705601" cy="1676402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000000"/>
                </a:solidFill>
              </a:defRPr>
            </a:pPr>
            <a:r>
              <a:t>Darren McGlinchey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XTD-PRI / P-25</a:t>
            </a:r>
          </a:p>
        </p:txBody>
      </p: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pic>
        <p:nvPicPr>
          <p:cNvPr id="2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149" y="4575885"/>
            <a:ext cx="5306450" cy="1843767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Improving Realism: Event pile-up</a:t>
            </a:r>
          </a:p>
        </p:txBody>
      </p:sp>
      <p:pic>
        <p:nvPicPr>
          <p:cNvPr id="267" name="Picture 38" descr="Picture 38"/>
          <p:cNvPicPr>
            <a:picLocks noChangeAspect="1"/>
          </p:cNvPicPr>
          <p:nvPr/>
        </p:nvPicPr>
        <p:blipFill>
          <a:blip r:embed="rId3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 Placeholder 5"/>
          <p:cNvSpPr txBox="1"/>
          <p:nvPr>
            <p:ph type="sldNum" sz="quarter" idx="2"/>
          </p:nvPr>
        </p:nvSpPr>
        <p:spPr>
          <a:xfrm>
            <a:off x="8413144" y="6499652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Rectangle 6"/>
          <p:cNvSpPr txBox="1"/>
          <p:nvPr/>
        </p:nvSpPr>
        <p:spPr>
          <a:xfrm>
            <a:off x="152399" y="2731749"/>
            <a:ext cx="6256940" cy="1779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16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Event pile-up: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With</a:t>
            </a:r>
            <a:r>
              <a:t> high luminosity, expect multiple collisions per trigger due to integration times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Largest effect in the Time Projection Chamber (TPC)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Now have a full framework to test this in simulations (as of ~Nov 2017)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Working on improving tracking algorithms to mitigate effect</a:t>
            </a:r>
          </a:p>
        </p:txBody>
      </p:sp>
      <p:graphicFrame>
        <p:nvGraphicFramePr>
          <p:cNvPr id="270" name="Table 7"/>
          <p:cNvGraphicFramePr/>
          <p:nvPr/>
        </p:nvGraphicFramePr>
        <p:xfrm>
          <a:off x="465235" y="935867"/>
          <a:ext cx="8368749" cy="15616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424326"/>
                <a:gridCol w="2880249"/>
                <a:gridCol w="1772550"/>
                <a:gridCol w="2278921"/>
              </a:tblGrid>
              <a:tr h="41107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Detector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Integration window [μs]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p+p [13 MHz]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Calibri"/>
                        </a:rPr>
                        <a:t>Au+Au [200 kHz]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719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MVTX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[-5.0, +5.0]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130 (&lt;&lt;1% occ)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2 (&lt;&lt;1% occ)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INTT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[-0.02,+0.08]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719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TPC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ym typeface="Calibri"/>
                        </a:rPr>
                        <a:t>[-35, +35]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rgbClr val="FF0000"/>
                          </a:solidFill>
                          <a:sym typeface="Calibri"/>
                        </a:rPr>
                        <a:t>910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rgbClr val="FF0000"/>
                          </a:solidFill>
                          <a:sym typeface="Calibri"/>
                        </a:rPr>
                        <a:t>14 (~35% occ)</a:t>
                      </a:r>
                    </a:p>
                  </a:txBody>
                  <a:tcPr marL="45720" marR="45720" marT="45720" marB="45720" anchor="t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71" name="AutoShape 4"/>
          <p:cNvSpPr/>
          <p:nvPr/>
        </p:nvSpPr>
        <p:spPr>
          <a:xfrm>
            <a:off x="4953000" y="5638800"/>
            <a:ext cx="4028929" cy="838200"/>
          </a:xfrm>
          <a:prstGeom prst="roundRect">
            <a:avLst>
              <a:gd name="adj" fmla="val 10081"/>
            </a:avLst>
          </a:prstGeom>
          <a:solidFill>
            <a:srgbClr val="D99694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2" name="Rectangle 11"/>
          <p:cNvSpPr txBox="1"/>
          <p:nvPr/>
        </p:nvSpPr>
        <p:spPr>
          <a:xfrm>
            <a:off x="4953001" y="5679406"/>
            <a:ext cx="4028929" cy="59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16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Goal for 2018: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Test pile-up effect on b-jet performance</a:t>
            </a:r>
          </a:p>
        </p:txBody>
      </p:sp>
      <p:sp>
        <p:nvSpPr>
          <p:cNvPr id="273" name="Rectangle 12"/>
          <p:cNvSpPr/>
          <p:nvPr/>
        </p:nvSpPr>
        <p:spPr>
          <a:xfrm>
            <a:off x="152400" y="5600700"/>
            <a:ext cx="5334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Rectangle 15"/>
          <p:cNvSpPr/>
          <p:nvPr/>
        </p:nvSpPr>
        <p:spPr>
          <a:xfrm>
            <a:off x="1533669" y="6267251"/>
            <a:ext cx="533401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75729" y="3248183"/>
            <a:ext cx="2599469" cy="2367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279" name="Rectangle 27"/>
          <p:cNvSpPr txBox="1"/>
          <p:nvPr/>
        </p:nvSpPr>
        <p:spPr>
          <a:xfrm>
            <a:off x="1357312" y="4286"/>
            <a:ext cx="641509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Improving Realism: </a:t>
            </a:r>
            <a:endParaRPr sz="2400"/>
          </a:p>
          <a:p>
            <a:pPr algn="ctr">
              <a:defRPr sz="2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Detector efficiency &amp; alignment</a:t>
            </a:r>
          </a:p>
        </p:txBody>
      </p:sp>
      <p:pic>
        <p:nvPicPr>
          <p:cNvPr id="280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 Placeholder 5"/>
          <p:cNvSpPr txBox="1"/>
          <p:nvPr>
            <p:ph type="sldNum" sz="quarter" idx="2"/>
          </p:nvPr>
        </p:nvSpPr>
        <p:spPr>
          <a:xfrm>
            <a:off x="8424455" y="6499652"/>
            <a:ext cx="262345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2" name="Rectangle 8"/>
          <p:cNvSpPr txBox="1"/>
          <p:nvPr/>
        </p:nvSpPr>
        <p:spPr>
          <a:xfrm>
            <a:off x="3717757" y="1066800"/>
            <a:ext cx="5134631" cy="2116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Detector efficiency:</a:t>
            </a:r>
            <a:endParaRPr sz="1600"/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Current efficiency studies test effect of random hit inefficiency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80% hit (channel) efficiency → little degradation in b-jet tagging efficiency &amp; purity 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Need to test effect of dead chips &amp; ladders on b-jet performance</a:t>
            </a:r>
          </a:p>
        </p:txBody>
      </p:sp>
      <p:sp>
        <p:nvSpPr>
          <p:cNvPr id="283" name="Rectangle 9"/>
          <p:cNvSpPr txBox="1"/>
          <p:nvPr/>
        </p:nvSpPr>
        <p:spPr>
          <a:xfrm>
            <a:off x="286869" y="4026184"/>
            <a:ext cx="7887594" cy="167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Detector alignment: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Currently assume perfect detector alignment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Detector misalignment can worsen DCA resolution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Add ability to mis-align detector between simulation &amp; reconstruction stages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Develop method for aligning the detector in real data</a:t>
            </a:r>
          </a:p>
          <a:p>
            <a:pPr marL="571500" indent="-342900">
              <a:spcBef>
                <a:spcPts val="2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group has significant experience from PHENIX silicon detectors</a:t>
            </a:r>
          </a:p>
        </p:txBody>
      </p:sp>
      <p:sp>
        <p:nvSpPr>
          <p:cNvPr id="284" name="AutoShape 4"/>
          <p:cNvSpPr/>
          <p:nvPr/>
        </p:nvSpPr>
        <p:spPr>
          <a:xfrm>
            <a:off x="4546542" y="3034804"/>
            <a:ext cx="4314941" cy="695992"/>
          </a:xfrm>
          <a:prstGeom prst="roundRect">
            <a:avLst>
              <a:gd name="adj" fmla="val 10081"/>
            </a:avLst>
          </a:prstGeom>
          <a:solidFill>
            <a:srgbClr val="D99694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5" name="Rectangle 12"/>
          <p:cNvSpPr txBox="1"/>
          <p:nvPr/>
        </p:nvSpPr>
        <p:spPr>
          <a:xfrm>
            <a:off x="4546542" y="3075410"/>
            <a:ext cx="4238740" cy="59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16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Goal for 2018: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Provide framework for detailed eff studies</a:t>
            </a:r>
          </a:p>
        </p:txBody>
      </p:sp>
      <p:sp>
        <p:nvSpPr>
          <p:cNvPr id="286" name="AutoShape 4"/>
          <p:cNvSpPr/>
          <p:nvPr/>
        </p:nvSpPr>
        <p:spPr>
          <a:xfrm>
            <a:off x="914400" y="5806109"/>
            <a:ext cx="5105400" cy="695992"/>
          </a:xfrm>
          <a:prstGeom prst="roundRect">
            <a:avLst>
              <a:gd name="adj" fmla="val 10081"/>
            </a:avLst>
          </a:prstGeom>
          <a:solidFill>
            <a:srgbClr val="D99694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7" name="Rectangle 14"/>
          <p:cNvSpPr txBox="1"/>
          <p:nvPr/>
        </p:nvSpPr>
        <p:spPr>
          <a:xfrm>
            <a:off x="914400" y="5846715"/>
            <a:ext cx="4953000" cy="59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16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Goal for 2019: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Provide sPHENIX MVTX alignment procedure</a:t>
            </a:r>
          </a:p>
        </p:txBody>
      </p:sp>
      <p:pic>
        <p:nvPicPr>
          <p:cNvPr id="28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552" y="780264"/>
            <a:ext cx="3663350" cy="3243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292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MVTX Prototype</a:t>
            </a:r>
          </a:p>
        </p:txBody>
      </p:sp>
      <p:pic>
        <p:nvPicPr>
          <p:cNvPr id="293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lide Number Placeholder 5"/>
          <p:cNvSpPr txBox="1"/>
          <p:nvPr>
            <p:ph type="sldNum" sz="quarter" idx="2"/>
          </p:nvPr>
        </p:nvSpPr>
        <p:spPr>
          <a:xfrm>
            <a:off x="8413144" y="6499652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5" name="Rectangle 6"/>
          <p:cNvSpPr txBox="1"/>
          <p:nvPr/>
        </p:nvSpPr>
        <p:spPr>
          <a:xfrm>
            <a:off x="3890402" y="999282"/>
            <a:ext cx="5134631" cy="112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MVTX Prototype: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Key deliverable of LDRD is 4 stave (or chip) telescope for cosmic ray &amp; beam test studies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Discussed in detail later by Sho Uemura</a:t>
            </a:r>
          </a:p>
        </p:txBody>
      </p:sp>
      <p:sp>
        <p:nvSpPr>
          <p:cNvPr id="296" name="Rectangle 8"/>
          <p:cNvSpPr txBox="1"/>
          <p:nvPr/>
        </p:nvSpPr>
        <p:spPr>
          <a:xfrm>
            <a:off x="257252" y="3466638"/>
            <a:ext cx="5134631" cy="1393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Software &amp; simulation goals: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Use the same software for simulation &amp; data reconstruction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Validate charge sharing in simulations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Test alignment procedure</a:t>
            </a:r>
          </a:p>
        </p:txBody>
      </p:sp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4361" y="2978039"/>
            <a:ext cx="3637447" cy="3107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2730" r="0" b="0"/>
          <a:stretch>
            <a:fillRect/>
          </a:stretch>
        </p:blipFill>
        <p:spPr>
          <a:xfrm>
            <a:off x="591418" y="927608"/>
            <a:ext cx="2831598" cy="234213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AutoShape 4"/>
          <p:cNvSpPr/>
          <p:nvPr/>
        </p:nvSpPr>
        <p:spPr>
          <a:xfrm>
            <a:off x="487413" y="5270723"/>
            <a:ext cx="3886201" cy="937949"/>
          </a:xfrm>
          <a:prstGeom prst="roundRect">
            <a:avLst>
              <a:gd name="adj" fmla="val 7480"/>
            </a:avLst>
          </a:prstGeom>
          <a:solidFill>
            <a:srgbClr val="D99694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1" name="Rectangle 12"/>
          <p:cNvSpPr txBox="1"/>
          <p:nvPr/>
        </p:nvSpPr>
        <p:spPr>
          <a:xfrm>
            <a:off x="487413" y="5311329"/>
            <a:ext cx="4215452" cy="796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16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Goal for 2018: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Validate charge sharing in simulations using real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304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Summary</a:t>
            </a:r>
          </a:p>
        </p:txBody>
      </p:sp>
      <p:pic>
        <p:nvPicPr>
          <p:cNvPr id="305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lide Number Placeholder 5"/>
          <p:cNvSpPr txBox="1"/>
          <p:nvPr>
            <p:ph type="sldNum" sz="quarter" idx="2"/>
          </p:nvPr>
        </p:nvSpPr>
        <p:spPr>
          <a:xfrm>
            <a:off x="8413144" y="6499652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7" name="AutoShape 4"/>
          <p:cNvSpPr/>
          <p:nvPr/>
        </p:nvSpPr>
        <p:spPr>
          <a:xfrm>
            <a:off x="228600" y="1923257"/>
            <a:ext cx="8686800" cy="2204524"/>
          </a:xfrm>
          <a:prstGeom prst="roundRect">
            <a:avLst>
              <a:gd name="adj" fmla="val 10081"/>
            </a:avLst>
          </a:prstGeom>
          <a:solidFill>
            <a:srgbClr val="8EB4E3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Rectangle 7"/>
          <p:cNvSpPr txBox="1"/>
          <p:nvPr/>
        </p:nvSpPr>
        <p:spPr>
          <a:xfrm>
            <a:off x="289911" y="1963864"/>
            <a:ext cx="8411162" cy="212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Simulations now include realistic detector geometry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B-jet tagging performance studied in both p+p and Au+Au using two methods</a:t>
            </a:r>
          </a:p>
          <a:p>
            <a:pPr lvl="1" marL="9715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p+p: 60% efficiency, 40% purity</a:t>
            </a:r>
          </a:p>
          <a:p>
            <a:pPr lvl="1" marL="9715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Au+Au: 40% efficiency, 40% purity</a:t>
            </a:r>
          </a:p>
          <a:p>
            <a:pPr lvl="1" marL="971550" indent="-285750">
              <a:spcBef>
                <a:spcPts val="600"/>
              </a:spcBef>
              <a:buSzPct val="100000"/>
              <a:buFont typeface="Arial"/>
              <a:buChar char="•"/>
              <a:defRPr b="1" i="1" sz="1400">
                <a:latin typeface="Arial"/>
                <a:ea typeface="Arial"/>
                <a:cs typeface="Arial"/>
                <a:sym typeface="Arial"/>
              </a:defRPr>
            </a:pPr>
            <a:r>
              <a:t>(assumes 100% detector efficiency and no event pile-up)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Provided physics projections for b-jet R</a:t>
            </a:r>
            <a:r>
              <a:rPr baseline="-22625"/>
              <a:t>AA</a:t>
            </a:r>
            <a:r>
              <a:t> in MVTX proposal</a:t>
            </a:r>
          </a:p>
          <a:p>
            <a:pPr lvl="1" marL="971550" indent="-285750">
              <a:spcBef>
                <a:spcPts val="600"/>
              </a:spcBef>
              <a:buSzPct val="100000"/>
              <a:buFont typeface="Arial"/>
              <a:buChar char="•"/>
              <a:defRPr b="1" i="1" sz="1400">
                <a:latin typeface="Arial"/>
                <a:ea typeface="Arial"/>
                <a:cs typeface="Arial"/>
                <a:sym typeface="Arial"/>
              </a:defRPr>
            </a:pPr>
            <a:r>
              <a:t>We also have physics projections for other observables, b-jets highilighted here</a:t>
            </a:r>
            <a:r>
              <a:rPr i="0"/>
              <a:t>.</a:t>
            </a:r>
          </a:p>
        </p:txBody>
      </p:sp>
      <p:sp>
        <p:nvSpPr>
          <p:cNvPr id="309" name="Rectangle 1"/>
          <p:cNvSpPr txBox="1"/>
          <p:nvPr/>
        </p:nvSpPr>
        <p:spPr>
          <a:xfrm>
            <a:off x="596106" y="1587808"/>
            <a:ext cx="11713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Progress:</a:t>
            </a:r>
          </a:p>
        </p:txBody>
      </p:sp>
      <p:sp>
        <p:nvSpPr>
          <p:cNvPr id="310" name="AutoShape 4"/>
          <p:cNvSpPr/>
          <p:nvPr/>
        </p:nvSpPr>
        <p:spPr>
          <a:xfrm>
            <a:off x="296634" y="4649232"/>
            <a:ext cx="8618766" cy="1681862"/>
          </a:xfrm>
          <a:prstGeom prst="roundRect">
            <a:avLst>
              <a:gd name="adj" fmla="val 10081"/>
            </a:avLst>
          </a:prstGeom>
          <a:solidFill>
            <a:srgbClr val="D99694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1" name="Rectangle 10"/>
          <p:cNvSpPr txBox="1"/>
          <p:nvPr/>
        </p:nvSpPr>
        <p:spPr>
          <a:xfrm>
            <a:off x="296634" y="4705885"/>
            <a:ext cx="8390165" cy="145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[2018] Test pile-up effect on b-jet performance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[2018] Make detailed efficiency studies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[2018] Validate charge sharing in simulations using MVTX prototype data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[2019] Provide sPHENIX MVTX alignment software and procedure (tested on MVTX prototype data)</a:t>
            </a:r>
          </a:p>
        </p:txBody>
      </p:sp>
      <p:sp>
        <p:nvSpPr>
          <p:cNvPr id="312" name="Rectangle 2"/>
          <p:cNvSpPr txBox="1"/>
          <p:nvPr/>
        </p:nvSpPr>
        <p:spPr>
          <a:xfrm>
            <a:off x="666637" y="4292599"/>
            <a:ext cx="234046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b="1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Goals for 2018-2019:</a:t>
            </a:r>
          </a:p>
        </p:txBody>
      </p:sp>
      <p:sp>
        <p:nvSpPr>
          <p:cNvPr id="313" name="Rectangle 8"/>
          <p:cNvSpPr txBox="1"/>
          <p:nvPr/>
        </p:nvSpPr>
        <p:spPr>
          <a:xfrm>
            <a:off x="333374" y="822268"/>
            <a:ext cx="8367698" cy="67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Deliverable:</a:t>
            </a:r>
          </a:p>
          <a:p>
            <a:pPr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Develop the software framework necessary for validation of the MVTX design.</a:t>
            </a:r>
          </a:p>
        </p:txBody>
      </p:sp>
      <p:pic>
        <p:nvPicPr>
          <p:cNvPr id="31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317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Backup: SV Mass</a:t>
            </a:r>
          </a:p>
        </p:txBody>
      </p:sp>
      <p:pic>
        <p:nvPicPr>
          <p:cNvPr id="318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4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lide Number Placeholder 5"/>
          <p:cNvSpPr txBox="1"/>
          <p:nvPr>
            <p:ph type="sldNum" sz="quarter" idx="2"/>
          </p:nvPr>
        </p:nvSpPr>
        <p:spPr>
          <a:xfrm>
            <a:off x="8413144" y="6499652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0" name="Rectangle 8"/>
          <p:cNvSpPr txBox="1"/>
          <p:nvPr/>
        </p:nvSpPr>
        <p:spPr>
          <a:xfrm>
            <a:off x="230925" y="1345535"/>
            <a:ext cx="5353263" cy="135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the secondary vertex mass: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The corrected secondary vertex mass can help distinguish between light-, c-, and b-jets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Adding a cut on the SV mass can drastically increase b-jet purity at the expense of efficiency</a:t>
            </a:r>
          </a:p>
        </p:txBody>
      </p:sp>
      <p:pic>
        <p:nvPicPr>
          <p:cNvPr id="3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650" y="3381430"/>
            <a:ext cx="3389560" cy="2976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corrected_sv_mass_for_bjet.pdf" descr="corrected_sv_mass_for_bjet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80938" y="880677"/>
            <a:ext cx="3211772" cy="27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80740" y="3381430"/>
            <a:ext cx="3351711" cy="2976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327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Backup: MVTX Projections</a:t>
            </a:r>
          </a:p>
        </p:txBody>
      </p:sp>
      <p:pic>
        <p:nvPicPr>
          <p:cNvPr id="328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4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lide Number Placeholder 5"/>
          <p:cNvSpPr txBox="1"/>
          <p:nvPr>
            <p:ph type="sldNum" sz="quarter" idx="2"/>
          </p:nvPr>
        </p:nvSpPr>
        <p:spPr>
          <a:xfrm>
            <a:off x="8413144" y="6499652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RCP_DB_proj_240B.pdf" descr="RCP_DB_proj_240B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9978" y="826649"/>
            <a:ext cx="3145906" cy="266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RAA_bjet_proj_240B.pdf" descr="RAA_bjet_proj_240B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44881" y="826649"/>
            <a:ext cx="3145907" cy="266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v2_DB_proj_240B.pdf" descr="v2_DB_proj_240B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9978" y="3554500"/>
            <a:ext cx="3145906" cy="266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v2_bjet_proj_240B.pdf" descr="v2_bjet_proj_240B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44881" y="3554500"/>
            <a:ext cx="3145907" cy="266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pic>
        <p:nvPicPr>
          <p:cNvPr id="15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9992" y="805656"/>
            <a:ext cx="3737774" cy="375729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Physics Reminder</a:t>
            </a:r>
          </a:p>
        </p:txBody>
      </p:sp>
      <p:pic>
        <p:nvPicPr>
          <p:cNvPr id="155" name="Picture 38" descr="Picture 38"/>
          <p:cNvPicPr>
            <a:picLocks noChangeAspect="1"/>
          </p:cNvPicPr>
          <p:nvPr/>
        </p:nvPicPr>
        <p:blipFill>
          <a:blip r:embed="rId3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7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3559195"/>
            <a:ext cx="3405795" cy="2749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 2"/>
          <p:cNvSpPr txBox="1"/>
          <p:nvPr/>
        </p:nvSpPr>
        <p:spPr>
          <a:xfrm>
            <a:off x="333374" y="838199"/>
            <a:ext cx="8505826" cy="67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Physics Goal:</a:t>
            </a:r>
          </a:p>
          <a:p>
            <a:pPr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 b="1"/>
              <a:t>Study the properties of the Quark Gluon Plasma (QGP)</a:t>
            </a:r>
          </a:p>
        </p:txBody>
      </p:sp>
      <p:sp>
        <p:nvSpPr>
          <p:cNvPr id="160" name="Rectangle 6"/>
          <p:cNvSpPr txBox="1"/>
          <p:nvPr/>
        </p:nvSpPr>
        <p:spPr>
          <a:xfrm>
            <a:off x="311453" y="1708630"/>
            <a:ext cx="5254596" cy="197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Experimental Observable:</a:t>
            </a:r>
          </a:p>
          <a:p>
            <a:pPr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 b="1"/>
              <a:t>Jets originating from bottom quarks (b-jets)</a:t>
            </a:r>
            <a:endParaRPr b="1"/>
          </a:p>
          <a:p>
            <a:pPr marL="285750" indent="-285750">
              <a:spcBef>
                <a:spcPts val="3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Bottom quarks are heavy (4.2 GeV)</a:t>
            </a:r>
          </a:p>
          <a:p>
            <a:pPr marL="285750" indent="-285750">
              <a:spcBef>
                <a:spcPts val="3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Produced in initial collision, not QGP</a:t>
            </a:r>
          </a:p>
          <a:p>
            <a:pPr marL="285750" indent="-285750">
              <a:spcBef>
                <a:spcPts val="3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Well controlled in pQCD</a:t>
            </a:r>
          </a:p>
          <a:p>
            <a:pPr marL="285750" indent="-285750">
              <a:spcBef>
                <a:spcPts val="3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Provide access to fundamental transport properties</a:t>
            </a:r>
          </a:p>
        </p:txBody>
      </p:sp>
      <p:sp>
        <p:nvSpPr>
          <p:cNvPr id="161" name="TextBox 7"/>
          <p:cNvSpPr txBox="1"/>
          <p:nvPr/>
        </p:nvSpPr>
        <p:spPr>
          <a:xfrm>
            <a:off x="4094391" y="4692329"/>
            <a:ext cx="4765219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Detected using the long lifetime of bottom quark hadrons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Need excellent jet detection capabilities </a:t>
            </a:r>
            <a:r>
              <a:t>–</a:t>
            </a:r>
            <a:r>
              <a:t> </a:t>
            </a:r>
            <a:r>
              <a:rPr b="1" sz="1600">
                <a:solidFill>
                  <a:schemeClr val="accent1">
                    <a:satOff val="-4409"/>
                    <a:lumOff val="-10509"/>
                  </a:schemeClr>
                </a:solidFill>
              </a:rPr>
              <a:t>sPHENIX!</a:t>
            </a:r>
            <a:endParaRPr b="1"/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Need high precision tracking and vertex determination </a:t>
            </a:r>
            <a:r>
              <a:t>–</a:t>
            </a:r>
            <a:r>
              <a:t> </a:t>
            </a:r>
            <a:r>
              <a:rPr b="1" sz="1600">
                <a:solidFill>
                  <a:schemeClr val="accent1">
                    <a:satOff val="-4409"/>
                    <a:lumOff val="-10509"/>
                  </a:schemeClr>
                </a:solidFill>
              </a:rPr>
              <a:t>MVTX!</a:t>
            </a:r>
          </a:p>
        </p:txBody>
      </p:sp>
      <p:sp>
        <p:nvSpPr>
          <p:cNvPr id="162" name="… B-mesons are another important observable, but won’t be discussed here"/>
          <p:cNvSpPr txBox="1"/>
          <p:nvPr/>
        </p:nvSpPr>
        <p:spPr>
          <a:xfrm>
            <a:off x="5193698" y="5916815"/>
            <a:ext cx="3886201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600">
                <a:solidFill>
                  <a:srgbClr val="75140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 B-mesons are another important observable, but won’t be discussed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165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Overview</a:t>
            </a:r>
          </a:p>
        </p:txBody>
      </p:sp>
      <p:sp>
        <p:nvSpPr>
          <p:cNvPr id="166" name="Content Placeholder 2"/>
          <p:cNvSpPr txBox="1"/>
          <p:nvPr/>
        </p:nvSpPr>
        <p:spPr>
          <a:xfrm>
            <a:off x="152400" y="914400"/>
            <a:ext cx="8763000" cy="1860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228600">
              <a:spcBef>
                <a:spcPts val="500"/>
              </a:spcBef>
              <a:defRPr b="1" sz="2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LDRD Deliverable:</a:t>
            </a:r>
          </a:p>
          <a:p>
            <a:pPr indent="228600"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Develop the software framework necessary for validation of the sPHENIX MAPS-based Vertex Detector (MVTX) design.</a:t>
            </a:r>
            <a:endParaRPr sz="2400"/>
          </a:p>
          <a:p>
            <a:pPr indent="228600">
              <a:spcBef>
                <a:spcPts val="4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br>
              <a:rPr sz="2400"/>
            </a:br>
            <a:endParaRPr b="1">
              <a:solidFill>
                <a:srgbClr val="800000"/>
              </a:solidFill>
            </a:endParaRPr>
          </a:p>
        </p:txBody>
      </p:sp>
      <p:pic>
        <p:nvPicPr>
          <p:cNvPr id="167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Manpower:…"/>
          <p:cNvSpPr txBox="1"/>
          <p:nvPr/>
        </p:nvSpPr>
        <p:spPr>
          <a:xfrm>
            <a:off x="392870" y="5628873"/>
            <a:ext cx="8282060" cy="106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indent="228600">
              <a:spcBef>
                <a:spcPts val="600"/>
              </a:spcBef>
              <a:defRPr b="1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Manpower:</a:t>
            </a:r>
          </a:p>
          <a:p>
            <a:pPr indent="228600">
              <a:spcBef>
                <a:spcPts val="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Sanghoon Lim (postdoc), Darren McGlinchey (postdoc), Xuan Li (staff) </a:t>
            </a:r>
          </a:p>
        </p:txBody>
      </p:sp>
      <p:pic>
        <p:nvPicPr>
          <p:cNvPr id="171" name="experiment_timeline_24Jan2018.pdf" descr="experiment_timeline_24Jan2018.pdf"/>
          <p:cNvPicPr>
            <a:picLocks noChangeAspect="1"/>
          </p:cNvPicPr>
          <p:nvPr/>
        </p:nvPicPr>
        <p:blipFill>
          <a:blip r:embed="rId4">
            <a:extLst/>
          </a:blip>
          <a:srcRect l="3390" t="7211" r="7019" b="22517"/>
          <a:stretch>
            <a:fillRect/>
          </a:stretch>
        </p:blipFill>
        <p:spPr>
          <a:xfrm>
            <a:off x="553442" y="2054796"/>
            <a:ext cx="8037138" cy="354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"/>
          <p:cNvSpPr/>
          <p:nvPr/>
        </p:nvSpPr>
        <p:spPr>
          <a:xfrm>
            <a:off x="550651" y="2375057"/>
            <a:ext cx="8011717" cy="2334216"/>
          </a:xfrm>
          <a:prstGeom prst="rect">
            <a:avLst/>
          </a:prstGeom>
          <a:solidFill>
            <a:srgbClr val="FFFFFF">
              <a:alpha val="7085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3" name="Rectangle"/>
          <p:cNvSpPr/>
          <p:nvPr/>
        </p:nvSpPr>
        <p:spPr>
          <a:xfrm>
            <a:off x="566142" y="5339633"/>
            <a:ext cx="8011716" cy="264255"/>
          </a:xfrm>
          <a:prstGeom prst="rect">
            <a:avLst/>
          </a:prstGeom>
          <a:solidFill>
            <a:srgbClr val="FFFFFF">
              <a:alpha val="7085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176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sPHENIX Tracking Overview</a:t>
            </a:r>
          </a:p>
        </p:txBody>
      </p:sp>
      <p:pic>
        <p:nvPicPr>
          <p:cNvPr id="177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3000" y="1447800"/>
            <a:ext cx="3923897" cy="350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ontent Placeholder 2"/>
          <p:cNvSpPr txBox="1"/>
          <p:nvPr/>
        </p:nvSpPr>
        <p:spPr>
          <a:xfrm>
            <a:off x="88900" y="1130299"/>
            <a:ext cx="4772255" cy="372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228600"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 layer MAPS Vertex Detector (MVTX):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= 2.3, 3.2, 3.9 cm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Thickness: 50 μm (0.3% X</a:t>
            </a:r>
            <a:r>
              <a:rPr baseline="-22625"/>
              <a:t>0</a:t>
            </a:r>
            <a:r>
              <a:t>) per layer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Cell dimension: 28 μm x 28 μm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i="1" sz="1600">
                <a:latin typeface="Arial"/>
                <a:ea typeface="Arial"/>
                <a:cs typeface="Arial"/>
                <a:sym typeface="Arial"/>
              </a:defRPr>
            </a:pPr>
            <a:r>
              <a:t>Using realistic detector geometry</a:t>
            </a:r>
          </a:p>
          <a:p>
            <a:pPr indent="228600">
              <a:spcBef>
                <a:spcPts val="3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  <a:br>
              <a:rPr sz="1600"/>
            </a:br>
            <a:r>
              <a:rPr b="1" sz="1800">
                <a:solidFill>
                  <a:srgbClr val="800000"/>
                </a:solidFill>
              </a:rPr>
              <a:t>4 layer Intermediate Silicon Strip Tracker (INTT):</a:t>
            </a:r>
            <a:endParaRPr b="1" sz="1600">
              <a:solidFill>
                <a:srgbClr val="800000"/>
              </a:solidFill>
            </a:endParaRP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= 6, 8, 10, 12 cm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i="1" sz="1600">
                <a:latin typeface="Arial"/>
                <a:ea typeface="Arial"/>
                <a:cs typeface="Arial"/>
                <a:sym typeface="Arial"/>
              </a:defRPr>
            </a:pPr>
            <a:r>
              <a:t>Using realistic detector geometry</a:t>
            </a:r>
          </a:p>
          <a:p>
            <a:pPr indent="228600">
              <a:spcBef>
                <a:spcPts val="600"/>
              </a:spcBef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indent="228600"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</a:t>
            </a:r>
            <a:r>
              <a:t>0 layer Time Projection Chamber (TPC):</a:t>
            </a:r>
          </a:p>
          <a:p>
            <a:pPr marL="555171" indent="-326571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= 20 (40) — 80 cm</a:t>
            </a:r>
          </a:p>
        </p:txBody>
      </p:sp>
      <p:sp>
        <p:nvSpPr>
          <p:cNvPr id="181" name="Straight Arrow Connector 2"/>
          <p:cNvSpPr/>
          <p:nvPr/>
        </p:nvSpPr>
        <p:spPr>
          <a:xfrm flipH="1" flipV="1">
            <a:off x="6934199" y="3371858"/>
            <a:ext cx="685801" cy="2001172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82" name="TextBox 11"/>
          <p:cNvSpPr txBox="1"/>
          <p:nvPr/>
        </p:nvSpPr>
        <p:spPr>
          <a:xfrm>
            <a:off x="7619999" y="5193276"/>
            <a:ext cx="66057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77933C"/>
                </a:solidFill>
              </a:defRPr>
            </a:lvl1pPr>
          </a:lstStyle>
          <a:p>
            <a:pPr/>
            <a:r>
              <a:t>MVTX</a:t>
            </a:r>
          </a:p>
        </p:txBody>
      </p:sp>
      <p:sp>
        <p:nvSpPr>
          <p:cNvPr id="183" name="Straight Arrow Connector 13"/>
          <p:cNvSpPr/>
          <p:nvPr/>
        </p:nvSpPr>
        <p:spPr>
          <a:xfrm flipH="1">
            <a:off x="7086600" y="1148834"/>
            <a:ext cx="752714" cy="1613417"/>
          </a:xfrm>
          <a:prstGeom prst="line">
            <a:avLst/>
          </a:prstGeom>
          <a:ln w="25400">
            <a:solidFill>
              <a:schemeClr val="accent6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84" name="TextBox 19"/>
          <p:cNvSpPr txBox="1"/>
          <p:nvPr/>
        </p:nvSpPr>
        <p:spPr>
          <a:xfrm>
            <a:off x="7839312" y="964167"/>
            <a:ext cx="57908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46C0A"/>
                </a:solidFill>
              </a:defRPr>
            </a:lvl1pPr>
          </a:lstStyle>
          <a:p>
            <a:pPr/>
            <a:r>
              <a:t>INTT</a:t>
            </a:r>
          </a:p>
        </p:txBody>
      </p:sp>
      <p:sp>
        <p:nvSpPr>
          <p:cNvPr id="185" name="Straight Arrow Connector 17"/>
          <p:cNvSpPr/>
          <p:nvPr/>
        </p:nvSpPr>
        <p:spPr>
          <a:xfrm>
            <a:off x="6248400" y="1219199"/>
            <a:ext cx="685801" cy="536973"/>
          </a:xfrm>
          <a:prstGeom prst="line">
            <a:avLst/>
          </a:prstGeom>
          <a:ln w="25400">
            <a:solidFill>
              <a:schemeClr val="accent5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86" name="TextBox 23"/>
          <p:cNvSpPr txBox="1"/>
          <p:nvPr/>
        </p:nvSpPr>
        <p:spPr>
          <a:xfrm>
            <a:off x="5753770" y="998674"/>
            <a:ext cx="50106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1859C"/>
                </a:solidFill>
              </a:defRPr>
            </a:lvl1pPr>
          </a:lstStyle>
          <a:p>
            <a:pPr/>
            <a:r>
              <a:t>TPC</a:t>
            </a:r>
          </a:p>
        </p:txBody>
      </p:sp>
      <p:pic>
        <p:nvPicPr>
          <p:cNvPr id="187" name="Picture 24" descr="Picture 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4233" y="4639686"/>
            <a:ext cx="2286002" cy="173232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utoShape 4"/>
          <p:cNvSpPr/>
          <p:nvPr/>
        </p:nvSpPr>
        <p:spPr>
          <a:xfrm>
            <a:off x="152400" y="5029200"/>
            <a:ext cx="4603471" cy="1036064"/>
          </a:xfrm>
          <a:prstGeom prst="roundRect">
            <a:avLst>
              <a:gd name="adj" fmla="val 10081"/>
            </a:avLst>
          </a:prstGeom>
          <a:solidFill>
            <a:srgbClr val="8EB4E3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" name="Rectangle 22"/>
          <p:cNvSpPr txBox="1"/>
          <p:nvPr/>
        </p:nvSpPr>
        <p:spPr>
          <a:xfrm>
            <a:off x="183870" y="5072855"/>
            <a:ext cx="4572001" cy="884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 highlight:</a:t>
            </a:r>
            <a:endParaRPr sz="1600"/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Detailed stave geometry imported and used in all tracking studies</a:t>
            </a:r>
          </a:p>
        </p:txBody>
      </p:sp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193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sPHENIX Tracking Performance (I)</a:t>
            </a:r>
          </a:p>
        </p:txBody>
      </p:sp>
      <p:pic>
        <p:nvPicPr>
          <p:cNvPr id="194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50357" r="49891" b="0"/>
          <a:stretch>
            <a:fillRect/>
          </a:stretch>
        </p:blipFill>
        <p:spPr>
          <a:xfrm>
            <a:off x="2109390" y="823674"/>
            <a:ext cx="4849046" cy="341309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 16"/>
          <p:cNvSpPr txBox="1"/>
          <p:nvPr/>
        </p:nvSpPr>
        <p:spPr>
          <a:xfrm>
            <a:off x="497480" y="4282598"/>
            <a:ext cx="8399930" cy="246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Tracking performance: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Simulations of pions embedded in central Au+Au collisions (HIJING)</a:t>
            </a:r>
          </a:p>
          <a:p>
            <a:pPr lvl="1" marL="1028700" indent="-342900">
              <a:spcBef>
                <a:spcPts val="200"/>
              </a:spcBef>
              <a:buSzPct val="100000"/>
              <a:buFont typeface="Arial"/>
              <a:buChar char="•"/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100% detector efficiency, no event pile-up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Hough transform for pattern recognition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Kalman-filter (GenFit) for track propagation and fitting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433FF"/>
                </a:solidFill>
              </a:rPr>
              <a:t>Single track efficiency ~95%</a:t>
            </a:r>
            <a:endParaRPr b="1">
              <a:solidFill>
                <a:srgbClr val="535353"/>
              </a:solidFill>
            </a:endParaRPr>
          </a:p>
          <a:p>
            <a:pPr>
              <a:spcBef>
                <a:spcPts val="300"/>
              </a:spcBef>
              <a:defRPr b="1" sz="1600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201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sPHENIX Tracking Performance (II)</a:t>
            </a:r>
          </a:p>
        </p:txBody>
      </p:sp>
      <p:pic>
        <p:nvPicPr>
          <p:cNvPr id="202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l="0" t="0" r="0" b="49642"/>
          <a:stretch>
            <a:fillRect/>
          </a:stretch>
        </p:blipFill>
        <p:spPr>
          <a:xfrm>
            <a:off x="626439" y="1034388"/>
            <a:ext cx="7891116" cy="282323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7"/>
          <p:cNvSpPr txBox="1"/>
          <p:nvPr/>
        </p:nvSpPr>
        <p:spPr>
          <a:xfrm>
            <a:off x="286869" y="3886199"/>
            <a:ext cx="8399931" cy="2483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Tracking performance: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Simulations of pions embedded in central Au+Au collisions (HIJING)</a:t>
            </a:r>
          </a:p>
          <a:p>
            <a:pPr lvl="1" marL="1028700" indent="-342900">
              <a:spcBef>
                <a:spcPts val="200"/>
              </a:spcBef>
              <a:buSzPct val="100000"/>
              <a:buFont typeface="Arial"/>
              <a:buChar char="•"/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100% detector efficiency, no event pile-up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Significant improvement in </a:t>
            </a:r>
            <a:r>
              <a:rPr b="1"/>
              <a:t>Distance of Closest Approach (DCA)</a:t>
            </a:r>
            <a:r>
              <a:t> resolution with MVTX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433FF"/>
                </a:solidFill>
              </a:rPr>
              <a:t>DCA(rϕ) resolution &lt; 20 μm for p</a:t>
            </a:r>
            <a:r>
              <a:rPr b="1" baseline="-22625">
                <a:solidFill>
                  <a:srgbClr val="0433FF"/>
                </a:solidFill>
              </a:rPr>
              <a:t>T</a:t>
            </a:r>
            <a:r>
              <a:rPr b="1">
                <a:solidFill>
                  <a:srgbClr val="0433FF"/>
                </a:solidFill>
              </a:rPr>
              <a:t> &gt; 1 GeV</a:t>
            </a:r>
            <a:r>
              <a:t> </a:t>
            </a:r>
            <a:r>
              <a:rPr b="1">
                <a:solidFill>
                  <a:srgbClr val="535353"/>
                </a:solidFill>
              </a:rPr>
              <a:t>(target of &lt; 50 μm for p</a:t>
            </a:r>
            <a:r>
              <a:rPr b="1" baseline="-22625">
                <a:solidFill>
                  <a:srgbClr val="535353"/>
                </a:solidFill>
              </a:rPr>
              <a:t>T</a:t>
            </a:r>
            <a:r>
              <a:rPr b="1">
                <a:solidFill>
                  <a:srgbClr val="535353"/>
                </a:solidFill>
              </a:rPr>
              <a:t> &gt; 1 GeV)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0433FF"/>
                </a:solidFill>
              </a:rPr>
              <a:t>DCA(z) resolution &lt; 20 μm for p</a:t>
            </a:r>
            <a:r>
              <a:rPr b="1" baseline="-22625">
                <a:solidFill>
                  <a:srgbClr val="0433FF"/>
                </a:solidFill>
              </a:rPr>
              <a:t>T</a:t>
            </a:r>
            <a:r>
              <a:rPr b="1">
                <a:solidFill>
                  <a:srgbClr val="0433FF"/>
                </a:solidFill>
              </a:rPr>
              <a:t> &gt; 1 GeV</a:t>
            </a:r>
            <a:r>
              <a:t> </a:t>
            </a:r>
            <a:r>
              <a:rPr b="1">
                <a:solidFill>
                  <a:srgbClr val="535353"/>
                </a:solidFill>
              </a:rPr>
              <a:t>(target of &lt; 50 μm for p</a:t>
            </a:r>
            <a:r>
              <a:rPr b="1" baseline="-22625">
                <a:solidFill>
                  <a:srgbClr val="535353"/>
                </a:solidFill>
              </a:rPr>
              <a:t>T</a:t>
            </a:r>
            <a:r>
              <a:rPr b="1">
                <a:solidFill>
                  <a:srgbClr val="535353"/>
                </a:solidFill>
              </a:rPr>
              <a:t> &gt; 1 GeV)</a:t>
            </a:r>
          </a:p>
          <a:p>
            <a:pPr marL="571500" indent="-342900">
              <a:spcBef>
                <a:spcPts val="400"/>
              </a:spcBef>
              <a:buSzPct val="1000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6" name="Rectangle 16"/>
          <p:cNvSpPr/>
          <p:nvPr/>
        </p:nvSpPr>
        <p:spPr>
          <a:xfrm>
            <a:off x="5348502" y="2503367"/>
            <a:ext cx="2986823" cy="884465"/>
          </a:xfrm>
          <a:prstGeom prst="rect">
            <a:avLst/>
          </a:prstGeom>
          <a:solidFill>
            <a:srgbClr val="A6A6A6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7" name="Rectangle 17"/>
          <p:cNvSpPr/>
          <p:nvPr/>
        </p:nvSpPr>
        <p:spPr>
          <a:xfrm>
            <a:off x="1345253" y="2372888"/>
            <a:ext cx="2986823" cy="1014944"/>
          </a:xfrm>
          <a:prstGeom prst="rect">
            <a:avLst/>
          </a:prstGeom>
          <a:solidFill>
            <a:srgbClr val="A6A6A6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FBFBF"/>
                </a:solidFill>
              </a:defRPr>
            </a:pPr>
          </a:p>
        </p:txBody>
      </p:sp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Performance requirement"/>
          <p:cNvSpPr txBox="1"/>
          <p:nvPr/>
        </p:nvSpPr>
        <p:spPr>
          <a:xfrm>
            <a:off x="2137803" y="2030889"/>
            <a:ext cx="212010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Performance requirement</a:t>
            </a:r>
          </a:p>
        </p:txBody>
      </p:sp>
      <p:sp>
        <p:nvSpPr>
          <p:cNvPr id="210" name="Line"/>
          <p:cNvSpPr/>
          <p:nvPr/>
        </p:nvSpPr>
        <p:spPr>
          <a:xfrm flipH="1">
            <a:off x="1752511" y="2162481"/>
            <a:ext cx="408889" cy="151237"/>
          </a:xfrm>
          <a:prstGeom prst="line">
            <a:avLst/>
          </a:prstGeom>
          <a:ln w="25400">
            <a:solidFill>
              <a:srgbClr val="535353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3889" y="2110358"/>
            <a:ext cx="3510111" cy="352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9" y="846917"/>
            <a:ext cx="3693661" cy="277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7615" b="0"/>
          <a:stretch>
            <a:fillRect/>
          </a:stretch>
        </p:blipFill>
        <p:spPr>
          <a:xfrm>
            <a:off x="3638796" y="846917"/>
            <a:ext cx="2999070" cy="277269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216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b-jet Tagging: Algorithm I</a:t>
            </a:r>
          </a:p>
        </p:txBody>
      </p:sp>
      <p:pic>
        <p:nvPicPr>
          <p:cNvPr id="217" name="Picture 38" descr="Picture 38"/>
          <p:cNvPicPr>
            <a:picLocks noChangeAspect="1"/>
          </p:cNvPicPr>
          <p:nvPr/>
        </p:nvPicPr>
        <p:blipFill>
          <a:blip r:embed="rId5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Oval 7"/>
          <p:cNvSpPr/>
          <p:nvPr/>
        </p:nvSpPr>
        <p:spPr>
          <a:xfrm>
            <a:off x="1506016" y="1828912"/>
            <a:ext cx="152401" cy="152401"/>
          </a:xfrm>
          <a:prstGeom prst="ellipse">
            <a:avLst/>
          </a:prstGeom>
          <a:gradFill>
            <a:gsLst>
              <a:gs pos="0">
                <a:schemeClr val="accent6">
                  <a:hueOff val="-456778"/>
                  <a:satOff val="8290"/>
                  <a:lumOff val="24503"/>
                </a:schemeClr>
              </a:gs>
              <a:gs pos="35000">
                <a:srgbClr val="FFDECF"/>
              </a:gs>
              <a:gs pos="100000">
                <a:schemeClr val="accent6">
                  <a:hueOff val="-556026"/>
                  <a:satOff val="8290"/>
                  <a:lumOff val="34267"/>
                </a:schemeClr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20" name="Oval 16"/>
          <p:cNvSpPr/>
          <p:nvPr/>
        </p:nvSpPr>
        <p:spPr>
          <a:xfrm>
            <a:off x="4876722" y="2273412"/>
            <a:ext cx="152401" cy="152401"/>
          </a:xfrm>
          <a:prstGeom prst="ellipse">
            <a:avLst/>
          </a:prstGeom>
          <a:gradFill>
            <a:gsLst>
              <a:gs pos="0">
                <a:schemeClr val="accent6">
                  <a:hueOff val="-456778"/>
                  <a:satOff val="8290"/>
                  <a:lumOff val="24503"/>
                </a:schemeClr>
              </a:gs>
              <a:gs pos="35000">
                <a:srgbClr val="FFDECF"/>
              </a:gs>
              <a:gs pos="100000">
                <a:schemeClr val="accent6">
                  <a:hueOff val="-556026"/>
                  <a:satOff val="8290"/>
                  <a:lumOff val="34267"/>
                </a:schemeClr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21" name="AutoShape 4"/>
          <p:cNvSpPr/>
          <p:nvPr/>
        </p:nvSpPr>
        <p:spPr>
          <a:xfrm>
            <a:off x="2305417" y="5764597"/>
            <a:ext cx="6676512" cy="712404"/>
          </a:xfrm>
          <a:prstGeom prst="roundRect">
            <a:avLst>
              <a:gd name="adj" fmla="val 11861"/>
            </a:avLst>
          </a:prstGeom>
          <a:solidFill>
            <a:srgbClr val="8EB4E3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2" name="Rectangle 13"/>
          <p:cNvSpPr txBox="1"/>
          <p:nvPr/>
        </p:nvSpPr>
        <p:spPr>
          <a:xfrm>
            <a:off x="2371947" y="5793706"/>
            <a:ext cx="6543453" cy="65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 highlight: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Algorithm successfully tested in p+p and Au+Au collisions!</a:t>
            </a:r>
          </a:p>
        </p:txBody>
      </p:sp>
      <p:sp>
        <p:nvSpPr>
          <p:cNvPr id="223" name="Rectangle 15"/>
          <p:cNvSpPr txBox="1"/>
          <p:nvPr/>
        </p:nvSpPr>
        <p:spPr>
          <a:xfrm>
            <a:off x="123285" y="3594163"/>
            <a:ext cx="4845713" cy="214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Algorithm I: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Utilize </a:t>
            </a:r>
            <a:r>
              <a:rPr b="1">
                <a:solidFill>
                  <a:srgbClr val="558ED5"/>
                </a:solidFill>
              </a:rPr>
              <a:t>Distance of Closest Approach (DCA)</a:t>
            </a:r>
            <a:endParaRPr>
              <a:solidFill>
                <a:srgbClr val="558ED5"/>
              </a:solidFill>
            </a:endParaRP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Count the number of tracks in the jet with DCA larger than your cut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Full Geant-4 simulation of p+p (pythia 8) and central Au+Au (Hijing) + reconstruction &amp; tracking software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i="1" sz="1600">
                <a:latin typeface="Arial"/>
                <a:ea typeface="Arial"/>
                <a:cs typeface="Arial"/>
                <a:sym typeface="Arial"/>
              </a:defRPr>
            </a:pPr>
            <a:r>
              <a:t>No pile-up included (under development)</a:t>
            </a:r>
          </a:p>
        </p:txBody>
      </p:sp>
      <p:sp>
        <p:nvSpPr>
          <p:cNvPr id="224" name="TextBox 20"/>
          <p:cNvSpPr txBox="1"/>
          <p:nvPr/>
        </p:nvSpPr>
        <p:spPr>
          <a:xfrm>
            <a:off x="2398781" y="1905349"/>
            <a:ext cx="504414" cy="358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2344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p+p</a:t>
            </a:r>
          </a:p>
        </p:txBody>
      </p:sp>
      <p:sp>
        <p:nvSpPr>
          <p:cNvPr id="225" name="TextBox 23"/>
          <p:cNvSpPr txBox="1"/>
          <p:nvPr/>
        </p:nvSpPr>
        <p:spPr>
          <a:xfrm>
            <a:off x="4162147" y="1418671"/>
            <a:ext cx="797754" cy="358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2344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Au+Au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Line"/>
          <p:cNvSpPr/>
          <p:nvPr/>
        </p:nvSpPr>
        <p:spPr>
          <a:xfrm flipH="1" flipV="1">
            <a:off x="5043940" y="2412403"/>
            <a:ext cx="179918" cy="179919"/>
          </a:xfrm>
          <a:prstGeom prst="line">
            <a:avLst/>
          </a:prstGeom>
          <a:ln w="25400">
            <a:solidFill>
              <a:schemeClr val="accent6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28" name="Working point"/>
          <p:cNvSpPr txBox="1"/>
          <p:nvPr/>
        </p:nvSpPr>
        <p:spPr>
          <a:xfrm>
            <a:off x="5243985" y="2482694"/>
            <a:ext cx="1182612" cy="2819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300">
                <a:solidFill>
                  <a:schemeClr val="accent6"/>
                </a:solidFill>
              </a:defRPr>
            </a:lvl1pPr>
          </a:lstStyle>
          <a:p>
            <a:pPr/>
            <a:r>
              <a:t>Working point</a:t>
            </a:r>
          </a:p>
        </p:txBody>
      </p:sp>
      <p:sp>
        <p:nvSpPr>
          <p:cNvPr id="229" name="Line"/>
          <p:cNvSpPr/>
          <p:nvPr/>
        </p:nvSpPr>
        <p:spPr>
          <a:xfrm flipV="1">
            <a:off x="933777" y="2037472"/>
            <a:ext cx="547463" cy="547463"/>
          </a:xfrm>
          <a:prstGeom prst="line">
            <a:avLst/>
          </a:prstGeom>
          <a:ln w="50800">
            <a:solidFill>
              <a:srgbClr val="0433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30" name="w/ MVTX"/>
          <p:cNvSpPr txBox="1"/>
          <p:nvPr/>
        </p:nvSpPr>
        <p:spPr>
          <a:xfrm>
            <a:off x="1131283" y="2353182"/>
            <a:ext cx="876466" cy="307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500">
                <a:solidFill>
                  <a:srgbClr val="0433FF"/>
                </a:solidFill>
              </a:defRPr>
            </a:lvl1pPr>
          </a:lstStyle>
          <a:p>
            <a:pPr/>
            <a:r>
              <a:t>w/ MVTX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" descr="Picture 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3889" y="2110358"/>
            <a:ext cx="3510111" cy="352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96" y="832929"/>
            <a:ext cx="3390577" cy="2957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2841" b="0"/>
          <a:stretch>
            <a:fillRect/>
          </a:stretch>
        </p:blipFill>
        <p:spPr>
          <a:xfrm>
            <a:off x="3349035" y="839668"/>
            <a:ext cx="3284200" cy="2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236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b-jet Tagging: Algorithm II</a:t>
            </a:r>
          </a:p>
        </p:txBody>
      </p:sp>
      <p:pic>
        <p:nvPicPr>
          <p:cNvPr id="237" name="Picture 38" descr="Picture 38"/>
          <p:cNvPicPr>
            <a:picLocks noChangeAspect="1"/>
          </p:cNvPicPr>
          <p:nvPr/>
        </p:nvPicPr>
        <p:blipFill>
          <a:blip r:embed="rId5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Oval 9"/>
          <p:cNvSpPr/>
          <p:nvPr/>
        </p:nvSpPr>
        <p:spPr>
          <a:xfrm>
            <a:off x="1619797" y="1839200"/>
            <a:ext cx="152401" cy="152401"/>
          </a:xfrm>
          <a:prstGeom prst="ellipse">
            <a:avLst/>
          </a:prstGeom>
          <a:gradFill>
            <a:gsLst>
              <a:gs pos="0">
                <a:schemeClr val="accent6">
                  <a:hueOff val="-456778"/>
                  <a:satOff val="8290"/>
                  <a:lumOff val="24503"/>
                </a:schemeClr>
              </a:gs>
              <a:gs pos="35000">
                <a:srgbClr val="FFDECF"/>
              </a:gs>
              <a:gs pos="100000">
                <a:schemeClr val="accent6">
                  <a:hueOff val="-556026"/>
                  <a:satOff val="8290"/>
                  <a:lumOff val="34267"/>
                </a:schemeClr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40" name="Oval 12"/>
          <p:cNvSpPr/>
          <p:nvPr/>
        </p:nvSpPr>
        <p:spPr>
          <a:xfrm>
            <a:off x="4907429" y="2309100"/>
            <a:ext cx="152401" cy="152401"/>
          </a:xfrm>
          <a:prstGeom prst="ellipse">
            <a:avLst/>
          </a:prstGeom>
          <a:gradFill>
            <a:gsLst>
              <a:gs pos="0">
                <a:schemeClr val="accent6">
                  <a:hueOff val="-456778"/>
                  <a:satOff val="8290"/>
                  <a:lumOff val="24503"/>
                </a:schemeClr>
              </a:gs>
              <a:gs pos="35000">
                <a:srgbClr val="FFDECF"/>
              </a:gs>
              <a:gs pos="100000">
                <a:schemeClr val="accent6">
                  <a:hueOff val="-556026"/>
                  <a:satOff val="8290"/>
                  <a:lumOff val="34267"/>
                </a:schemeClr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241" name="Rectangle 21"/>
          <p:cNvSpPr txBox="1"/>
          <p:nvPr/>
        </p:nvSpPr>
        <p:spPr>
          <a:xfrm>
            <a:off x="123293" y="3645037"/>
            <a:ext cx="4657873" cy="214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Algorithm II:</a:t>
            </a:r>
            <a:endParaRPr sz="1600"/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Utilize </a:t>
            </a:r>
            <a:r>
              <a:rPr b="1">
                <a:solidFill>
                  <a:srgbClr val="953735"/>
                </a:solidFill>
              </a:rPr>
              <a:t>Secondary Vertex</a:t>
            </a:r>
            <a:r>
              <a:rPr>
                <a:solidFill>
                  <a:srgbClr val="953735"/>
                </a:solidFill>
              </a:rPr>
              <a:t> </a:t>
            </a:r>
            <a:r>
              <a:t>reconstruction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Reconstruct secondary vertex &amp; require ≥ 2 tracks associated with it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Full Geant-4 simulation of p+p (pythia 8) and Au+Au (Hijing) + reconstruction &amp; tracking software</a:t>
            </a:r>
          </a:p>
          <a:p>
            <a:pPr marL="571500" indent="-342900">
              <a:spcBef>
                <a:spcPts val="300"/>
              </a:spcBef>
              <a:buSzPct val="100000"/>
              <a:buFont typeface="Arial"/>
              <a:buChar char="•"/>
              <a:defRPr i="1" sz="1600">
                <a:latin typeface="Arial"/>
                <a:ea typeface="Arial"/>
                <a:cs typeface="Arial"/>
                <a:sym typeface="Arial"/>
              </a:defRPr>
            </a:pPr>
            <a:r>
              <a:t>No pile-up included (under development)</a:t>
            </a:r>
          </a:p>
        </p:txBody>
      </p:sp>
      <p:sp>
        <p:nvSpPr>
          <p:cNvPr id="242" name="TextBox 24"/>
          <p:cNvSpPr txBox="1"/>
          <p:nvPr/>
        </p:nvSpPr>
        <p:spPr>
          <a:xfrm>
            <a:off x="849349" y="1096902"/>
            <a:ext cx="504415" cy="358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2344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p+p</a:t>
            </a:r>
          </a:p>
        </p:txBody>
      </p:sp>
      <p:sp>
        <p:nvSpPr>
          <p:cNvPr id="243" name="TextBox 25"/>
          <p:cNvSpPr txBox="1"/>
          <p:nvPr/>
        </p:nvSpPr>
        <p:spPr>
          <a:xfrm>
            <a:off x="5566000" y="2053115"/>
            <a:ext cx="797754" cy="358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2344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Au+Au</a:t>
            </a:r>
          </a:p>
        </p:txBody>
      </p:sp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AutoShape 4"/>
          <p:cNvSpPr/>
          <p:nvPr/>
        </p:nvSpPr>
        <p:spPr>
          <a:xfrm>
            <a:off x="2305417" y="5764597"/>
            <a:ext cx="6676512" cy="712403"/>
          </a:xfrm>
          <a:prstGeom prst="roundRect">
            <a:avLst>
              <a:gd name="adj" fmla="val 11861"/>
            </a:avLst>
          </a:prstGeom>
          <a:solidFill>
            <a:srgbClr val="8EB4E3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6" name="Rectangle 13"/>
          <p:cNvSpPr txBox="1"/>
          <p:nvPr/>
        </p:nvSpPr>
        <p:spPr>
          <a:xfrm>
            <a:off x="2371947" y="5793706"/>
            <a:ext cx="6543453" cy="65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 highlight: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Algorithm successfully tested in p+p and Au+Au collisions!</a:t>
            </a:r>
          </a:p>
        </p:txBody>
      </p:sp>
      <p:sp>
        <p:nvSpPr>
          <p:cNvPr id="247" name="Line"/>
          <p:cNvSpPr/>
          <p:nvPr/>
        </p:nvSpPr>
        <p:spPr>
          <a:xfrm flipV="1">
            <a:off x="1188265" y="2171754"/>
            <a:ext cx="407398" cy="643037"/>
          </a:xfrm>
          <a:prstGeom prst="line">
            <a:avLst/>
          </a:prstGeom>
          <a:ln w="50800">
            <a:solidFill>
              <a:srgbClr val="0433FF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48" name="w/ MVTX"/>
          <p:cNvSpPr txBox="1"/>
          <p:nvPr/>
        </p:nvSpPr>
        <p:spPr>
          <a:xfrm>
            <a:off x="1929847" y="2309305"/>
            <a:ext cx="876466" cy="307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500">
                <a:solidFill>
                  <a:srgbClr val="0433FF"/>
                </a:solidFill>
              </a:defRPr>
            </a:lvl1pPr>
          </a:lstStyle>
          <a:p>
            <a:pPr/>
            <a:r>
              <a:t>w/ MVTX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Footer Placeholder 3"/>
          <p:cNvSpPr txBox="1"/>
          <p:nvPr/>
        </p:nvSpPr>
        <p:spPr>
          <a:xfrm>
            <a:off x="2590800" y="6499653"/>
            <a:ext cx="3886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D. McGlinchey - Physics &amp; Detector Simulations</a:t>
            </a:r>
          </a:p>
        </p:txBody>
      </p:sp>
      <p:sp>
        <p:nvSpPr>
          <p:cNvPr id="251" name="Rectangle 27"/>
          <p:cNvSpPr txBox="1"/>
          <p:nvPr/>
        </p:nvSpPr>
        <p:spPr>
          <a:xfrm>
            <a:off x="0" y="150336"/>
            <a:ext cx="91440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b-jet: Physics Projections</a:t>
            </a:r>
          </a:p>
        </p:txBody>
      </p:sp>
      <p:pic>
        <p:nvPicPr>
          <p:cNvPr id="252" name="Picture 38" descr="Picture 38"/>
          <p:cNvPicPr>
            <a:picLocks noChangeAspect="1"/>
          </p:cNvPicPr>
          <p:nvPr/>
        </p:nvPicPr>
        <p:blipFill>
          <a:blip r:embed="rId2">
            <a:extLst/>
          </a:blip>
          <a:srcRect l="4855" t="2974" r="5492" b="34135"/>
          <a:stretch>
            <a:fillRect/>
          </a:stretch>
        </p:blipFill>
        <p:spPr>
          <a:xfrm>
            <a:off x="125412" y="6405562"/>
            <a:ext cx="941388" cy="45243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lide Number Placeholder 5"/>
          <p:cNvSpPr txBox="1"/>
          <p:nvPr>
            <p:ph type="sldNum" sz="quarter" idx="2"/>
          </p:nvPr>
        </p:nvSpPr>
        <p:spPr>
          <a:xfrm>
            <a:off x="8497902" y="6499652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4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449056"/>
            <a:ext cx="3726744" cy="3120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3983" y="1449056"/>
            <a:ext cx="4470452" cy="321198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 6"/>
          <p:cNvSpPr txBox="1"/>
          <p:nvPr/>
        </p:nvSpPr>
        <p:spPr>
          <a:xfrm>
            <a:off x="607852" y="926067"/>
            <a:ext cx="785209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400"/>
              </a:spcBef>
              <a:defRPr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Performance projections included in MVTX proposal submitted to DOE </a:t>
            </a:r>
          </a:p>
        </p:txBody>
      </p:sp>
      <p:pic>
        <p:nvPicPr>
          <p:cNvPr id="257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75" y="4645110"/>
            <a:ext cx="2947195" cy="51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57800" y="4635758"/>
            <a:ext cx="3644235" cy="52386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AutoShape 4"/>
          <p:cNvSpPr/>
          <p:nvPr/>
        </p:nvSpPr>
        <p:spPr>
          <a:xfrm>
            <a:off x="3688852" y="5638800"/>
            <a:ext cx="5293077" cy="838200"/>
          </a:xfrm>
          <a:prstGeom prst="roundRect">
            <a:avLst>
              <a:gd name="adj" fmla="val 10081"/>
            </a:avLst>
          </a:prstGeom>
          <a:solidFill>
            <a:srgbClr val="8EB4E3">
              <a:alpha val="25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L="114300" indent="-114300">
              <a:defRPr sz="1400" u="sng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0" name="Rectangle 12"/>
          <p:cNvSpPr txBox="1"/>
          <p:nvPr/>
        </p:nvSpPr>
        <p:spPr>
          <a:xfrm>
            <a:off x="3755382" y="5679406"/>
            <a:ext cx="5160018" cy="65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Progress highlight:</a:t>
            </a:r>
          </a:p>
          <a:p>
            <a:pPr marL="514350" indent="-285750">
              <a:spcBef>
                <a:spcPts val="600"/>
              </a:spcBef>
              <a:buSzPct val="100000"/>
              <a:buFont typeface="Arial"/>
              <a:buChar char="•"/>
              <a:defRPr b="1" sz="1600">
                <a:latin typeface="Arial"/>
                <a:ea typeface="Arial"/>
                <a:cs typeface="Arial"/>
                <a:sym typeface="Arial"/>
              </a:defRPr>
            </a:pPr>
            <a:r>
              <a:t>Full physics projections included in proposal!</a:t>
            </a:r>
          </a:p>
        </p:txBody>
      </p:sp>
      <p:pic>
        <p:nvPicPr>
          <p:cNvPr id="261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291402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Di b-jets"/>
          <p:cNvSpPr txBox="1"/>
          <p:nvPr/>
        </p:nvSpPr>
        <p:spPr>
          <a:xfrm>
            <a:off x="7498010" y="2770785"/>
            <a:ext cx="1009276" cy="358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pPr/>
            <a:r>
              <a:t>Di b-jets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