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mp4" ContentType="video/mp4"/>
  <Default Extension="vml" ContentType="application/vnd.openxmlformats-officedocument.vmlDrawing"/>
  <Default Extension="wdp" ContentType="image/vnd.ms-photo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5"/>
  </p:notesMasterIdLst>
  <p:handoutMasterIdLst>
    <p:handoutMasterId r:id="rId26"/>
  </p:handoutMasterIdLst>
  <p:sldIdLst>
    <p:sldId id="284" r:id="rId4"/>
    <p:sldId id="298" r:id="rId5"/>
    <p:sldId id="289" r:id="rId6"/>
    <p:sldId id="295" r:id="rId7"/>
    <p:sldId id="292" r:id="rId8"/>
    <p:sldId id="294" r:id="rId9"/>
    <p:sldId id="293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F41"/>
    <a:srgbClr val="61B01E"/>
    <a:srgbClr val="F19B20"/>
    <a:srgbClr val="0000C2"/>
    <a:srgbClr val="004982"/>
    <a:srgbClr val="88DC84"/>
    <a:srgbClr val="AADDF4"/>
    <a:srgbClr val="800000"/>
    <a:srgbClr val="0000F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781"/>
    <p:restoredTop sz="95970"/>
  </p:normalViewPr>
  <p:slideViewPr>
    <p:cSldViewPr>
      <p:cViewPr>
        <p:scale>
          <a:sx n="88" d="100"/>
          <a:sy n="88" d="100"/>
        </p:scale>
        <p:origin x="952" y="50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EECC4350-3AAA-434E-96EA-6807B82656B3}" type="datetimeFigureOut">
              <a:rPr lang="en-US"/>
              <a:pPr>
                <a:defRPr/>
              </a:pPr>
              <a:t>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357D4ED2-94DF-084A-97C3-E58330221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4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596018EF-2D57-5B40-9BF3-E300F7102C5E}" type="datetimeFigureOut">
              <a:rPr lang="en-US"/>
              <a:pPr>
                <a:defRPr/>
              </a:pPr>
              <a:t>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07" tIns="46403" rIns="92807" bIns="4640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46588"/>
            <a:ext cx="5661025" cy="4213225"/>
          </a:xfrm>
          <a:prstGeom prst="rect">
            <a:avLst/>
          </a:prstGeom>
        </p:spPr>
        <p:txBody>
          <a:bodyPr vert="horz" lIns="92807" tIns="46403" rIns="92807" bIns="4640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22B76F93-862F-BA4F-8DC6-3CB0BDD8D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5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11329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91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34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21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72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00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55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10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4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5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29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75938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3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37931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76702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78686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10521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6403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76778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24277426-0B20-7D4B-95C3-D9E8581C9B43}" type="datetime1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9296B8F-4D62-0147-8B87-07AD7F211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0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FA549-52FD-0B45-A8ED-92BC0B5FF490}" type="datetime1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7A83C-99E4-C04E-9E51-B04174119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2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B8819-BB00-5847-BCC8-B8E8D70D8C1C}" type="datetime1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E336-10C7-9C44-B6C1-101B6934A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7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990600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2AD4B7F2-C325-3D4E-A9A4-41B14F13A277}" type="datetime1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70E2682-44F7-8547-94DE-E699237E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8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19ACC-7084-584C-93BB-33AF469D1990}" type="datetime1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8D563-1A77-2E4E-8627-104FE219A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0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719D508A-169F-1744-8929-93FBCFCA2A7C}" type="datetime1">
              <a:rPr lang="en-US" smtClean="0"/>
              <a:t>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21DA5C6-E167-1B47-BFFA-D8FCBDEB8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6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2080F550-E842-F945-B595-19F0BECD309F}" type="datetime1">
              <a:rPr lang="en-US" smtClean="0"/>
              <a:t>1/29/18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7762B8F6-F0B3-6947-B76A-42F34D94C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1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51C07-3311-3443-A1A9-6607FFD28986}" type="datetime1">
              <a:rPr lang="en-US" smtClean="0"/>
              <a:t>1/29/18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43CF-A39D-4743-9175-B1C46DFA4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B63A1-BD02-8343-9110-28E30B872FF9}" type="datetime1">
              <a:rPr lang="en-US" smtClean="0"/>
              <a:t>1/29/18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9689-0E4F-D749-A376-FF9A1775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9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D93B-E566-F04C-9533-DBE8D4F5D7D8}" type="datetime1">
              <a:rPr lang="en-US" smtClean="0"/>
              <a:t>1/29/18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DE4F4-1A72-3B4C-9506-657D02DF1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6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DB5B3-27EE-5E45-A944-AD0F9CB9A241}" type="datetime1">
              <a:rPr lang="en-US" smtClean="0"/>
              <a:t>1/29/18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D989-E309-B24D-91E6-47B481EE8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A7BF78EF-DD46-B449-A9F2-F0F5BCB56186}" type="datetime1">
              <a:rPr lang="en-US" smtClean="0"/>
              <a:t>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F0C17675-718A-7147-BF37-27E3F5F18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087438"/>
            <a:ext cx="91440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AutoShape 2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sp>
        <p:nvSpPr>
          <p:cNvPr id="1032" name="AutoShape 4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pic>
        <p:nvPicPr>
          <p:cNvPr id="1033" name="Picture 2" descr="http://int.lanl.gov/images/identity_logos/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13081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0"/>
          <a:stretch>
            <a:fillRect/>
          </a:stretch>
        </p:blipFill>
        <p:spPr bwMode="auto">
          <a:xfrm>
            <a:off x="0" y="0"/>
            <a:ext cx="9144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106363"/>
            <a:ext cx="12334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54" r:id="rId3"/>
    <p:sldLayoutId id="2147484063" r:id="rId4"/>
    <p:sldLayoutId id="214748406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4.png"/><Relationship Id="rId5" Type="http://schemas.openxmlformats.org/officeDocument/2006/relationships/image" Target="../media/image51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5.tif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5.tiff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4.png"/><Relationship Id="rId5" Type="http://schemas.openxmlformats.org/officeDocument/2006/relationships/image" Target="../media/image140.png"/><Relationship Id="rId6" Type="http://schemas.openxmlformats.org/officeDocument/2006/relationships/image" Target="../media/image150.png"/><Relationship Id="rId7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1.gif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3.bin"/><Relationship Id="rId21" Type="http://schemas.openxmlformats.org/officeDocument/2006/relationships/image" Target="../media/image7.emf"/><Relationship Id="rId22" Type="http://schemas.openxmlformats.org/officeDocument/2006/relationships/oleObject" Target="../embeddings/oleObject4.bin"/><Relationship Id="rId23" Type="http://schemas.openxmlformats.org/officeDocument/2006/relationships/image" Target="../media/image8.emf"/><Relationship Id="rId24" Type="http://schemas.openxmlformats.org/officeDocument/2006/relationships/image" Target="../media/image13.png"/><Relationship Id="rId25" Type="http://schemas.openxmlformats.org/officeDocument/2006/relationships/image" Target="../media/image14.png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microsoft.com/office/2007/relationships/media" Target="../media/media2.mp4"/><Relationship Id="rId5" Type="http://schemas.openxmlformats.org/officeDocument/2006/relationships/video" Target="../media/media2.mp4"/><Relationship Id="rId30" Type="http://schemas.openxmlformats.org/officeDocument/2006/relationships/image" Target="../media/image9.emf"/><Relationship Id="rId31" Type="http://schemas.openxmlformats.org/officeDocument/2006/relationships/oleObject" Target="../embeddings/oleObject6.bin"/><Relationship Id="rId32" Type="http://schemas.openxmlformats.org/officeDocument/2006/relationships/image" Target="../media/image10.emf"/><Relationship Id="rId9" Type="http://schemas.openxmlformats.org/officeDocument/2006/relationships/video" Target="../media/media4.mp4"/><Relationship Id="rId6" Type="http://schemas.microsoft.com/office/2007/relationships/media" Target="../media/media3.mp4"/><Relationship Id="rId7" Type="http://schemas.openxmlformats.org/officeDocument/2006/relationships/video" Target="../media/media3.mp4"/><Relationship Id="rId8" Type="http://schemas.microsoft.com/office/2007/relationships/media" Target="../media/media4.mp4"/><Relationship Id="rId33" Type="http://schemas.openxmlformats.org/officeDocument/2006/relationships/oleObject" Target="../embeddings/oleObject7.bin"/><Relationship Id="rId34" Type="http://schemas.openxmlformats.org/officeDocument/2006/relationships/image" Target="../media/image11.emf"/><Relationship Id="rId35" Type="http://schemas.openxmlformats.org/officeDocument/2006/relationships/image" Target="../media/image18.png"/><Relationship Id="rId36" Type="http://schemas.openxmlformats.org/officeDocument/2006/relationships/image" Target="../media/image19.png"/><Relationship Id="rId10" Type="http://schemas.microsoft.com/office/2007/relationships/media" Target="../media/media5.mp4"/><Relationship Id="rId11" Type="http://schemas.openxmlformats.org/officeDocument/2006/relationships/video" Target="../media/media5.mp4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2.xml"/><Relationship Id="rId14" Type="http://schemas.openxmlformats.org/officeDocument/2006/relationships/image" Target="../media/image4.png"/><Relationship Id="rId15" Type="http://schemas.openxmlformats.org/officeDocument/2006/relationships/image" Target="../media/image12.emf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5.emf"/><Relationship Id="rId18" Type="http://schemas.openxmlformats.org/officeDocument/2006/relationships/oleObject" Target="../embeddings/oleObject2.bin"/><Relationship Id="rId19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6.emf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42" Type="http://schemas.openxmlformats.org/officeDocument/2006/relationships/image" Target="../media/image24.emf"/><Relationship Id="rId43" Type="http://schemas.openxmlformats.org/officeDocument/2006/relationships/image" Target="../media/image25.png"/><Relationship Id="rId44" Type="http://schemas.openxmlformats.org/officeDocument/2006/relationships/image" Target="../media/image26.png"/><Relationship Id="rId45" Type="http://schemas.openxmlformats.org/officeDocument/2006/relationships/image" Target="../media/image27.png"/><Relationship Id="rId46" Type="http://schemas.openxmlformats.org/officeDocument/2006/relationships/image" Target="../media/image28.png"/><Relationship Id="rId47" Type="http://schemas.openxmlformats.org/officeDocument/2006/relationships/image" Target="../media/image29.png"/><Relationship Id="rId48" Type="http://schemas.openxmlformats.org/officeDocument/2006/relationships/image" Target="../media/image17.png"/><Relationship Id="rId49" Type="http://schemas.openxmlformats.org/officeDocument/2006/relationships/image" Target="../media/image30.png"/><Relationship Id="rId37" Type="http://schemas.openxmlformats.org/officeDocument/2006/relationships/oleObject" Target="../embeddings/oleObject80.bin"/><Relationship Id="rId38" Type="http://schemas.openxmlformats.org/officeDocument/2006/relationships/image" Target="../media/image20.emf"/><Relationship Id="rId39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microsoft.com/office/2007/relationships/media" Target="../media/media5.mp4"/><Relationship Id="rId3" Type="http://schemas.openxmlformats.org/officeDocument/2006/relationships/video" Target="../media/media5.mp4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21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20.emf"/><Relationship Id="rId40" Type="http://schemas.openxmlformats.org/officeDocument/2006/relationships/image" Target="../media/image23.png"/><Relationship Id="rId4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emf"/><Relationship Id="rId4" Type="http://schemas.openxmlformats.org/officeDocument/2006/relationships/image" Target="../media/image4.png"/><Relationship Id="rId5" Type="http://schemas.openxmlformats.org/officeDocument/2006/relationships/image" Target="../media/image24.emf"/><Relationship Id="rId6" Type="http://schemas.openxmlformats.org/officeDocument/2006/relationships/image" Target="../media/image32.emf"/><Relationship Id="rId7" Type="http://schemas.openxmlformats.org/officeDocument/2006/relationships/image" Target="../media/image33.png"/><Relationship Id="rId8" Type="http://schemas.openxmlformats.org/officeDocument/2006/relationships/image" Target="../media/image33.emf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36.emf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8" Type="http://schemas.openxmlformats.org/officeDocument/2006/relationships/image" Target="../media/image42.png"/><Relationship Id="rId19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4.emf"/><Relationship Id="rId5" Type="http://schemas.openxmlformats.org/officeDocument/2006/relationships/image" Target="../media/image35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39.emf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40.emf"/><Relationship Id="rId16" Type="http://schemas.openxmlformats.org/officeDocument/2006/relationships/image" Target="../media/image41.emf"/><Relationship Id="rId17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47.png"/><Relationship Id="rId5" Type="http://schemas.openxmlformats.org/officeDocument/2006/relationships/image" Target="../media/image37.emf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38.emf"/><Relationship Id="rId10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914400" y="3658548"/>
            <a:ext cx="7315200" cy="1676400"/>
          </a:xfrm>
          <a:prstGeom prst="roundRect">
            <a:avLst>
              <a:gd name="adj" fmla="val 10081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tIns="91440" bIns="91440"/>
          <a:lstStyle/>
          <a:p>
            <a:pPr marL="114300" indent="-1143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u="sng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1270" name="Text Box 25"/>
          <p:cNvSpPr txBox="1">
            <a:spLocks noChangeArrowheads="1"/>
          </p:cNvSpPr>
          <p:nvPr/>
        </p:nvSpPr>
        <p:spPr bwMode="auto">
          <a:xfrm>
            <a:off x="533400" y="1447800"/>
            <a:ext cx="7985125" cy="148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6000" b="1" dirty="0" smtClean="0">
                <a:solidFill>
                  <a:srgbClr val="800000"/>
                </a:solidFill>
              </a:rPr>
              <a:t>Molecular Dynamics Simulations</a:t>
            </a:r>
            <a:endParaRPr lang="en-US" sz="1200" b="1" dirty="0" smtClean="0">
              <a:solidFill>
                <a:srgbClr val="800000"/>
              </a:solidFill>
              <a:latin typeface="Arial Black" charset="0"/>
            </a:endParaRPr>
          </a:p>
        </p:txBody>
      </p:sp>
      <p:pic>
        <p:nvPicPr>
          <p:cNvPr id="18438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44450" y="6629400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2306" y="3886200"/>
            <a:ext cx="8914156" cy="1655762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Jérôme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Daligault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Applied Math. and Plasma Theory, T-5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ontent Placeholder 2"/>
          <p:cNvSpPr txBox="1">
            <a:spLocks/>
          </p:cNvSpPr>
          <p:nvPr/>
        </p:nvSpPr>
        <p:spPr bwMode="auto">
          <a:xfrm>
            <a:off x="152400" y="4043686"/>
            <a:ext cx="8387980" cy="20977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057276"/>
            <a:ext cx="8479218" cy="5138736"/>
          </a:xfrm>
        </p:spPr>
        <p:txBody>
          <a:bodyPr/>
          <a:lstStyle/>
          <a:p>
            <a:r>
              <a:rPr lang="en-US" sz="2200" b="1" dirty="0"/>
              <a:t>Relativistic viscous hydrodynamics </a:t>
            </a:r>
            <a:r>
              <a:rPr lang="en-US" sz="2200" b="1" dirty="0" smtClean="0"/>
              <a:t>for b-jets</a:t>
            </a:r>
          </a:p>
          <a:p>
            <a:pPr lvl="1"/>
            <a:r>
              <a:rPr lang="en-US" sz="1900" dirty="0" smtClean="0">
                <a:solidFill>
                  <a:srgbClr val="C00000"/>
                </a:solidFill>
              </a:rPr>
              <a:t>Reliable </a:t>
            </a:r>
            <a:r>
              <a:rPr lang="en-US" sz="1900" dirty="0">
                <a:solidFill>
                  <a:srgbClr val="C00000"/>
                </a:solidFill>
              </a:rPr>
              <a:t>description of the </a:t>
            </a:r>
            <a:r>
              <a:rPr lang="en-US" sz="1900" dirty="0" smtClean="0">
                <a:solidFill>
                  <a:srgbClr val="C00000"/>
                </a:solidFill>
              </a:rPr>
              <a:t>QGP </a:t>
            </a:r>
            <a:r>
              <a:rPr lang="en-US" sz="1900" dirty="0" smtClean="0"/>
              <a:t>required to </a:t>
            </a:r>
            <a:br>
              <a:rPr lang="en-US" sz="1900" dirty="0" smtClean="0"/>
            </a:br>
            <a:r>
              <a:rPr lang="en-US" sz="1900" dirty="0" smtClean="0"/>
              <a:t>understand </a:t>
            </a:r>
            <a:r>
              <a:rPr lang="en-US" sz="1900" dirty="0">
                <a:solidFill>
                  <a:srgbClr val="C00000"/>
                </a:solidFill>
              </a:rPr>
              <a:t>b-jet production </a:t>
            </a:r>
            <a:r>
              <a:rPr lang="en-US" sz="1900" dirty="0" smtClean="0">
                <a:solidFill>
                  <a:srgbClr val="C00000"/>
                </a:solidFill>
              </a:rPr>
              <a:t>in heavy-ion collisions</a:t>
            </a:r>
          </a:p>
          <a:p>
            <a:pPr lvl="1"/>
            <a:r>
              <a:rPr lang="is-IS" sz="1900" dirty="0" smtClean="0"/>
              <a:t>Hydrodynamic </a:t>
            </a:r>
            <a:r>
              <a:rPr lang="en-US" sz="1900" dirty="0" smtClean="0"/>
              <a:t>medium </a:t>
            </a:r>
            <a:br>
              <a:rPr lang="en-US" sz="1900" dirty="0" smtClean="0"/>
            </a:br>
            <a:r>
              <a:rPr lang="en-US" sz="1900" dirty="0" smtClean="0"/>
              <a:t>→ </a:t>
            </a:r>
            <a:r>
              <a:rPr lang="en-US" sz="1900" dirty="0" smtClean="0">
                <a:solidFill>
                  <a:srgbClr val="C00000"/>
                </a:solidFill>
              </a:rPr>
              <a:t>b-jet splitting functions and propagation</a:t>
            </a:r>
          </a:p>
          <a:p>
            <a:pPr lvl="1"/>
            <a:endParaRPr lang="en-US" sz="1800" dirty="0"/>
          </a:p>
          <a:p>
            <a:r>
              <a:rPr lang="en-US" sz="2200" b="1" dirty="0"/>
              <a:t>Hydrodynamic simulation</a:t>
            </a:r>
          </a:p>
          <a:p>
            <a:pPr lvl="1"/>
            <a:r>
              <a:rPr lang="en-US" sz="1900" dirty="0"/>
              <a:t>Relativistic viscous hydrodynamics </a:t>
            </a:r>
            <a:br>
              <a:rPr lang="en-US" sz="1900" dirty="0"/>
            </a:br>
            <a:r>
              <a:rPr lang="en-US" sz="1900" dirty="0"/>
              <a:t>describes soft particle production </a:t>
            </a:r>
            <a:br>
              <a:rPr lang="en-US" sz="1900" dirty="0"/>
            </a:br>
            <a:r>
              <a:rPr lang="en-US" sz="1900" dirty="0"/>
              <a:t>in RHIC &amp; </a:t>
            </a:r>
            <a:r>
              <a:rPr lang="en-US" sz="1900" dirty="0" smtClean="0"/>
              <a:t>LHC</a:t>
            </a:r>
          </a:p>
          <a:p>
            <a:pPr lvl="1"/>
            <a:r>
              <a:rPr lang="en-US" sz="1900" dirty="0" smtClean="0"/>
              <a:t>State-of-the-art </a:t>
            </a:r>
            <a:r>
              <a:rPr lang="en-US" sz="1900" dirty="0"/>
              <a:t>hydrodynamics </a:t>
            </a:r>
            <a:br>
              <a:rPr lang="en-US" sz="1900" dirty="0"/>
            </a:br>
            <a:r>
              <a:rPr lang="en-US" sz="1900" dirty="0" smtClean="0"/>
              <a:t>including </a:t>
            </a:r>
            <a:r>
              <a:rPr lang="en-US" sz="1900" dirty="0">
                <a:solidFill>
                  <a:srgbClr val="0000C2"/>
                </a:solidFill>
              </a:rPr>
              <a:t>viscosity</a:t>
            </a:r>
            <a:r>
              <a:rPr lang="en-US" sz="1900" dirty="0"/>
              <a:t> and </a:t>
            </a:r>
            <a:r>
              <a:rPr lang="en-US" sz="1900" dirty="0">
                <a:solidFill>
                  <a:srgbClr val="0000C2"/>
                </a:solidFill>
              </a:rPr>
              <a:t>density fluctuations</a:t>
            </a:r>
          </a:p>
          <a:p>
            <a:pPr lvl="1"/>
            <a:endParaRPr lang="en-US" sz="1900" dirty="0" smtClean="0"/>
          </a:p>
          <a:p>
            <a:pPr lvl="1"/>
            <a:endParaRPr lang="en-US" sz="1900" dirty="0"/>
          </a:p>
          <a:p>
            <a:pPr lvl="1"/>
            <a:r>
              <a:rPr lang="en-US" sz="1900" dirty="0" smtClean="0"/>
              <a:t>Inputs</a:t>
            </a:r>
            <a:r>
              <a:rPr lang="en-US" sz="1900" dirty="0"/>
              <a:t>: </a:t>
            </a:r>
            <a:r>
              <a:rPr lang="en-US" sz="1900" dirty="0" smtClean="0">
                <a:solidFill>
                  <a:srgbClr val="0000C2"/>
                </a:solidFill>
              </a:rPr>
              <a:t>Initial </a:t>
            </a:r>
            <a:r>
              <a:rPr lang="en-US" sz="1900" dirty="0">
                <a:solidFill>
                  <a:srgbClr val="0000C2"/>
                </a:solidFill>
              </a:rPr>
              <a:t>condition </a:t>
            </a:r>
            <a:r>
              <a:rPr lang="en-US" sz="1900" dirty="0" smtClean="0"/>
              <a:t>&amp; </a:t>
            </a:r>
            <a:r>
              <a:rPr lang="en-US" sz="1900" dirty="0" smtClean="0">
                <a:solidFill>
                  <a:srgbClr val="0000C2"/>
                </a:solidFill>
              </a:rPr>
              <a:t>Equation of State (EOS)</a:t>
            </a:r>
            <a:endParaRPr lang="en-US" sz="1900" dirty="0">
              <a:solidFill>
                <a:srgbClr val="0000C2"/>
              </a:solidFill>
            </a:endParaRPr>
          </a:p>
          <a:p>
            <a:endParaRPr lang="en-US" sz="2400" dirty="0"/>
          </a:p>
          <a:p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Hydrodynamic 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Simulation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5257800" y="1473200"/>
            <a:ext cx="3756025" cy="2641600"/>
            <a:chOff x="404" y="523"/>
            <a:chExt cx="1835" cy="1869"/>
          </a:xfrm>
        </p:grpSpPr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404" y="523"/>
              <a:ext cx="1835" cy="1869"/>
              <a:chOff x="404" y="523"/>
              <a:chExt cx="1835" cy="1869"/>
            </a:xfrm>
          </p:grpSpPr>
          <p:pic>
            <p:nvPicPr>
              <p:cNvPr id="11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5" y="523"/>
                <a:ext cx="284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Line 23"/>
              <p:cNvSpPr>
                <a:spLocks noChangeShapeType="1"/>
              </p:cNvSpPr>
              <p:nvPr/>
            </p:nvSpPr>
            <p:spPr bwMode="auto">
              <a:xfrm flipH="1">
                <a:off x="775" y="842"/>
                <a:ext cx="398" cy="589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4"/>
              <p:cNvSpPr>
                <a:spLocks noChangeShapeType="1"/>
              </p:cNvSpPr>
              <p:nvPr/>
            </p:nvSpPr>
            <p:spPr bwMode="auto">
              <a:xfrm flipH="1">
                <a:off x="932" y="867"/>
                <a:ext cx="392" cy="580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5"/>
              <p:cNvSpPr>
                <a:spLocks noChangeShapeType="1"/>
              </p:cNvSpPr>
              <p:nvPr/>
            </p:nvSpPr>
            <p:spPr bwMode="auto">
              <a:xfrm>
                <a:off x="1090" y="966"/>
                <a:ext cx="1066" cy="177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6"/>
              <p:cNvSpPr>
                <a:spLocks noChangeShapeType="1"/>
              </p:cNvSpPr>
              <p:nvPr/>
            </p:nvSpPr>
            <p:spPr bwMode="auto">
              <a:xfrm>
                <a:off x="988" y="1634"/>
                <a:ext cx="750" cy="125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27"/>
              <p:cNvSpPr>
                <a:spLocks noChangeArrowheads="1"/>
              </p:cNvSpPr>
              <p:nvPr/>
            </p:nvSpPr>
            <p:spPr bwMode="auto">
              <a:xfrm>
                <a:off x="404" y="839"/>
                <a:ext cx="1835" cy="1321"/>
              </a:xfrm>
              <a:custGeom>
                <a:avLst/>
                <a:gdLst>
                  <a:gd name="T0" fmla="*/ 0 w 8092"/>
                  <a:gd name="T1" fmla="*/ 0 h 5824"/>
                  <a:gd name="T2" fmla="*/ 1 w 8092"/>
                  <a:gd name="T3" fmla="*/ 0 h 5824"/>
                  <a:gd name="T4" fmla="*/ 1 w 8092"/>
                  <a:gd name="T5" fmla="*/ 1 h 5824"/>
                  <a:gd name="T6" fmla="*/ 0 w 8092"/>
                  <a:gd name="T7" fmla="*/ 1 h 5824"/>
                  <a:gd name="T8" fmla="*/ 0 w 8092"/>
                  <a:gd name="T9" fmla="*/ 0 h 58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2"/>
                  <a:gd name="T16" fmla="*/ 0 h 5824"/>
                  <a:gd name="T17" fmla="*/ 8092 w 8092"/>
                  <a:gd name="T18" fmla="*/ 5824 h 58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2" h="5824">
                    <a:moveTo>
                      <a:pt x="3391" y="0"/>
                    </a:moveTo>
                    <a:lnTo>
                      <a:pt x="8091" y="782"/>
                    </a:lnTo>
                    <a:lnTo>
                      <a:pt x="4700" y="5823"/>
                    </a:lnTo>
                    <a:lnTo>
                      <a:pt x="0" y="5041"/>
                    </a:lnTo>
                    <a:lnTo>
                      <a:pt x="3391" y="0"/>
                    </a:lnTo>
                  </a:path>
                </a:pathLst>
              </a:custGeom>
              <a:noFill/>
              <a:ln w="2844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8"/>
              <p:cNvSpPr>
                <a:spLocks noChangeShapeType="1"/>
              </p:cNvSpPr>
              <p:nvPr/>
            </p:nvSpPr>
            <p:spPr bwMode="auto">
              <a:xfrm flipH="1">
                <a:off x="404" y="1735"/>
                <a:ext cx="168" cy="249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29"/>
              <p:cNvSpPr>
                <a:spLocks noChangeShapeType="1"/>
              </p:cNvSpPr>
              <p:nvPr/>
            </p:nvSpPr>
            <p:spPr bwMode="auto">
              <a:xfrm flipH="1">
                <a:off x="991" y="892"/>
                <a:ext cx="484" cy="717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30"/>
              <p:cNvSpPr>
                <a:spLocks noChangeArrowheads="1"/>
              </p:cNvSpPr>
              <p:nvPr/>
            </p:nvSpPr>
            <p:spPr bwMode="auto">
              <a:xfrm>
                <a:off x="949" y="1541"/>
                <a:ext cx="143" cy="503"/>
              </a:xfrm>
              <a:custGeom>
                <a:avLst/>
                <a:gdLst>
                  <a:gd name="T0" fmla="*/ 0 w 630"/>
                  <a:gd name="T1" fmla="*/ 0 h 2217"/>
                  <a:gd name="T2" fmla="*/ 0 w 630"/>
                  <a:gd name="T3" fmla="*/ 0 h 2217"/>
                  <a:gd name="T4" fmla="*/ 0 w 630"/>
                  <a:gd name="T5" fmla="*/ 0 h 2217"/>
                  <a:gd name="T6" fmla="*/ 0 w 630"/>
                  <a:gd name="T7" fmla="*/ 0 h 2217"/>
                  <a:gd name="T8" fmla="*/ 0 w 630"/>
                  <a:gd name="T9" fmla="*/ 0 h 2217"/>
                  <a:gd name="T10" fmla="*/ 0 w 630"/>
                  <a:gd name="T11" fmla="*/ 0 h 2217"/>
                  <a:gd name="T12" fmla="*/ 0 w 630"/>
                  <a:gd name="T13" fmla="*/ 0 h 2217"/>
                  <a:gd name="T14" fmla="*/ 0 w 630"/>
                  <a:gd name="T15" fmla="*/ 0 h 2217"/>
                  <a:gd name="T16" fmla="*/ 0 w 630"/>
                  <a:gd name="T17" fmla="*/ 0 h 2217"/>
                  <a:gd name="T18" fmla="*/ 0 w 630"/>
                  <a:gd name="T19" fmla="*/ 0 h 2217"/>
                  <a:gd name="T20" fmla="*/ 0 w 630"/>
                  <a:gd name="T21" fmla="*/ 0 h 2217"/>
                  <a:gd name="T22" fmla="*/ 0 w 630"/>
                  <a:gd name="T23" fmla="*/ 0 h 2217"/>
                  <a:gd name="T24" fmla="*/ 0 w 630"/>
                  <a:gd name="T25" fmla="*/ 0 h 22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30"/>
                  <a:gd name="T40" fmla="*/ 0 h 2217"/>
                  <a:gd name="T41" fmla="*/ 630 w 630"/>
                  <a:gd name="T42" fmla="*/ 2217 h 22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30" h="2217">
                    <a:moveTo>
                      <a:pt x="320" y="2016"/>
                    </a:moveTo>
                    <a:cubicBezTo>
                      <a:pt x="377" y="1925"/>
                      <a:pt x="453" y="1803"/>
                      <a:pt x="502" y="1656"/>
                    </a:cubicBezTo>
                    <a:cubicBezTo>
                      <a:pt x="552" y="1510"/>
                      <a:pt x="598" y="1308"/>
                      <a:pt x="613" y="1146"/>
                    </a:cubicBezTo>
                    <a:cubicBezTo>
                      <a:pt x="629" y="986"/>
                      <a:pt x="618" y="832"/>
                      <a:pt x="597" y="683"/>
                    </a:cubicBezTo>
                    <a:cubicBezTo>
                      <a:pt x="577" y="535"/>
                      <a:pt x="524" y="360"/>
                      <a:pt x="481" y="250"/>
                    </a:cubicBezTo>
                    <a:cubicBezTo>
                      <a:pt x="440" y="139"/>
                      <a:pt x="361" y="0"/>
                      <a:pt x="352" y="11"/>
                    </a:cubicBezTo>
                    <a:cubicBezTo>
                      <a:pt x="259" y="162"/>
                      <a:pt x="205" y="352"/>
                      <a:pt x="158" y="503"/>
                    </a:cubicBezTo>
                    <a:cubicBezTo>
                      <a:pt x="106" y="668"/>
                      <a:pt x="71" y="832"/>
                      <a:pt x="45" y="1008"/>
                    </a:cubicBezTo>
                    <a:cubicBezTo>
                      <a:pt x="18" y="1183"/>
                      <a:pt x="0" y="1400"/>
                      <a:pt x="1" y="1557"/>
                    </a:cubicBezTo>
                    <a:cubicBezTo>
                      <a:pt x="2" y="1714"/>
                      <a:pt x="28" y="1842"/>
                      <a:pt x="56" y="1950"/>
                    </a:cubicBezTo>
                    <a:cubicBezTo>
                      <a:pt x="84" y="2058"/>
                      <a:pt x="161" y="2216"/>
                      <a:pt x="162" y="2206"/>
                    </a:cubicBezTo>
                    <a:cubicBezTo>
                      <a:pt x="162" y="2203"/>
                      <a:pt x="263" y="2107"/>
                      <a:pt x="320" y="2016"/>
                    </a:cubicBezTo>
                  </a:path>
                </a:pathLst>
              </a:custGeom>
              <a:solidFill>
                <a:srgbClr val="FFFFFF"/>
              </a:solidFill>
              <a:ln w="381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31"/>
              <p:cNvSpPr>
                <a:spLocks noChangeShapeType="1"/>
              </p:cNvSpPr>
              <p:nvPr/>
            </p:nvSpPr>
            <p:spPr bwMode="auto">
              <a:xfrm flipH="1">
                <a:off x="852" y="1527"/>
                <a:ext cx="358" cy="52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32"/>
              <p:cNvGrpSpPr>
                <a:grpSpLocks/>
              </p:cNvGrpSpPr>
              <p:nvPr/>
            </p:nvGrpSpPr>
            <p:grpSpPr bwMode="auto">
              <a:xfrm>
                <a:off x="1485" y="821"/>
                <a:ext cx="546" cy="708"/>
                <a:chOff x="1485" y="821"/>
                <a:chExt cx="546" cy="708"/>
              </a:xfrm>
            </p:grpSpPr>
            <p:grpSp>
              <p:nvGrpSpPr>
                <p:cNvPr id="94" name="Group 33"/>
                <p:cNvGrpSpPr>
                  <a:grpSpLocks/>
                </p:cNvGrpSpPr>
                <p:nvPr/>
              </p:nvGrpSpPr>
              <p:grpSpPr bwMode="auto">
                <a:xfrm>
                  <a:off x="1485" y="821"/>
                  <a:ext cx="546" cy="708"/>
                  <a:chOff x="1485" y="821"/>
                  <a:chExt cx="546" cy="708"/>
                </a:xfrm>
              </p:grpSpPr>
              <p:sp>
                <p:nvSpPr>
                  <p:cNvPr id="96" name="Oval 34"/>
                  <p:cNvSpPr>
                    <a:spLocks noChangeArrowheads="1"/>
                  </p:cNvSpPr>
                  <p:nvPr/>
                </p:nvSpPr>
                <p:spPr bwMode="auto">
                  <a:xfrm rot="300000">
                    <a:off x="1487" y="822"/>
                    <a:ext cx="520" cy="69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endParaRPr lang="en-US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97" name="Oval 35"/>
                  <p:cNvSpPr>
                    <a:spLocks noChangeArrowheads="1"/>
                  </p:cNvSpPr>
                  <p:nvPr/>
                </p:nvSpPr>
                <p:spPr bwMode="auto">
                  <a:xfrm rot="300000">
                    <a:off x="1487" y="821"/>
                    <a:ext cx="520" cy="695"/>
                  </a:xfrm>
                  <a:prstGeom prst="ellipse">
                    <a:avLst/>
                  </a:prstGeom>
                  <a:noFill/>
                  <a:ln w="1908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endParaRPr lang="en-US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98" name="Freeform 36"/>
                  <p:cNvSpPr>
                    <a:spLocks noChangeArrowheads="1"/>
                  </p:cNvSpPr>
                  <p:nvPr/>
                </p:nvSpPr>
                <p:spPr bwMode="auto">
                  <a:xfrm>
                    <a:off x="1485" y="1128"/>
                    <a:ext cx="546" cy="401"/>
                  </a:xfrm>
                  <a:custGeom>
                    <a:avLst/>
                    <a:gdLst>
                      <a:gd name="T0" fmla="*/ 0 w 2406"/>
                      <a:gd name="T1" fmla="*/ 0 h 1770"/>
                      <a:gd name="T2" fmla="*/ 0 w 2406"/>
                      <a:gd name="T3" fmla="*/ 0 h 1770"/>
                      <a:gd name="T4" fmla="*/ 0 w 2406"/>
                      <a:gd name="T5" fmla="*/ 0 h 1770"/>
                      <a:gd name="T6" fmla="*/ 0 w 2406"/>
                      <a:gd name="T7" fmla="*/ 0 h 1770"/>
                      <a:gd name="T8" fmla="*/ 0 w 2406"/>
                      <a:gd name="T9" fmla="*/ 0 h 1770"/>
                      <a:gd name="T10" fmla="*/ 0 w 2406"/>
                      <a:gd name="T11" fmla="*/ 0 h 1770"/>
                      <a:gd name="T12" fmla="*/ 0 w 2406"/>
                      <a:gd name="T13" fmla="*/ 0 h 1770"/>
                      <a:gd name="T14" fmla="*/ 0 w 2406"/>
                      <a:gd name="T15" fmla="*/ 0 h 1770"/>
                      <a:gd name="T16" fmla="*/ 0 w 2406"/>
                      <a:gd name="T17" fmla="*/ 0 h 1770"/>
                      <a:gd name="T18" fmla="*/ 0 w 2406"/>
                      <a:gd name="T19" fmla="*/ 0 h 1770"/>
                      <a:gd name="T20" fmla="*/ 0 w 2406"/>
                      <a:gd name="T21" fmla="*/ 0 h 1770"/>
                      <a:gd name="T22" fmla="*/ 0 w 2406"/>
                      <a:gd name="T23" fmla="*/ 0 h 1770"/>
                      <a:gd name="T24" fmla="*/ 0 w 2406"/>
                      <a:gd name="T25" fmla="*/ 0 h 1770"/>
                      <a:gd name="T26" fmla="*/ 0 w 2406"/>
                      <a:gd name="T27" fmla="*/ 0 h 1770"/>
                      <a:gd name="T28" fmla="*/ 0 w 2406"/>
                      <a:gd name="T29" fmla="*/ 0 h 1770"/>
                      <a:gd name="T30" fmla="*/ 0 w 2406"/>
                      <a:gd name="T31" fmla="*/ 0 h 1770"/>
                      <a:gd name="T32" fmla="*/ 0 w 2406"/>
                      <a:gd name="T33" fmla="*/ 0 h 1770"/>
                      <a:gd name="T34" fmla="*/ 0 w 2406"/>
                      <a:gd name="T35" fmla="*/ 0 h 1770"/>
                      <a:gd name="T36" fmla="*/ 0 w 2406"/>
                      <a:gd name="T37" fmla="*/ 0 h 1770"/>
                      <a:gd name="T38" fmla="*/ 0 w 2406"/>
                      <a:gd name="T39" fmla="*/ 0 h 1770"/>
                      <a:gd name="T40" fmla="*/ 0 w 2406"/>
                      <a:gd name="T41" fmla="*/ 0 h 1770"/>
                      <a:gd name="T42" fmla="*/ 0 w 2406"/>
                      <a:gd name="T43" fmla="*/ 0 h 177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2406"/>
                      <a:gd name="T67" fmla="*/ 0 h 1770"/>
                      <a:gd name="T68" fmla="*/ 2406 w 2406"/>
                      <a:gd name="T69" fmla="*/ 1770 h 177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2406" h="1770">
                        <a:moveTo>
                          <a:pt x="94" y="190"/>
                        </a:moveTo>
                        <a:cubicBezTo>
                          <a:pt x="135" y="236"/>
                          <a:pt x="183" y="313"/>
                          <a:pt x="264" y="386"/>
                        </a:cubicBezTo>
                        <a:cubicBezTo>
                          <a:pt x="344" y="459"/>
                          <a:pt x="464" y="566"/>
                          <a:pt x="583" y="629"/>
                        </a:cubicBezTo>
                        <a:cubicBezTo>
                          <a:pt x="700" y="692"/>
                          <a:pt x="829" y="741"/>
                          <a:pt x="973" y="757"/>
                        </a:cubicBezTo>
                        <a:cubicBezTo>
                          <a:pt x="1118" y="772"/>
                          <a:pt x="1303" y="759"/>
                          <a:pt x="1448" y="731"/>
                        </a:cubicBezTo>
                        <a:cubicBezTo>
                          <a:pt x="1591" y="703"/>
                          <a:pt x="1721" y="661"/>
                          <a:pt x="1842" y="583"/>
                        </a:cubicBezTo>
                        <a:cubicBezTo>
                          <a:pt x="1963" y="507"/>
                          <a:pt x="2090" y="358"/>
                          <a:pt x="2184" y="265"/>
                        </a:cubicBezTo>
                        <a:cubicBezTo>
                          <a:pt x="2278" y="171"/>
                          <a:pt x="2374" y="0"/>
                          <a:pt x="2405" y="30"/>
                        </a:cubicBezTo>
                        <a:cubicBezTo>
                          <a:pt x="2393" y="41"/>
                          <a:pt x="2387" y="317"/>
                          <a:pt x="2365" y="450"/>
                        </a:cubicBezTo>
                        <a:cubicBezTo>
                          <a:pt x="2344" y="582"/>
                          <a:pt x="2322" y="706"/>
                          <a:pt x="2280" y="827"/>
                        </a:cubicBezTo>
                        <a:cubicBezTo>
                          <a:pt x="2240" y="949"/>
                          <a:pt x="2172" y="1082"/>
                          <a:pt x="2112" y="1180"/>
                        </a:cubicBezTo>
                        <a:cubicBezTo>
                          <a:pt x="2055" y="1278"/>
                          <a:pt x="2003" y="1346"/>
                          <a:pt x="1929" y="1425"/>
                        </a:cubicBezTo>
                        <a:cubicBezTo>
                          <a:pt x="1855" y="1499"/>
                          <a:pt x="1763" y="1580"/>
                          <a:pt x="1665" y="1637"/>
                        </a:cubicBezTo>
                        <a:cubicBezTo>
                          <a:pt x="1565" y="1692"/>
                          <a:pt x="1448" y="1738"/>
                          <a:pt x="1332" y="1754"/>
                        </a:cubicBezTo>
                        <a:cubicBezTo>
                          <a:pt x="1217" y="1768"/>
                          <a:pt x="1086" y="1769"/>
                          <a:pt x="970" y="1741"/>
                        </a:cubicBezTo>
                        <a:cubicBezTo>
                          <a:pt x="853" y="1713"/>
                          <a:pt x="737" y="1653"/>
                          <a:pt x="640" y="1583"/>
                        </a:cubicBezTo>
                        <a:cubicBezTo>
                          <a:pt x="543" y="1514"/>
                          <a:pt x="459" y="1434"/>
                          <a:pt x="380" y="1330"/>
                        </a:cubicBezTo>
                        <a:cubicBezTo>
                          <a:pt x="302" y="1226"/>
                          <a:pt x="226" y="1095"/>
                          <a:pt x="172" y="964"/>
                        </a:cubicBezTo>
                        <a:cubicBezTo>
                          <a:pt x="119" y="836"/>
                          <a:pt x="86" y="700"/>
                          <a:pt x="57" y="544"/>
                        </a:cubicBezTo>
                        <a:cubicBezTo>
                          <a:pt x="29" y="388"/>
                          <a:pt x="0" y="85"/>
                          <a:pt x="6" y="26"/>
                        </a:cubicBezTo>
                        <a:lnTo>
                          <a:pt x="94" y="190"/>
                        </a:lnTo>
                      </a:path>
                    </a:pathLst>
                  </a:custGeom>
                  <a:solidFill>
                    <a:srgbClr val="FFFF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37"/>
                  <p:cNvSpPr>
                    <a:spLocks noChangeArrowheads="1"/>
                  </p:cNvSpPr>
                  <p:nvPr/>
                </p:nvSpPr>
                <p:spPr bwMode="auto">
                  <a:xfrm>
                    <a:off x="1497" y="1144"/>
                    <a:ext cx="521" cy="160"/>
                  </a:xfrm>
                  <a:custGeom>
                    <a:avLst/>
                    <a:gdLst>
                      <a:gd name="T0" fmla="*/ 0 w 2296"/>
                      <a:gd name="T1" fmla="*/ 0 h 707"/>
                      <a:gd name="T2" fmla="*/ 0 w 2296"/>
                      <a:gd name="T3" fmla="*/ 0 h 707"/>
                      <a:gd name="T4" fmla="*/ 0 w 2296"/>
                      <a:gd name="T5" fmla="*/ 0 h 707"/>
                      <a:gd name="T6" fmla="*/ 0 w 2296"/>
                      <a:gd name="T7" fmla="*/ 0 h 707"/>
                      <a:gd name="T8" fmla="*/ 0 w 2296"/>
                      <a:gd name="T9" fmla="*/ 0 h 707"/>
                      <a:gd name="T10" fmla="*/ 0 w 2296"/>
                      <a:gd name="T11" fmla="*/ 0 h 707"/>
                      <a:gd name="T12" fmla="*/ 0 w 2296"/>
                      <a:gd name="T13" fmla="*/ 0 h 70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96"/>
                      <a:gd name="T22" fmla="*/ 0 h 707"/>
                      <a:gd name="T23" fmla="*/ 2296 w 2296"/>
                      <a:gd name="T24" fmla="*/ 707 h 70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96" h="707">
                        <a:moveTo>
                          <a:pt x="0" y="50"/>
                        </a:moveTo>
                        <a:cubicBezTo>
                          <a:pt x="36" y="96"/>
                          <a:pt x="121" y="236"/>
                          <a:pt x="220" y="326"/>
                        </a:cubicBezTo>
                        <a:cubicBezTo>
                          <a:pt x="318" y="416"/>
                          <a:pt x="471" y="523"/>
                          <a:pt x="585" y="582"/>
                        </a:cubicBezTo>
                        <a:cubicBezTo>
                          <a:pt x="699" y="642"/>
                          <a:pt x="777" y="671"/>
                          <a:pt x="909" y="685"/>
                        </a:cubicBezTo>
                        <a:cubicBezTo>
                          <a:pt x="1042" y="700"/>
                          <a:pt x="1231" y="706"/>
                          <a:pt x="1388" y="670"/>
                        </a:cubicBezTo>
                        <a:cubicBezTo>
                          <a:pt x="1545" y="633"/>
                          <a:pt x="1698" y="577"/>
                          <a:pt x="1850" y="464"/>
                        </a:cubicBezTo>
                        <a:cubicBezTo>
                          <a:pt x="2000" y="352"/>
                          <a:pt x="2203" y="96"/>
                          <a:pt x="2295" y="0"/>
                        </a:cubicBezTo>
                      </a:path>
                    </a:pathLst>
                  </a:custGeom>
                  <a:noFill/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" name="Freeform 38"/>
                <p:cNvSpPr>
                  <a:spLocks noChangeArrowheads="1"/>
                </p:cNvSpPr>
                <p:nvPr/>
              </p:nvSpPr>
              <p:spPr bwMode="auto">
                <a:xfrm>
                  <a:off x="1493" y="904"/>
                  <a:ext cx="135" cy="503"/>
                </a:xfrm>
                <a:custGeom>
                  <a:avLst/>
                  <a:gdLst>
                    <a:gd name="T0" fmla="*/ 0 w 596"/>
                    <a:gd name="T1" fmla="*/ 0 h 2220"/>
                    <a:gd name="T2" fmla="*/ 0 w 596"/>
                    <a:gd name="T3" fmla="*/ 0 h 2220"/>
                    <a:gd name="T4" fmla="*/ 0 w 596"/>
                    <a:gd name="T5" fmla="*/ 0 h 2220"/>
                    <a:gd name="T6" fmla="*/ 0 w 596"/>
                    <a:gd name="T7" fmla="*/ 0 h 2220"/>
                    <a:gd name="T8" fmla="*/ 0 w 596"/>
                    <a:gd name="T9" fmla="*/ 0 h 2220"/>
                    <a:gd name="T10" fmla="*/ 0 w 596"/>
                    <a:gd name="T11" fmla="*/ 0 h 2220"/>
                    <a:gd name="T12" fmla="*/ 0 w 596"/>
                    <a:gd name="T13" fmla="*/ 0 h 2220"/>
                    <a:gd name="T14" fmla="*/ 0 w 596"/>
                    <a:gd name="T15" fmla="*/ 0 h 2220"/>
                    <a:gd name="T16" fmla="*/ 0 w 596"/>
                    <a:gd name="T17" fmla="*/ 0 h 2220"/>
                    <a:gd name="T18" fmla="*/ 0 w 596"/>
                    <a:gd name="T19" fmla="*/ 0 h 2220"/>
                    <a:gd name="T20" fmla="*/ 0 w 596"/>
                    <a:gd name="T21" fmla="*/ 0 h 2220"/>
                    <a:gd name="T22" fmla="*/ 0 w 596"/>
                    <a:gd name="T23" fmla="*/ 0 h 2220"/>
                    <a:gd name="T24" fmla="*/ 0 w 596"/>
                    <a:gd name="T25" fmla="*/ 0 h 222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96"/>
                    <a:gd name="T40" fmla="*/ 0 h 2220"/>
                    <a:gd name="T41" fmla="*/ 596 w 596"/>
                    <a:gd name="T42" fmla="*/ 2220 h 222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96" h="2220">
                      <a:moveTo>
                        <a:pt x="153" y="1982"/>
                      </a:moveTo>
                      <a:cubicBezTo>
                        <a:pt x="112" y="1881"/>
                        <a:pt x="59" y="1741"/>
                        <a:pt x="35" y="1585"/>
                      </a:cubicBezTo>
                      <a:cubicBezTo>
                        <a:pt x="12" y="1430"/>
                        <a:pt x="0" y="1221"/>
                        <a:pt x="11" y="1058"/>
                      </a:cubicBezTo>
                      <a:cubicBezTo>
                        <a:pt x="23" y="898"/>
                        <a:pt x="60" y="750"/>
                        <a:pt x="105" y="612"/>
                      </a:cubicBezTo>
                      <a:cubicBezTo>
                        <a:pt x="151" y="471"/>
                        <a:pt x="232" y="312"/>
                        <a:pt x="291" y="214"/>
                      </a:cubicBezTo>
                      <a:cubicBezTo>
                        <a:pt x="351" y="117"/>
                        <a:pt x="452" y="0"/>
                        <a:pt x="458" y="14"/>
                      </a:cubicBezTo>
                      <a:cubicBezTo>
                        <a:pt x="523" y="185"/>
                        <a:pt x="544" y="384"/>
                        <a:pt x="566" y="544"/>
                      </a:cubicBezTo>
                      <a:cubicBezTo>
                        <a:pt x="589" y="717"/>
                        <a:pt x="595" y="887"/>
                        <a:pt x="593" y="1065"/>
                      </a:cubicBezTo>
                      <a:cubicBezTo>
                        <a:pt x="589" y="1243"/>
                        <a:pt x="569" y="1460"/>
                        <a:pt x="542" y="1613"/>
                      </a:cubicBezTo>
                      <a:cubicBezTo>
                        <a:pt x="514" y="1767"/>
                        <a:pt x="468" y="1885"/>
                        <a:pt x="423" y="1984"/>
                      </a:cubicBezTo>
                      <a:cubicBezTo>
                        <a:pt x="376" y="2083"/>
                        <a:pt x="275" y="2219"/>
                        <a:pt x="275" y="2208"/>
                      </a:cubicBezTo>
                      <a:cubicBezTo>
                        <a:pt x="275" y="2205"/>
                        <a:pt x="193" y="2086"/>
                        <a:pt x="153" y="1982"/>
                      </a:cubicBezTo>
                    </a:path>
                  </a:pathLst>
                </a:custGeom>
                <a:solidFill>
                  <a:srgbClr val="FFFFFF"/>
                </a:solidFill>
                <a:ln w="5724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Line 39"/>
              <p:cNvSpPr>
                <a:spLocks noChangeShapeType="1"/>
              </p:cNvSpPr>
              <p:nvPr/>
            </p:nvSpPr>
            <p:spPr bwMode="auto">
              <a:xfrm>
                <a:off x="1180" y="840"/>
                <a:ext cx="440" cy="73"/>
              </a:xfrm>
              <a:prstGeom prst="line">
                <a:avLst/>
              </a:prstGeom>
              <a:noFill/>
              <a:ln w="2844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40"/>
              <p:cNvSpPr>
                <a:spLocks noChangeShapeType="1"/>
              </p:cNvSpPr>
              <p:nvPr/>
            </p:nvSpPr>
            <p:spPr bwMode="auto">
              <a:xfrm>
                <a:off x="1325" y="1005"/>
                <a:ext cx="316" cy="52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41"/>
              <p:cNvSpPr>
                <a:spLocks noChangeShapeType="1"/>
              </p:cNvSpPr>
              <p:nvPr/>
            </p:nvSpPr>
            <p:spPr bwMode="auto">
              <a:xfrm>
                <a:off x="1005" y="1087"/>
                <a:ext cx="626" cy="104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42"/>
              <p:cNvSpPr>
                <a:spLocks noChangeShapeType="1"/>
              </p:cNvSpPr>
              <p:nvPr/>
            </p:nvSpPr>
            <p:spPr bwMode="auto">
              <a:xfrm flipH="1">
                <a:off x="1426" y="1140"/>
                <a:ext cx="211" cy="310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43"/>
              <p:cNvSpPr>
                <a:spLocks noChangeShapeType="1"/>
              </p:cNvSpPr>
              <p:nvPr/>
            </p:nvSpPr>
            <p:spPr bwMode="auto">
              <a:xfrm>
                <a:off x="923" y="1211"/>
                <a:ext cx="1069" cy="17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44"/>
              <p:cNvSpPr>
                <a:spLocks noChangeShapeType="1"/>
              </p:cNvSpPr>
              <p:nvPr/>
            </p:nvSpPr>
            <p:spPr bwMode="auto">
              <a:xfrm flipH="1">
                <a:off x="855" y="913"/>
                <a:ext cx="766" cy="113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45"/>
              <p:cNvSpPr>
                <a:spLocks noChangeShapeType="1"/>
              </p:cNvSpPr>
              <p:nvPr/>
            </p:nvSpPr>
            <p:spPr bwMode="auto">
              <a:xfrm>
                <a:off x="840" y="1335"/>
                <a:ext cx="1068" cy="17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9" name="Group 46"/>
              <p:cNvGrpSpPr>
                <a:grpSpLocks/>
              </p:cNvGrpSpPr>
              <p:nvPr/>
            </p:nvGrpSpPr>
            <p:grpSpPr bwMode="auto">
              <a:xfrm>
                <a:off x="1136" y="1138"/>
                <a:ext cx="288" cy="701"/>
                <a:chOff x="1136" y="1138"/>
                <a:chExt cx="288" cy="701"/>
              </a:xfrm>
            </p:grpSpPr>
            <p:sp>
              <p:nvSpPr>
                <p:cNvPr id="90" name="Oval 47"/>
                <p:cNvSpPr>
                  <a:spLocks noChangeArrowheads="1"/>
                </p:cNvSpPr>
                <p:nvPr/>
              </p:nvSpPr>
              <p:spPr bwMode="auto">
                <a:xfrm rot="300000">
                  <a:off x="1136" y="1138"/>
                  <a:ext cx="279" cy="69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endParaRPr lang="en-US" altLang="en-US">
                    <a:ea typeface="ＭＳ Ｐゴシック" charset="-128"/>
                  </a:endParaRPr>
                </a:p>
              </p:txBody>
            </p:sp>
            <p:sp>
              <p:nvSpPr>
                <p:cNvPr id="91" name="Freeform 48"/>
                <p:cNvSpPr>
                  <a:spLocks noChangeArrowheads="1"/>
                </p:cNvSpPr>
                <p:nvPr/>
              </p:nvSpPr>
              <p:spPr bwMode="auto">
                <a:xfrm>
                  <a:off x="1144" y="1481"/>
                  <a:ext cx="280" cy="358"/>
                </a:xfrm>
                <a:custGeom>
                  <a:avLst/>
                  <a:gdLst>
                    <a:gd name="T0" fmla="*/ 0 w 1234"/>
                    <a:gd name="T1" fmla="*/ 0 h 1578"/>
                    <a:gd name="T2" fmla="*/ 0 w 1234"/>
                    <a:gd name="T3" fmla="*/ 0 h 1578"/>
                    <a:gd name="T4" fmla="*/ 0 w 1234"/>
                    <a:gd name="T5" fmla="*/ 0 h 1578"/>
                    <a:gd name="T6" fmla="*/ 0 w 1234"/>
                    <a:gd name="T7" fmla="*/ 0 h 1578"/>
                    <a:gd name="T8" fmla="*/ 0 w 1234"/>
                    <a:gd name="T9" fmla="*/ 0 h 1578"/>
                    <a:gd name="T10" fmla="*/ 0 w 1234"/>
                    <a:gd name="T11" fmla="*/ 0 h 1578"/>
                    <a:gd name="T12" fmla="*/ 0 w 1234"/>
                    <a:gd name="T13" fmla="*/ 0 h 1578"/>
                    <a:gd name="T14" fmla="*/ 0 w 1234"/>
                    <a:gd name="T15" fmla="*/ 0 h 1578"/>
                    <a:gd name="T16" fmla="*/ 0 w 1234"/>
                    <a:gd name="T17" fmla="*/ 0 h 1578"/>
                    <a:gd name="T18" fmla="*/ 0 w 1234"/>
                    <a:gd name="T19" fmla="*/ 0 h 1578"/>
                    <a:gd name="T20" fmla="*/ 0 w 1234"/>
                    <a:gd name="T21" fmla="*/ 0 h 1578"/>
                    <a:gd name="T22" fmla="*/ 0 w 1234"/>
                    <a:gd name="T23" fmla="*/ 0 h 1578"/>
                    <a:gd name="T24" fmla="*/ 0 w 1234"/>
                    <a:gd name="T25" fmla="*/ 0 h 1578"/>
                    <a:gd name="T26" fmla="*/ 0 w 1234"/>
                    <a:gd name="T27" fmla="*/ 0 h 1578"/>
                    <a:gd name="T28" fmla="*/ 0 w 1234"/>
                    <a:gd name="T29" fmla="*/ 0 h 1578"/>
                    <a:gd name="T30" fmla="*/ 0 w 1234"/>
                    <a:gd name="T31" fmla="*/ 0 h 1578"/>
                    <a:gd name="T32" fmla="*/ 0 w 1234"/>
                    <a:gd name="T33" fmla="*/ 0 h 1578"/>
                    <a:gd name="T34" fmla="*/ 0 w 1234"/>
                    <a:gd name="T35" fmla="*/ 0 h 1578"/>
                    <a:gd name="T36" fmla="*/ 0 w 1234"/>
                    <a:gd name="T37" fmla="*/ 0 h 1578"/>
                    <a:gd name="T38" fmla="*/ 0 w 1234"/>
                    <a:gd name="T39" fmla="*/ 0 h 1578"/>
                    <a:gd name="T40" fmla="*/ 0 w 1234"/>
                    <a:gd name="T41" fmla="*/ 0 h 1578"/>
                    <a:gd name="T42" fmla="*/ 0 w 1234"/>
                    <a:gd name="T43" fmla="*/ 0 h 1578"/>
                    <a:gd name="T44" fmla="*/ 0 w 1234"/>
                    <a:gd name="T45" fmla="*/ 0 h 157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234"/>
                    <a:gd name="T70" fmla="*/ 0 h 1578"/>
                    <a:gd name="T71" fmla="*/ 1234 w 1234"/>
                    <a:gd name="T72" fmla="*/ 1578 h 157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234" h="1578">
                      <a:moveTo>
                        <a:pt x="35" y="59"/>
                      </a:moveTo>
                      <a:cubicBezTo>
                        <a:pt x="61" y="89"/>
                        <a:pt x="117" y="148"/>
                        <a:pt x="160" y="180"/>
                      </a:cubicBezTo>
                      <a:cubicBezTo>
                        <a:pt x="203" y="213"/>
                        <a:pt x="254" y="222"/>
                        <a:pt x="298" y="242"/>
                      </a:cubicBezTo>
                      <a:cubicBezTo>
                        <a:pt x="342" y="261"/>
                        <a:pt x="383" y="287"/>
                        <a:pt x="433" y="302"/>
                      </a:cubicBezTo>
                      <a:cubicBezTo>
                        <a:pt x="483" y="315"/>
                        <a:pt x="539" y="320"/>
                        <a:pt x="596" y="321"/>
                      </a:cubicBezTo>
                      <a:cubicBezTo>
                        <a:pt x="655" y="323"/>
                        <a:pt x="718" y="316"/>
                        <a:pt x="779" y="302"/>
                      </a:cubicBezTo>
                      <a:cubicBezTo>
                        <a:pt x="840" y="288"/>
                        <a:pt x="905" y="273"/>
                        <a:pt x="965" y="239"/>
                      </a:cubicBezTo>
                      <a:cubicBezTo>
                        <a:pt x="1024" y="206"/>
                        <a:pt x="1097" y="134"/>
                        <a:pt x="1142" y="100"/>
                      </a:cubicBezTo>
                      <a:cubicBezTo>
                        <a:pt x="1186" y="66"/>
                        <a:pt x="1215" y="15"/>
                        <a:pt x="1228" y="38"/>
                      </a:cubicBezTo>
                      <a:cubicBezTo>
                        <a:pt x="1222" y="50"/>
                        <a:pt x="1233" y="142"/>
                        <a:pt x="1223" y="236"/>
                      </a:cubicBezTo>
                      <a:cubicBezTo>
                        <a:pt x="1212" y="329"/>
                        <a:pt x="1193" y="488"/>
                        <a:pt x="1168" y="610"/>
                      </a:cubicBezTo>
                      <a:cubicBezTo>
                        <a:pt x="1143" y="730"/>
                        <a:pt x="1106" y="861"/>
                        <a:pt x="1072" y="961"/>
                      </a:cubicBezTo>
                      <a:cubicBezTo>
                        <a:pt x="1038" y="1058"/>
                        <a:pt x="1009" y="1127"/>
                        <a:pt x="966" y="1206"/>
                      </a:cubicBezTo>
                      <a:cubicBezTo>
                        <a:pt x="927" y="1285"/>
                        <a:pt x="877" y="1365"/>
                        <a:pt x="824" y="1424"/>
                      </a:cubicBezTo>
                      <a:cubicBezTo>
                        <a:pt x="769" y="1482"/>
                        <a:pt x="708" y="1531"/>
                        <a:pt x="648" y="1551"/>
                      </a:cubicBezTo>
                      <a:cubicBezTo>
                        <a:pt x="585" y="1571"/>
                        <a:pt x="516" y="1577"/>
                        <a:pt x="457" y="1553"/>
                      </a:cubicBezTo>
                      <a:cubicBezTo>
                        <a:pt x="395" y="1529"/>
                        <a:pt x="335" y="1476"/>
                        <a:pt x="286" y="1413"/>
                      </a:cubicBezTo>
                      <a:cubicBezTo>
                        <a:pt x="236" y="1350"/>
                        <a:pt x="196" y="1273"/>
                        <a:pt x="158" y="1175"/>
                      </a:cubicBezTo>
                      <a:cubicBezTo>
                        <a:pt x="118" y="1078"/>
                        <a:pt x="82" y="953"/>
                        <a:pt x="57" y="826"/>
                      </a:cubicBezTo>
                      <a:cubicBezTo>
                        <a:pt x="34" y="701"/>
                        <a:pt x="17" y="556"/>
                        <a:pt x="8" y="419"/>
                      </a:cubicBezTo>
                      <a:cubicBezTo>
                        <a:pt x="0" y="283"/>
                        <a:pt x="3" y="60"/>
                        <a:pt x="6" y="0"/>
                      </a:cubicBezTo>
                      <a:lnTo>
                        <a:pt x="35" y="59"/>
                      </a:lnTo>
                    </a:path>
                  </a:pathLst>
                </a:custGeom>
                <a:solidFill>
                  <a:srgbClr val="FF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Freeform 49"/>
                <p:cNvSpPr>
                  <a:spLocks noChangeArrowheads="1"/>
                </p:cNvSpPr>
                <p:nvPr/>
              </p:nvSpPr>
              <p:spPr bwMode="auto">
                <a:xfrm>
                  <a:off x="1145" y="1486"/>
                  <a:ext cx="279" cy="67"/>
                </a:xfrm>
                <a:custGeom>
                  <a:avLst/>
                  <a:gdLst>
                    <a:gd name="T0" fmla="*/ 0 w 1231"/>
                    <a:gd name="T1" fmla="*/ 0 h 296"/>
                    <a:gd name="T2" fmla="*/ 0 w 1231"/>
                    <a:gd name="T3" fmla="*/ 0 h 296"/>
                    <a:gd name="T4" fmla="*/ 0 w 1231"/>
                    <a:gd name="T5" fmla="*/ 0 h 296"/>
                    <a:gd name="T6" fmla="*/ 0 w 1231"/>
                    <a:gd name="T7" fmla="*/ 0 h 296"/>
                    <a:gd name="T8" fmla="*/ 0 w 1231"/>
                    <a:gd name="T9" fmla="*/ 0 h 296"/>
                    <a:gd name="T10" fmla="*/ 0 w 1231"/>
                    <a:gd name="T11" fmla="*/ 0 h 296"/>
                    <a:gd name="T12" fmla="*/ 0 w 1231"/>
                    <a:gd name="T13" fmla="*/ 0 h 2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31"/>
                    <a:gd name="T22" fmla="*/ 0 h 296"/>
                    <a:gd name="T23" fmla="*/ 1231 w 1231"/>
                    <a:gd name="T24" fmla="*/ 296 h 2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31" h="296">
                      <a:moveTo>
                        <a:pt x="0" y="0"/>
                      </a:moveTo>
                      <a:cubicBezTo>
                        <a:pt x="20" y="21"/>
                        <a:pt x="67" y="82"/>
                        <a:pt x="120" y="121"/>
                      </a:cubicBezTo>
                      <a:cubicBezTo>
                        <a:pt x="173" y="161"/>
                        <a:pt x="255" y="209"/>
                        <a:pt x="317" y="235"/>
                      </a:cubicBezTo>
                      <a:cubicBezTo>
                        <a:pt x="377" y="262"/>
                        <a:pt x="419" y="276"/>
                        <a:pt x="490" y="282"/>
                      </a:cubicBezTo>
                      <a:cubicBezTo>
                        <a:pt x="562" y="290"/>
                        <a:pt x="664" y="295"/>
                        <a:pt x="747" y="281"/>
                      </a:cubicBezTo>
                      <a:cubicBezTo>
                        <a:pt x="831" y="264"/>
                        <a:pt x="912" y="243"/>
                        <a:pt x="993" y="196"/>
                      </a:cubicBezTo>
                      <a:cubicBezTo>
                        <a:pt x="1074" y="149"/>
                        <a:pt x="1180" y="41"/>
                        <a:pt x="1230" y="0"/>
                      </a:cubicBez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Oval 50"/>
                <p:cNvSpPr>
                  <a:spLocks noChangeArrowheads="1"/>
                </p:cNvSpPr>
                <p:nvPr/>
              </p:nvSpPr>
              <p:spPr bwMode="auto">
                <a:xfrm rot="300000">
                  <a:off x="1136" y="1138"/>
                  <a:ext cx="279" cy="698"/>
                </a:xfrm>
                <a:prstGeom prst="ellipse">
                  <a:avLst/>
                </a:prstGeom>
                <a:noFill/>
                <a:ln w="1908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endParaRPr lang="en-US" altLang="en-US">
                    <a:ea typeface="ＭＳ Ｐゴシック" charset="-128"/>
                  </a:endParaRPr>
                </a:p>
              </p:txBody>
            </p:sp>
          </p:grpSp>
          <p:sp>
            <p:nvSpPr>
              <p:cNvPr id="30" name="Line 51"/>
              <p:cNvSpPr>
                <a:spLocks noChangeShapeType="1"/>
              </p:cNvSpPr>
              <p:nvPr/>
            </p:nvSpPr>
            <p:spPr bwMode="auto">
              <a:xfrm flipH="1">
                <a:off x="1313" y="1276"/>
                <a:ext cx="576" cy="855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52"/>
              <p:cNvSpPr>
                <a:spLocks noChangeShapeType="1"/>
              </p:cNvSpPr>
              <p:nvPr/>
            </p:nvSpPr>
            <p:spPr bwMode="auto">
              <a:xfrm flipH="1">
                <a:off x="1163" y="1298"/>
                <a:ext cx="543" cy="805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53"/>
              <p:cNvSpPr>
                <a:spLocks noChangeShapeType="1"/>
              </p:cNvSpPr>
              <p:nvPr/>
            </p:nvSpPr>
            <p:spPr bwMode="auto">
              <a:xfrm>
                <a:off x="1333" y="1553"/>
                <a:ext cx="491" cy="82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54"/>
              <p:cNvSpPr>
                <a:spLocks noChangeShapeType="1"/>
              </p:cNvSpPr>
              <p:nvPr/>
            </p:nvSpPr>
            <p:spPr bwMode="auto">
              <a:xfrm flipH="1">
                <a:off x="1003" y="1543"/>
                <a:ext cx="365" cy="539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55"/>
              <p:cNvSpPr>
                <a:spLocks noChangeShapeType="1"/>
              </p:cNvSpPr>
              <p:nvPr/>
            </p:nvSpPr>
            <p:spPr bwMode="auto">
              <a:xfrm flipH="1">
                <a:off x="1120" y="1526"/>
                <a:ext cx="91" cy="133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56"/>
              <p:cNvSpPr>
                <a:spLocks noChangeShapeType="1"/>
              </p:cNvSpPr>
              <p:nvPr/>
            </p:nvSpPr>
            <p:spPr bwMode="auto">
              <a:xfrm>
                <a:off x="972" y="1494"/>
                <a:ext cx="249" cy="41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" name="Group 57"/>
              <p:cNvGrpSpPr>
                <a:grpSpLocks/>
              </p:cNvGrpSpPr>
              <p:nvPr/>
            </p:nvGrpSpPr>
            <p:grpSpPr bwMode="auto">
              <a:xfrm>
                <a:off x="561" y="1416"/>
                <a:ext cx="542" cy="709"/>
                <a:chOff x="561" y="1416"/>
                <a:chExt cx="542" cy="709"/>
              </a:xfrm>
            </p:grpSpPr>
            <p:sp>
              <p:nvSpPr>
                <p:cNvPr id="84" name="Oval 58"/>
                <p:cNvSpPr>
                  <a:spLocks noChangeArrowheads="1"/>
                </p:cNvSpPr>
                <p:nvPr/>
              </p:nvSpPr>
              <p:spPr bwMode="auto">
                <a:xfrm rot="300000">
                  <a:off x="562" y="1416"/>
                  <a:ext cx="521" cy="69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endParaRPr lang="en-US" altLang="en-US">
                    <a:ea typeface="ＭＳ Ｐゴシック" charset="-128"/>
                  </a:endParaRPr>
                </a:p>
              </p:txBody>
            </p:sp>
            <p:sp>
              <p:nvSpPr>
                <p:cNvPr id="85" name="Oval 59"/>
                <p:cNvSpPr>
                  <a:spLocks noChangeArrowheads="1"/>
                </p:cNvSpPr>
                <p:nvPr/>
              </p:nvSpPr>
              <p:spPr bwMode="auto">
                <a:xfrm rot="300000">
                  <a:off x="561" y="1416"/>
                  <a:ext cx="521" cy="695"/>
                </a:xfrm>
                <a:prstGeom prst="ellipse">
                  <a:avLst/>
                </a:prstGeom>
                <a:noFill/>
                <a:ln w="1908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endParaRPr lang="en-US" altLang="en-US">
                    <a:ea typeface="ＭＳ Ｐゴシック" charset="-128"/>
                  </a:endParaRPr>
                </a:p>
              </p:txBody>
            </p:sp>
            <p:sp>
              <p:nvSpPr>
                <p:cNvPr id="86" name="Freeform 60"/>
                <p:cNvSpPr>
                  <a:spLocks noChangeArrowheads="1"/>
                </p:cNvSpPr>
                <p:nvPr/>
              </p:nvSpPr>
              <p:spPr bwMode="auto">
                <a:xfrm>
                  <a:off x="564" y="1728"/>
                  <a:ext cx="539" cy="397"/>
                </a:xfrm>
                <a:custGeom>
                  <a:avLst/>
                  <a:gdLst>
                    <a:gd name="T0" fmla="*/ 0 w 2378"/>
                    <a:gd name="T1" fmla="*/ 0 h 1750"/>
                    <a:gd name="T2" fmla="*/ 0 w 2378"/>
                    <a:gd name="T3" fmla="*/ 0 h 1750"/>
                    <a:gd name="T4" fmla="*/ 0 w 2378"/>
                    <a:gd name="T5" fmla="*/ 0 h 1750"/>
                    <a:gd name="T6" fmla="*/ 0 w 2378"/>
                    <a:gd name="T7" fmla="*/ 0 h 1750"/>
                    <a:gd name="T8" fmla="*/ 0 w 2378"/>
                    <a:gd name="T9" fmla="*/ 0 h 1750"/>
                    <a:gd name="T10" fmla="*/ 0 w 2378"/>
                    <a:gd name="T11" fmla="*/ 0 h 1750"/>
                    <a:gd name="T12" fmla="*/ 0 w 2378"/>
                    <a:gd name="T13" fmla="*/ 0 h 1750"/>
                    <a:gd name="T14" fmla="*/ 0 w 2378"/>
                    <a:gd name="T15" fmla="*/ 0 h 1750"/>
                    <a:gd name="T16" fmla="*/ 0 w 2378"/>
                    <a:gd name="T17" fmla="*/ 0 h 1750"/>
                    <a:gd name="T18" fmla="*/ 0 w 2378"/>
                    <a:gd name="T19" fmla="*/ 0 h 1750"/>
                    <a:gd name="T20" fmla="*/ 0 w 2378"/>
                    <a:gd name="T21" fmla="*/ 0 h 1750"/>
                    <a:gd name="T22" fmla="*/ 0 w 2378"/>
                    <a:gd name="T23" fmla="*/ 0 h 1750"/>
                    <a:gd name="T24" fmla="*/ 0 w 2378"/>
                    <a:gd name="T25" fmla="*/ 0 h 1750"/>
                    <a:gd name="T26" fmla="*/ 0 w 2378"/>
                    <a:gd name="T27" fmla="*/ 0 h 1750"/>
                    <a:gd name="T28" fmla="*/ 0 w 2378"/>
                    <a:gd name="T29" fmla="*/ 0 h 1750"/>
                    <a:gd name="T30" fmla="*/ 0 w 2378"/>
                    <a:gd name="T31" fmla="*/ 0 h 1750"/>
                    <a:gd name="T32" fmla="*/ 0 w 2378"/>
                    <a:gd name="T33" fmla="*/ 0 h 1750"/>
                    <a:gd name="T34" fmla="*/ 0 w 2378"/>
                    <a:gd name="T35" fmla="*/ 0 h 1750"/>
                    <a:gd name="T36" fmla="*/ 0 w 2378"/>
                    <a:gd name="T37" fmla="*/ 0 h 1750"/>
                    <a:gd name="T38" fmla="*/ 0 w 2378"/>
                    <a:gd name="T39" fmla="*/ 0 h 1750"/>
                    <a:gd name="T40" fmla="*/ 0 w 2378"/>
                    <a:gd name="T41" fmla="*/ 0 h 1750"/>
                    <a:gd name="T42" fmla="*/ 0 w 2378"/>
                    <a:gd name="T43" fmla="*/ 0 h 175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378"/>
                    <a:gd name="T67" fmla="*/ 0 h 1750"/>
                    <a:gd name="T68" fmla="*/ 2378 w 2378"/>
                    <a:gd name="T69" fmla="*/ 1750 h 175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378" h="1750">
                      <a:moveTo>
                        <a:pt x="52" y="151"/>
                      </a:moveTo>
                      <a:cubicBezTo>
                        <a:pt x="89" y="200"/>
                        <a:pt x="136" y="282"/>
                        <a:pt x="229" y="363"/>
                      </a:cubicBezTo>
                      <a:cubicBezTo>
                        <a:pt x="322" y="442"/>
                        <a:pt x="488" y="568"/>
                        <a:pt x="606" y="630"/>
                      </a:cubicBezTo>
                      <a:cubicBezTo>
                        <a:pt x="724" y="692"/>
                        <a:pt x="805" y="722"/>
                        <a:pt x="942" y="737"/>
                      </a:cubicBezTo>
                      <a:cubicBezTo>
                        <a:pt x="1078" y="751"/>
                        <a:pt x="1288" y="750"/>
                        <a:pt x="1438" y="721"/>
                      </a:cubicBezTo>
                      <a:cubicBezTo>
                        <a:pt x="1587" y="690"/>
                        <a:pt x="1714" y="632"/>
                        <a:pt x="1840" y="555"/>
                      </a:cubicBezTo>
                      <a:cubicBezTo>
                        <a:pt x="1966" y="478"/>
                        <a:pt x="2102" y="342"/>
                        <a:pt x="2192" y="254"/>
                      </a:cubicBezTo>
                      <a:cubicBezTo>
                        <a:pt x="2281" y="167"/>
                        <a:pt x="2350" y="0"/>
                        <a:pt x="2377" y="24"/>
                      </a:cubicBezTo>
                      <a:cubicBezTo>
                        <a:pt x="2365" y="36"/>
                        <a:pt x="2373" y="275"/>
                        <a:pt x="2356" y="402"/>
                      </a:cubicBezTo>
                      <a:cubicBezTo>
                        <a:pt x="2339" y="528"/>
                        <a:pt x="2312" y="664"/>
                        <a:pt x="2270" y="788"/>
                      </a:cubicBezTo>
                      <a:cubicBezTo>
                        <a:pt x="2229" y="912"/>
                        <a:pt x="2161" y="1047"/>
                        <a:pt x="2101" y="1147"/>
                      </a:cubicBezTo>
                      <a:cubicBezTo>
                        <a:pt x="2043" y="1247"/>
                        <a:pt x="1990" y="1317"/>
                        <a:pt x="1916" y="1397"/>
                      </a:cubicBezTo>
                      <a:cubicBezTo>
                        <a:pt x="1841" y="1475"/>
                        <a:pt x="1748" y="1557"/>
                        <a:pt x="1649" y="1612"/>
                      </a:cubicBezTo>
                      <a:cubicBezTo>
                        <a:pt x="1548" y="1669"/>
                        <a:pt x="1432" y="1716"/>
                        <a:pt x="1313" y="1731"/>
                      </a:cubicBezTo>
                      <a:cubicBezTo>
                        <a:pt x="1196" y="1747"/>
                        <a:pt x="1066" y="1749"/>
                        <a:pt x="949" y="1720"/>
                      </a:cubicBezTo>
                      <a:cubicBezTo>
                        <a:pt x="832" y="1690"/>
                        <a:pt x="713" y="1630"/>
                        <a:pt x="615" y="1561"/>
                      </a:cubicBezTo>
                      <a:cubicBezTo>
                        <a:pt x="517" y="1490"/>
                        <a:pt x="433" y="1408"/>
                        <a:pt x="354" y="1303"/>
                      </a:cubicBezTo>
                      <a:cubicBezTo>
                        <a:pt x="274" y="1198"/>
                        <a:pt x="198" y="1064"/>
                        <a:pt x="145" y="932"/>
                      </a:cubicBezTo>
                      <a:cubicBezTo>
                        <a:pt x="92" y="799"/>
                        <a:pt x="53" y="644"/>
                        <a:pt x="29" y="503"/>
                      </a:cubicBezTo>
                      <a:cubicBezTo>
                        <a:pt x="5" y="359"/>
                        <a:pt x="0" y="123"/>
                        <a:pt x="3" y="65"/>
                      </a:cubicBezTo>
                      <a:lnTo>
                        <a:pt x="52" y="151"/>
                      </a:lnTo>
                    </a:path>
                  </a:pathLst>
                </a:custGeom>
                <a:solidFill>
                  <a:srgbClr val="FF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" name="Freeform 61"/>
                <p:cNvSpPr>
                  <a:spLocks noChangeArrowheads="1"/>
                </p:cNvSpPr>
                <p:nvPr/>
              </p:nvSpPr>
              <p:spPr bwMode="auto">
                <a:xfrm>
                  <a:off x="956" y="1516"/>
                  <a:ext cx="138" cy="507"/>
                </a:xfrm>
                <a:custGeom>
                  <a:avLst/>
                  <a:gdLst>
                    <a:gd name="T0" fmla="*/ 0 w 608"/>
                    <a:gd name="T1" fmla="*/ 0 h 2236"/>
                    <a:gd name="T2" fmla="*/ 0 w 608"/>
                    <a:gd name="T3" fmla="*/ 0 h 2236"/>
                    <a:gd name="T4" fmla="*/ 0 w 608"/>
                    <a:gd name="T5" fmla="*/ 0 h 2236"/>
                    <a:gd name="T6" fmla="*/ 0 w 608"/>
                    <a:gd name="T7" fmla="*/ 0 h 2236"/>
                    <a:gd name="T8" fmla="*/ 0 w 608"/>
                    <a:gd name="T9" fmla="*/ 0 h 2236"/>
                    <a:gd name="T10" fmla="*/ 0 w 608"/>
                    <a:gd name="T11" fmla="*/ 0 h 2236"/>
                    <a:gd name="T12" fmla="*/ 0 w 608"/>
                    <a:gd name="T13" fmla="*/ 0 h 2236"/>
                    <a:gd name="T14" fmla="*/ 0 w 608"/>
                    <a:gd name="T15" fmla="*/ 0 h 2236"/>
                    <a:gd name="T16" fmla="*/ 0 w 608"/>
                    <a:gd name="T17" fmla="*/ 0 h 2236"/>
                    <a:gd name="T18" fmla="*/ 0 w 608"/>
                    <a:gd name="T19" fmla="*/ 0 h 2236"/>
                    <a:gd name="T20" fmla="*/ 0 w 608"/>
                    <a:gd name="T21" fmla="*/ 0 h 2236"/>
                    <a:gd name="T22" fmla="*/ 0 w 608"/>
                    <a:gd name="T23" fmla="*/ 0 h 2236"/>
                    <a:gd name="T24" fmla="*/ 0 w 608"/>
                    <a:gd name="T25" fmla="*/ 0 h 22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08"/>
                    <a:gd name="T40" fmla="*/ 0 h 2236"/>
                    <a:gd name="T41" fmla="*/ 608 w 608"/>
                    <a:gd name="T42" fmla="*/ 2236 h 22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08" h="2236">
                      <a:moveTo>
                        <a:pt x="352" y="2022"/>
                      </a:moveTo>
                      <a:cubicBezTo>
                        <a:pt x="406" y="1925"/>
                        <a:pt x="475" y="1797"/>
                        <a:pt x="516" y="1646"/>
                      </a:cubicBezTo>
                      <a:cubicBezTo>
                        <a:pt x="557" y="1496"/>
                        <a:pt x="592" y="1289"/>
                        <a:pt x="600" y="1127"/>
                      </a:cubicBezTo>
                      <a:cubicBezTo>
                        <a:pt x="607" y="965"/>
                        <a:pt x="588" y="812"/>
                        <a:pt x="557" y="666"/>
                      </a:cubicBezTo>
                      <a:cubicBezTo>
                        <a:pt x="528" y="519"/>
                        <a:pt x="465" y="347"/>
                        <a:pt x="418" y="240"/>
                      </a:cubicBezTo>
                      <a:cubicBezTo>
                        <a:pt x="370" y="132"/>
                        <a:pt x="282" y="0"/>
                        <a:pt x="275" y="12"/>
                      </a:cubicBezTo>
                      <a:cubicBezTo>
                        <a:pt x="190" y="171"/>
                        <a:pt x="148" y="364"/>
                        <a:pt x="108" y="521"/>
                      </a:cubicBezTo>
                      <a:cubicBezTo>
                        <a:pt x="64" y="689"/>
                        <a:pt x="39" y="858"/>
                        <a:pt x="22" y="1034"/>
                      </a:cubicBezTo>
                      <a:cubicBezTo>
                        <a:pt x="5" y="1211"/>
                        <a:pt x="0" y="1429"/>
                        <a:pt x="9" y="1587"/>
                      </a:cubicBezTo>
                      <a:cubicBezTo>
                        <a:pt x="18" y="1745"/>
                        <a:pt x="51" y="1871"/>
                        <a:pt x="85" y="1977"/>
                      </a:cubicBezTo>
                      <a:cubicBezTo>
                        <a:pt x="118" y="2083"/>
                        <a:pt x="204" y="2235"/>
                        <a:pt x="205" y="2224"/>
                      </a:cubicBezTo>
                      <a:cubicBezTo>
                        <a:pt x="205" y="2221"/>
                        <a:pt x="300" y="2118"/>
                        <a:pt x="352" y="2022"/>
                      </a:cubicBezTo>
                    </a:path>
                  </a:pathLst>
                </a:custGeom>
                <a:solidFill>
                  <a:srgbClr val="FFFFFF"/>
                </a:solidFill>
                <a:ln w="381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Freeform 62"/>
                <p:cNvSpPr>
                  <a:spLocks noChangeArrowheads="1"/>
                </p:cNvSpPr>
                <p:nvPr/>
              </p:nvSpPr>
              <p:spPr bwMode="auto">
                <a:xfrm>
                  <a:off x="944" y="1513"/>
                  <a:ext cx="68" cy="516"/>
                </a:xfrm>
                <a:custGeom>
                  <a:avLst/>
                  <a:gdLst>
                    <a:gd name="T0" fmla="*/ 0 w 298"/>
                    <a:gd name="T1" fmla="*/ 0 h 2275"/>
                    <a:gd name="T2" fmla="*/ 0 w 298"/>
                    <a:gd name="T3" fmla="*/ 0 h 2275"/>
                    <a:gd name="T4" fmla="*/ 0 w 298"/>
                    <a:gd name="T5" fmla="*/ 0 h 2275"/>
                    <a:gd name="T6" fmla="*/ 0 w 298"/>
                    <a:gd name="T7" fmla="*/ 0 h 2275"/>
                    <a:gd name="T8" fmla="*/ 0 w 298"/>
                    <a:gd name="T9" fmla="*/ 0 h 2275"/>
                    <a:gd name="T10" fmla="*/ 0 w 298"/>
                    <a:gd name="T11" fmla="*/ 0 h 2275"/>
                    <a:gd name="T12" fmla="*/ 0 w 298"/>
                    <a:gd name="T13" fmla="*/ 0 h 2275"/>
                    <a:gd name="T14" fmla="*/ 0 w 298"/>
                    <a:gd name="T15" fmla="*/ 0 h 2275"/>
                    <a:gd name="T16" fmla="*/ 0 w 298"/>
                    <a:gd name="T17" fmla="*/ 0 h 2275"/>
                    <a:gd name="T18" fmla="*/ 0 w 298"/>
                    <a:gd name="T19" fmla="*/ 0 h 2275"/>
                    <a:gd name="T20" fmla="*/ 0 w 298"/>
                    <a:gd name="T21" fmla="*/ 0 h 2275"/>
                    <a:gd name="T22" fmla="*/ 0 w 298"/>
                    <a:gd name="T23" fmla="*/ 0 h 2275"/>
                    <a:gd name="T24" fmla="*/ 0 w 298"/>
                    <a:gd name="T25" fmla="*/ 0 h 22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98"/>
                    <a:gd name="T40" fmla="*/ 0 h 2275"/>
                    <a:gd name="T41" fmla="*/ 298 w 298"/>
                    <a:gd name="T42" fmla="*/ 2275 h 227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98" h="2275">
                      <a:moveTo>
                        <a:pt x="174" y="1936"/>
                      </a:moveTo>
                      <a:cubicBezTo>
                        <a:pt x="170" y="1845"/>
                        <a:pt x="174" y="1781"/>
                        <a:pt x="175" y="1681"/>
                      </a:cubicBezTo>
                      <a:cubicBezTo>
                        <a:pt x="177" y="1581"/>
                        <a:pt x="174" y="1452"/>
                        <a:pt x="182" y="1326"/>
                      </a:cubicBezTo>
                      <a:cubicBezTo>
                        <a:pt x="189" y="1197"/>
                        <a:pt x="202" y="1054"/>
                        <a:pt x="213" y="904"/>
                      </a:cubicBezTo>
                      <a:cubicBezTo>
                        <a:pt x="224" y="755"/>
                        <a:pt x="237" y="575"/>
                        <a:pt x="247" y="426"/>
                      </a:cubicBezTo>
                      <a:cubicBezTo>
                        <a:pt x="259" y="281"/>
                        <a:pt x="297" y="0"/>
                        <a:pt x="276" y="17"/>
                      </a:cubicBezTo>
                      <a:cubicBezTo>
                        <a:pt x="192" y="176"/>
                        <a:pt x="148" y="369"/>
                        <a:pt x="108" y="525"/>
                      </a:cubicBezTo>
                      <a:cubicBezTo>
                        <a:pt x="65" y="694"/>
                        <a:pt x="40" y="861"/>
                        <a:pt x="23" y="1038"/>
                      </a:cubicBezTo>
                      <a:cubicBezTo>
                        <a:pt x="4" y="1216"/>
                        <a:pt x="0" y="1431"/>
                        <a:pt x="8" y="1592"/>
                      </a:cubicBezTo>
                      <a:cubicBezTo>
                        <a:pt x="19" y="1753"/>
                        <a:pt x="49" y="1884"/>
                        <a:pt x="81" y="1996"/>
                      </a:cubicBezTo>
                      <a:cubicBezTo>
                        <a:pt x="116" y="2110"/>
                        <a:pt x="197" y="2274"/>
                        <a:pt x="213" y="2262"/>
                      </a:cubicBezTo>
                      <a:cubicBezTo>
                        <a:pt x="213" y="2258"/>
                        <a:pt x="183" y="2003"/>
                        <a:pt x="174" y="1936"/>
                      </a:cubicBezTo>
                    </a:path>
                  </a:pathLst>
                </a:cu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Freeform 63"/>
                <p:cNvSpPr>
                  <a:spLocks noChangeArrowheads="1"/>
                </p:cNvSpPr>
                <p:nvPr/>
              </p:nvSpPr>
              <p:spPr bwMode="auto">
                <a:xfrm>
                  <a:off x="572" y="1751"/>
                  <a:ext cx="416" cy="147"/>
                </a:xfrm>
                <a:custGeom>
                  <a:avLst/>
                  <a:gdLst>
                    <a:gd name="T0" fmla="*/ 0 w 1835"/>
                    <a:gd name="T1" fmla="*/ 0 h 649"/>
                    <a:gd name="T2" fmla="*/ 0 w 1835"/>
                    <a:gd name="T3" fmla="*/ 0 h 649"/>
                    <a:gd name="T4" fmla="*/ 0 w 1835"/>
                    <a:gd name="T5" fmla="*/ 0 h 649"/>
                    <a:gd name="T6" fmla="*/ 0 w 1835"/>
                    <a:gd name="T7" fmla="*/ 0 h 649"/>
                    <a:gd name="T8" fmla="*/ 0 w 1835"/>
                    <a:gd name="T9" fmla="*/ 0 h 649"/>
                    <a:gd name="T10" fmla="*/ 0 w 1835"/>
                    <a:gd name="T11" fmla="*/ 0 h 649"/>
                    <a:gd name="T12" fmla="*/ 0 w 1835"/>
                    <a:gd name="T13" fmla="*/ 0 h 649"/>
                    <a:gd name="T14" fmla="*/ 0 w 1835"/>
                    <a:gd name="T15" fmla="*/ 0 h 6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35"/>
                    <a:gd name="T25" fmla="*/ 0 h 649"/>
                    <a:gd name="T26" fmla="*/ 1835 w 1835"/>
                    <a:gd name="T27" fmla="*/ 649 h 64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35" h="649">
                      <a:moveTo>
                        <a:pt x="0" y="0"/>
                      </a:moveTo>
                      <a:cubicBezTo>
                        <a:pt x="36" y="47"/>
                        <a:pt x="122" y="186"/>
                        <a:pt x="220" y="274"/>
                      </a:cubicBezTo>
                      <a:cubicBezTo>
                        <a:pt x="318" y="364"/>
                        <a:pt x="472" y="470"/>
                        <a:pt x="585" y="531"/>
                      </a:cubicBezTo>
                      <a:cubicBezTo>
                        <a:pt x="698" y="590"/>
                        <a:pt x="777" y="619"/>
                        <a:pt x="910" y="632"/>
                      </a:cubicBezTo>
                      <a:cubicBezTo>
                        <a:pt x="1043" y="648"/>
                        <a:pt x="1265" y="636"/>
                        <a:pt x="1388" y="618"/>
                      </a:cubicBezTo>
                      <a:cubicBezTo>
                        <a:pt x="1512" y="599"/>
                        <a:pt x="1576" y="571"/>
                        <a:pt x="1643" y="523"/>
                      </a:cubicBezTo>
                      <a:cubicBezTo>
                        <a:pt x="1708" y="476"/>
                        <a:pt x="1747" y="376"/>
                        <a:pt x="1779" y="339"/>
                      </a:cubicBezTo>
                      <a:cubicBezTo>
                        <a:pt x="1812" y="301"/>
                        <a:pt x="1822" y="299"/>
                        <a:pt x="1834" y="287"/>
                      </a:cubicBez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7" name="Line 64"/>
              <p:cNvSpPr>
                <a:spLocks noChangeShapeType="1"/>
              </p:cNvSpPr>
              <p:nvPr/>
            </p:nvSpPr>
            <p:spPr bwMode="auto">
              <a:xfrm flipH="1">
                <a:off x="996" y="1387"/>
                <a:ext cx="147" cy="215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65"/>
              <p:cNvSpPr>
                <a:spLocks noChangeShapeType="1"/>
              </p:cNvSpPr>
              <p:nvPr/>
            </p:nvSpPr>
            <p:spPr bwMode="auto">
              <a:xfrm>
                <a:off x="987" y="1635"/>
                <a:ext cx="662" cy="110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66"/>
              <p:cNvSpPr>
                <a:spLocks noChangeShapeType="1"/>
              </p:cNvSpPr>
              <p:nvPr/>
            </p:nvSpPr>
            <p:spPr bwMode="auto">
              <a:xfrm>
                <a:off x="910" y="1895"/>
                <a:ext cx="665" cy="10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67"/>
              <p:cNvSpPr>
                <a:spLocks noChangeShapeType="1"/>
              </p:cNvSpPr>
              <p:nvPr/>
            </p:nvSpPr>
            <p:spPr bwMode="auto">
              <a:xfrm>
                <a:off x="965" y="1767"/>
                <a:ext cx="700" cy="117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68"/>
              <p:cNvSpPr>
                <a:spLocks noChangeShapeType="1"/>
              </p:cNvSpPr>
              <p:nvPr/>
            </p:nvSpPr>
            <p:spPr bwMode="auto">
              <a:xfrm flipH="1">
                <a:off x="853" y="1649"/>
                <a:ext cx="275" cy="40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69"/>
              <p:cNvSpPr>
                <a:spLocks noChangeShapeType="1"/>
              </p:cNvSpPr>
              <p:nvPr/>
            </p:nvSpPr>
            <p:spPr bwMode="auto">
              <a:xfrm flipH="1">
                <a:off x="707" y="1899"/>
                <a:ext cx="91" cy="134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70"/>
              <p:cNvSpPr>
                <a:spLocks noChangeShapeType="1"/>
              </p:cNvSpPr>
              <p:nvPr/>
            </p:nvSpPr>
            <p:spPr bwMode="auto">
              <a:xfrm flipH="1">
                <a:off x="559" y="1845"/>
                <a:ext cx="108" cy="160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71"/>
              <p:cNvSpPr>
                <a:spLocks noChangeShapeType="1"/>
              </p:cNvSpPr>
              <p:nvPr/>
            </p:nvSpPr>
            <p:spPr bwMode="auto">
              <a:xfrm>
                <a:off x="425" y="1986"/>
                <a:ext cx="1044" cy="174"/>
              </a:xfrm>
              <a:prstGeom prst="line">
                <a:avLst/>
              </a:prstGeom>
              <a:noFill/>
              <a:ln w="2844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5" name="Picture 7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" y="1889"/>
                <a:ext cx="294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6" name="Group 73"/>
              <p:cNvGrpSpPr>
                <a:grpSpLocks/>
              </p:cNvGrpSpPr>
              <p:nvPr/>
            </p:nvGrpSpPr>
            <p:grpSpPr bwMode="auto">
              <a:xfrm>
                <a:off x="991" y="1244"/>
                <a:ext cx="619" cy="276"/>
                <a:chOff x="991" y="1244"/>
                <a:chExt cx="619" cy="276"/>
              </a:xfrm>
            </p:grpSpPr>
            <p:sp>
              <p:nvSpPr>
                <p:cNvPr id="71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335" y="1323"/>
                  <a:ext cx="45" cy="67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403" y="1298"/>
                  <a:ext cx="108" cy="94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1439" y="1431"/>
                  <a:ext cx="157" cy="30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Line 77"/>
                <p:cNvSpPr>
                  <a:spLocks noChangeShapeType="1"/>
                </p:cNvSpPr>
                <p:nvPr/>
              </p:nvSpPr>
              <p:spPr bwMode="auto">
                <a:xfrm>
                  <a:off x="1434" y="1506"/>
                  <a:ext cx="176" cy="14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Line 78"/>
                <p:cNvSpPr>
                  <a:spLocks noChangeShapeType="1"/>
                </p:cNvSpPr>
                <p:nvPr/>
              </p:nvSpPr>
              <p:spPr bwMode="auto">
                <a:xfrm flipH="1" flipV="1">
                  <a:off x="1076" y="1244"/>
                  <a:ext cx="148" cy="115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Line 79"/>
                <p:cNvSpPr>
                  <a:spLocks noChangeShapeType="1"/>
                </p:cNvSpPr>
                <p:nvPr/>
              </p:nvSpPr>
              <p:spPr bwMode="auto">
                <a:xfrm flipH="1" flipV="1">
                  <a:off x="1014" y="1344"/>
                  <a:ext cx="166" cy="83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Line 80"/>
                <p:cNvSpPr>
                  <a:spLocks noChangeShapeType="1"/>
                </p:cNvSpPr>
                <p:nvPr/>
              </p:nvSpPr>
              <p:spPr bwMode="auto">
                <a:xfrm flipH="1" flipV="1">
                  <a:off x="991" y="1450"/>
                  <a:ext cx="152" cy="31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Line 81"/>
                <p:cNvSpPr>
                  <a:spLocks noChangeShapeType="1"/>
                </p:cNvSpPr>
                <p:nvPr/>
              </p:nvSpPr>
              <p:spPr bwMode="auto">
                <a:xfrm flipH="1" flipV="1">
                  <a:off x="1133" y="1436"/>
                  <a:ext cx="109" cy="36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82"/>
                <p:cNvSpPr>
                  <a:spLocks noChangeShapeType="1"/>
                </p:cNvSpPr>
                <p:nvPr/>
              </p:nvSpPr>
              <p:spPr bwMode="auto">
                <a:xfrm flipH="1" flipV="1">
                  <a:off x="1155" y="1351"/>
                  <a:ext cx="94" cy="56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83"/>
                <p:cNvSpPr>
                  <a:spLocks noChangeShapeType="1"/>
                </p:cNvSpPr>
                <p:nvPr/>
              </p:nvSpPr>
              <p:spPr bwMode="auto">
                <a:xfrm flipH="1" flipV="1">
                  <a:off x="1257" y="1319"/>
                  <a:ext cx="31" cy="63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370" y="1393"/>
                  <a:ext cx="69" cy="22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Line 85"/>
                <p:cNvSpPr>
                  <a:spLocks noChangeShapeType="1"/>
                </p:cNvSpPr>
                <p:nvPr/>
              </p:nvSpPr>
              <p:spPr bwMode="auto">
                <a:xfrm>
                  <a:off x="1359" y="1466"/>
                  <a:ext cx="109" cy="8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86"/>
                <p:cNvSpPr>
                  <a:spLocks noChangeShapeType="1"/>
                </p:cNvSpPr>
                <p:nvPr/>
              </p:nvSpPr>
              <p:spPr bwMode="auto">
                <a:xfrm flipH="1" flipV="1">
                  <a:off x="1228" y="1418"/>
                  <a:ext cx="60" cy="37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7" name="Group 87"/>
              <p:cNvGrpSpPr>
                <a:grpSpLocks/>
              </p:cNvGrpSpPr>
              <p:nvPr/>
            </p:nvGrpSpPr>
            <p:grpSpPr bwMode="auto">
              <a:xfrm>
                <a:off x="979" y="1562"/>
                <a:ext cx="605" cy="272"/>
                <a:chOff x="979" y="1562"/>
                <a:chExt cx="605" cy="272"/>
              </a:xfrm>
            </p:grpSpPr>
            <p:sp>
              <p:nvSpPr>
                <p:cNvPr id="5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1189" y="1662"/>
                  <a:ext cx="53" cy="88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1063" y="1687"/>
                  <a:ext cx="110" cy="93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979" y="1618"/>
                  <a:ext cx="159" cy="28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Line 91"/>
                <p:cNvSpPr>
                  <a:spLocks noChangeShapeType="1"/>
                </p:cNvSpPr>
                <p:nvPr/>
              </p:nvSpPr>
              <p:spPr bwMode="auto">
                <a:xfrm flipH="1" flipV="1">
                  <a:off x="1025" y="1562"/>
                  <a:ext cx="118" cy="11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Line 92"/>
                <p:cNvSpPr>
                  <a:spLocks noChangeShapeType="1"/>
                </p:cNvSpPr>
                <p:nvPr/>
              </p:nvSpPr>
              <p:spPr bwMode="auto">
                <a:xfrm>
                  <a:off x="1353" y="1721"/>
                  <a:ext cx="147" cy="113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Line 93"/>
                <p:cNvSpPr>
                  <a:spLocks noChangeShapeType="1"/>
                </p:cNvSpPr>
                <p:nvPr/>
              </p:nvSpPr>
              <p:spPr bwMode="auto">
                <a:xfrm>
                  <a:off x="1397" y="1652"/>
                  <a:ext cx="164" cy="82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Line 94"/>
                <p:cNvSpPr>
                  <a:spLocks noChangeShapeType="1"/>
                </p:cNvSpPr>
                <p:nvPr/>
              </p:nvSpPr>
              <p:spPr bwMode="auto">
                <a:xfrm>
                  <a:off x="1434" y="1598"/>
                  <a:ext cx="150" cy="29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95"/>
                <p:cNvSpPr>
                  <a:spLocks noChangeShapeType="1"/>
                </p:cNvSpPr>
                <p:nvPr/>
              </p:nvSpPr>
              <p:spPr bwMode="auto">
                <a:xfrm>
                  <a:off x="1335" y="1607"/>
                  <a:ext cx="106" cy="33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96"/>
                <p:cNvSpPr>
                  <a:spLocks noChangeShapeType="1"/>
                </p:cNvSpPr>
                <p:nvPr/>
              </p:nvSpPr>
              <p:spPr bwMode="auto">
                <a:xfrm>
                  <a:off x="1327" y="1672"/>
                  <a:ext cx="92" cy="54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97"/>
                <p:cNvSpPr>
                  <a:spLocks noChangeShapeType="1"/>
                </p:cNvSpPr>
                <p:nvPr/>
              </p:nvSpPr>
              <p:spPr bwMode="auto">
                <a:xfrm>
                  <a:off x="1289" y="1698"/>
                  <a:ext cx="29" cy="61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1135" y="1665"/>
                  <a:ext cx="71" cy="20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99"/>
                <p:cNvSpPr>
                  <a:spLocks noChangeShapeType="1"/>
                </p:cNvSpPr>
                <p:nvPr/>
              </p:nvSpPr>
              <p:spPr bwMode="auto">
                <a:xfrm flipH="1" flipV="1">
                  <a:off x="1107" y="1603"/>
                  <a:ext cx="112" cy="11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100"/>
                <p:cNvSpPr>
                  <a:spLocks noChangeShapeType="1"/>
                </p:cNvSpPr>
                <p:nvPr/>
              </p:nvSpPr>
              <p:spPr bwMode="auto">
                <a:xfrm>
                  <a:off x="1288" y="1624"/>
                  <a:ext cx="58" cy="35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8" name="Line 101"/>
              <p:cNvSpPr>
                <a:spLocks noChangeShapeType="1"/>
              </p:cNvSpPr>
              <p:nvPr/>
            </p:nvSpPr>
            <p:spPr bwMode="auto">
              <a:xfrm>
                <a:off x="510" y="1827"/>
                <a:ext cx="173" cy="29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102"/>
              <p:cNvSpPr>
                <a:spLocks noChangeShapeType="1"/>
              </p:cNvSpPr>
              <p:nvPr/>
            </p:nvSpPr>
            <p:spPr bwMode="auto">
              <a:xfrm>
                <a:off x="1941" y="1243"/>
                <a:ext cx="130" cy="22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03"/>
              <p:cNvSpPr>
                <a:spLocks noChangeShapeType="1"/>
              </p:cNvSpPr>
              <p:nvPr/>
            </p:nvSpPr>
            <p:spPr bwMode="auto">
              <a:xfrm flipH="1">
                <a:off x="2014" y="989"/>
                <a:ext cx="67" cy="9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1" name="Group 104"/>
              <p:cNvGrpSpPr>
                <a:grpSpLocks/>
              </p:cNvGrpSpPr>
              <p:nvPr/>
            </p:nvGrpSpPr>
            <p:grpSpPr bwMode="auto">
              <a:xfrm>
                <a:off x="1317" y="1812"/>
                <a:ext cx="467" cy="580"/>
                <a:chOff x="1317" y="1812"/>
                <a:chExt cx="467" cy="580"/>
              </a:xfrm>
            </p:grpSpPr>
            <p:sp>
              <p:nvSpPr>
                <p:cNvPr id="52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1455" y="1878"/>
                  <a:ext cx="187" cy="284"/>
                </a:xfrm>
                <a:prstGeom prst="line">
                  <a:avLst/>
                </a:prstGeom>
                <a:noFill/>
                <a:ln w="38160">
                  <a:solidFill>
                    <a:srgbClr val="000000"/>
                  </a:solidFill>
                  <a:round/>
                  <a:headEnd type="triangle" w="lg" len="lg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106"/>
                <p:cNvSpPr>
                  <a:spLocks noChangeShapeType="1"/>
                </p:cNvSpPr>
                <p:nvPr/>
              </p:nvSpPr>
              <p:spPr bwMode="auto">
                <a:xfrm>
                  <a:off x="1441" y="2151"/>
                  <a:ext cx="255" cy="45"/>
                </a:xfrm>
                <a:prstGeom prst="line">
                  <a:avLst/>
                </a:prstGeom>
                <a:noFill/>
                <a:ln w="38160">
                  <a:solidFill>
                    <a:srgbClr val="000000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1447" y="1812"/>
                  <a:ext cx="28" cy="358"/>
                </a:xfrm>
                <a:prstGeom prst="line">
                  <a:avLst/>
                </a:prstGeom>
                <a:noFill/>
                <a:ln w="38160">
                  <a:solidFill>
                    <a:srgbClr val="000000"/>
                  </a:solidFill>
                  <a:round/>
                  <a:headEnd type="triangle" w="lg" len="lg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1478" y="2171"/>
                  <a:ext cx="147" cy="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lnSpc>
                      <a:spcPct val="90000"/>
                    </a:lnSpc>
                    <a:spcBef>
                      <a:spcPts val="988"/>
                    </a:spcBef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r>
                    <a:rPr lang="en-GB" altLang="en-US" sz="1600" b="1">
                      <a:latin typeface="Helvetica" charset="0"/>
                      <a:ea typeface="ＭＳ Ｐゴシック" charset="-128"/>
                    </a:rPr>
                    <a:t>x</a:t>
                  </a:r>
                </a:p>
              </p:txBody>
            </p:sp>
            <p:sp>
              <p:nvSpPr>
                <p:cNvPr id="56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1317" y="1945"/>
                  <a:ext cx="150" cy="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lnSpc>
                      <a:spcPct val="90000"/>
                    </a:lnSpc>
                    <a:spcBef>
                      <a:spcPts val="988"/>
                    </a:spcBef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r>
                    <a:rPr lang="en-GB" altLang="en-US" sz="1600" b="1">
                      <a:latin typeface="Helvetica" charset="0"/>
                      <a:ea typeface="ＭＳ Ｐゴシック" charset="-128"/>
                    </a:rPr>
                    <a:t>y</a:t>
                  </a:r>
                </a:p>
              </p:txBody>
            </p:sp>
            <p:sp>
              <p:nvSpPr>
                <p:cNvPr id="57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1636" y="1857"/>
                  <a:ext cx="148" cy="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lnSpc>
                      <a:spcPct val="90000"/>
                    </a:lnSpc>
                    <a:spcBef>
                      <a:spcPts val="988"/>
                    </a:spcBef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r>
                    <a:rPr lang="en-GB" altLang="en-US" sz="1600" b="1">
                      <a:latin typeface="Helvetica" charset="0"/>
                      <a:ea typeface="ＭＳ Ｐゴシック" charset="-128"/>
                    </a:rPr>
                    <a:t>z</a:t>
                  </a:r>
                </a:p>
              </p:txBody>
            </p:sp>
          </p:grpSp>
        </p:grpSp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013" y="5187748"/>
            <a:ext cx="5456176" cy="3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55406"/>
            <a:ext cx="8915400" cy="1150937"/>
          </a:xfrm>
        </p:spPr>
        <p:txBody>
          <a:bodyPr/>
          <a:lstStyle/>
          <a:p>
            <a:r>
              <a:rPr lang="en-US" sz="2400" b="1" dirty="0" err="1">
                <a:solidFill>
                  <a:srgbClr val="C00000"/>
                </a:solidFill>
              </a:rPr>
              <a:t>iEBE</a:t>
            </a:r>
            <a:r>
              <a:rPr lang="en-US" sz="2400" b="1" dirty="0">
                <a:solidFill>
                  <a:srgbClr val="C00000"/>
                </a:solidFill>
              </a:rPr>
              <a:t>-VISHNU package</a:t>
            </a:r>
          </a:p>
          <a:p>
            <a:pPr lvl="1"/>
            <a:r>
              <a:rPr lang="en-US" sz="2000" dirty="0" smtClean="0"/>
              <a:t>Hydro + hadron cascade simulator for relativistic heavy-ion collisions</a:t>
            </a:r>
          </a:p>
          <a:p>
            <a:pPr lvl="1"/>
            <a:r>
              <a:rPr lang="en-US" sz="2000" dirty="0" smtClean="0"/>
              <a:t>Developed by Chun Shen </a:t>
            </a:r>
            <a:r>
              <a:rPr lang="is-IS" sz="2000" dirty="0" smtClean="0"/>
              <a:t>(2016)</a:t>
            </a:r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Hydrodynamic Simulation with </a:t>
            </a:r>
            <a:endParaRPr lang="en-US" dirty="0" smtClean="0">
              <a:solidFill>
                <a:schemeClr val="bg1"/>
              </a:solidFill>
              <a:latin typeface="Arial Black" charset="0"/>
            </a:endParaRPr>
          </a:p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iEBE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-VISHNU Code Package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38200"/>
            <a:ext cx="7315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55406"/>
            <a:ext cx="8915400" cy="1150937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Initial Condition Generation</a:t>
            </a:r>
          </a:p>
          <a:p>
            <a:pPr lvl="1"/>
            <a:r>
              <a:rPr lang="en-US" sz="2000" dirty="0"/>
              <a:t>MC-</a:t>
            </a:r>
            <a:r>
              <a:rPr lang="en-US" sz="2000" dirty="0" err="1"/>
              <a:t>Glauber</a:t>
            </a:r>
            <a:r>
              <a:rPr lang="en-US" sz="2000" dirty="0"/>
              <a:t> model using </a:t>
            </a:r>
            <a:r>
              <a:rPr lang="en-US" sz="2000" dirty="0" err="1"/>
              <a:t>SuperMC</a:t>
            </a:r>
            <a:endParaRPr lang="en-US" sz="2000" dirty="0"/>
          </a:p>
          <a:p>
            <a:pPr lvl="1"/>
            <a:r>
              <a:rPr lang="en-US" sz="2000" dirty="0"/>
              <a:t>includes fluctuation</a:t>
            </a:r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Hydrodynamic Simulation with </a:t>
            </a:r>
            <a:endParaRPr lang="en-US" dirty="0" smtClean="0">
              <a:solidFill>
                <a:schemeClr val="bg1"/>
              </a:solidFill>
              <a:latin typeface="Arial Black" charset="0"/>
            </a:endParaRPr>
          </a:p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iEBE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-VISHNU Code Package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38200"/>
            <a:ext cx="7315200" cy="426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105400" y="5660858"/>
                <a:ext cx="3200400" cy="668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</a:rPr>
                        <m:t>𝑆</m:t>
                      </m:r>
                      <m:r>
                        <a:rPr lang="en-US" sz="2000" i="1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charset="0"/>
                            </a:rPr>
                            <m:t>1−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𝛼</m:t>
                          </m:r>
                        </m:num>
                        <m:den>
                          <m:r>
                            <a:rPr lang="en-US" sz="2000" i="1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charset="0"/>
                            </a:rPr>
                            <m:t>part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</a:rPr>
                        <m:t>+</m:t>
                      </m:r>
                      <m:r>
                        <a:rPr lang="en-US" sz="2000" i="1">
                          <a:latin typeface="Cambria Math" charset="0"/>
                        </a:rPr>
                        <m:t>𝛼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charset="0"/>
                            </a:rPr>
                            <m:t>coll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660858"/>
                <a:ext cx="3200400" cy="66851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 flipH="1" flipV="1">
            <a:off x="2133600" y="3581400"/>
            <a:ext cx="533400" cy="1676400"/>
          </a:xfrm>
          <a:prstGeom prst="straightConnector1">
            <a:avLst/>
          </a:prstGeom>
          <a:ln w="50800" cap="flat">
            <a:solidFill>
              <a:srgbClr val="FF87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9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55406"/>
            <a:ext cx="8915400" cy="1150937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Hydrodynamic Simulation</a:t>
            </a:r>
          </a:p>
          <a:p>
            <a:pPr lvl="1"/>
            <a:r>
              <a:rPr lang="en-US" sz="2000" dirty="0"/>
              <a:t>Solving second-order Israel-Stewart equation </a:t>
            </a:r>
            <a:r>
              <a:rPr lang="en-US" sz="2000" dirty="0" smtClean="0"/>
              <a:t>in </a:t>
            </a:r>
            <a:r>
              <a:rPr lang="en-US" sz="2000" dirty="0"/>
              <a:t>(2+1</a:t>
            </a:r>
            <a:r>
              <a:rPr lang="en-US" sz="2000" dirty="0" smtClean="0"/>
              <a:t>)-dimension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Hydrodynamic Simulation with </a:t>
            </a:r>
            <a:endParaRPr lang="en-US" dirty="0" smtClean="0">
              <a:solidFill>
                <a:schemeClr val="bg1"/>
              </a:solidFill>
              <a:latin typeface="Arial Black" charset="0"/>
            </a:endParaRPr>
          </a:p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iEBE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-VISHNU Code Package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38200"/>
            <a:ext cx="7315200" cy="426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5956495"/>
            <a:ext cx="5456176" cy="3748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667000" y="3505200"/>
            <a:ext cx="533400" cy="1752600"/>
          </a:xfrm>
          <a:prstGeom prst="straightConnector1">
            <a:avLst/>
          </a:prstGeom>
          <a:ln w="50800" cap="flat">
            <a:solidFill>
              <a:srgbClr val="FF87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98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81600"/>
            <a:ext cx="8915400" cy="1124743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Freeze-out and Particle Sampling</a:t>
            </a:r>
          </a:p>
          <a:p>
            <a:pPr lvl="1"/>
            <a:r>
              <a:rPr lang="en-US" sz="2000" dirty="0"/>
              <a:t>Fast </a:t>
            </a:r>
            <a:r>
              <a:rPr lang="en-US" sz="2000" dirty="0" smtClean="0"/>
              <a:t>Cooper-Frye using </a:t>
            </a:r>
            <a:r>
              <a:rPr lang="en-US" sz="2000" dirty="0" err="1" smtClean="0"/>
              <a:t>iS</a:t>
            </a:r>
            <a:r>
              <a:rPr lang="en-US" sz="2000" dirty="0" smtClean="0"/>
              <a:t> &amp; </a:t>
            </a:r>
            <a:r>
              <a:rPr lang="en-US" sz="2000" dirty="0" err="1" smtClean="0"/>
              <a:t>iSS</a:t>
            </a:r>
            <a:r>
              <a:rPr lang="en-US" sz="2000" dirty="0" smtClean="0"/>
              <a:t>, hadron </a:t>
            </a:r>
            <a:r>
              <a:rPr lang="en-US" sz="2000" dirty="0"/>
              <a:t>cascade using </a:t>
            </a:r>
            <a:r>
              <a:rPr lang="en-US" sz="2000" dirty="0" err="1"/>
              <a:t>UrQMD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Hydrodynamic Simulation with </a:t>
            </a:r>
            <a:endParaRPr lang="en-US" dirty="0" smtClean="0">
              <a:solidFill>
                <a:schemeClr val="bg1"/>
              </a:solidFill>
              <a:latin typeface="Arial Black" charset="0"/>
            </a:endParaRPr>
          </a:p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iEBE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-VISHNU Code Package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38200"/>
            <a:ext cx="7315200" cy="4267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667000" y="3657600"/>
            <a:ext cx="2133600" cy="1600200"/>
          </a:xfrm>
          <a:prstGeom prst="straightConnector1">
            <a:avLst/>
          </a:prstGeom>
          <a:ln w="50800" cap="flat">
            <a:solidFill>
              <a:srgbClr val="FF87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4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" y="3048000"/>
            <a:ext cx="4255078" cy="2971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22" y="3047999"/>
            <a:ext cx="4255078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886230"/>
            <a:ext cx="3733800" cy="2237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EOS from </a:t>
            </a:r>
            <a:r>
              <a:rPr lang="en-US" sz="2400" dirty="0" err="1" smtClean="0">
                <a:latin typeface="Arial Black" charset="0"/>
              </a:rPr>
              <a:t>HotQCD</a:t>
            </a:r>
            <a:r>
              <a:rPr lang="en-US" sz="2400" dirty="0" smtClean="0">
                <a:latin typeface="Arial Black" charset="0"/>
              </a:rPr>
              <a:t> Collaboration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990601"/>
            <a:ext cx="5361769" cy="5068887"/>
          </a:xfrm>
        </p:spPr>
        <p:txBody>
          <a:bodyPr/>
          <a:lstStyle/>
          <a:p>
            <a:r>
              <a:rPr lang="en-US" sz="2000" b="1" dirty="0" smtClean="0"/>
              <a:t>Inclusion of </a:t>
            </a:r>
            <a:r>
              <a:rPr lang="en-US" sz="2000" b="1" dirty="0" err="1" smtClean="0">
                <a:solidFill>
                  <a:srgbClr val="C00000"/>
                </a:solidFill>
              </a:rPr>
              <a:t>HotQCD</a:t>
            </a:r>
            <a:r>
              <a:rPr lang="en-US" sz="2000" b="1" dirty="0" smtClean="0">
                <a:solidFill>
                  <a:srgbClr val="C00000"/>
                </a:solidFill>
              </a:rPr>
              <a:t> EOS </a:t>
            </a:r>
            <a:r>
              <a:rPr lang="en-US" sz="2000" b="1" dirty="0" smtClean="0"/>
              <a:t>in simulation</a:t>
            </a:r>
          </a:p>
          <a:p>
            <a:pPr lvl="1"/>
            <a:r>
              <a:rPr lang="en-US" sz="1800" dirty="0"/>
              <a:t>R</a:t>
            </a:r>
            <a:r>
              <a:rPr lang="en-US" sz="1800" dirty="0" smtClean="0"/>
              <a:t>eplaced </a:t>
            </a:r>
            <a:br>
              <a:rPr lang="en-US" sz="1800" dirty="0" smtClean="0"/>
            </a:br>
            <a:r>
              <a:rPr lang="en-US" sz="1800" dirty="0" smtClean="0"/>
              <a:t>older </a:t>
            </a:r>
            <a:r>
              <a:rPr lang="en-US" sz="1800" dirty="0" smtClean="0">
                <a:solidFill>
                  <a:srgbClr val="0000C2"/>
                </a:solidFill>
              </a:rPr>
              <a:t>s95p-v1 (2010) parameterization </a:t>
            </a:r>
            <a:r>
              <a:rPr lang="en-US" sz="1800" dirty="0" smtClean="0"/>
              <a:t>by newer </a:t>
            </a:r>
            <a:r>
              <a:rPr lang="en-US" sz="1800" dirty="0" err="1" smtClean="0">
                <a:solidFill>
                  <a:srgbClr val="0000C2"/>
                </a:solidFill>
              </a:rPr>
              <a:t>HotQCD</a:t>
            </a:r>
            <a:r>
              <a:rPr lang="en-US" sz="1800" dirty="0" smtClean="0">
                <a:solidFill>
                  <a:srgbClr val="0000C2"/>
                </a:solidFill>
              </a:rPr>
              <a:t> (2014) collaboration results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20% difference </a:t>
            </a:r>
            <a:r>
              <a:rPr lang="en-US" sz="1800" dirty="0" smtClean="0"/>
              <a:t>found in spectra and flow coefficients (s95p-v1 vs </a:t>
            </a:r>
            <a:r>
              <a:rPr lang="en-US" sz="1800" dirty="0" err="1" smtClean="0"/>
              <a:t>HotQCD</a:t>
            </a:r>
            <a:r>
              <a:rPr lang="en-US" sz="1800" dirty="0" smtClean="0"/>
              <a:t>)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00800" y="2587823"/>
            <a:ext cx="1902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Moreland &amp;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Soltz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2016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51095" y="4724400"/>
            <a:ext cx="1273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PHENIX 2004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4138" y="5995788"/>
            <a:ext cx="588366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400"/>
                </a:solidFill>
              </a:rPr>
              <a:t>Milestone met: Hydrodynamic simulation with </a:t>
            </a:r>
            <a:r>
              <a:rPr lang="en-US" b="1" dirty="0" err="1" smtClean="0">
                <a:solidFill>
                  <a:srgbClr val="006400"/>
                </a:solidFill>
              </a:rPr>
              <a:t>HotQCD</a:t>
            </a:r>
            <a:r>
              <a:rPr lang="en-US" b="1" dirty="0" smtClean="0">
                <a:solidFill>
                  <a:srgbClr val="006400"/>
                </a:solidFill>
              </a:rPr>
              <a:t> EOS</a:t>
            </a:r>
            <a:endParaRPr lang="en-US" b="1" dirty="0">
              <a:solidFill>
                <a:srgbClr val="006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Splitting Function Calculation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305704"/>
                <a:ext cx="8458200" cy="4820459"/>
              </a:xfrm>
            </p:spPr>
            <p:txBody>
              <a:bodyPr/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Geometry of heavy-ion collision</a:t>
                </a:r>
              </a:p>
              <a:p>
                <a:pPr lvl="1"/>
                <a:r>
                  <a:rPr lang="en-US" sz="2000" b="1" dirty="0" smtClean="0"/>
                  <a:t>Jets from binary collision</a:t>
                </a:r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b="1" dirty="0" smtClean="0"/>
              </a:p>
              <a:p>
                <a:pPr lvl="1"/>
                <a:r>
                  <a:rPr lang="en-US" sz="2000" b="1" dirty="0" smtClean="0"/>
                  <a:t>Medium from participants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/>
              </a:p>
              <a:p>
                <a:endParaRPr lang="en-US" sz="400" dirty="0" smtClean="0">
                  <a:solidFill>
                    <a:srgbClr val="C00000"/>
                  </a:solidFill>
                </a:endParaRPr>
              </a:p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Parton splitting</a:t>
                </a:r>
              </a:p>
              <a:p>
                <a:pPr lvl="1"/>
                <a:r>
                  <a:rPr lang="en-US" sz="2000" dirty="0" smtClean="0"/>
                  <a:t>Jets propagating medium may split</a:t>
                </a:r>
                <a:br>
                  <a:rPr lang="en-US" sz="2000" dirty="0" smtClean="0"/>
                </a:b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𝑞</m:t>
                    </m:r>
                    <m:r>
                      <a:rPr lang="en-US" sz="2000" b="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𝑞𝑔</m:t>
                    </m:r>
                    <m:r>
                      <a:rPr lang="en-US" sz="2000" b="0" i="1" smtClean="0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𝑞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𝑔𝑞</m:t>
                    </m:r>
                    <m:r>
                      <a:rPr lang="en-US" sz="2000" i="1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𝑔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𝑔𝑔</m:t>
                    </m:r>
                    <m:r>
                      <a:rPr lang="en-US" sz="2000" i="1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𝑔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0000C2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0000C2"/>
                            </a:solidFill>
                            <a:latin typeface="Cambria Math" charset="0"/>
                          </a:rPr>
                          <m:t>𝑞</m:t>
                        </m:r>
                      </m:e>
                    </m:acc>
                  </m:oMath>
                </a14:m>
                <a:endParaRPr lang="en-US" sz="2000" dirty="0"/>
              </a:p>
              <a:p>
                <a:pPr lvl="1"/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305704"/>
                <a:ext cx="8458200" cy="4820459"/>
              </a:xfrm>
              <a:blipFill rotWithShape="0">
                <a:blip r:embed="rId3"/>
                <a:stretch>
                  <a:fillRect l="-1009" t="-885" b="-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5486400" y="1295400"/>
            <a:ext cx="3416139" cy="2819400"/>
            <a:chOff x="616782" y="1905000"/>
            <a:chExt cx="3416139" cy="2819400"/>
          </a:xfrm>
        </p:grpSpPr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791762" y="3082243"/>
              <a:ext cx="3076129" cy="1106764"/>
            </a:xfrm>
            <a:prstGeom prst="rect">
              <a:avLst/>
            </a:prstGeom>
            <a:gradFill flip="none" rotWithShape="1">
              <a:gsLst>
                <a:gs pos="50000">
                  <a:srgbClr val="FF0000"/>
                </a:gs>
                <a:gs pos="0">
                  <a:srgbClr val="FFFF00"/>
                </a:gs>
                <a:gs pos="100000">
                  <a:srgbClr val="FFFF00"/>
                </a:gs>
              </a:gsLst>
              <a:lin ang="0" scaled="0"/>
              <a:tileRect/>
            </a:gradFill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3645344" y="3082243"/>
              <a:ext cx="387577" cy="162168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 rot="10848373">
              <a:off x="616782" y="2578052"/>
              <a:ext cx="387577" cy="162168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1067818" y="1905000"/>
              <a:ext cx="2459104" cy="2819400"/>
              <a:chOff x="714" y="576"/>
              <a:chExt cx="1288" cy="1330"/>
            </a:xfrm>
          </p:grpSpPr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714" y="1386"/>
                <a:ext cx="365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 rot="10800000">
                <a:off x="1637" y="1380"/>
                <a:ext cx="365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" name="AutoShape 17"/>
              <p:cNvSpPr>
                <a:spLocks noChangeArrowheads="1"/>
              </p:cNvSpPr>
              <p:nvPr/>
            </p:nvSpPr>
            <p:spPr bwMode="auto">
              <a:xfrm>
                <a:off x="1273" y="1276"/>
                <a:ext cx="209" cy="210"/>
              </a:xfrm>
              <a:prstGeom prst="irregularSeal1">
                <a:avLst/>
              </a:prstGeom>
              <a:solidFill>
                <a:srgbClr val="FF9900"/>
              </a:solidFill>
              <a:ln w="15875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 flipV="1">
                <a:off x="1077" y="1385"/>
                <a:ext cx="298" cy="0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 rot="10800000" flipV="1">
                <a:off x="1376" y="1384"/>
                <a:ext cx="265" cy="0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 rot="6114803" flipV="1">
                <a:off x="1065" y="1634"/>
                <a:ext cx="527" cy="17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 rot="16570071" flipV="1">
                <a:off x="1173" y="1161"/>
                <a:ext cx="442" cy="8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23" name="Group 22"/>
              <p:cNvGrpSpPr>
                <a:grpSpLocks/>
              </p:cNvGrpSpPr>
              <p:nvPr/>
            </p:nvGrpSpPr>
            <p:grpSpPr bwMode="auto">
              <a:xfrm>
                <a:off x="1362" y="576"/>
                <a:ext cx="101" cy="363"/>
                <a:chOff x="1265" y="384"/>
                <a:chExt cx="101" cy="363"/>
              </a:xfrm>
            </p:grpSpPr>
            <p:sp>
              <p:nvSpPr>
                <p:cNvPr id="29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321" y="384"/>
                  <a:ext cx="35" cy="36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320" y="637"/>
                  <a:ext cx="46" cy="11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1265" y="590"/>
                  <a:ext cx="53" cy="15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1300" y="541"/>
                  <a:ext cx="19" cy="20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4" name="Freeform 27"/>
              <p:cNvSpPr>
                <a:spLocks/>
              </p:cNvSpPr>
              <p:nvPr/>
            </p:nvSpPr>
            <p:spPr bwMode="auto">
              <a:xfrm>
                <a:off x="1352" y="1516"/>
                <a:ext cx="80" cy="86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Freeform 28"/>
              <p:cNvSpPr>
                <a:spLocks/>
              </p:cNvSpPr>
              <p:nvPr/>
            </p:nvSpPr>
            <p:spPr bwMode="auto">
              <a:xfrm rot="2179176" flipH="1">
                <a:off x="1287" y="1525"/>
                <a:ext cx="24" cy="121"/>
              </a:xfrm>
              <a:custGeom>
                <a:avLst/>
                <a:gdLst>
                  <a:gd name="T0" fmla="*/ 11 w 46"/>
                  <a:gd name="T1" fmla="*/ 0 h 198"/>
                  <a:gd name="T2" fmla="*/ 5 w 46"/>
                  <a:gd name="T3" fmla="*/ 39 h 198"/>
                  <a:gd name="T4" fmla="*/ 20 w 46"/>
                  <a:gd name="T5" fmla="*/ 78 h 198"/>
                  <a:gd name="T6" fmla="*/ 2 w 46"/>
                  <a:gd name="T7" fmla="*/ 105 h 198"/>
                  <a:gd name="T8" fmla="*/ 29 w 46"/>
                  <a:gd name="T9" fmla="*/ 117 h 198"/>
                  <a:gd name="T10" fmla="*/ 35 w 46"/>
                  <a:gd name="T11" fmla="*/ 144 h 198"/>
                  <a:gd name="T12" fmla="*/ 29 w 46"/>
                  <a:gd name="T13" fmla="*/ 171 h 198"/>
                  <a:gd name="T14" fmla="*/ 35 w 46"/>
                  <a:gd name="T15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98">
                    <a:moveTo>
                      <a:pt x="11" y="0"/>
                    </a:moveTo>
                    <a:cubicBezTo>
                      <a:pt x="24" y="4"/>
                      <a:pt x="0" y="25"/>
                      <a:pt x="5" y="39"/>
                    </a:cubicBezTo>
                    <a:cubicBezTo>
                      <a:pt x="0" y="69"/>
                      <a:pt x="11" y="52"/>
                      <a:pt x="20" y="78"/>
                    </a:cubicBezTo>
                    <a:cubicBezTo>
                      <a:pt x="16" y="89"/>
                      <a:pt x="9" y="95"/>
                      <a:pt x="2" y="105"/>
                    </a:cubicBezTo>
                    <a:cubicBezTo>
                      <a:pt x="12" y="108"/>
                      <a:pt x="19" y="114"/>
                      <a:pt x="29" y="117"/>
                    </a:cubicBezTo>
                    <a:cubicBezTo>
                      <a:pt x="25" y="134"/>
                      <a:pt x="18" y="135"/>
                      <a:pt x="35" y="144"/>
                    </a:cubicBezTo>
                    <a:cubicBezTo>
                      <a:pt x="39" y="156"/>
                      <a:pt x="36" y="160"/>
                      <a:pt x="29" y="171"/>
                    </a:cubicBezTo>
                    <a:cubicBezTo>
                      <a:pt x="46" y="177"/>
                      <a:pt x="35" y="181"/>
                      <a:pt x="35" y="198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Freeform 29"/>
              <p:cNvSpPr>
                <a:spLocks/>
              </p:cNvSpPr>
              <p:nvPr/>
            </p:nvSpPr>
            <p:spPr bwMode="auto">
              <a:xfrm rot="10121092">
                <a:off x="1336" y="1569"/>
                <a:ext cx="81" cy="71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Freeform 30"/>
              <p:cNvSpPr>
                <a:spLocks/>
              </p:cNvSpPr>
              <p:nvPr/>
            </p:nvSpPr>
            <p:spPr bwMode="auto">
              <a:xfrm rot="10121092">
                <a:off x="1316" y="1150"/>
                <a:ext cx="69" cy="97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Freeform 31"/>
              <p:cNvSpPr>
                <a:spLocks/>
              </p:cNvSpPr>
              <p:nvPr/>
            </p:nvSpPr>
            <p:spPr bwMode="auto">
              <a:xfrm rot="14203381">
                <a:off x="1408" y="1142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7849" y="2071577"/>
                <a:ext cx="4721421" cy="1357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𝐴𝐴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/2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/2)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𝑇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𝑟</m:t>
                    </m:r>
                    <m:r>
                      <a:rPr lang="en-US" b="0" i="1" smtClean="0"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 smtClean="0"/>
                  <a:t>: thickness ←Woods-Saxon nuclear density</a:t>
                </a:r>
              </a:p>
              <a:p>
                <a:endParaRPr lang="en-US" sz="500" i="1" dirty="0" smtClean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coll</m:t>
                        </m:r>
                      </m:sub>
                    </m:sSub>
                    <m:r>
                      <a:rPr lang="en-US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AA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b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in</m:t>
                        </m:r>
                      </m:sub>
                    </m:sSub>
                  </m:oMath>
                </a14:m>
                <a:r>
                  <a:rPr lang="en-US" dirty="0"/>
                  <a:t> 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in</m:t>
                        </m:r>
                      </m:sub>
                    </m:sSub>
                  </m:oMath>
                </a14:m>
                <a:r>
                  <a:rPr lang="en-US" dirty="0"/>
                  <a:t>=42mb @ 200GeV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49" y="2071577"/>
                <a:ext cx="4721421" cy="1357423"/>
              </a:xfrm>
              <a:prstGeom prst="rect">
                <a:avLst/>
              </a:prstGeom>
              <a:blipFill rotWithShape="0">
                <a:blip r:embed="rId5"/>
                <a:stretch>
                  <a:fillRect l="-1680" r="-2326" b="-9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150" y="3962400"/>
                <a:ext cx="4827091" cy="985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part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charset="0"/>
                                        </a:rPr>
                                        <m:t>in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𝑟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𝑏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r>
                  <a:rPr lang="en-US" b="0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1−</m:t>
                        </m:r>
                        <m:func>
                          <m:func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charset="0"/>
                                      </a:rPr>
                                      <m:t>in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𝑟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50" y="3962400"/>
                <a:ext cx="4827091" cy="985334"/>
              </a:xfrm>
              <a:prstGeom prst="rect">
                <a:avLst/>
              </a:prstGeom>
              <a:blipFill rotWithShape="0">
                <a:blip r:embed="rId6"/>
                <a:stretch>
                  <a:fillRect l="-126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081" y="4652025"/>
            <a:ext cx="3470448" cy="15201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869015"/>
            <a:ext cx="8915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006400"/>
                </a:solidFill>
              </a:rPr>
              <a:t>Heavy-quark splitting functions are evaluated in </a:t>
            </a:r>
            <a:r>
              <a:rPr lang="en-US" sz="2100" b="1" dirty="0" smtClean="0">
                <a:solidFill>
                  <a:srgbClr val="006400"/>
                </a:solidFill>
              </a:rPr>
              <a:t>the hydrodynamic medium</a:t>
            </a:r>
            <a:endParaRPr lang="en-US" sz="2100" b="1" dirty="0">
              <a:solidFill>
                <a:srgbClr val="006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Splitting Function Calculation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276"/>
            <a:ext cx="8229600" cy="5483224"/>
          </a:xfrm>
        </p:spPr>
        <p:txBody>
          <a:bodyPr/>
          <a:lstStyle/>
          <a:p>
            <a:r>
              <a:rPr lang="en-US" sz="2400" dirty="0" smtClean="0">
                <a:solidFill>
                  <a:srgbClr val="0000C2"/>
                </a:solidFill>
              </a:rPr>
              <a:t>Medium-induced </a:t>
            </a:r>
            <a:r>
              <a:rPr lang="en-US" sz="2400" dirty="0" err="1" smtClean="0">
                <a:solidFill>
                  <a:srgbClr val="0000C2"/>
                </a:solidFill>
              </a:rPr>
              <a:t>parton</a:t>
            </a:r>
            <a:r>
              <a:rPr lang="en-US" sz="2400" dirty="0" smtClean="0">
                <a:solidFill>
                  <a:srgbClr val="0000C2"/>
                </a:solidFill>
              </a:rPr>
              <a:t> splitting kernels </a:t>
            </a:r>
            <a:r>
              <a:rPr lang="en-US" sz="2400" dirty="0" smtClean="0"/>
              <a:t>are </a:t>
            </a:r>
            <a:br>
              <a:rPr lang="en-US" sz="2400" dirty="0" smtClean="0"/>
            </a:br>
            <a:r>
              <a:rPr lang="en-US" sz="2400" dirty="0" smtClean="0"/>
              <a:t>calculated (JHEP 2017) and coded up by Ivan </a:t>
            </a:r>
            <a:r>
              <a:rPr lang="en-US" sz="2400" dirty="0" err="1" smtClean="0"/>
              <a:t>Vitev</a:t>
            </a:r>
            <a:endParaRPr lang="en-US" sz="24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Courier New" charset="0"/>
              <a:buChar char="o"/>
            </a:pPr>
            <a:r>
              <a:rPr lang="en-US" sz="2200" dirty="0" smtClean="0"/>
              <a:t>Use a </a:t>
            </a:r>
            <a:r>
              <a:rPr lang="en-US" sz="2200" dirty="0" smtClean="0">
                <a:solidFill>
                  <a:srgbClr val="C00000"/>
                </a:solidFill>
              </a:rPr>
              <a:t>simple model for QGP medium background</a:t>
            </a:r>
          </a:p>
          <a:p>
            <a:pPr>
              <a:buFont typeface="Courier New" charset="0"/>
              <a:buChar char="o"/>
            </a:pPr>
            <a:r>
              <a:rPr lang="en-US" sz="2200" b="1" dirty="0" smtClean="0">
                <a:solidFill>
                  <a:srgbClr val="C00000"/>
                </a:solidFill>
              </a:rPr>
              <a:t>Take 3 days </a:t>
            </a:r>
            <a:r>
              <a:rPr lang="en-US" sz="2200" dirty="0" smtClean="0"/>
              <a:t>on a 32 Core Xeon node for a parameter set</a:t>
            </a:r>
          </a:p>
          <a:p>
            <a:pPr lvl="1"/>
            <a:r>
              <a:rPr lang="en-US" sz="1700" dirty="0" smtClean="0"/>
              <a:t>Need to be repeated for various couplings, energies, centralities, </a:t>
            </a:r>
            <a:r>
              <a:rPr lang="is-IS" sz="1700" dirty="0" smtClean="0"/>
              <a:t>…</a:t>
            </a:r>
            <a:endParaRPr lang="en-US" sz="1700" dirty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2002204"/>
            <a:ext cx="8407895" cy="2950796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Splitting Function Calculation </a:t>
            </a:r>
            <a:br>
              <a:rPr lang="en-US" sz="2400" dirty="0" smtClean="0">
                <a:latin typeface="Arial Black" charset="0"/>
              </a:rPr>
            </a:br>
            <a:r>
              <a:rPr lang="en-US" sz="2400" dirty="0" smtClean="0">
                <a:latin typeface="Arial Black" charset="0"/>
              </a:rPr>
              <a:t>with realistic QGP medium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69195"/>
            <a:ext cx="8585200" cy="1115244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C2"/>
                </a:solidFill>
              </a:rPr>
              <a:t>Improved QGP medium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/>
              <a:t>S</a:t>
            </a:r>
            <a:r>
              <a:rPr lang="en-US" sz="1800" dirty="0" smtClean="0"/>
              <a:t>imple </a:t>
            </a:r>
            <a:r>
              <a:rPr lang="en-US" sz="1800" dirty="0" err="1" smtClean="0"/>
              <a:t>Bjorken</a:t>
            </a:r>
            <a:r>
              <a:rPr lang="en-US" sz="1800" dirty="0" smtClean="0"/>
              <a:t> model → </a:t>
            </a:r>
            <a:r>
              <a:rPr lang="en-US" sz="1800" dirty="0" smtClean="0">
                <a:solidFill>
                  <a:srgbClr val="0000C2"/>
                </a:solidFill>
              </a:rPr>
              <a:t>hydrodynamic simulation </a:t>
            </a:r>
            <a:r>
              <a:rPr lang="en-US" sz="1800" dirty="0" smtClean="0"/>
              <a:t>w/ full transverse expansion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3" y="2484438"/>
            <a:ext cx="4477062" cy="36576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05965" y="5257800"/>
            <a:ext cx="4409133" cy="1295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Large difference found in the splitting functions on </a:t>
            </a:r>
            <a:r>
              <a:rPr lang="en-US" sz="2000" dirty="0" smtClean="0">
                <a:solidFill>
                  <a:srgbClr val="C00000"/>
                </a:solidFill>
              </a:rPr>
              <a:t>model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vs </a:t>
            </a:r>
            <a:r>
              <a:rPr lang="en-US" sz="2000" dirty="0" smtClean="0">
                <a:solidFill>
                  <a:srgbClr val="0000C2"/>
                </a:solidFill>
              </a:rPr>
              <a:t>hydro simulation </a:t>
            </a:r>
            <a:r>
              <a:rPr lang="en-US" sz="2000" dirty="0" smtClean="0"/>
              <a:t>QGP medium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Code takes 6 times more time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945162"/>
            <a:ext cx="7601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400"/>
                </a:solidFill>
              </a:rPr>
              <a:t>Major accomplishment in lattice QCD and simulation part</a:t>
            </a:r>
            <a:endParaRPr lang="en-US" sz="2400" b="1" dirty="0">
              <a:solidFill>
                <a:srgbClr val="0064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3755" r="8742" b="2941"/>
          <a:stretch/>
        </p:blipFill>
        <p:spPr>
          <a:xfrm>
            <a:off x="4876800" y="2133600"/>
            <a:ext cx="3886200" cy="3124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54432" y="5014803"/>
            <a:ext cx="1691104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400" smtClean="0"/>
              <a:t>Momentum Fraction</a:t>
            </a:r>
            <a:endParaRPr lang="en-US" sz="140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541275" y="3623696"/>
            <a:ext cx="784895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400" smtClean="0"/>
              <a:t>Splitting</a:t>
            </a:r>
            <a:endParaRPr lang="en-US" sz="1400"/>
          </a:p>
        </p:txBody>
      </p:sp>
      <p:sp>
        <p:nvSpPr>
          <p:cNvPr id="15" name="TextBox 14"/>
          <p:cNvSpPr txBox="1"/>
          <p:nvPr/>
        </p:nvSpPr>
        <p:spPr>
          <a:xfrm>
            <a:off x="289394" y="5979398"/>
            <a:ext cx="3825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Evolution of medium temperature in </a:t>
            </a:r>
            <a:r>
              <a:rPr lang="en-US" sz="1600" dirty="0" err="1" smtClean="0"/>
              <a:t>Au+Au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50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Splitting Function Code Optimization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57276"/>
            <a:ext cx="8229600" cy="5068887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Refactoring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Original code has complicated </a:t>
            </a:r>
            <a:br>
              <a:rPr lang="en-US" sz="2000" dirty="0" smtClean="0"/>
            </a:br>
            <a:r>
              <a:rPr lang="en-US" sz="2000" dirty="0" smtClean="0"/>
              <a:t>structure that restricts extensions, </a:t>
            </a:r>
            <a:br>
              <a:rPr lang="en-US" sz="2000" dirty="0" smtClean="0"/>
            </a:br>
            <a:r>
              <a:rPr lang="en-US" sz="2000" dirty="0" smtClean="0"/>
              <a:t>and many redundant replications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Only GNU compiler can compile </a:t>
            </a:r>
            <a:br>
              <a:rPr lang="en-US" sz="2000" dirty="0" smtClean="0"/>
            </a:br>
            <a:r>
              <a:rPr lang="en-US" sz="2000" dirty="0" smtClean="0"/>
              <a:t>it due to the nested functions</a:t>
            </a:r>
            <a:endParaRPr lang="en-US" sz="800" dirty="0" smtClean="0"/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r>
              <a:rPr lang="en-US" sz="2000" dirty="0" smtClean="0"/>
              <a:t>Code is </a:t>
            </a:r>
            <a:r>
              <a:rPr lang="en-US" sz="2000" b="1" dirty="0" smtClean="0">
                <a:solidFill>
                  <a:srgbClr val="006400"/>
                </a:solidFill>
              </a:rPr>
              <a:t>restructured</a:t>
            </a:r>
            <a:r>
              <a:rPr lang="en-US" sz="2000" dirty="0" smtClean="0"/>
              <a:t> (in C++) and </a:t>
            </a:r>
            <a:br>
              <a:rPr lang="en-US" sz="2000" dirty="0" smtClean="0"/>
            </a:br>
            <a:r>
              <a:rPr lang="en-US" sz="2000" dirty="0" smtClean="0"/>
              <a:t>shortened (</a:t>
            </a:r>
            <a:r>
              <a:rPr lang="en-US" sz="2000" b="1" dirty="0" smtClean="0">
                <a:solidFill>
                  <a:srgbClr val="006400"/>
                </a:solidFill>
              </a:rPr>
              <a:t>24K → 8K lines</a:t>
            </a:r>
            <a:r>
              <a:rPr lang="en-US" sz="2000" dirty="0" smtClean="0"/>
              <a:t>)</a:t>
            </a:r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r>
              <a:rPr lang="en-US" sz="2000" dirty="0" smtClean="0"/>
              <a:t>Arithmetic calculations are optimized to be more efficient</a:t>
            </a:r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r>
              <a:rPr lang="en-US" sz="2000" dirty="0" smtClean="0">
                <a:solidFill>
                  <a:srgbClr val="0000C2"/>
                </a:solidFill>
              </a:rPr>
              <a:t>20x speed improvement </a:t>
            </a:r>
            <a:r>
              <a:rPr lang="en-US" sz="2000" dirty="0" smtClean="0"/>
              <a:t>accomplished</a:t>
            </a:r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endParaRPr lang="en-US" sz="700" dirty="0" smtClean="0"/>
          </a:p>
          <a:p>
            <a:pPr>
              <a:spcAft>
                <a:spcPts val="30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Effective incorporation of simulated QGP medium</a:t>
            </a:r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r>
              <a:rPr lang="en-US" sz="2000" dirty="0" smtClean="0"/>
              <a:t>Reduced overhead for calling QGP medium grid function</a:t>
            </a:r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r>
              <a:rPr lang="en-US" sz="2000" dirty="0" smtClean="0">
                <a:solidFill>
                  <a:srgbClr val="0000C2"/>
                </a:solidFill>
              </a:rPr>
              <a:t>2x</a:t>
            </a:r>
            <a:r>
              <a:rPr lang="en-US" sz="2000" dirty="0">
                <a:solidFill>
                  <a:srgbClr val="0000C2"/>
                </a:solidFill>
              </a:rPr>
              <a:t> speed improvement </a:t>
            </a:r>
            <a:r>
              <a:rPr lang="en-US" sz="2000" dirty="0" smtClean="0"/>
              <a:t>accomplished</a:t>
            </a:r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914400"/>
            <a:ext cx="3644238" cy="2981324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6920345" y="1221830"/>
            <a:ext cx="304800" cy="2514600"/>
          </a:xfrm>
          <a:prstGeom prst="rightBrace">
            <a:avLst>
              <a:gd name="adj1" fmla="val 10833"/>
              <a:gd name="adj2" fmla="val 13305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3452" y="3692888"/>
            <a:ext cx="167640" cy="1004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1910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228039" y="4328280"/>
            <a:ext cx="868495" cy="7891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5" y="4650127"/>
            <a:ext cx="242455" cy="288636"/>
          </a:xfrm>
          <a:prstGeom prst="rect">
            <a:avLst/>
          </a:prstGeom>
        </p:spPr>
      </p:pic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9819" y="4911336"/>
            <a:ext cx="8536734" cy="6523"/>
          </a:xfrm>
          <a:prstGeom prst="line">
            <a:avLst/>
          </a:prstGeom>
          <a:noFill/>
          <a:ln w="38100" cmpd="sng">
            <a:solidFill>
              <a:srgbClr val="9933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7570863" y="4830241"/>
            <a:ext cx="1587" cy="797686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/>
          </p:nvPr>
        </p:nvGraphicFramePr>
        <p:xfrm>
          <a:off x="121784" y="4525441"/>
          <a:ext cx="508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2" name="Equation" r:id="rId16" imgW="254000" imgH="152400" progId="Equation.DSMT4">
                  <p:embed/>
                </p:oleObj>
              </mc:Choice>
              <mc:Fallback>
                <p:oleObj name="Equation" r:id="rId16" imgW="2540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784" y="4525441"/>
                        <a:ext cx="5080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/>
          <p:cNvGraphicFramePr>
            <a:graphicFrameLocks noChangeAspect="1"/>
          </p:cNvGraphicFramePr>
          <p:nvPr>
            <p:extLst/>
          </p:nvPr>
        </p:nvGraphicFramePr>
        <p:xfrm>
          <a:off x="1318877" y="4525441"/>
          <a:ext cx="44926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3" name="Equation" r:id="rId18" imgW="215900" imgH="165100" progId="Equation.DSMT4">
                  <p:embed/>
                </p:oleObj>
              </mc:Choice>
              <mc:Fallback>
                <p:oleObj name="Equation" r:id="rId18" imgW="2159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877" y="4525441"/>
                        <a:ext cx="44926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5869717" y="4908173"/>
            <a:ext cx="1212850" cy="3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Liquid-like</a:t>
            </a:r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>
            <a:off x="7635950" y="4833416"/>
            <a:ext cx="1588" cy="797686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1137" y="4908173"/>
            <a:ext cx="1022350" cy="3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8000"/>
                </a:solidFill>
              </a:rPr>
              <a:t>Gas-like</a:t>
            </a: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1546836" y="4832983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9" name="Object 3"/>
          <p:cNvGraphicFramePr>
            <a:graphicFrameLocks noChangeAspect="1"/>
          </p:cNvGraphicFramePr>
          <p:nvPr>
            <p:extLst/>
          </p:nvPr>
        </p:nvGraphicFramePr>
        <p:xfrm>
          <a:off x="5308269" y="4525441"/>
          <a:ext cx="396875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4" name="Equation" r:id="rId20" imgW="190500" imgH="152400" progId="Equation.DSMT4">
                  <p:embed/>
                </p:oleObj>
              </mc:Choice>
              <mc:Fallback>
                <p:oleObj name="Equation" r:id="rId20" imgW="1905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269" y="4525441"/>
                        <a:ext cx="396875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5509240" y="4832983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8001000" y="4906008"/>
            <a:ext cx="902861" cy="30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Crystal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2" name="Object 3"/>
          <p:cNvGraphicFramePr>
            <a:graphicFrameLocks noChangeAspect="1"/>
          </p:cNvGraphicFramePr>
          <p:nvPr>
            <p:extLst/>
          </p:nvPr>
        </p:nvGraphicFramePr>
        <p:xfrm>
          <a:off x="2489392" y="4525441"/>
          <a:ext cx="21113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" name="Equation" r:id="rId22" imgW="101600" imgH="152400" progId="Equation.DSMT4">
                  <p:embed/>
                </p:oleObj>
              </mc:Choice>
              <mc:Fallback>
                <p:oleObj name="Equation" r:id="rId22" imgW="1016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392" y="4525441"/>
                        <a:ext cx="21113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2590800" y="4832983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486295" y="3839641"/>
            <a:ext cx="149629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/>
              <a:t>b</a:t>
            </a:r>
            <a:r>
              <a:rPr lang="en-US" sz="1200" b="1" dirty="0" smtClean="0"/>
              <a:t>reakdown of </a:t>
            </a:r>
          </a:p>
          <a:p>
            <a:pPr algn="ctr" eaLnBrk="1" hangingPunct="1"/>
            <a:r>
              <a:rPr lang="en-US" sz="1200" b="1" dirty="0"/>
              <a:t>t</a:t>
            </a:r>
            <a:r>
              <a:rPr lang="en-US" sz="1200" b="1" dirty="0" smtClean="0"/>
              <a:t>raditional plasma theory</a:t>
            </a:r>
            <a:endParaRPr lang="en-US" sz="1200" b="1" dirty="0"/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1546837" y="4982103"/>
            <a:ext cx="0" cy="1397976"/>
          </a:xfrm>
          <a:prstGeom prst="line">
            <a:avLst/>
          </a:prstGeom>
          <a:noFill/>
          <a:ln w="19050">
            <a:solidFill>
              <a:srgbClr val="99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" name="ocp-gamma-0.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774" y="5282592"/>
            <a:ext cx="1194408" cy="1194408"/>
          </a:xfrm>
          <a:prstGeom prst="rect">
            <a:avLst/>
          </a:prstGeom>
        </p:spPr>
      </p:pic>
      <p:pic>
        <p:nvPicPr>
          <p:cNvPr id="27" name="ocp-gamma-175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54908" y="5282592"/>
            <a:ext cx="1194408" cy="1194408"/>
          </a:xfrm>
          <a:prstGeom prst="rect">
            <a:avLst/>
          </a:prstGeom>
        </p:spPr>
      </p:pic>
      <p:pic>
        <p:nvPicPr>
          <p:cNvPr id="28" name="ocp-gamma-150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91445" y="5282592"/>
            <a:ext cx="1194408" cy="1194408"/>
          </a:xfrm>
          <a:prstGeom prst="rect">
            <a:avLst/>
          </a:prstGeom>
        </p:spPr>
      </p:pic>
      <p:pic>
        <p:nvPicPr>
          <p:cNvPr id="29" name="ocp-gamma-1.mp4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215718" y="5282592"/>
            <a:ext cx="1194408" cy="1194408"/>
          </a:xfrm>
          <a:prstGeom prst="rect">
            <a:avLst/>
          </a:prstGeom>
        </p:spPr>
      </p:pic>
      <p:pic>
        <p:nvPicPr>
          <p:cNvPr id="30" name="ocp-gamma-25.mp4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88583" y="5282592"/>
            <a:ext cx="1194408" cy="1194408"/>
          </a:xfrm>
          <a:prstGeom prst="rect">
            <a:avLst/>
          </a:prstGeom>
        </p:spPr>
      </p:pic>
      <p:graphicFrame>
        <p:nvGraphicFramePr>
          <p:cNvPr id="31" name="Object 3"/>
          <p:cNvGraphicFramePr>
            <a:graphicFrameLocks noChangeAspect="1"/>
          </p:cNvGraphicFramePr>
          <p:nvPr>
            <p:extLst/>
          </p:nvPr>
        </p:nvGraphicFramePr>
        <p:xfrm>
          <a:off x="7332853" y="4525441"/>
          <a:ext cx="52863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" name="Equation" r:id="rId29" imgW="254000" imgH="152400" progId="Equation.DSMT4">
                  <p:embed/>
                </p:oleObj>
              </mc:Choice>
              <mc:Fallback>
                <p:oleObj name="Equation" r:id="rId29" imgW="2540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2853" y="4525441"/>
                        <a:ext cx="528637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5507654" y="4949163"/>
            <a:ext cx="0" cy="1430916"/>
          </a:xfrm>
          <a:prstGeom prst="line">
            <a:avLst/>
          </a:prstGeom>
          <a:noFill/>
          <a:ln w="19050">
            <a:solidFill>
              <a:srgbClr val="99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4" name="Object 3"/>
          <p:cNvGraphicFramePr>
            <a:graphicFrameLocks noChangeAspect="1"/>
          </p:cNvGraphicFramePr>
          <p:nvPr>
            <p:extLst/>
          </p:nvPr>
        </p:nvGraphicFramePr>
        <p:xfrm>
          <a:off x="3527820" y="4525441"/>
          <a:ext cx="4222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" name="Equation" r:id="rId31" imgW="203200" imgH="152400" progId="Equation.DSMT4">
                  <p:embed/>
                </p:oleObj>
              </mc:Choice>
              <mc:Fallback>
                <p:oleObj name="Equation" r:id="rId31" imgW="2032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820" y="4525441"/>
                        <a:ext cx="42227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Line 14"/>
          <p:cNvSpPr>
            <a:spLocks noChangeShapeType="1"/>
          </p:cNvSpPr>
          <p:nvPr/>
        </p:nvSpPr>
        <p:spPr bwMode="auto">
          <a:xfrm>
            <a:off x="3741296" y="4832983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5018862" y="3839641"/>
            <a:ext cx="91941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 smtClean="0"/>
              <a:t>onset of liquid-like behavior</a:t>
            </a:r>
            <a:endParaRPr lang="en-US" sz="1200" b="1" dirty="0"/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7051667" y="3839641"/>
            <a:ext cx="103619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 smtClean="0"/>
              <a:t>1</a:t>
            </a:r>
            <a:r>
              <a:rPr lang="en-US" sz="1200" b="1" baseline="30000" dirty="0" smtClean="0"/>
              <a:t>st</a:t>
            </a:r>
            <a:r>
              <a:rPr lang="en-US" sz="1200" b="1" dirty="0" smtClean="0"/>
              <a:t> order</a:t>
            </a:r>
          </a:p>
          <a:p>
            <a:pPr algn="ctr" eaLnBrk="1" hangingPunct="1"/>
            <a:r>
              <a:rPr lang="en-US" sz="1200" b="1" dirty="0" smtClean="0"/>
              <a:t>liquid-solid transition</a:t>
            </a:r>
            <a:endParaRPr lang="en-US" sz="1200" b="1" dirty="0"/>
          </a:p>
        </p:txBody>
      </p:sp>
      <p:sp>
        <p:nvSpPr>
          <p:cNvPr id="38" name="Rectangle 37"/>
          <p:cNvSpPr/>
          <p:nvPr/>
        </p:nvSpPr>
        <p:spPr>
          <a:xfrm>
            <a:off x="199162" y="903982"/>
            <a:ext cx="5739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00C2"/>
                </a:solidFill>
              </a:rPr>
              <a:t>Explore</a:t>
            </a:r>
            <a:r>
              <a:rPr lang="en-US" b="1" dirty="0" smtClean="0"/>
              <a:t> the </a:t>
            </a:r>
            <a:r>
              <a:rPr lang="en-US" b="1" dirty="0"/>
              <a:t>potentially fruitful </a:t>
            </a:r>
            <a:r>
              <a:rPr lang="en-US" b="1" dirty="0">
                <a:solidFill>
                  <a:srgbClr val="0000C2"/>
                </a:solidFill>
              </a:rPr>
              <a:t>analogies</a:t>
            </a:r>
            <a:r>
              <a:rPr lang="en-US" b="1" dirty="0"/>
              <a:t> between </a:t>
            </a:r>
            <a:r>
              <a:rPr lang="en-US" b="1" dirty="0" smtClean="0">
                <a:solidFill>
                  <a:srgbClr val="FF0000"/>
                </a:solidFill>
              </a:rPr>
              <a:t>Quark-Gluon Plasmas</a:t>
            </a:r>
            <a:r>
              <a:rPr lang="en-US" b="1" dirty="0" smtClean="0"/>
              <a:t> and </a:t>
            </a:r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arm Dense Matter</a:t>
            </a:r>
            <a:r>
              <a:rPr lang="en-US" b="1" dirty="0" smtClean="0"/>
              <a:t> to provide physical insights and theoretical guidance on the </a:t>
            </a:r>
            <a:r>
              <a:rPr lang="en-US" b="1" dirty="0" smtClean="0">
                <a:solidFill>
                  <a:srgbClr val="0000C2"/>
                </a:solidFill>
              </a:rPr>
              <a:t>effects of strong coupling </a:t>
            </a:r>
            <a:r>
              <a:rPr lang="en-US" b="1" dirty="0">
                <a:solidFill>
                  <a:srgbClr val="0000C2"/>
                </a:solidFill>
              </a:rPr>
              <a:t>on </a:t>
            </a:r>
            <a:r>
              <a:rPr lang="en-US" b="1" dirty="0" smtClean="0">
                <a:solidFill>
                  <a:srgbClr val="0000C2"/>
                </a:solidFill>
              </a:rPr>
              <a:t>b-jet </a:t>
            </a:r>
            <a:r>
              <a:rPr lang="en-US" b="1" dirty="0">
                <a:solidFill>
                  <a:srgbClr val="0000C2"/>
                </a:solidFill>
              </a:rPr>
              <a:t>stopping power</a:t>
            </a:r>
            <a:r>
              <a:rPr lang="en-US" b="1" dirty="0"/>
              <a:t> </a:t>
            </a:r>
            <a:r>
              <a:rPr lang="en-US" b="1" dirty="0" smtClean="0"/>
              <a:t>phenomenology</a:t>
            </a:r>
            <a:endParaRPr lang="en-US" b="1" dirty="0"/>
          </a:p>
        </p:txBody>
      </p:sp>
      <p:sp>
        <p:nvSpPr>
          <p:cNvPr id="3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Objectives 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409948"/>
              </p:ext>
            </p:extLst>
          </p:nvPr>
        </p:nvGraphicFramePr>
        <p:xfrm>
          <a:off x="1110689" y="2699100"/>
          <a:ext cx="2034192" cy="88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" name="Equation" r:id="rId33" imgW="1054100" imgH="457200" progId="Equation.DSMT4">
                  <p:embed/>
                </p:oleObj>
              </mc:Choice>
              <mc:Fallback>
                <p:oleObj name="Equation" r:id="rId33" imgW="10541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110689" y="2699100"/>
                        <a:ext cx="2034192" cy="8823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685800" y="2320638"/>
            <a:ext cx="2883970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/>
              <a:t>Coulomb coupling strength</a:t>
            </a:r>
            <a:endParaRPr lang="en-US" sz="1600" b="1" dirty="0"/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200400" y="3931974"/>
            <a:ext cx="105064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/>
              <a:t>m</a:t>
            </a:r>
            <a:r>
              <a:rPr lang="en-US" sz="1200" b="1" dirty="0" smtClean="0"/>
              <a:t>inimum of viscosity</a:t>
            </a:r>
            <a:endParaRPr lang="en-US" sz="1200" b="1" dirty="0"/>
          </a:p>
        </p:txBody>
      </p:sp>
      <p:sp>
        <p:nvSpPr>
          <p:cNvPr id="60" name="Rectangle 59"/>
          <p:cNvSpPr/>
          <p:nvPr/>
        </p:nvSpPr>
        <p:spPr>
          <a:xfrm>
            <a:off x="3919581" y="2971800"/>
            <a:ext cx="3344171" cy="5847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4982"/>
                </a:solidFill>
              </a:rPr>
              <a:t>How does strong coupling affect the stopping power of plasmas ?</a:t>
            </a:r>
            <a:endParaRPr lang="en-US" sz="1600" dirty="0">
              <a:solidFill>
                <a:srgbClr val="00498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315617" y="2971800"/>
                <a:ext cx="1322478" cy="5852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𝑆</m:t>
                      </m:r>
                      <m:r>
                        <a:rPr lang="en-US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𝑉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617" y="2971800"/>
                <a:ext cx="1322478" cy="585216"/>
              </a:xfrm>
              <a:prstGeom prst="rect">
                <a:avLst/>
              </a:prstGeom>
              <a:blipFill rotWithShape="0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 descr="warm-dens-matter-phase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96" y="762000"/>
            <a:ext cx="2670764" cy="2172223"/>
          </a:xfrm>
          <a:prstGeom prst="rect">
            <a:avLst/>
          </a:prstGeom>
          <a:ln>
            <a:noFill/>
          </a:ln>
        </p:spPr>
      </p:pic>
      <p:sp>
        <p:nvSpPr>
          <p:cNvPr id="41" name="Rectangle 40"/>
          <p:cNvSpPr/>
          <p:nvPr/>
        </p:nvSpPr>
        <p:spPr>
          <a:xfrm>
            <a:off x="2590800" y="4137567"/>
            <a:ext cx="435749" cy="1120233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10527" y="3524911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QGP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5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Splitting Function Code Optimization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2" y="1057276"/>
            <a:ext cx="8561388" cy="4962524"/>
          </a:xfrm>
        </p:spPr>
        <p:txBody>
          <a:bodyPr/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Efficient on-node parallelization</a:t>
            </a:r>
          </a:p>
          <a:p>
            <a:pPr lvl="1"/>
            <a:r>
              <a:rPr lang="en-US" sz="1800" dirty="0" smtClean="0"/>
              <a:t>Original code uses parallelization </a:t>
            </a:r>
            <a:br>
              <a:rPr lang="en-US" sz="1800" dirty="0" smtClean="0"/>
            </a:br>
            <a:r>
              <a:rPr lang="en-US" sz="1800" dirty="0" smtClean="0"/>
              <a:t>supported by Cuba numerical </a:t>
            </a:r>
            <a:br>
              <a:rPr lang="en-US" sz="1800" dirty="0" smtClean="0"/>
            </a:br>
            <a:r>
              <a:rPr lang="en-US" sz="1800" dirty="0" smtClean="0"/>
              <a:t>integration library (</a:t>
            </a:r>
            <a:r>
              <a:rPr lang="en-US" sz="1800" dirty="0" err="1" smtClean="0"/>
              <a:t>pthread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S</a:t>
            </a:r>
            <a:r>
              <a:rPr lang="en-US" sz="1800" dirty="0" smtClean="0"/>
              <a:t>cales terribly</a:t>
            </a:r>
          </a:p>
          <a:p>
            <a:pPr lvl="1"/>
            <a:endParaRPr lang="en-US" sz="700" dirty="0" smtClean="0"/>
          </a:p>
          <a:p>
            <a:pPr lvl="1">
              <a:buFont typeface="Wingdings" charset="2"/>
              <a:buChar char="Ø"/>
            </a:pPr>
            <a:r>
              <a:rPr lang="en-US" sz="1800" dirty="0" smtClean="0"/>
              <a:t>Problem can be embarrassingly </a:t>
            </a:r>
            <a:br>
              <a:rPr lang="en-US" sz="1800" dirty="0" smtClean="0"/>
            </a:br>
            <a:r>
              <a:rPr lang="en-US" sz="1800" dirty="0" smtClean="0"/>
              <a:t>parallelizable by distributing </a:t>
            </a:r>
            <a:br>
              <a:rPr lang="en-US" sz="1800" dirty="0" smtClean="0"/>
            </a:br>
            <a:r>
              <a:rPr lang="en-US" sz="1800" dirty="0" smtClean="0"/>
              <a:t>integrations for different </a:t>
            </a:r>
            <a:br>
              <a:rPr lang="en-US" sz="1800" dirty="0" smtClean="0"/>
            </a:br>
            <a:r>
              <a:rPr lang="en-US" sz="1800" dirty="0" smtClean="0"/>
              <a:t>energy/momenta for different cores</a:t>
            </a:r>
          </a:p>
          <a:p>
            <a:pPr lvl="1">
              <a:buFont typeface="Wingdings" charset="2"/>
              <a:buChar char="Ø"/>
            </a:pPr>
            <a:r>
              <a:rPr lang="en-US" sz="1800" dirty="0" smtClean="0"/>
              <a:t>New parallelization shows much better scaling </a:t>
            </a:r>
          </a:p>
          <a:p>
            <a:pPr lvl="1">
              <a:buFont typeface="Wingdings" charset="2"/>
              <a:buChar char="Ø"/>
            </a:pPr>
            <a:r>
              <a:rPr lang="en-US" sz="1800" dirty="0">
                <a:solidFill>
                  <a:srgbClr val="0000C2"/>
                </a:solidFill>
              </a:rPr>
              <a:t>1</a:t>
            </a:r>
            <a:r>
              <a:rPr lang="en-US" sz="1800" dirty="0" smtClean="0">
                <a:solidFill>
                  <a:srgbClr val="0000C2"/>
                </a:solidFill>
              </a:rPr>
              <a:t>0x speed improvement </a:t>
            </a:r>
            <a:r>
              <a:rPr lang="en-US" sz="1800" dirty="0" smtClean="0"/>
              <a:t>accomplished</a:t>
            </a:r>
          </a:p>
          <a:p>
            <a:pPr lvl="1">
              <a:buFont typeface="Wingdings" charset="2"/>
              <a:buChar char="Ø"/>
            </a:pPr>
            <a:endParaRPr lang="en-US" sz="700" dirty="0" smtClean="0"/>
          </a:p>
          <a:p>
            <a:r>
              <a:rPr lang="en-US" sz="2000" b="1" dirty="0" smtClean="0">
                <a:solidFill>
                  <a:srgbClr val="C00000"/>
                </a:solidFill>
              </a:rPr>
              <a:t>Overall improvement: </a:t>
            </a:r>
            <a:r>
              <a:rPr lang="en-US" sz="2000" b="1" dirty="0" smtClean="0">
                <a:solidFill>
                  <a:srgbClr val="0000C2"/>
                </a:solidFill>
              </a:rPr>
              <a:t>18 days → 1 hour</a:t>
            </a:r>
          </a:p>
          <a:p>
            <a:pPr lvl="1"/>
            <a:r>
              <a:rPr lang="en-US" sz="1800" dirty="0"/>
              <a:t>P</a:t>
            </a:r>
            <a:r>
              <a:rPr lang="en-US" sz="1800" dirty="0" smtClean="0"/>
              <a:t>recise splitting probability on variety of simulation parameters</a:t>
            </a:r>
          </a:p>
          <a:p>
            <a:pPr lvl="1"/>
            <a:r>
              <a:rPr lang="en-US" sz="1800" dirty="0" smtClean="0"/>
              <a:t>Easy to read, and easy to extend code base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95400"/>
            <a:ext cx="4251052" cy="29718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36179" y="5727998"/>
            <a:ext cx="5490029" cy="3357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Preparing for a paper for di-b-jet in LHC and RHIC (2018)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19400" y="6079510"/>
            <a:ext cx="619918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6400"/>
                </a:solidFill>
              </a:rPr>
              <a:t>Milestone </a:t>
            </a:r>
            <a:r>
              <a:rPr lang="en-US" b="1" dirty="0">
                <a:solidFill>
                  <a:srgbClr val="006400"/>
                </a:solidFill>
              </a:rPr>
              <a:t>met: </a:t>
            </a:r>
            <a:r>
              <a:rPr lang="en-US" b="1" dirty="0" smtClean="0">
                <a:solidFill>
                  <a:srgbClr val="006400"/>
                </a:solidFill>
              </a:rPr>
              <a:t>Jet </a:t>
            </a:r>
            <a:r>
              <a:rPr lang="en-US" b="1" dirty="0">
                <a:solidFill>
                  <a:srgbClr val="006400"/>
                </a:solidFill>
              </a:rPr>
              <a:t>propagation into fluctuating </a:t>
            </a:r>
            <a:r>
              <a:rPr lang="en-US" b="1" dirty="0" smtClean="0">
                <a:solidFill>
                  <a:srgbClr val="006400"/>
                </a:solidFill>
              </a:rPr>
              <a:t>hydro </a:t>
            </a:r>
            <a:r>
              <a:rPr lang="en-US" b="1" dirty="0">
                <a:solidFill>
                  <a:srgbClr val="006400"/>
                </a:solidFill>
              </a:rPr>
              <a:t>medium</a:t>
            </a:r>
          </a:p>
        </p:txBody>
      </p:sp>
    </p:spTree>
    <p:extLst>
      <p:ext uri="{BB962C8B-B14F-4D97-AF65-F5344CB8AC3E}">
        <p14:creationId xmlns:p14="http://schemas.microsoft.com/office/powerpoint/2010/main" val="5032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Summary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36060"/>
            <a:ext cx="5638801" cy="5110162"/>
          </a:xfrm>
        </p:spPr>
        <p:txBody>
          <a:bodyPr/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Hydrodynamic simulation</a:t>
            </a:r>
          </a:p>
          <a:p>
            <a:pPr marL="574675" lvl="1" indent="-287338"/>
            <a:r>
              <a:rPr lang="en-US" sz="2000" dirty="0" smtClean="0"/>
              <a:t>Improved Equation of State (EOS)</a:t>
            </a:r>
          </a:p>
          <a:p>
            <a:pPr lvl="1"/>
            <a:endParaRPr lang="en-US" sz="1000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Heavy quark splitting function calculation</a:t>
            </a:r>
          </a:p>
          <a:p>
            <a:pPr marL="574675" lvl="1" indent="-287338"/>
            <a:r>
              <a:rPr lang="en-US" sz="2000" dirty="0"/>
              <a:t>R</a:t>
            </a:r>
            <a:r>
              <a:rPr lang="en-US" sz="2000" dirty="0" smtClean="0"/>
              <a:t>ealistic QGP background generated by the hydrodynamic simulation</a:t>
            </a:r>
          </a:p>
          <a:p>
            <a:pPr marL="574675" lvl="1" indent="-287338"/>
            <a:r>
              <a:rPr lang="en-US" sz="2000" dirty="0" smtClean="0"/>
              <a:t>Optimized code for practical evaluation </a:t>
            </a:r>
            <a:br>
              <a:rPr lang="en-US" sz="2000" dirty="0" smtClean="0"/>
            </a:br>
            <a:r>
              <a:rPr lang="en-US" sz="2000" dirty="0" smtClean="0"/>
              <a:t>on various simulation parameters</a:t>
            </a:r>
          </a:p>
          <a:p>
            <a:pPr marL="574675" lvl="1" indent="-287338"/>
            <a:r>
              <a:rPr lang="en-US" sz="2000" dirty="0" smtClean="0"/>
              <a:t>Paper in preparation</a:t>
            </a:r>
          </a:p>
          <a:p>
            <a:pPr lvl="1"/>
            <a:endParaRPr lang="en-US" sz="1000" dirty="0"/>
          </a:p>
          <a:p>
            <a:r>
              <a:rPr lang="en-US" sz="2400" b="1" dirty="0" smtClean="0">
                <a:solidFill>
                  <a:srgbClr val="0000C2"/>
                </a:solidFill>
              </a:rPr>
              <a:t>FY18-19 plan</a:t>
            </a:r>
          </a:p>
          <a:p>
            <a:pPr marL="574675" lvl="1" indent="-287338"/>
            <a:r>
              <a:rPr lang="en-US" sz="2000" dirty="0" smtClean="0"/>
              <a:t>Complete splitting function calculations</a:t>
            </a:r>
          </a:p>
          <a:p>
            <a:pPr marL="574675" lvl="1" indent="-287338"/>
            <a:r>
              <a:rPr lang="en-US" sz="2000" dirty="0" smtClean="0"/>
              <a:t>Beam energy scan to address </a:t>
            </a:r>
            <a:r>
              <a:rPr lang="en-US" sz="2000" dirty="0" smtClean="0">
                <a:solidFill>
                  <a:srgbClr val="0000C2"/>
                </a:solidFill>
              </a:rPr>
              <a:t>jet </a:t>
            </a:r>
            <a:r>
              <a:rPr lang="en-US" sz="2000" dirty="0">
                <a:solidFill>
                  <a:srgbClr val="0000C2"/>
                </a:solidFill>
              </a:rPr>
              <a:t>quenching at low </a:t>
            </a:r>
            <a:r>
              <a:rPr lang="en-US" sz="2000" dirty="0" smtClean="0">
                <a:solidFill>
                  <a:srgbClr val="0000C2"/>
                </a:solidFill>
              </a:rPr>
              <a:t>center of mass energies</a:t>
            </a:r>
            <a:endParaRPr lang="en-US" sz="2000" dirty="0" smtClean="0"/>
          </a:p>
          <a:p>
            <a:pPr lvl="1"/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21305" y="71020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0" y="857675"/>
            <a:ext cx="3681670" cy="25713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3930" y="2222473"/>
            <a:ext cx="1617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PHENIX 2004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3407034"/>
            <a:ext cx="3352800" cy="305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8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617996" y="3205734"/>
            <a:ext cx="4017286" cy="3042666"/>
            <a:chOff x="1482677" y="4648200"/>
            <a:chExt cx="3018246" cy="2286000"/>
          </a:xfrm>
        </p:grpSpPr>
        <p:pic>
          <p:nvPicPr>
            <p:cNvPr id="37" name="Picture 36" descr="viscosity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677" y="4648200"/>
              <a:ext cx="2848868" cy="22758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8" name="Object 3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24840736"/>
                    </p:ext>
                  </p:extLst>
                </p:nvPr>
              </p:nvGraphicFramePr>
              <p:xfrm>
                <a:off x="3170706" y="5257800"/>
                <a:ext cx="639294" cy="3148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17" name="Equation" r:id="rId7" imgW="850900" imgH="419100" progId="Equation.DSMT4">
                        <p:embed/>
                      </p:oleObj>
                    </mc:Choice>
                    <mc:Fallback>
                      <p:oleObj name="Equation" r:id="rId7" imgW="850900" imgH="4191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70706" y="5257800"/>
                              <a:ext cx="639294" cy="31487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9" name="Object 5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34089588"/>
                    </p:ext>
                  </p:extLst>
                </p:nvPr>
              </p:nvGraphicFramePr>
              <p:xfrm>
                <a:off x="3170706" y="5257800"/>
                <a:ext cx="639294" cy="3148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924" name="Equation" r:id="rId37" imgW="850900" imgH="419100" progId="Equation.DSMT4">
                        <p:embed/>
                      </p:oleObj>
                    </mc:Choice>
                    <mc:Fallback>
                      <p:oleObj name="Equation" r:id="rId37" imgW="850900" imgH="4191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3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70706" y="5257800"/>
                              <a:ext cx="639294" cy="31487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324593" y="6476198"/>
                  <a:ext cx="17633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4593" y="6476198"/>
                  <a:ext cx="176330" cy="276999"/>
                </a:xfrm>
                <a:prstGeom prst="rect">
                  <a:avLst/>
                </a:prstGeom>
                <a:blipFill rotWithShape="0">
                  <a:blip r:embed="rId39"/>
                  <a:stretch>
                    <a:fillRect l="-28205" r="-28205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/>
            <p:cNvSpPr/>
            <p:nvPr/>
          </p:nvSpPr>
          <p:spPr>
            <a:xfrm>
              <a:off x="2438400" y="6801507"/>
              <a:ext cx="1300557" cy="1326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52400" y="2567658"/>
            <a:ext cx="3936624" cy="3480809"/>
          </a:xfrm>
          <a:prstGeom prst="rect">
            <a:avLst/>
          </a:prstGeom>
        </p:spPr>
      </p:pic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3293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Methods: molecular dynamics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77794" y="1208166"/>
            <a:ext cx="2468880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/>
              <a:t>Classical</a:t>
            </a:r>
          </a:p>
          <a:p>
            <a:pPr algn="ctr" eaLnBrk="1" hangingPunct="1"/>
            <a:r>
              <a:rPr lang="en-US" sz="1800" b="1" dirty="0" smtClean="0"/>
              <a:t>Molecular Dynamics</a:t>
            </a:r>
            <a:endParaRPr lang="en-US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357880" y="1793477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PBC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87"/>
          <a:stretch/>
        </p:blipFill>
        <p:spPr>
          <a:xfrm>
            <a:off x="3108960" y="990600"/>
            <a:ext cx="3063240" cy="822960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>
          <a:xfrm>
            <a:off x="2819400" y="1014355"/>
            <a:ext cx="304800" cy="112400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2" name="TextBox 18431"/>
          <p:cNvSpPr txBox="1"/>
          <p:nvPr/>
        </p:nvSpPr>
        <p:spPr>
          <a:xfrm>
            <a:off x="3053080" y="173736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44416" y="5966825"/>
            <a:ext cx="277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Strickler</a:t>
            </a:r>
            <a:r>
              <a:rPr lang="en-US" sz="1400" dirty="0" smtClean="0"/>
              <a:t>, </a:t>
            </a:r>
            <a:r>
              <a:rPr lang="en-US" sz="1400" dirty="0" err="1" smtClean="0"/>
              <a:t>Daligault</a:t>
            </a:r>
            <a:r>
              <a:rPr lang="en-US" sz="1400" dirty="0" smtClean="0"/>
              <a:t> </a:t>
            </a:r>
            <a:r>
              <a:rPr lang="en-US" sz="1400" dirty="0"/>
              <a:t>et al., </a:t>
            </a:r>
            <a:r>
              <a:rPr lang="en-US" sz="1400" dirty="0" smtClean="0"/>
              <a:t>PRX (2016)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47914" y="2286000"/>
            <a:ext cx="206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Diffusion coefficient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953000" y="5930036"/>
            <a:ext cx="3041342" cy="16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019512" y="5911334"/>
                <a:ext cx="23724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charset="0"/>
                        </a:rPr>
                        <m:t>0.1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512" y="5911334"/>
                <a:ext cx="237244" cy="184666"/>
              </a:xfrm>
              <a:prstGeom prst="rect">
                <a:avLst/>
              </a:prstGeom>
              <a:blipFill rotWithShape="0">
                <a:blip r:embed="rId43"/>
                <a:stretch>
                  <a:fillRect l="-15385" r="-1538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943600" y="5911334"/>
                <a:ext cx="12022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5911334"/>
                <a:ext cx="120226" cy="184666"/>
              </a:xfrm>
              <a:prstGeom prst="rect">
                <a:avLst/>
              </a:prstGeom>
              <a:blipFill rotWithShape="0">
                <a:blip r:embed="rId44"/>
                <a:stretch>
                  <a:fillRect l="-30000" r="-3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797151" y="5911334"/>
                <a:ext cx="20518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charset="0"/>
                        </a:rPr>
                        <m:t>10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151" y="5911334"/>
                <a:ext cx="205184" cy="184666"/>
              </a:xfrm>
              <a:prstGeom prst="rect">
                <a:avLst/>
              </a:prstGeom>
              <a:blipFill rotWithShape="0">
                <a:blip r:embed="rId45"/>
                <a:stretch>
                  <a:fillRect l="-17647" r="-1764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634656" y="5911334"/>
                <a:ext cx="29014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charset="0"/>
                        </a:rPr>
                        <m:t>100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656" y="5911334"/>
                <a:ext cx="290144" cy="184666"/>
              </a:xfrm>
              <a:prstGeom prst="rect">
                <a:avLst/>
              </a:prstGeom>
              <a:blipFill rotWithShape="0">
                <a:blip r:embed="rId46"/>
                <a:stretch>
                  <a:fillRect l="-12500" r="-125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6019800" y="5729651"/>
            <a:ext cx="533400" cy="61549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111587" y="5484296"/>
                <a:ext cx="441613" cy="230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Γ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𝑄𝐺𝑃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587" y="5484296"/>
                <a:ext cx="441613" cy="230704"/>
              </a:xfrm>
              <a:prstGeom prst="rect">
                <a:avLst/>
              </a:prstGeom>
              <a:blipFill rotWithShape="0">
                <a:blip r:embed="rId47"/>
                <a:stretch>
                  <a:fillRect l="-2778" r="-1389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105400" y="2971800"/>
            <a:ext cx="203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Viscosity coefficient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8100" y="6677025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45" name="ocp-gamma-2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6522579" y="838200"/>
            <a:ext cx="2109103" cy="210910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04751" y="6243935"/>
            <a:ext cx="2405787" cy="461665"/>
          </a:xfrm>
          <a:prstGeom prst="rect">
            <a:avLst/>
          </a:prstGeom>
          <a:noFill/>
          <a:ln>
            <a:solidFill>
              <a:srgbClr val="61B01E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50000"/>
                  </a:schemeClr>
                </a:solidFill>
              </a:rPr>
              <a:t>st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milestone met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875" y="6282656"/>
            <a:ext cx="428525" cy="419086"/>
          </a:xfrm>
          <a:prstGeom prst="rect">
            <a:avLst/>
          </a:prstGeom>
          <a:ln>
            <a:solidFill>
              <a:srgbClr val="61B01E"/>
            </a:solidFill>
          </a:ln>
        </p:spPr>
      </p:pic>
    </p:spTree>
    <p:extLst>
      <p:ext uri="{BB962C8B-B14F-4D97-AF65-F5344CB8AC3E}">
        <p14:creationId xmlns:p14="http://schemas.microsoft.com/office/powerpoint/2010/main" val="119066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0400"/>
            <a:ext cx="4207280" cy="1102442"/>
          </a:xfrm>
          <a:prstGeom prst="rect">
            <a:avLst/>
          </a:prstGeom>
        </p:spPr>
      </p:pic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365005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Methods: molecular dynamics of </a:t>
            </a:r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dE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/dx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41244" y="1640674"/>
            <a:ext cx="2468880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/>
              <a:t>Classical</a:t>
            </a:r>
          </a:p>
          <a:p>
            <a:pPr algn="ctr" eaLnBrk="1" hangingPunct="1"/>
            <a:r>
              <a:rPr lang="en-US" sz="1800" b="1" dirty="0" smtClean="0"/>
              <a:t>Molecular Dynamics</a:t>
            </a:r>
            <a:endParaRPr lang="en-US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352800" y="2590800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PBC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93" y="868347"/>
            <a:ext cx="5486400" cy="881621"/>
          </a:xfrm>
          <a:prstGeom prst="rect">
            <a:avLst/>
          </a:prstGeom>
        </p:spPr>
      </p:pic>
      <p:sp>
        <p:nvSpPr>
          <p:cNvPr id="354" name="TextBox 353"/>
          <p:cNvSpPr txBox="1"/>
          <p:nvPr/>
        </p:nvSpPr>
        <p:spPr>
          <a:xfrm>
            <a:off x="228600" y="4390711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We developed an MD code to perform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2782850" y="996924"/>
            <a:ext cx="304800" cy="199124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2" name="TextBox 18431"/>
          <p:cNvSpPr txBox="1"/>
          <p:nvPr/>
        </p:nvSpPr>
        <p:spPr>
          <a:xfrm>
            <a:off x="3082193" y="259988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75524"/>
            <a:ext cx="3200400" cy="739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41" name="TextBox 18440"/>
              <p:cNvSpPr txBox="1"/>
              <p:nvPr/>
            </p:nvSpPr>
            <p:spPr>
              <a:xfrm>
                <a:off x="7760005" y="1795476"/>
                <a:ext cx="12312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(1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441" name="TextBox 184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005" y="1795476"/>
                <a:ext cx="1231234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6436" t="-4444" r="-643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445" name="Group 18444"/>
          <p:cNvGrpSpPr/>
          <p:nvPr/>
        </p:nvGrpSpPr>
        <p:grpSpPr>
          <a:xfrm>
            <a:off x="4909012" y="3657600"/>
            <a:ext cx="4234988" cy="3017520"/>
            <a:chOff x="4724400" y="3840480"/>
            <a:chExt cx="4234988" cy="3017520"/>
          </a:xfrm>
        </p:grpSpPr>
        <p:grpSp>
          <p:nvGrpSpPr>
            <p:cNvPr id="18440" name="Group 18439"/>
            <p:cNvGrpSpPr>
              <a:grpSpLocks noChangeAspect="1"/>
            </p:cNvGrpSpPr>
            <p:nvPr/>
          </p:nvGrpSpPr>
          <p:grpSpPr>
            <a:xfrm>
              <a:off x="4724400" y="3840480"/>
              <a:ext cx="3888555" cy="3017520"/>
              <a:chOff x="5214781" y="3815696"/>
              <a:chExt cx="3743243" cy="290475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4781" y="3815696"/>
                <a:ext cx="3743243" cy="2904758"/>
              </a:xfrm>
              <a:prstGeom prst="rect">
                <a:avLst/>
              </a:prstGeom>
            </p:spPr>
          </p:pic>
          <p:sp>
            <p:nvSpPr>
              <p:cNvPr id="18439" name="Rectangle 18438"/>
              <p:cNvSpPr/>
              <p:nvPr/>
            </p:nvSpPr>
            <p:spPr>
              <a:xfrm>
                <a:off x="6172200" y="3970237"/>
                <a:ext cx="2476799" cy="182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37" name="TextBox 18436"/>
                <p:cNvSpPr txBox="1"/>
                <p:nvPr/>
              </p:nvSpPr>
              <p:spPr>
                <a:xfrm>
                  <a:off x="7511939" y="4599801"/>
                  <a:ext cx="747833" cy="2769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Q/q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=1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437" name="TextBox 184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939" y="4599801"/>
                  <a:ext cx="747833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9672" t="-28889" r="-11475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38" name="TextBox 18437"/>
                <p:cNvSpPr txBox="1"/>
                <p:nvPr/>
              </p:nvSpPr>
              <p:spPr>
                <a:xfrm>
                  <a:off x="7275111" y="4218801"/>
                  <a:ext cx="1221488" cy="2769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M/m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=1000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438" name="TextBox 184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5111" y="4218801"/>
                  <a:ext cx="1221488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000" t="-28261" r="-600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42" name="TextBox 18441"/>
                <p:cNvSpPr txBox="1"/>
                <p:nvPr/>
              </p:nvSpPr>
              <p:spPr>
                <a:xfrm>
                  <a:off x="8534400" y="6330985"/>
                  <a:ext cx="424988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442" name="TextBox 184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4400" y="6330985"/>
                  <a:ext cx="424988" cy="29841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0000" r="-5714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443" name="Rectangle 18442"/>
            <p:cNvSpPr/>
            <p:nvPr/>
          </p:nvSpPr>
          <p:spPr>
            <a:xfrm>
              <a:off x="6597188" y="6629400"/>
              <a:ext cx="609600" cy="219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TextBox 372"/>
              <p:cNvSpPr txBox="1"/>
              <p:nvPr/>
            </p:nvSpPr>
            <p:spPr>
              <a:xfrm>
                <a:off x="228600" y="5496980"/>
                <a:ext cx="4648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dirty="0" smtClean="0"/>
                  <a:t>We are performing extensive parameter study of </a:t>
                </a:r>
                <a:r>
                  <a:rPr lang="en-US" dirty="0" err="1" smtClean="0"/>
                  <a:t>dE</a:t>
                </a:r>
                <a:r>
                  <a:rPr lang="en-US" dirty="0" smtClean="0"/>
                  <a:t>/dx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>		</a:t>
                </a:r>
                <a:r>
                  <a:rPr lang="en-US" dirty="0" smtClean="0"/>
                  <a:t>M/m , Q/q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Γ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73" name="TextBox 3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496980"/>
                <a:ext cx="4648200" cy="923330"/>
              </a:xfrm>
              <a:prstGeom prst="rect">
                <a:avLst/>
              </a:prstGeom>
              <a:blipFill rotWithShape="0">
                <a:blip r:embed="rId12"/>
                <a:stretch>
                  <a:fillRect l="-1181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600" y="481118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We determined viscosity coefficient and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location of viscosity minimum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-520" y="358286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620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5716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Effect of strong coupling on </a:t>
            </a:r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dE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/dx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96540" y="3733800"/>
            <a:ext cx="2699060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/>
              <a:t>Classic plasma theory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09" y="3770176"/>
            <a:ext cx="4924978" cy="6595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0" y="5181600"/>
            <a:ext cx="6675120" cy="5058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6" name="TextBox 25"/>
          <p:cNvSpPr txBox="1"/>
          <p:nvPr/>
        </p:nvSpPr>
        <p:spPr>
          <a:xfrm>
            <a:off x="5616205" y="5801380"/>
            <a:ext cx="2460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</a:t>
            </a:r>
            <a:r>
              <a:rPr lang="en-US" sz="1400" dirty="0" smtClean="0"/>
              <a:t>enormalized binary scattering</a:t>
            </a:r>
          </a:p>
          <a:p>
            <a:pPr algn="ctr"/>
            <a:r>
              <a:rPr lang="en-US" sz="1400" dirty="0" smtClean="0"/>
              <a:t>cross section</a:t>
            </a:r>
            <a:endParaRPr lang="en-US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781800" y="5576508"/>
            <a:ext cx="0" cy="2350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152400" y="5105400"/>
            <a:ext cx="222749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/>
              <a:t>We </a:t>
            </a:r>
            <a:r>
              <a:rPr lang="en-US" sz="1800" b="1" smtClean="0"/>
              <a:t>are developing a theory</a:t>
            </a:r>
            <a:endParaRPr lang="en-US" sz="1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20415" y="4092939"/>
            <a:ext cx="205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field theory :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257605" y="4142601"/>
                <a:ext cx="6700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𝛤</m:t>
                      </m:r>
                      <m:r>
                        <a:rPr lang="el-G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≪1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605" y="4142601"/>
                <a:ext cx="670055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7273" r="-818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381000" y="5812863"/>
            <a:ext cx="485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inary collisions including strong coupling effects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83361" y="6129331"/>
            <a:ext cx="384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ynamical dielectric effects neglected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26572" y="4447401"/>
                <a:ext cx="89607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>
                    <a:ea typeface="Cambria Math" charset="0"/>
                    <a:cs typeface="Cambria Math" charset="0"/>
                  </a:rPr>
                  <a:t>m/M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≪1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72" y="4447401"/>
                <a:ext cx="896079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16327" t="-28889" r="-4762" b="-5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17444" y="914400"/>
            <a:ext cx="7307356" cy="2667000"/>
            <a:chOff x="617444" y="914400"/>
            <a:chExt cx="7307356" cy="2667000"/>
          </a:xfrm>
        </p:grpSpPr>
        <p:grpSp>
          <p:nvGrpSpPr>
            <p:cNvPr id="5" name="Group 4"/>
            <p:cNvGrpSpPr/>
            <p:nvPr/>
          </p:nvGrpSpPr>
          <p:grpSpPr>
            <a:xfrm>
              <a:off x="1761202" y="1036161"/>
              <a:ext cx="6163598" cy="2507868"/>
              <a:chOff x="1761202" y="1036161"/>
              <a:chExt cx="6163598" cy="250786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31"/>
              <a:stretch/>
            </p:blipFill>
            <p:spPr>
              <a:xfrm>
                <a:off x="1761202" y="1036161"/>
                <a:ext cx="6163598" cy="2507868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3124200" y="3352800"/>
                <a:ext cx="685800" cy="1912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753398" y="1047639"/>
              <a:ext cx="2147455" cy="173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77956" y="1114973"/>
              <a:ext cx="2147455" cy="173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70997" y="1121970"/>
              <a:ext cx="2147455" cy="173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96088" y="1824768"/>
                  <a:ext cx="673069" cy="307777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Γ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=1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088" y="1824768"/>
                  <a:ext cx="673069" cy="30777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8108" r="-8108"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2932597" y="914400"/>
                  <a:ext cx="1073114" cy="30777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b="0" dirty="0" smtClean="0"/>
                    <a:t>M/m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=10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2597" y="914400"/>
                  <a:ext cx="1073114" cy="30777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14205" t="-26000" r="-7955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17444" y="2283023"/>
                  <a:ext cx="830356" cy="307777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b="0" dirty="0" smtClean="0"/>
                    <a:t>Q/q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=1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444" y="2283023"/>
                  <a:ext cx="830356" cy="30777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18248" t="-26000" r="-9489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904397" y="914400"/>
                  <a:ext cx="930448" cy="30777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b="0" dirty="0" smtClean="0"/>
                    <a:t>M/m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=1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4397" y="914400"/>
                  <a:ext cx="930448" cy="30777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17105" t="-26000" r="-9211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048000" y="3363099"/>
                  <a:ext cx="876843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charset="0"/>
                          </a:rPr>
                          <m:t>𝑉</m:t>
                        </m:r>
                        <m:r>
                          <a:rPr lang="en-US" sz="1400" b="0" i="1" smtClean="0">
                            <a:latin typeface="Cambria Math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charset="0"/>
                              </a:rPr>
                              <m:t>𝑡h𝑒𝑟𝑚𝑎𝑙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3363099"/>
                  <a:ext cx="876843" cy="21544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4167" r="-694" b="-3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/>
            <p:cNvSpPr/>
            <p:nvPr/>
          </p:nvSpPr>
          <p:spPr>
            <a:xfrm>
              <a:off x="6096000" y="3390171"/>
              <a:ext cx="609600" cy="191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969859" y="3363099"/>
                  <a:ext cx="876843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charset="0"/>
                          </a:rPr>
                          <m:t>𝑉</m:t>
                        </m:r>
                        <m:r>
                          <a:rPr lang="en-US" sz="1400" b="0" i="1" smtClean="0">
                            <a:latin typeface="Cambria Math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charset="0"/>
                              </a:rPr>
                              <m:t>𝑡h𝑒𝑟𝑚𝑎𝑙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9859" y="3363099"/>
                  <a:ext cx="876843" cy="21544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4167" r="-694" b="-3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904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450" y="6705600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551851" y="1969355"/>
            <a:ext cx="576174" cy="8494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7092696" y="2227564"/>
            <a:ext cx="374904" cy="3749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36922" y="1931255"/>
            <a:ext cx="414646" cy="88755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-1" y="921603"/>
                <a:ext cx="91440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004982"/>
                    </a:solidFill>
                  </a:rPr>
                  <a:t>Weak coupling theory breaks down for </a:t>
                </a:r>
                <a14:m>
                  <m:oMath xmlns:m="http://schemas.openxmlformats.org/officeDocument/2006/math">
                    <m:r>
                      <a:rPr lang="el-GR" sz="2400" b="1" i="1" smtClean="0">
                        <a:solidFill>
                          <a:srgbClr val="00498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𝜞</m:t>
                    </m:r>
                    <m:r>
                      <a:rPr lang="en-US" sz="2400" b="1" i="1" smtClean="0">
                        <a:solidFill>
                          <a:srgbClr val="00498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  <m:r>
                      <a:rPr lang="en-US" sz="2400" b="1" i="1" smtClean="0">
                        <a:solidFill>
                          <a:srgbClr val="00498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00498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00498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𝟏</m:t>
                    </m:r>
                  </m:oMath>
                </a14:m>
                <a:r>
                  <a:rPr lang="en-US" sz="2400" b="1" dirty="0" smtClean="0">
                    <a:solidFill>
                      <a:srgbClr val="004982"/>
                    </a:solidFill>
                  </a:rPr>
                  <a:t> </a:t>
                </a:r>
              </a:p>
              <a:p>
                <a:pPr algn="ctr"/>
                <a:r>
                  <a:rPr lang="en-US" sz="2400" b="1" dirty="0" smtClean="0">
                    <a:solidFill>
                      <a:srgbClr val="004982"/>
                    </a:solidFill>
                  </a:rPr>
                  <a:t>but strong coupling effects arise together with non-linear effects</a:t>
                </a:r>
                <a:endParaRPr lang="en-US" sz="2400" b="1" dirty="0">
                  <a:solidFill>
                    <a:srgbClr val="004982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21603"/>
                <a:ext cx="9144001" cy="830997"/>
              </a:xfrm>
              <a:prstGeom prst="rect">
                <a:avLst/>
              </a:prstGeom>
              <a:blipFill rotWithShape="0">
                <a:blip r:embed="rId4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5233" y="2093893"/>
            <a:ext cx="1412567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Dimensionless</a:t>
            </a:r>
          </a:p>
          <a:p>
            <a:pPr algn="ctr"/>
            <a:r>
              <a:rPr lang="en-US" sz="1600" b="1" dirty="0" smtClean="0"/>
              <a:t>Hamiltonian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23625" y="305966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plasma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94625" y="3059668"/>
            <a:ext cx="19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rojectile - plasma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299225" y="3059668"/>
            <a:ext cx="10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projectile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 rot="5400000">
            <a:off x="2690146" y="2516347"/>
            <a:ext cx="246577" cy="87601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/>
          <p:cNvSpPr/>
          <p:nvPr/>
        </p:nvSpPr>
        <p:spPr>
          <a:xfrm rot="5400000">
            <a:off x="4435549" y="1959663"/>
            <a:ext cx="268869" cy="201168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/>
          <p:cNvSpPr/>
          <p:nvPr/>
        </p:nvSpPr>
        <p:spPr>
          <a:xfrm rot="5400000">
            <a:off x="7243106" y="1302963"/>
            <a:ext cx="265176" cy="33213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71" y="3609201"/>
            <a:ext cx="462123" cy="44434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4289" y="4252555"/>
            <a:ext cx="2822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non-linearity</a:t>
            </a:r>
            <a:r>
              <a:rPr lang="en-US" sz="1600" b="1" dirty="0" smtClean="0"/>
              <a:t> + </a:t>
            </a:r>
            <a:r>
              <a:rPr lang="en-US" sz="1600" b="1" dirty="0" smtClean="0">
                <a:solidFill>
                  <a:srgbClr val="FFC000"/>
                </a:solidFill>
              </a:rPr>
              <a:t>coupling effects</a:t>
            </a:r>
            <a:endParaRPr lang="en-US" sz="1600" b="1" dirty="0">
              <a:solidFill>
                <a:srgbClr val="FFC000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49097" y="4774163"/>
            <a:ext cx="2055706" cy="338554"/>
            <a:chOff x="272896" y="5147846"/>
            <a:chExt cx="2055706" cy="338554"/>
          </a:xfrm>
        </p:grpSpPr>
        <p:grpSp>
          <p:nvGrpSpPr>
            <p:cNvPr id="54" name="Group 53"/>
            <p:cNvGrpSpPr/>
            <p:nvPr/>
          </p:nvGrpSpPr>
          <p:grpSpPr>
            <a:xfrm>
              <a:off x="272896" y="5271403"/>
              <a:ext cx="448310" cy="91440"/>
              <a:chOff x="466090" y="4267200"/>
              <a:chExt cx="448310" cy="9144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466090" y="4267200"/>
                <a:ext cx="91440" cy="914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48970" y="4267200"/>
                <a:ext cx="91440" cy="914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822960" y="4267200"/>
                <a:ext cx="91440" cy="914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844157" y="5147846"/>
              <a:ext cx="1484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</a:t>
              </a:r>
              <a:r>
                <a:rPr lang="en-US" sz="1600" b="1" dirty="0" smtClean="0"/>
                <a:t>IC simulations</a:t>
              </a:r>
              <a:endParaRPr lang="en-US" sz="16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590800" y="5602837"/>
                <a:ext cx="1042721" cy="4725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𝑀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5602837"/>
                <a:ext cx="1042721" cy="4725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572000" y="5819001"/>
                <a:ext cx="6270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𝑉</m:t>
                      </m:r>
                      <m:r>
                        <a:rPr lang="en-US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819001"/>
                <a:ext cx="627095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7767" t="-4444" r="-2913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7239000" y="5819284"/>
                <a:ext cx="627095" cy="2518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𝑉</m:t>
                      </m:r>
                      <m:r>
                        <a:rPr lang="en-US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819284"/>
                <a:ext cx="627095" cy="251818"/>
              </a:xfrm>
              <a:prstGeom prst="rect">
                <a:avLst/>
              </a:prstGeom>
              <a:blipFill rotWithShape="0">
                <a:blip r:embed="rId8"/>
                <a:stretch>
                  <a:fillRect l="-8824" t="-4878" r="-2941" b="-48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349097" y="3914001"/>
            <a:ext cx="2092575" cy="338554"/>
            <a:chOff x="272896" y="4385846"/>
            <a:chExt cx="2092575" cy="338554"/>
          </a:xfrm>
        </p:grpSpPr>
        <p:grpSp>
          <p:nvGrpSpPr>
            <p:cNvPr id="56" name="Group 55"/>
            <p:cNvGrpSpPr/>
            <p:nvPr/>
          </p:nvGrpSpPr>
          <p:grpSpPr>
            <a:xfrm>
              <a:off x="272896" y="4509403"/>
              <a:ext cx="448310" cy="91440"/>
              <a:chOff x="421106" y="4495800"/>
              <a:chExt cx="448310" cy="9144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421106" y="44958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03986" y="44958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77976" y="44958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844157" y="4385846"/>
              <a:ext cx="15213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MD simulations</a:t>
              </a:r>
              <a:endParaRPr lang="en-US" sz="1600" b="1" dirty="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54289" y="5099447"/>
            <a:ext cx="1699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non-linearity</a:t>
            </a:r>
            <a:r>
              <a:rPr lang="en-US" sz="1600" b="1" dirty="0" smtClean="0"/>
              <a:t> only</a:t>
            </a:r>
            <a:endParaRPr lang="en-US" sz="1600" b="1" dirty="0">
              <a:solidFill>
                <a:srgbClr val="FFC000"/>
              </a:solidFill>
            </a:endParaRPr>
          </a:p>
        </p:txBody>
      </p:sp>
      <p:grpSp>
        <p:nvGrpSpPr>
          <p:cNvPr id="18434" name="Group 18433"/>
          <p:cNvGrpSpPr/>
          <p:nvPr/>
        </p:nvGrpSpPr>
        <p:grpSpPr>
          <a:xfrm>
            <a:off x="6311900" y="3681138"/>
            <a:ext cx="2527300" cy="2116249"/>
            <a:chOff x="6311900" y="4411160"/>
            <a:chExt cx="2527300" cy="21162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56"/>
            <a:stretch/>
          </p:blipFill>
          <p:spPr>
            <a:xfrm>
              <a:off x="6311900" y="4411160"/>
              <a:ext cx="2527300" cy="2116249"/>
            </a:xfrm>
            <a:prstGeom prst="rect">
              <a:avLst/>
            </a:prstGeom>
          </p:spPr>
        </p:pic>
        <p:sp>
          <p:nvSpPr>
            <p:cNvPr id="18432" name="Rectangle 18431"/>
            <p:cNvSpPr/>
            <p:nvPr/>
          </p:nvSpPr>
          <p:spPr>
            <a:xfrm>
              <a:off x="7919923" y="4595624"/>
              <a:ext cx="538277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8153400" y="3679627"/>
                <a:ext cx="725968" cy="30777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Γ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=1.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679627"/>
                <a:ext cx="725968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840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8153400" y="4036900"/>
                <a:ext cx="934871" cy="5670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𝑄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Γ</m:t>
                      </m:r>
                      <m:r>
                        <a:rPr lang="en-US" b="0" i="1" smtClean="0">
                          <a:latin typeface="Cambria Math" charset="0"/>
                        </a:rPr>
                        <m:t>=10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4036900"/>
                <a:ext cx="934871" cy="56707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437" name="Group 18436"/>
          <p:cNvGrpSpPr/>
          <p:nvPr/>
        </p:nvGrpSpPr>
        <p:grpSpPr>
          <a:xfrm>
            <a:off x="3667380" y="3609201"/>
            <a:ext cx="2450490" cy="2095500"/>
            <a:chOff x="3667380" y="4339223"/>
            <a:chExt cx="2450490" cy="209550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4"/>
            <a:stretch/>
          </p:blipFill>
          <p:spPr>
            <a:xfrm>
              <a:off x="3667380" y="4339223"/>
              <a:ext cx="2450490" cy="2095500"/>
            </a:xfrm>
            <a:prstGeom prst="rect">
              <a:avLst/>
            </a:prstGeom>
          </p:spPr>
        </p:pic>
        <p:sp>
          <p:nvSpPr>
            <p:cNvPr id="18435" name="Rectangle 18434"/>
            <p:cNvSpPr/>
            <p:nvPr/>
          </p:nvSpPr>
          <p:spPr>
            <a:xfrm>
              <a:off x="5040926" y="4572000"/>
              <a:ext cx="521674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237098" y="3658980"/>
                <a:ext cx="1011302" cy="30777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Γ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=0.05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098" y="3658980"/>
                <a:ext cx="1011302" cy="307777"/>
              </a:xfrm>
              <a:prstGeom prst="rect">
                <a:avLst/>
              </a:prstGeom>
              <a:blipFill rotWithShape="0">
                <a:blip r:embed="rId13"/>
                <a:stretch>
                  <a:fillRect l="-5422" r="-602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236316" y="4036900"/>
                <a:ext cx="854721" cy="5670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𝑄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Γ</m:t>
                      </m:r>
                      <m:r>
                        <a:rPr lang="en-US" b="0" i="1" smtClean="0">
                          <a:latin typeface="Cambria Math" charset="0"/>
                        </a:rPr>
                        <m:t>=.5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316" y="4036900"/>
                <a:ext cx="854721" cy="56707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9" name="Rectangle 18438"/>
          <p:cNvSpPr/>
          <p:nvPr/>
        </p:nvSpPr>
        <p:spPr>
          <a:xfrm>
            <a:off x="3810000" y="5666601"/>
            <a:ext cx="222250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40" name="TextBox 18439"/>
          <p:cNvSpPr txBox="1"/>
          <p:nvPr/>
        </p:nvSpPr>
        <p:spPr>
          <a:xfrm>
            <a:off x="3804691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0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4002448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4217079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</a:t>
            </a:r>
            <a:endParaRPr lang="en-US" sz="800" dirty="0"/>
          </a:p>
        </p:txBody>
      </p:sp>
      <p:sp>
        <p:nvSpPr>
          <p:cNvPr id="75" name="TextBox 74"/>
          <p:cNvSpPr txBox="1"/>
          <p:nvPr/>
        </p:nvSpPr>
        <p:spPr>
          <a:xfrm>
            <a:off x="4443741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3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4647543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4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4859009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5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081138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6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5292891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7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5504566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8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5744315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9</a:t>
            </a:r>
            <a:endParaRPr lang="en-US" sz="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0" y="1916668"/>
            <a:ext cx="7557025" cy="10055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8" y="2735894"/>
            <a:ext cx="739357" cy="171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08145"/>
            <a:ext cx="538604" cy="107721"/>
          </a:xfrm>
          <a:prstGeom prst="rect">
            <a:avLst/>
          </a:prstGeom>
        </p:spPr>
      </p:pic>
      <p:sp>
        <p:nvSpPr>
          <p:cNvPr id="66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Strong coupling vs non-linear effects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133600" cy="365125"/>
          </a:xfrm>
        </p:spPr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4533831" y="6172200"/>
            <a:ext cx="3848169" cy="461665"/>
          </a:xfrm>
          <a:prstGeom prst="rect">
            <a:avLst/>
          </a:prstGeom>
          <a:noFill/>
          <a:ln>
            <a:solidFill>
              <a:srgbClr val="61B01E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400" b="1" baseline="30000" dirty="0" smtClean="0">
                <a:solidFill>
                  <a:schemeClr val="accent3">
                    <a:lumMod val="50000"/>
                  </a:schemeClr>
                </a:solidFill>
              </a:rPr>
              <a:t>nd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milestone well underway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450" y="6677025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Summary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16505" y="990600"/>
            <a:ext cx="8655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- </a:t>
            </a:r>
            <a:r>
              <a:rPr lang="en-US" sz="2400" b="1" dirty="0">
                <a:solidFill>
                  <a:schemeClr val="tx2"/>
                </a:solidFill>
              </a:rPr>
              <a:t>P</a:t>
            </a:r>
            <a:r>
              <a:rPr lang="en-US" sz="2400" b="1" dirty="0" smtClean="0">
                <a:solidFill>
                  <a:schemeClr val="tx2"/>
                </a:solidFill>
              </a:rPr>
              <a:t>erformed simulations to understand how strong coupling effects affect transport properties and stopping power of plasmas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505" y="2293203"/>
            <a:ext cx="8502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-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e will now work with DR team members (I. </a:t>
            </a:r>
            <a:r>
              <a:rPr lang="en-US" sz="2400" b="1" dirty="0" err="1" smtClean="0">
                <a:solidFill>
                  <a:srgbClr val="FF0000"/>
                </a:solidFill>
              </a:rPr>
              <a:t>Vitev</a:t>
            </a:r>
            <a:r>
              <a:rPr lang="en-US" sz="2400" b="1" dirty="0" smtClean="0">
                <a:solidFill>
                  <a:srgbClr val="FF0000"/>
                </a:solidFill>
              </a:rPr>
              <a:t>) to figure out what these findings tell us about QGP’s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505" y="5024735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/>
              <a:t>M</a:t>
            </a:r>
            <a:r>
              <a:rPr lang="en-US" sz="2400" b="1" dirty="0" smtClean="0"/>
              <a:t>anuscript on </a:t>
            </a:r>
            <a:r>
              <a:rPr lang="en-US" sz="2400" b="1" dirty="0" err="1" smtClean="0"/>
              <a:t>dE</a:t>
            </a:r>
            <a:r>
              <a:rPr lang="en-US" sz="2400" b="1" dirty="0" smtClean="0"/>
              <a:t>/dx in preparation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16505" y="3311604"/>
            <a:ext cx="6831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- Work done in collaboration with 2017 summer </a:t>
            </a:r>
            <a:r>
              <a:rPr lang="en-US" sz="2200" b="1" dirty="0"/>
              <a:t>student </a:t>
            </a:r>
            <a:r>
              <a:rPr lang="en-US" sz="2200" b="1" dirty="0">
                <a:solidFill>
                  <a:srgbClr val="018F41"/>
                </a:solidFill>
              </a:rPr>
              <a:t>David Bernstein</a:t>
            </a:r>
            <a:r>
              <a:rPr lang="en-US" sz="2200" b="1" dirty="0"/>
              <a:t>, </a:t>
            </a:r>
            <a:r>
              <a:rPr lang="en-US" sz="2200" b="1" dirty="0" smtClean="0"/>
              <a:t>Univ. of Iowa. David has started a 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PhD on this topic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03" y="2954836"/>
            <a:ext cx="1517997" cy="19517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6505" y="5509478"/>
            <a:ext cx="744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Talks: 2017 APS-DPP (contr.) 2017 White Dwarfs Physics </a:t>
            </a:r>
            <a:r>
              <a:rPr lang="en-US" sz="2400" b="1" dirty="0" err="1" smtClean="0"/>
              <a:t>Wkp</a:t>
            </a:r>
            <a:r>
              <a:rPr lang="en-US" sz="2400" b="1" dirty="0" smtClean="0"/>
              <a:t> (invited) Charged </a:t>
            </a:r>
            <a:r>
              <a:rPr lang="en-US" sz="2400" b="1" dirty="0"/>
              <a:t>Particle Transport </a:t>
            </a:r>
            <a:r>
              <a:rPr lang="en-US" sz="2400" b="1" dirty="0" err="1" smtClean="0"/>
              <a:t>Wkp</a:t>
            </a:r>
            <a:r>
              <a:rPr lang="en-US" sz="2400" b="1" dirty="0" smtClean="0"/>
              <a:t> (invited)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45857" y="1754727"/>
            <a:ext cx="48470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50000"/>
                  </a:schemeClr>
                </a:solidFill>
              </a:rPr>
              <a:t>st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milestone met, 2</a:t>
            </a:r>
            <a:r>
              <a:rPr lang="en-US" sz="2400" b="1" baseline="30000" dirty="0" smtClean="0">
                <a:solidFill>
                  <a:schemeClr val="accent3">
                    <a:lumMod val="50000"/>
                  </a:schemeClr>
                </a:solidFill>
              </a:rPr>
              <a:t>nd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well underway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6505" y="4491335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Publications: </a:t>
            </a:r>
            <a:r>
              <a:rPr lang="is-IS" sz="2000" dirty="0"/>
              <a:t>Phys. Rev. E </a:t>
            </a:r>
            <a:r>
              <a:rPr lang="is-IS" sz="2000" b="1" dirty="0"/>
              <a:t>96</a:t>
            </a:r>
            <a:r>
              <a:rPr lang="is-IS" sz="2000" dirty="0"/>
              <a:t>, 043202 (2017</a:t>
            </a:r>
            <a:r>
              <a:rPr lang="is-IS" sz="2000" dirty="0" smtClean="0"/>
              <a:t>)</a:t>
            </a:r>
            <a:r>
              <a:rPr lang="is-IS" sz="2000" dirty="0"/>
              <a:t> </a:t>
            </a:r>
            <a:r>
              <a:rPr lang="is-IS" sz="2000" b="1" dirty="0"/>
              <a:t>95</a:t>
            </a:r>
            <a:r>
              <a:rPr lang="is-IS" sz="2000" dirty="0"/>
              <a:t>, 013206 (2017)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57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D9689-0E4F-D749-A376-FF9A1775F62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82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1166894" y="3733800"/>
            <a:ext cx="6705600" cy="1676400"/>
          </a:xfrm>
          <a:prstGeom prst="roundRect">
            <a:avLst>
              <a:gd name="adj" fmla="val 10081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tIns="91440" bIns="91440"/>
          <a:lstStyle/>
          <a:p>
            <a:pPr marL="114300" indent="-1143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u="sng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1270" name="Text Box 25"/>
          <p:cNvSpPr txBox="1">
            <a:spLocks noChangeArrowheads="1"/>
          </p:cNvSpPr>
          <p:nvPr/>
        </p:nvSpPr>
        <p:spPr bwMode="auto">
          <a:xfrm>
            <a:off x="304800" y="1574713"/>
            <a:ext cx="8610600" cy="10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4400" b="1" dirty="0" smtClean="0">
                <a:solidFill>
                  <a:srgbClr val="800000"/>
                </a:solidFill>
              </a:rPr>
              <a:t>Hydrodynamic Simulation and</a:t>
            </a:r>
            <a:br>
              <a:rPr lang="en-US" sz="4400" b="1" dirty="0" smtClean="0">
                <a:solidFill>
                  <a:srgbClr val="800000"/>
                </a:solidFill>
              </a:rPr>
            </a:br>
            <a:r>
              <a:rPr lang="en-US" sz="4400" b="1" dirty="0" smtClean="0">
                <a:solidFill>
                  <a:srgbClr val="800000"/>
                </a:solidFill>
              </a:rPr>
              <a:t>Splitting Function Calculation</a:t>
            </a:r>
            <a:endParaRPr lang="en-US" sz="4400" b="1" dirty="0" smtClean="0">
              <a:solidFill>
                <a:srgbClr val="800000"/>
              </a:solidFill>
              <a:latin typeface="Arial Black" charset="0"/>
            </a:endParaRPr>
          </a:p>
        </p:txBody>
      </p:sp>
      <p:pic>
        <p:nvPicPr>
          <p:cNvPr id="18438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6200" y="3962400"/>
            <a:ext cx="8914156" cy="1655762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Boram</a:t>
            </a:r>
            <a:r>
              <a:rPr lang="en-US" dirty="0" smtClean="0">
                <a:solidFill>
                  <a:schemeClr val="tx1"/>
                </a:solidFill>
              </a:rPr>
              <a:t> Yoon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CCS-7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2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B2BC3B83A73408B2E3FB89735413F" ma:contentTypeVersion="1" ma:contentTypeDescription="Create a new document." ma:contentTypeScope="" ma:versionID="0f7f22f9d4d9f62b51aec9597f10f50c">
  <xsd:schema xmlns:xsd="http://www.w3.org/2001/XMLSchema" xmlns:xs="http://www.w3.org/2001/XMLSchema" xmlns:p="http://schemas.microsoft.com/office/2006/metadata/properties" xmlns:ns2="b665f1cd-d4c7-4735-a093-f892c612748f" targetNamespace="http://schemas.microsoft.com/office/2006/metadata/properties" ma:root="true" ma:fieldsID="670d2e1dd2dc97a8dda41c6184944b81" ns2:_="">
    <xsd:import namespace="b665f1cd-d4c7-4735-a093-f892c612748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5f1cd-d4c7-4735-a093-f892c612748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330F3A-79F3-4C98-A4EC-01809366EF56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FB77EA57-BBE4-461C-8CCF-A023AE2D2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65f1cd-d4c7-4735-a093-f892c61274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86981</TotalTime>
  <Words>941</Words>
  <Application>Microsoft Macintosh PowerPoint</Application>
  <PresentationFormat>On-screen Show (4:3)</PresentationFormat>
  <Paragraphs>282</Paragraphs>
  <Slides>21</Slides>
  <Notes>20</Notes>
  <HiddenSlides>0</HiddenSlides>
  <MMClips>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 Black</vt:lpstr>
      <vt:lpstr>Calibri</vt:lpstr>
      <vt:lpstr>Cambria Math</vt:lpstr>
      <vt:lpstr>Courier New</vt:lpstr>
      <vt:lpstr>Helvetica</vt:lpstr>
      <vt:lpstr>ＭＳ Ｐゴシック</vt:lpstr>
      <vt:lpstr>Times</vt:lpstr>
      <vt:lpstr>Times New Roman</vt:lpstr>
      <vt:lpstr>Wingdings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EOS from HotQCD Collaboration</vt:lpstr>
      <vt:lpstr>Splitting Function Calculation</vt:lpstr>
      <vt:lpstr>Splitting Function Calculation</vt:lpstr>
      <vt:lpstr>Splitting Function Calculation  with realistic QGP medium</vt:lpstr>
      <vt:lpstr>Splitting Function Code Optimization</vt:lpstr>
      <vt:lpstr>Splitting Function Code Optimization</vt:lpstr>
      <vt:lpstr>Summary</vt:lpstr>
    </vt:vector>
  </TitlesOfParts>
  <Company>Los Alamos National Laboratory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to Go - Penta Chart Template</dc:title>
  <dc:creator>DDS User</dc:creator>
  <cp:lastModifiedBy>Ming Liu</cp:lastModifiedBy>
  <cp:revision>726</cp:revision>
  <cp:lastPrinted>2015-01-09T16:23:40Z</cp:lastPrinted>
  <dcterms:created xsi:type="dcterms:W3CDTF">2013-03-10T05:19:50Z</dcterms:created>
  <dcterms:modified xsi:type="dcterms:W3CDTF">2018-01-29T16:25:56Z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0x010100051B2BC3B83A73408B2E3FB89735413F</vt:lpwstr>
  </property>
  <property fmtid="{D5CDD505-2E9C-101B-9397-08002B2CF9AE}" pid="3" name="_dlc_DocId">
    <vt:lpwstr>WMXZHZ22WWVF-141-2</vt:lpwstr>
  </property>
  <property fmtid="{D5CDD505-2E9C-101B-9397-08002B2CF9AE}" pid="4" name="_dlc_DocIdItemGuid">
    <vt:lpwstr>87056ca6-2c3b-40fa-b244-96bf315f1875</vt:lpwstr>
  </property>
  <property fmtid="{D5CDD505-2E9C-101B-9397-08002B2CF9AE}" pid="5" name="_dlc_DocIdUrl">
    <vt:lpwstr>https://rdcentral.lanl.gov/itg/_layouts/DocIdRedir.aspx?ID=WMXZHZ22WWVF-141-2, WMXZHZ22WWVF-141-2</vt:lpwstr>
  </property>
</Properties>
</file>