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1"/>
  </p:notesMasterIdLst>
  <p:handoutMasterIdLst>
    <p:handoutMasterId r:id="rId12"/>
  </p:handoutMasterIdLst>
  <p:sldIdLst>
    <p:sldId id="284" r:id="rId4"/>
    <p:sldId id="298" r:id="rId5"/>
    <p:sldId id="289" r:id="rId6"/>
    <p:sldId id="295" r:id="rId7"/>
    <p:sldId id="292" r:id="rId8"/>
    <p:sldId id="294" r:id="rId9"/>
    <p:sldId id="293" r:id="rId10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F41"/>
    <a:srgbClr val="61B01E"/>
    <a:srgbClr val="F19B20"/>
    <a:srgbClr val="0000C2"/>
    <a:srgbClr val="004982"/>
    <a:srgbClr val="88DC84"/>
    <a:srgbClr val="AADDF4"/>
    <a:srgbClr val="800000"/>
    <a:srgbClr val="0000F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7"/>
    <p:restoredTop sz="95970"/>
  </p:normalViewPr>
  <p:slideViewPr>
    <p:cSldViewPr>
      <p:cViewPr>
        <p:scale>
          <a:sx n="88" d="100"/>
          <a:sy n="88" d="100"/>
        </p:scale>
        <p:origin x="1368" y="37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CC4350-3AAA-434E-96EA-6807B82656B3}" type="datetimeFigureOut">
              <a:rPr lang="en-US"/>
              <a:pPr>
                <a:defRPr/>
              </a:pPr>
              <a:t>1/26/18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D4ED2-94DF-084A-97C3-E5833022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96018EF-2D57-5B40-9BF3-E300F7102C5E}" type="datetimeFigureOut">
              <a:rPr lang="en-US"/>
              <a:pPr>
                <a:defRPr/>
              </a:pPr>
              <a:t>1/26/18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7" tIns="46403" rIns="92807" bIns="4640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6588"/>
            <a:ext cx="5661025" cy="4213225"/>
          </a:xfrm>
          <a:prstGeom prst="rect">
            <a:avLst/>
          </a:prstGeom>
        </p:spPr>
        <p:txBody>
          <a:bodyPr vert="horz" lIns="92807" tIns="46403" rIns="92807" bIns="4640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2B76F93-862F-BA4F-8DC6-3CB0BDD8D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132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7593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37931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7670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7868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1052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40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4277426-0B20-7D4B-95C3-D9E8581C9B43}" type="datetime1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9296B8F-4D62-0147-8B87-07AD7F211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FA549-52FD-0B45-A8ED-92BC0B5FF490}" type="datetime1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A83C-99E4-C04E-9E51-B0417411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B8819-BB00-5847-BCC8-B8E8D70D8C1C}" type="datetime1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E336-10C7-9C44-B6C1-101B6934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AD4B7F2-C325-3D4E-A9A4-41B14F13A277}" type="datetime1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70E2682-44F7-8547-94DE-E699237E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19ACC-7084-584C-93BB-33AF469D1990}" type="datetime1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D563-1A77-2E4E-8627-104FE219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19D508A-169F-1744-8929-93FBCFCA2A7C}" type="datetime1">
              <a:rPr lang="en-US" smtClean="0"/>
              <a:t>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1DA5C6-E167-1B47-BFFA-D8FCBDEB8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2080F550-E842-F945-B595-19F0BECD309F}" type="datetime1">
              <a:rPr lang="en-US" smtClean="0"/>
              <a:t>1/26/18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762B8F6-F0B3-6947-B76A-42F34D94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51C07-3311-3443-A1A9-6607FFD28986}" type="datetime1">
              <a:rPr lang="en-US" smtClean="0"/>
              <a:t>1/26/18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3CF-A39D-4743-9175-B1C46DFA4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B63A1-BD02-8343-9110-28E30B872FF9}" type="datetime1">
              <a:rPr lang="en-US" smtClean="0"/>
              <a:t>1/26/18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689-0E4F-D749-A376-FF9A1775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D93B-E566-F04C-9533-DBE8D4F5D7D8}" type="datetime1">
              <a:rPr lang="en-US" smtClean="0"/>
              <a:t>1/26/18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E4F4-1A72-3B4C-9506-657D02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DB5B3-27EE-5E45-A944-AD0F9CB9A241}" type="datetime1">
              <a:rPr lang="en-US" smtClean="0"/>
              <a:t>1/26/18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989-E309-B24D-91E6-47B481EE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A7BF78EF-DD46-B449-A9F2-F0F5BCB56186}" type="datetime1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F0C17675-718A-7147-BF37-27E3F5F1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087438"/>
            <a:ext cx="9144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AutoShape 2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sp>
        <p:nvSpPr>
          <p:cNvPr id="1032" name="AutoShape 4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pic>
        <p:nvPicPr>
          <p:cNvPr id="1033" name="Picture 2" descr="http://int.lanl.gov/images/identity_logos/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30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0"/>
          <a:stretch>
            <a:fillRect/>
          </a:stretch>
        </p:blipFill>
        <p:spPr bwMode="auto">
          <a:xfrm>
            <a:off x="0" y="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06363"/>
            <a:ext cx="12334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54" r:id="rId3"/>
    <p:sldLayoutId id="2147484063" r:id="rId4"/>
    <p:sldLayoutId id="214748406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3.bin"/><Relationship Id="rId21" Type="http://schemas.openxmlformats.org/officeDocument/2006/relationships/image" Target="../media/image7.emf"/><Relationship Id="rId22" Type="http://schemas.openxmlformats.org/officeDocument/2006/relationships/oleObject" Target="../embeddings/oleObject4.bin"/><Relationship Id="rId23" Type="http://schemas.openxmlformats.org/officeDocument/2006/relationships/image" Target="../media/image8.emf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30" Type="http://schemas.openxmlformats.org/officeDocument/2006/relationships/image" Target="../media/image9.emf"/><Relationship Id="rId31" Type="http://schemas.openxmlformats.org/officeDocument/2006/relationships/oleObject" Target="../embeddings/oleObject6.bin"/><Relationship Id="rId32" Type="http://schemas.openxmlformats.org/officeDocument/2006/relationships/image" Target="../media/image10.emf"/><Relationship Id="rId9" Type="http://schemas.openxmlformats.org/officeDocument/2006/relationships/video" Target="../media/media4.mp4"/><Relationship Id="rId6" Type="http://schemas.microsoft.com/office/2007/relationships/media" Target="../media/media3.mp4"/><Relationship Id="rId7" Type="http://schemas.openxmlformats.org/officeDocument/2006/relationships/video" Target="../media/media3.mp4"/><Relationship Id="rId8" Type="http://schemas.microsoft.com/office/2007/relationships/media" Target="../media/media4.mp4"/><Relationship Id="rId33" Type="http://schemas.openxmlformats.org/officeDocument/2006/relationships/oleObject" Target="../embeddings/oleObject7.bin"/><Relationship Id="rId34" Type="http://schemas.openxmlformats.org/officeDocument/2006/relationships/image" Target="../media/image11.emf"/><Relationship Id="rId35" Type="http://schemas.openxmlformats.org/officeDocument/2006/relationships/image" Target="../media/image18.png"/><Relationship Id="rId36" Type="http://schemas.openxmlformats.org/officeDocument/2006/relationships/image" Target="../media/image19.png"/><Relationship Id="rId10" Type="http://schemas.microsoft.com/office/2007/relationships/media" Target="../media/media5.mp4"/><Relationship Id="rId11" Type="http://schemas.openxmlformats.org/officeDocument/2006/relationships/video" Target="../media/media5.mp4"/><Relationship Id="rId12" Type="http://schemas.openxmlformats.org/officeDocument/2006/relationships/slideLayout" Target="../slideLayouts/slideLayout1.xml"/><Relationship Id="rId13" Type="http://schemas.openxmlformats.org/officeDocument/2006/relationships/notesSlide" Target="../notesSlides/notesSlide2.xml"/><Relationship Id="rId14" Type="http://schemas.openxmlformats.org/officeDocument/2006/relationships/image" Target="../media/image4.png"/><Relationship Id="rId15" Type="http://schemas.openxmlformats.org/officeDocument/2006/relationships/image" Target="../media/image12.emf"/><Relationship Id="rId16" Type="http://schemas.openxmlformats.org/officeDocument/2006/relationships/oleObject" Target="../embeddings/oleObject1.bin"/><Relationship Id="rId17" Type="http://schemas.openxmlformats.org/officeDocument/2006/relationships/image" Target="../media/image5.emf"/><Relationship Id="rId18" Type="http://schemas.openxmlformats.org/officeDocument/2006/relationships/oleObject" Target="../embeddings/oleObject2.bin"/><Relationship Id="rId1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42" Type="http://schemas.openxmlformats.org/officeDocument/2006/relationships/image" Target="../media/image24.emf"/><Relationship Id="rId43" Type="http://schemas.openxmlformats.org/officeDocument/2006/relationships/image" Target="../media/image25.png"/><Relationship Id="rId44" Type="http://schemas.openxmlformats.org/officeDocument/2006/relationships/image" Target="../media/image26.png"/><Relationship Id="rId45" Type="http://schemas.openxmlformats.org/officeDocument/2006/relationships/image" Target="../media/image27.png"/><Relationship Id="rId46" Type="http://schemas.openxmlformats.org/officeDocument/2006/relationships/image" Target="../media/image28.png"/><Relationship Id="rId47" Type="http://schemas.openxmlformats.org/officeDocument/2006/relationships/image" Target="../media/image29.png"/><Relationship Id="rId48" Type="http://schemas.openxmlformats.org/officeDocument/2006/relationships/image" Target="../media/image17.png"/><Relationship Id="rId49" Type="http://schemas.openxmlformats.org/officeDocument/2006/relationships/image" Target="../media/image30.png"/><Relationship Id="rId37" Type="http://schemas.openxmlformats.org/officeDocument/2006/relationships/oleObject" Target="../embeddings/oleObject80.bin"/><Relationship Id="rId38" Type="http://schemas.openxmlformats.org/officeDocument/2006/relationships/image" Target="../media/image20.emf"/><Relationship Id="rId39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1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0.emf"/><Relationship Id="rId40" Type="http://schemas.openxmlformats.org/officeDocument/2006/relationships/image" Target="../media/image23.png"/><Relationship Id="rId4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emf"/><Relationship Id="rId4" Type="http://schemas.openxmlformats.org/officeDocument/2006/relationships/image" Target="../media/image4.png"/><Relationship Id="rId5" Type="http://schemas.openxmlformats.org/officeDocument/2006/relationships/image" Target="../media/image24.emf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8" Type="http://schemas.openxmlformats.org/officeDocument/2006/relationships/image" Target="../media/image33.emf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36.emf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emf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emf"/><Relationship Id="rId16" Type="http://schemas.openxmlformats.org/officeDocument/2006/relationships/image" Target="../media/image58.emf"/><Relationship Id="rId17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5" Type="http://schemas.openxmlformats.org/officeDocument/2006/relationships/image" Target="../media/image44.emf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emf"/><Relationship Id="rId10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914400" y="3658548"/>
            <a:ext cx="7315200" cy="16764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533400" y="1447800"/>
            <a:ext cx="7985125" cy="148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6000" b="1" dirty="0" smtClean="0">
                <a:solidFill>
                  <a:srgbClr val="800000"/>
                </a:solidFill>
              </a:rPr>
              <a:t>Molecular Dynamics Simulations</a:t>
            </a:r>
            <a:endParaRPr lang="en-US" sz="12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pic>
        <p:nvPicPr>
          <p:cNvPr id="18438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4450" y="6629400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2306" y="3886200"/>
            <a:ext cx="8914156" cy="1655762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Jérôme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Daligault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Applied Math. and Plasma Theory, T-5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910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28039" y="4328280"/>
            <a:ext cx="868495" cy="7891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4650127"/>
            <a:ext cx="242455" cy="288636"/>
          </a:xfrm>
          <a:prstGeom prst="rect">
            <a:avLst/>
          </a:prstGeom>
        </p:spPr>
      </p:pic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9819" y="4911336"/>
            <a:ext cx="8536734" cy="6523"/>
          </a:xfrm>
          <a:prstGeom prst="line">
            <a:avLst/>
          </a:prstGeom>
          <a:noFill/>
          <a:ln w="38100" cmpd="sng">
            <a:solidFill>
              <a:srgbClr val="99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7570863" y="4830241"/>
            <a:ext cx="1587" cy="797686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/>
          </p:nvPr>
        </p:nvGraphicFramePr>
        <p:xfrm>
          <a:off x="121784" y="4525441"/>
          <a:ext cx="508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7" name="Equation" r:id="rId16" imgW="254000" imgH="152400" progId="Equation.DSMT4">
                  <p:embed/>
                </p:oleObj>
              </mc:Choice>
              <mc:Fallback>
                <p:oleObj name="Equation" r:id="rId16" imgW="2540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84" y="4525441"/>
                        <a:ext cx="5080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>
            <p:extLst/>
          </p:nvPr>
        </p:nvGraphicFramePr>
        <p:xfrm>
          <a:off x="1318877" y="4525441"/>
          <a:ext cx="44926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8" name="Equation" r:id="rId18" imgW="215900" imgH="165100" progId="Equation.DSMT4">
                  <p:embed/>
                </p:oleObj>
              </mc:Choice>
              <mc:Fallback>
                <p:oleObj name="Equation" r:id="rId18" imgW="2159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877" y="4525441"/>
                        <a:ext cx="449263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869717" y="4908173"/>
            <a:ext cx="1212850" cy="3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Liquid-like</a:t>
            </a:r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7635950" y="4833416"/>
            <a:ext cx="1588" cy="797686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137" y="4908173"/>
            <a:ext cx="1022350" cy="3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8000"/>
                </a:solidFill>
              </a:rPr>
              <a:t>Gas-like</a:t>
            </a: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1546836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9" name="Object 3"/>
          <p:cNvGraphicFramePr>
            <a:graphicFrameLocks noChangeAspect="1"/>
          </p:cNvGraphicFramePr>
          <p:nvPr>
            <p:extLst/>
          </p:nvPr>
        </p:nvGraphicFramePr>
        <p:xfrm>
          <a:off x="5308269" y="4525441"/>
          <a:ext cx="39687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9" name="Equation" r:id="rId20" imgW="190500" imgH="152400" progId="Equation.DSMT4">
                  <p:embed/>
                </p:oleObj>
              </mc:Choice>
              <mc:Fallback>
                <p:oleObj name="Equation" r:id="rId20" imgW="1905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8269" y="4525441"/>
                        <a:ext cx="396875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5509240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8001000" y="4906008"/>
            <a:ext cx="902861" cy="3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Crystal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2" name="Object 3"/>
          <p:cNvGraphicFramePr>
            <a:graphicFrameLocks noChangeAspect="1"/>
          </p:cNvGraphicFramePr>
          <p:nvPr>
            <p:extLst/>
          </p:nvPr>
        </p:nvGraphicFramePr>
        <p:xfrm>
          <a:off x="2489392" y="4525441"/>
          <a:ext cx="2111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" name="Equation" r:id="rId22" imgW="101600" imgH="152400" progId="Equation.DSMT4">
                  <p:embed/>
                </p:oleObj>
              </mc:Choice>
              <mc:Fallback>
                <p:oleObj name="Equation" r:id="rId22" imgW="1016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392" y="4525441"/>
                        <a:ext cx="21113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2590800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486295" y="3839641"/>
            <a:ext cx="149629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/>
              <a:t>b</a:t>
            </a:r>
            <a:r>
              <a:rPr lang="en-US" sz="1200" b="1" dirty="0" smtClean="0"/>
              <a:t>reakdown of </a:t>
            </a:r>
          </a:p>
          <a:p>
            <a:pPr algn="ctr" eaLnBrk="1" hangingPunct="1"/>
            <a:r>
              <a:rPr lang="en-US" sz="1200" b="1" dirty="0"/>
              <a:t>t</a:t>
            </a:r>
            <a:r>
              <a:rPr lang="en-US" sz="1200" b="1" dirty="0" smtClean="0"/>
              <a:t>raditional plasma theory</a:t>
            </a:r>
            <a:endParaRPr lang="en-US" sz="1200" b="1" dirty="0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1546837" y="4982103"/>
            <a:ext cx="0" cy="1397976"/>
          </a:xfrm>
          <a:prstGeom prst="line">
            <a:avLst/>
          </a:prstGeom>
          <a:noFill/>
          <a:ln w="19050">
            <a:solidFill>
              <a:srgbClr val="99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" name="ocp-gamma-0.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74" y="5282592"/>
            <a:ext cx="1194408" cy="1194408"/>
          </a:xfrm>
          <a:prstGeom prst="rect">
            <a:avLst/>
          </a:prstGeom>
        </p:spPr>
      </p:pic>
      <p:pic>
        <p:nvPicPr>
          <p:cNvPr id="27" name="ocp-gamma-175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54908" y="5282592"/>
            <a:ext cx="1194408" cy="1194408"/>
          </a:xfrm>
          <a:prstGeom prst="rect">
            <a:avLst/>
          </a:prstGeom>
        </p:spPr>
      </p:pic>
      <p:pic>
        <p:nvPicPr>
          <p:cNvPr id="28" name="ocp-gamma-150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191445" y="5282592"/>
            <a:ext cx="1194408" cy="1194408"/>
          </a:xfrm>
          <a:prstGeom prst="rect">
            <a:avLst/>
          </a:prstGeom>
        </p:spPr>
      </p:pic>
      <p:pic>
        <p:nvPicPr>
          <p:cNvPr id="29" name="ocp-gamma-1.mp4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215718" y="5282592"/>
            <a:ext cx="1194408" cy="1194408"/>
          </a:xfrm>
          <a:prstGeom prst="rect">
            <a:avLst/>
          </a:prstGeom>
        </p:spPr>
      </p:pic>
      <p:pic>
        <p:nvPicPr>
          <p:cNvPr id="30" name="ocp-gamma-25.mp4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088583" y="5282592"/>
            <a:ext cx="1194408" cy="1194408"/>
          </a:xfrm>
          <a:prstGeom prst="rect">
            <a:avLst/>
          </a:prstGeom>
        </p:spPr>
      </p:pic>
      <p:graphicFrame>
        <p:nvGraphicFramePr>
          <p:cNvPr id="31" name="Object 3"/>
          <p:cNvGraphicFramePr>
            <a:graphicFrameLocks noChangeAspect="1"/>
          </p:cNvGraphicFramePr>
          <p:nvPr>
            <p:extLst/>
          </p:nvPr>
        </p:nvGraphicFramePr>
        <p:xfrm>
          <a:off x="7332853" y="4525441"/>
          <a:ext cx="52863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1" name="Equation" r:id="rId29" imgW="254000" imgH="152400" progId="Equation.DSMT4">
                  <p:embed/>
                </p:oleObj>
              </mc:Choice>
              <mc:Fallback>
                <p:oleObj name="Equation" r:id="rId29" imgW="2540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2853" y="4525441"/>
                        <a:ext cx="528637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5507654" y="4949163"/>
            <a:ext cx="0" cy="1430916"/>
          </a:xfrm>
          <a:prstGeom prst="line">
            <a:avLst/>
          </a:prstGeom>
          <a:noFill/>
          <a:ln w="19050">
            <a:solidFill>
              <a:srgbClr val="99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4" name="Object 3"/>
          <p:cNvGraphicFramePr>
            <a:graphicFrameLocks noChangeAspect="1"/>
          </p:cNvGraphicFramePr>
          <p:nvPr>
            <p:extLst/>
          </p:nvPr>
        </p:nvGraphicFramePr>
        <p:xfrm>
          <a:off x="3527820" y="4525441"/>
          <a:ext cx="4222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2" name="Equation" r:id="rId31" imgW="203200" imgH="152400" progId="Equation.DSMT4">
                  <p:embed/>
                </p:oleObj>
              </mc:Choice>
              <mc:Fallback>
                <p:oleObj name="Equation" r:id="rId31" imgW="2032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820" y="4525441"/>
                        <a:ext cx="42227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3741296" y="4832983"/>
            <a:ext cx="0" cy="100149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5018862" y="3839641"/>
            <a:ext cx="91941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onset of liquid-like behavior</a:t>
            </a:r>
            <a:endParaRPr lang="en-US" sz="1200" b="1" dirty="0"/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7051667" y="3839641"/>
            <a:ext cx="103619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1</a:t>
            </a:r>
            <a:r>
              <a:rPr lang="en-US" sz="1200" b="1" baseline="30000" dirty="0" smtClean="0"/>
              <a:t>st</a:t>
            </a:r>
            <a:r>
              <a:rPr lang="en-US" sz="1200" b="1" dirty="0" smtClean="0"/>
              <a:t> order</a:t>
            </a:r>
          </a:p>
          <a:p>
            <a:pPr algn="ctr" eaLnBrk="1" hangingPunct="1"/>
            <a:r>
              <a:rPr lang="en-US" sz="1200" b="1" dirty="0" smtClean="0"/>
              <a:t>liquid-solid transition</a:t>
            </a:r>
            <a:endParaRPr lang="en-US" sz="1200" b="1" dirty="0"/>
          </a:p>
        </p:txBody>
      </p:sp>
      <p:sp>
        <p:nvSpPr>
          <p:cNvPr id="38" name="Rectangle 37"/>
          <p:cNvSpPr/>
          <p:nvPr/>
        </p:nvSpPr>
        <p:spPr>
          <a:xfrm>
            <a:off x="199162" y="903982"/>
            <a:ext cx="5739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0000C2"/>
                </a:solidFill>
              </a:rPr>
              <a:t>Explore</a:t>
            </a:r>
            <a:r>
              <a:rPr lang="en-US" b="1" dirty="0" smtClean="0"/>
              <a:t> the </a:t>
            </a:r>
            <a:r>
              <a:rPr lang="en-US" b="1" dirty="0"/>
              <a:t>potentially fruitful </a:t>
            </a:r>
            <a:r>
              <a:rPr lang="en-US" b="1" dirty="0">
                <a:solidFill>
                  <a:srgbClr val="0000C2"/>
                </a:solidFill>
              </a:rPr>
              <a:t>analogies</a:t>
            </a:r>
            <a:r>
              <a:rPr lang="en-US" b="1" dirty="0"/>
              <a:t> between </a:t>
            </a:r>
            <a:r>
              <a:rPr lang="en-US" b="1" dirty="0" smtClean="0">
                <a:solidFill>
                  <a:srgbClr val="FF0000"/>
                </a:solidFill>
              </a:rPr>
              <a:t>Quark-Gluon Plasmas</a:t>
            </a:r>
            <a:r>
              <a:rPr lang="en-US" b="1" dirty="0" smtClean="0"/>
              <a:t> and </a:t>
            </a:r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arm Dense Matter</a:t>
            </a:r>
            <a:r>
              <a:rPr lang="en-US" b="1" dirty="0" smtClean="0"/>
              <a:t> to provide physical insights and theoretical guidance on the </a:t>
            </a:r>
            <a:r>
              <a:rPr lang="en-US" b="1" dirty="0" smtClean="0">
                <a:solidFill>
                  <a:srgbClr val="0000C2"/>
                </a:solidFill>
              </a:rPr>
              <a:t>effects of strong coupling </a:t>
            </a:r>
            <a:r>
              <a:rPr lang="en-US" b="1" dirty="0">
                <a:solidFill>
                  <a:srgbClr val="0000C2"/>
                </a:solidFill>
              </a:rPr>
              <a:t>on </a:t>
            </a:r>
            <a:r>
              <a:rPr lang="en-US" b="1" dirty="0" smtClean="0">
                <a:solidFill>
                  <a:srgbClr val="0000C2"/>
                </a:solidFill>
              </a:rPr>
              <a:t>b-jet </a:t>
            </a:r>
            <a:r>
              <a:rPr lang="en-US" b="1" dirty="0">
                <a:solidFill>
                  <a:srgbClr val="0000C2"/>
                </a:solidFill>
              </a:rPr>
              <a:t>stopping power</a:t>
            </a:r>
            <a:r>
              <a:rPr lang="en-US" b="1" dirty="0"/>
              <a:t> </a:t>
            </a:r>
            <a:r>
              <a:rPr lang="en-US" b="1" dirty="0" smtClean="0"/>
              <a:t>phenomenology</a:t>
            </a:r>
            <a:endParaRPr lang="en-US" b="1" dirty="0"/>
          </a:p>
        </p:txBody>
      </p:sp>
      <p:sp>
        <p:nvSpPr>
          <p:cNvPr id="3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Objectives 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409948"/>
              </p:ext>
            </p:extLst>
          </p:nvPr>
        </p:nvGraphicFramePr>
        <p:xfrm>
          <a:off x="1110689" y="2699100"/>
          <a:ext cx="2034192" cy="88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3" name="Equation" r:id="rId33" imgW="1054100" imgH="457200" progId="Equation.DSMT4">
                  <p:embed/>
                </p:oleObj>
              </mc:Choice>
              <mc:Fallback>
                <p:oleObj name="Equation" r:id="rId33" imgW="10541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110689" y="2699100"/>
                        <a:ext cx="2034192" cy="88230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685800" y="2320638"/>
            <a:ext cx="2883970" cy="33855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/>
              <a:t>Coulomb coupling strength</a:t>
            </a:r>
            <a:endParaRPr lang="en-US" sz="1600" b="1" dirty="0"/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3200400" y="3931974"/>
            <a:ext cx="105064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b="1" dirty="0"/>
              <a:t>m</a:t>
            </a:r>
            <a:r>
              <a:rPr lang="en-US" sz="1200" b="1" dirty="0" smtClean="0"/>
              <a:t>inimum of viscosity</a:t>
            </a:r>
            <a:endParaRPr lang="en-US" sz="1200" b="1" dirty="0"/>
          </a:p>
        </p:txBody>
      </p:sp>
      <p:sp>
        <p:nvSpPr>
          <p:cNvPr id="60" name="Rectangle 59"/>
          <p:cNvSpPr/>
          <p:nvPr/>
        </p:nvSpPr>
        <p:spPr>
          <a:xfrm>
            <a:off x="3919581" y="2971800"/>
            <a:ext cx="3344171" cy="5847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4982"/>
                </a:solidFill>
              </a:rPr>
              <a:t>How does strong coupling affect the stopping power of plasmas ?</a:t>
            </a:r>
            <a:endParaRPr lang="en-US" sz="1600" dirty="0">
              <a:solidFill>
                <a:srgbClr val="00498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315617" y="2971800"/>
                <a:ext cx="1322478" cy="5852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𝑆</m:t>
                      </m:r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617" y="2971800"/>
                <a:ext cx="1322478" cy="585216"/>
              </a:xfrm>
              <a:prstGeom prst="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 descr="warm-dens-matter-phase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96" y="762000"/>
            <a:ext cx="2670764" cy="2172223"/>
          </a:xfrm>
          <a:prstGeom prst="rect">
            <a:avLst/>
          </a:prstGeom>
          <a:ln>
            <a:noFill/>
          </a:ln>
        </p:spPr>
      </p:pic>
      <p:sp>
        <p:nvSpPr>
          <p:cNvPr id="41" name="Rectangle 40"/>
          <p:cNvSpPr/>
          <p:nvPr/>
        </p:nvSpPr>
        <p:spPr>
          <a:xfrm>
            <a:off x="2590800" y="4137567"/>
            <a:ext cx="435749" cy="1120233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10527" y="3524911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QGP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617996" y="3205734"/>
            <a:ext cx="4017286" cy="3042666"/>
            <a:chOff x="1482677" y="4648200"/>
            <a:chExt cx="3018246" cy="2286000"/>
          </a:xfrm>
        </p:grpSpPr>
        <p:pic>
          <p:nvPicPr>
            <p:cNvPr id="37" name="Picture 36" descr="viscosity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677" y="4648200"/>
              <a:ext cx="2848868" cy="227581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8" name="Object 3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24840736"/>
                    </p:ext>
                  </p:extLst>
                </p:nvPr>
              </p:nvGraphicFramePr>
              <p:xfrm>
                <a:off x="3170706" y="5257800"/>
                <a:ext cx="639294" cy="3148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14" name="Equation" r:id="rId7" imgW="850900" imgH="419100" progId="Equation.DSMT4">
                        <p:embed/>
                      </p:oleObj>
                    </mc:Choice>
                    <mc:Fallback>
                      <p:oleObj name="Equation" r:id="rId7" imgW="850900" imgH="4191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70706" y="5257800"/>
                              <a:ext cx="639294" cy="3148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9" name="Object 58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34089588"/>
                    </p:ext>
                  </p:extLst>
                </p:nvPr>
              </p:nvGraphicFramePr>
              <p:xfrm>
                <a:off x="3170706" y="5257800"/>
                <a:ext cx="639294" cy="31487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924" name="Equation" r:id="rId37" imgW="850900" imgH="419100" progId="Equation.DSMT4">
                        <p:embed/>
                      </p:oleObj>
                    </mc:Choice>
                    <mc:Fallback>
                      <p:oleObj name="Equation" r:id="rId37" imgW="850900" imgH="4191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170706" y="5257800"/>
                              <a:ext cx="639294" cy="31487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324593" y="6476198"/>
                  <a:ext cx="1763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4593" y="6476198"/>
                  <a:ext cx="176330" cy="276999"/>
                </a:xfrm>
                <a:prstGeom prst="rect">
                  <a:avLst/>
                </a:prstGeom>
                <a:blipFill rotWithShape="0">
                  <a:blip r:embed="rId39"/>
                  <a:stretch>
                    <a:fillRect l="-28205" r="-28205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tangle 39"/>
            <p:cNvSpPr/>
            <p:nvPr/>
          </p:nvSpPr>
          <p:spPr>
            <a:xfrm>
              <a:off x="2438400" y="6801507"/>
              <a:ext cx="1300557" cy="1326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52400" y="2567658"/>
            <a:ext cx="3936624" cy="3480809"/>
          </a:xfrm>
          <a:prstGeom prst="rect">
            <a:avLst/>
          </a:prstGeom>
        </p:spPr>
      </p:pic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3293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Methods: molecular dynamics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7794" y="1208166"/>
            <a:ext cx="2468880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Classical</a:t>
            </a:r>
          </a:p>
          <a:p>
            <a:pPr algn="ctr" eaLnBrk="1" hangingPunct="1"/>
            <a:r>
              <a:rPr lang="en-US" sz="1800" b="1" dirty="0" smtClean="0"/>
              <a:t>Molecular Dynamics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57880" y="1793477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PBC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7"/>
          <a:stretch/>
        </p:blipFill>
        <p:spPr>
          <a:xfrm>
            <a:off x="3108960" y="990600"/>
            <a:ext cx="3063240" cy="822960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>
          <a:xfrm>
            <a:off x="2819400" y="1014355"/>
            <a:ext cx="304800" cy="11240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2" name="TextBox 18431"/>
          <p:cNvSpPr txBox="1"/>
          <p:nvPr/>
        </p:nvSpPr>
        <p:spPr>
          <a:xfrm>
            <a:off x="3053080" y="173736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44416" y="5966825"/>
            <a:ext cx="2774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Strickler</a:t>
            </a:r>
            <a:r>
              <a:rPr lang="en-US" sz="1400" dirty="0" smtClean="0"/>
              <a:t>, </a:t>
            </a:r>
            <a:r>
              <a:rPr lang="en-US" sz="1400" dirty="0" err="1" smtClean="0"/>
              <a:t>Daligault</a:t>
            </a:r>
            <a:r>
              <a:rPr lang="en-US" sz="1400" dirty="0" smtClean="0"/>
              <a:t> </a:t>
            </a:r>
            <a:r>
              <a:rPr lang="en-US" sz="1400" dirty="0"/>
              <a:t>et al., </a:t>
            </a:r>
            <a:r>
              <a:rPr lang="en-US" sz="1400" dirty="0" smtClean="0"/>
              <a:t>PRX (2016)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47914" y="2286000"/>
            <a:ext cx="206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 coefficient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953000" y="5930036"/>
            <a:ext cx="3041342" cy="16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5019512" y="5911334"/>
                <a:ext cx="2372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0.1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12" y="5911334"/>
                <a:ext cx="237244" cy="184666"/>
              </a:xfrm>
              <a:prstGeom prst="rect">
                <a:avLst/>
              </a:prstGeom>
              <a:blipFill rotWithShape="0">
                <a:blip r:embed="rId43"/>
                <a:stretch>
                  <a:fillRect l="-15385" r="-1538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5943600" y="5911334"/>
                <a:ext cx="12022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911334"/>
                <a:ext cx="120226" cy="184666"/>
              </a:xfrm>
              <a:prstGeom prst="rect">
                <a:avLst/>
              </a:prstGeom>
              <a:blipFill rotWithShape="0">
                <a:blip r:embed="rId44"/>
                <a:stretch>
                  <a:fillRect l="-30000" r="-3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6797151" y="5911334"/>
                <a:ext cx="20518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10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151" y="5911334"/>
                <a:ext cx="205184" cy="184666"/>
              </a:xfrm>
              <a:prstGeom prst="rect">
                <a:avLst/>
              </a:prstGeom>
              <a:blipFill rotWithShape="0">
                <a:blip r:embed="rId45"/>
                <a:stretch>
                  <a:fillRect l="-17647" r="-1764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7634656" y="5911334"/>
                <a:ext cx="29014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charset="0"/>
                        </a:rPr>
                        <m:t>100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656" y="5911334"/>
                <a:ext cx="290144" cy="184666"/>
              </a:xfrm>
              <a:prstGeom prst="rect">
                <a:avLst/>
              </a:prstGeom>
              <a:blipFill rotWithShape="0">
                <a:blip r:embed="rId46"/>
                <a:stretch>
                  <a:fillRect l="-12500" r="-125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6019800" y="5729651"/>
            <a:ext cx="533400" cy="6154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6111587" y="5484296"/>
                <a:ext cx="441613" cy="230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Γ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𝑄𝐺𝑃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587" y="5484296"/>
                <a:ext cx="441613" cy="230704"/>
              </a:xfrm>
              <a:prstGeom prst="rect">
                <a:avLst/>
              </a:prstGeom>
              <a:blipFill rotWithShape="0">
                <a:blip r:embed="rId47"/>
                <a:stretch>
                  <a:fillRect l="-2778" r="-1389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05400" y="2971800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Viscosity coefficient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8100" y="6677025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45" name="ocp-gamma-2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6522579" y="838200"/>
            <a:ext cx="2109103" cy="21091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04751" y="6243935"/>
            <a:ext cx="2405787" cy="461665"/>
          </a:xfrm>
          <a:prstGeom prst="rect">
            <a:avLst/>
          </a:prstGeom>
          <a:noFill/>
          <a:ln>
            <a:solidFill>
              <a:srgbClr val="61B01E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st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milestone met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875" y="6282656"/>
            <a:ext cx="428525" cy="419086"/>
          </a:xfrm>
          <a:prstGeom prst="rect">
            <a:avLst/>
          </a:prstGeom>
          <a:ln>
            <a:solidFill>
              <a:srgbClr val="61B01E"/>
            </a:solidFill>
          </a:ln>
        </p:spPr>
      </p:pic>
    </p:spTree>
    <p:extLst>
      <p:ext uri="{BB962C8B-B14F-4D97-AF65-F5344CB8AC3E}">
        <p14:creationId xmlns:p14="http://schemas.microsoft.com/office/powerpoint/2010/main" val="11906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4207280" cy="1102442"/>
          </a:xfrm>
          <a:prstGeom prst="rect">
            <a:avLst/>
          </a:prstGeom>
        </p:spPr>
      </p:pic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365005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Methods: molecular dynamics of </a:t>
            </a:r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dE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/dx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41244" y="1640674"/>
            <a:ext cx="2468880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/>
              <a:t>Classical</a:t>
            </a:r>
          </a:p>
          <a:p>
            <a:pPr algn="ctr" eaLnBrk="1" hangingPunct="1"/>
            <a:r>
              <a:rPr lang="en-US" sz="1800" b="1" dirty="0" smtClean="0"/>
              <a:t>Molecular Dynamics</a:t>
            </a:r>
            <a:endParaRPr lang="en-U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352800" y="259080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PBC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93" y="868347"/>
            <a:ext cx="5486400" cy="881621"/>
          </a:xfrm>
          <a:prstGeom prst="rect">
            <a:avLst/>
          </a:prstGeom>
        </p:spPr>
      </p:pic>
      <p:sp>
        <p:nvSpPr>
          <p:cNvPr id="354" name="TextBox 353"/>
          <p:cNvSpPr txBox="1"/>
          <p:nvPr/>
        </p:nvSpPr>
        <p:spPr>
          <a:xfrm>
            <a:off x="228600" y="4390711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We developed an MD code to perform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</a:p>
        </p:txBody>
      </p:sp>
      <p:sp>
        <p:nvSpPr>
          <p:cNvPr id="14" name="Left Brace 13"/>
          <p:cNvSpPr/>
          <p:nvPr/>
        </p:nvSpPr>
        <p:spPr>
          <a:xfrm>
            <a:off x="2782850" y="996924"/>
            <a:ext cx="304800" cy="199124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2" name="TextBox 18431"/>
          <p:cNvSpPr txBox="1"/>
          <p:nvPr/>
        </p:nvSpPr>
        <p:spPr>
          <a:xfrm>
            <a:off x="3082193" y="259988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75524"/>
            <a:ext cx="3200400" cy="739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41" name="TextBox 18440"/>
              <p:cNvSpPr txBox="1"/>
              <p:nvPr/>
            </p:nvSpPr>
            <p:spPr>
              <a:xfrm>
                <a:off x="7760005" y="1795476"/>
                <a:ext cx="12312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(1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441" name="TextBox 184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005" y="1795476"/>
                <a:ext cx="1231234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6436" t="-4444" r="-643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45" name="Group 18444"/>
          <p:cNvGrpSpPr/>
          <p:nvPr/>
        </p:nvGrpSpPr>
        <p:grpSpPr>
          <a:xfrm>
            <a:off x="4909012" y="3657600"/>
            <a:ext cx="4234988" cy="3017520"/>
            <a:chOff x="4724400" y="3840480"/>
            <a:chExt cx="4234988" cy="3017520"/>
          </a:xfrm>
        </p:grpSpPr>
        <p:grpSp>
          <p:nvGrpSpPr>
            <p:cNvPr id="18440" name="Group 18439"/>
            <p:cNvGrpSpPr>
              <a:grpSpLocks noChangeAspect="1"/>
            </p:cNvGrpSpPr>
            <p:nvPr/>
          </p:nvGrpSpPr>
          <p:grpSpPr>
            <a:xfrm>
              <a:off x="4724400" y="3840480"/>
              <a:ext cx="3888555" cy="3017520"/>
              <a:chOff x="5214781" y="3815696"/>
              <a:chExt cx="3743243" cy="290475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4781" y="3815696"/>
                <a:ext cx="3743243" cy="2904758"/>
              </a:xfrm>
              <a:prstGeom prst="rect">
                <a:avLst/>
              </a:prstGeom>
            </p:spPr>
          </p:pic>
          <p:sp>
            <p:nvSpPr>
              <p:cNvPr id="18439" name="Rectangle 18438"/>
              <p:cNvSpPr/>
              <p:nvPr/>
            </p:nvSpPr>
            <p:spPr>
              <a:xfrm>
                <a:off x="6172200" y="3970237"/>
                <a:ext cx="2476799" cy="182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37" name="TextBox 18436"/>
                <p:cNvSpPr txBox="1"/>
                <p:nvPr/>
              </p:nvSpPr>
              <p:spPr>
                <a:xfrm>
                  <a:off x="7511939" y="4599801"/>
                  <a:ext cx="747833" cy="2769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Q/q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=1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437" name="TextBox 184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939" y="4599801"/>
                  <a:ext cx="747833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672" t="-28889" r="-11475" b="-5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38" name="TextBox 18437"/>
                <p:cNvSpPr txBox="1"/>
                <p:nvPr/>
              </p:nvSpPr>
              <p:spPr>
                <a:xfrm>
                  <a:off x="7275111" y="4218801"/>
                  <a:ext cx="1221488" cy="27699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 smtClean="0"/>
                    <a:t>M/m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=1000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438" name="TextBox 184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111" y="4218801"/>
                  <a:ext cx="1221488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000" t="-28261" r="-600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42" name="TextBox 18441"/>
                <p:cNvSpPr txBox="1"/>
                <p:nvPr/>
              </p:nvSpPr>
              <p:spPr>
                <a:xfrm>
                  <a:off x="8534400" y="6330985"/>
                  <a:ext cx="424988" cy="2984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442" name="TextBox 184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400" y="6330985"/>
                  <a:ext cx="424988" cy="29841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0000" r="-5714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443" name="Rectangle 18442"/>
            <p:cNvSpPr/>
            <p:nvPr/>
          </p:nvSpPr>
          <p:spPr>
            <a:xfrm>
              <a:off x="6597188" y="6629400"/>
              <a:ext cx="609600" cy="2190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TextBox 372"/>
              <p:cNvSpPr txBox="1"/>
              <p:nvPr/>
            </p:nvSpPr>
            <p:spPr>
              <a:xfrm>
                <a:off x="228600" y="5496980"/>
                <a:ext cx="4648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dirty="0" smtClean="0"/>
                  <a:t>We are performing extensive parameter study of </a:t>
                </a:r>
                <a:r>
                  <a:rPr lang="en-US" dirty="0" err="1" smtClean="0"/>
                  <a:t>dE</a:t>
                </a:r>
                <a:r>
                  <a:rPr lang="en-US" dirty="0" smtClean="0"/>
                  <a:t>/dx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		</a:t>
                </a:r>
                <a:r>
                  <a:rPr lang="en-US" dirty="0" smtClean="0"/>
                  <a:t>M/m , Q/q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Γ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73" name="TextBox 3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496980"/>
                <a:ext cx="4648200" cy="923330"/>
              </a:xfrm>
              <a:prstGeom prst="rect">
                <a:avLst/>
              </a:prstGeom>
              <a:blipFill rotWithShape="0">
                <a:blip r:embed="rId12"/>
                <a:stretch>
                  <a:fillRect l="-1181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8600" y="481118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We determined viscosity coefficient and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location of viscosity minimum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-520" y="358286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20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5716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Effect of strong coupling on </a:t>
            </a:r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dE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/dx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96540" y="3733800"/>
            <a:ext cx="2699060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Classic plasma theory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09" y="3770176"/>
            <a:ext cx="4924978" cy="659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0" y="5181600"/>
            <a:ext cx="6675120" cy="5058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6" name="TextBox 25"/>
          <p:cNvSpPr txBox="1"/>
          <p:nvPr/>
        </p:nvSpPr>
        <p:spPr>
          <a:xfrm>
            <a:off x="5616205" y="5801380"/>
            <a:ext cx="2460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</a:t>
            </a:r>
            <a:r>
              <a:rPr lang="en-US" sz="1400" dirty="0" smtClean="0"/>
              <a:t>enormalized binary scattering</a:t>
            </a:r>
          </a:p>
          <a:p>
            <a:pPr algn="ctr"/>
            <a:r>
              <a:rPr lang="en-US" sz="1400" dirty="0" smtClean="0"/>
              <a:t>cross section</a:t>
            </a:r>
            <a:endParaRPr lang="en-US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781800" y="5576508"/>
            <a:ext cx="0" cy="235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52400" y="5105400"/>
            <a:ext cx="222749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We </a:t>
            </a:r>
            <a:r>
              <a:rPr lang="en-US" sz="1800" b="1" smtClean="0"/>
              <a:t>are developing a theory</a:t>
            </a:r>
            <a:endParaRPr lang="en-US" sz="1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20415" y="4092939"/>
            <a:ext cx="205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field theory 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257605" y="4142601"/>
                <a:ext cx="670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𝛤</m:t>
                      </m:r>
                      <m: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≪1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605" y="4142601"/>
                <a:ext cx="670055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7273" r="-818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381000" y="5812863"/>
            <a:ext cx="485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inary collisions including strong coupling effects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83361" y="6129331"/>
            <a:ext cx="384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ynamical dielectric effects neglected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26572" y="4447401"/>
                <a:ext cx="89607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m/M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≪1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72" y="4447401"/>
                <a:ext cx="89607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6327" t="-28889" r="-4762" b="-5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17444" y="914400"/>
            <a:ext cx="7307356" cy="2667000"/>
            <a:chOff x="617444" y="914400"/>
            <a:chExt cx="7307356" cy="2667000"/>
          </a:xfrm>
        </p:grpSpPr>
        <p:grpSp>
          <p:nvGrpSpPr>
            <p:cNvPr id="5" name="Group 4"/>
            <p:cNvGrpSpPr/>
            <p:nvPr/>
          </p:nvGrpSpPr>
          <p:grpSpPr>
            <a:xfrm>
              <a:off x="1761202" y="1036161"/>
              <a:ext cx="6163598" cy="2507868"/>
              <a:chOff x="1761202" y="1036161"/>
              <a:chExt cx="6163598" cy="250786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1"/>
              <a:stretch/>
            </p:blipFill>
            <p:spPr>
              <a:xfrm>
                <a:off x="1761202" y="1036161"/>
                <a:ext cx="6163598" cy="2507868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124200" y="3352800"/>
                <a:ext cx="685800" cy="191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753398" y="1047639"/>
              <a:ext cx="2147455" cy="173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77956" y="1114973"/>
              <a:ext cx="2147455" cy="173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70997" y="1121970"/>
              <a:ext cx="2147455" cy="173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6088" y="1824768"/>
                  <a:ext cx="673069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Γ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=1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088" y="1824768"/>
                  <a:ext cx="673069" cy="30777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8108" r="-8108"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2932597" y="914400"/>
                  <a:ext cx="1073114" cy="30777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 smtClean="0"/>
                    <a:t>M/m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=10</m:t>
                      </m:r>
                    </m:oMath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597" y="914400"/>
                  <a:ext cx="1073114" cy="30777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4205" t="-26000" r="-7955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7444" y="2283023"/>
                  <a:ext cx="830356" cy="307777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 smtClean="0"/>
                    <a:t>Q/q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=1</m:t>
                      </m:r>
                    </m:oMath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444" y="2283023"/>
                  <a:ext cx="830356" cy="307777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8248" t="-26000" r="-9489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904397" y="914400"/>
                  <a:ext cx="930448" cy="30777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 smtClean="0"/>
                    <a:t>M/m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=1</m:t>
                      </m:r>
                    </m:oMath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4397" y="914400"/>
                  <a:ext cx="930448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7105" t="-26000" r="-9211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048000" y="3363099"/>
                  <a:ext cx="87684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charset="0"/>
                          </a:rPr>
                          <m:t>𝑉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</a:rPr>
                              <m:t>𝑡h𝑒𝑟𝑚𝑎𝑙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3363099"/>
                  <a:ext cx="876843" cy="21544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4167" r="-694" b="-3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/>
            <p:cNvSpPr/>
            <p:nvPr/>
          </p:nvSpPr>
          <p:spPr>
            <a:xfrm>
              <a:off x="6096000" y="3390171"/>
              <a:ext cx="609600" cy="191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969859" y="3363099"/>
                  <a:ext cx="87684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charset="0"/>
                          </a:rPr>
                          <m:t>𝑉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1400" b="0" i="0" smtClean="0"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</a:rPr>
                              <m:t>𝑡h𝑒𝑟𝑚𝑎𝑙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9859" y="3363099"/>
                  <a:ext cx="876843" cy="21544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4167" r="-694" b="-3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904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450" y="6705600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3551851" y="1969355"/>
            <a:ext cx="576174" cy="8494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7092696" y="2227564"/>
            <a:ext cx="374904" cy="37490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36922" y="1931255"/>
            <a:ext cx="414646" cy="88755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-1" y="921603"/>
                <a:ext cx="91440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4982"/>
                    </a:solidFill>
                  </a:rPr>
                  <a:t>Weak coupling theory breaks down for </a:t>
                </a: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𝜞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𝟎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  <m:r>
                      <a:rPr lang="en-US" sz="2400" b="1" i="1" smtClean="0">
                        <a:solidFill>
                          <a:srgbClr val="00498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𝟏</m:t>
                    </m:r>
                  </m:oMath>
                </a14:m>
                <a:r>
                  <a:rPr lang="en-US" sz="2400" b="1" dirty="0" smtClean="0">
                    <a:solidFill>
                      <a:srgbClr val="004982"/>
                    </a:solidFill>
                  </a:rPr>
                  <a:t> </a:t>
                </a:r>
              </a:p>
              <a:p>
                <a:pPr algn="ctr"/>
                <a:r>
                  <a:rPr lang="en-US" sz="2400" b="1" dirty="0" smtClean="0">
                    <a:solidFill>
                      <a:srgbClr val="004982"/>
                    </a:solidFill>
                  </a:rPr>
                  <a:t>but strong coupling effects arise together with non-linear effects</a:t>
                </a:r>
                <a:endParaRPr lang="en-US" sz="2400" b="1" dirty="0">
                  <a:solidFill>
                    <a:srgbClr val="004982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21603"/>
                <a:ext cx="9144001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5233" y="2093893"/>
            <a:ext cx="1412567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Dimensionless</a:t>
            </a:r>
          </a:p>
          <a:p>
            <a:pPr algn="ctr"/>
            <a:r>
              <a:rPr lang="en-US" sz="1600" b="1" dirty="0" smtClean="0"/>
              <a:t>Hamiltonian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023625" y="305966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94625" y="3059668"/>
            <a:ext cx="19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rojectile - plasma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299225" y="3059668"/>
            <a:ext cx="10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projectile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 rot="5400000">
            <a:off x="2690146" y="2516347"/>
            <a:ext cx="246577" cy="87601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/>
          <p:cNvSpPr/>
          <p:nvPr/>
        </p:nvSpPr>
        <p:spPr>
          <a:xfrm rot="5400000">
            <a:off x="4435549" y="1959663"/>
            <a:ext cx="268869" cy="20116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5400000">
            <a:off x="7243106" y="1302963"/>
            <a:ext cx="265176" cy="332138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71" y="3609201"/>
            <a:ext cx="462123" cy="44434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4289" y="4252555"/>
            <a:ext cx="282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non-linearity</a:t>
            </a:r>
            <a:r>
              <a:rPr lang="en-US" sz="1600" b="1" dirty="0" smtClean="0"/>
              <a:t> + </a:t>
            </a:r>
            <a:r>
              <a:rPr lang="en-US" sz="1600" b="1" dirty="0" smtClean="0">
                <a:solidFill>
                  <a:srgbClr val="FFC000"/>
                </a:solidFill>
              </a:rPr>
              <a:t>coupling effects</a:t>
            </a:r>
            <a:endParaRPr lang="en-US" sz="1600" b="1" dirty="0">
              <a:solidFill>
                <a:srgbClr val="FFC000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49097" y="4774163"/>
            <a:ext cx="2055706" cy="338554"/>
            <a:chOff x="272896" y="5147846"/>
            <a:chExt cx="2055706" cy="338554"/>
          </a:xfrm>
        </p:grpSpPr>
        <p:grpSp>
          <p:nvGrpSpPr>
            <p:cNvPr id="54" name="Group 53"/>
            <p:cNvGrpSpPr/>
            <p:nvPr/>
          </p:nvGrpSpPr>
          <p:grpSpPr>
            <a:xfrm>
              <a:off x="272896" y="5271403"/>
              <a:ext cx="448310" cy="91440"/>
              <a:chOff x="466090" y="4267200"/>
              <a:chExt cx="448310" cy="9144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66090" y="4267200"/>
                <a:ext cx="91440" cy="914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48970" y="4267200"/>
                <a:ext cx="91440" cy="914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822960" y="4267200"/>
                <a:ext cx="91440" cy="9144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844157" y="5147846"/>
              <a:ext cx="1484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</a:t>
              </a:r>
              <a:r>
                <a:rPr lang="en-US" sz="1600" b="1" dirty="0" smtClean="0"/>
                <a:t>IC simulations</a:t>
              </a:r>
              <a:endParaRPr lang="en-US" sz="1600" b="1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2590800" y="5602837"/>
                <a:ext cx="1042721" cy="4725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𝑀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602837"/>
                <a:ext cx="1042721" cy="4725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4572000" y="5819001"/>
                <a:ext cx="6270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𝑉</m:t>
                      </m:r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819001"/>
                <a:ext cx="627095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7767" t="-4444" r="-291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7239000" y="5819284"/>
                <a:ext cx="627095" cy="251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𝑉</m:t>
                      </m:r>
                      <m:r>
                        <a:rPr lang="en-US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5819284"/>
                <a:ext cx="627095" cy="251818"/>
              </a:xfrm>
              <a:prstGeom prst="rect">
                <a:avLst/>
              </a:prstGeom>
              <a:blipFill rotWithShape="0">
                <a:blip r:embed="rId8"/>
                <a:stretch>
                  <a:fillRect l="-8824" t="-4878" r="-2941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349097" y="3914001"/>
            <a:ext cx="2092575" cy="338554"/>
            <a:chOff x="272896" y="4385846"/>
            <a:chExt cx="2092575" cy="338554"/>
          </a:xfrm>
        </p:grpSpPr>
        <p:grpSp>
          <p:nvGrpSpPr>
            <p:cNvPr id="56" name="Group 55"/>
            <p:cNvGrpSpPr/>
            <p:nvPr/>
          </p:nvGrpSpPr>
          <p:grpSpPr>
            <a:xfrm>
              <a:off x="272896" y="4509403"/>
              <a:ext cx="448310" cy="91440"/>
              <a:chOff x="421106" y="4495800"/>
              <a:chExt cx="448310" cy="9144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21106" y="44958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03986" y="44958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77976" y="44958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844157" y="4385846"/>
              <a:ext cx="15213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MD simulations</a:t>
              </a:r>
              <a:endParaRPr lang="en-US" sz="1600" b="1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54289" y="5099447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non-linearity</a:t>
            </a:r>
            <a:r>
              <a:rPr lang="en-US" sz="1600" b="1" dirty="0" smtClean="0"/>
              <a:t> only</a:t>
            </a:r>
            <a:endParaRPr lang="en-US" sz="1600" b="1" dirty="0">
              <a:solidFill>
                <a:srgbClr val="FFC000"/>
              </a:solidFill>
            </a:endParaRPr>
          </a:p>
        </p:txBody>
      </p:sp>
      <p:grpSp>
        <p:nvGrpSpPr>
          <p:cNvPr id="18434" name="Group 18433"/>
          <p:cNvGrpSpPr/>
          <p:nvPr/>
        </p:nvGrpSpPr>
        <p:grpSpPr>
          <a:xfrm>
            <a:off x="6311900" y="3681138"/>
            <a:ext cx="2527300" cy="2116249"/>
            <a:chOff x="6311900" y="4411160"/>
            <a:chExt cx="2527300" cy="211624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56"/>
            <a:stretch/>
          </p:blipFill>
          <p:spPr>
            <a:xfrm>
              <a:off x="6311900" y="4411160"/>
              <a:ext cx="2527300" cy="2116249"/>
            </a:xfrm>
            <a:prstGeom prst="rect">
              <a:avLst/>
            </a:prstGeom>
          </p:spPr>
        </p:pic>
        <p:sp>
          <p:nvSpPr>
            <p:cNvPr id="18432" name="Rectangle 18431"/>
            <p:cNvSpPr/>
            <p:nvPr/>
          </p:nvSpPr>
          <p:spPr>
            <a:xfrm>
              <a:off x="7919923" y="4595624"/>
              <a:ext cx="53827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/>
              <p:cNvSpPr txBox="1"/>
              <p:nvPr/>
            </p:nvSpPr>
            <p:spPr>
              <a:xfrm>
                <a:off x="8153400" y="3679627"/>
                <a:ext cx="725968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=1.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3679627"/>
                <a:ext cx="725968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840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/>
              <p:cNvSpPr txBox="1"/>
              <p:nvPr/>
            </p:nvSpPr>
            <p:spPr>
              <a:xfrm>
                <a:off x="8153400" y="4036900"/>
                <a:ext cx="934871" cy="5670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b="0" i="1" smtClean="0">
                          <a:latin typeface="Cambria Math" charset="0"/>
                        </a:rPr>
                        <m:t>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4036900"/>
                <a:ext cx="934871" cy="56707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37" name="Group 18436"/>
          <p:cNvGrpSpPr/>
          <p:nvPr/>
        </p:nvGrpSpPr>
        <p:grpSpPr>
          <a:xfrm>
            <a:off x="3667380" y="3609201"/>
            <a:ext cx="2450490" cy="2095500"/>
            <a:chOff x="3667380" y="4339223"/>
            <a:chExt cx="2450490" cy="20955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4"/>
            <a:stretch/>
          </p:blipFill>
          <p:spPr>
            <a:xfrm>
              <a:off x="3667380" y="4339223"/>
              <a:ext cx="2450490" cy="2095500"/>
            </a:xfrm>
            <a:prstGeom prst="rect">
              <a:avLst/>
            </a:prstGeom>
          </p:spPr>
        </p:pic>
        <p:sp>
          <p:nvSpPr>
            <p:cNvPr id="18435" name="Rectangle 18434"/>
            <p:cNvSpPr/>
            <p:nvPr/>
          </p:nvSpPr>
          <p:spPr>
            <a:xfrm>
              <a:off x="5040926" y="4572000"/>
              <a:ext cx="52167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5237098" y="3658980"/>
                <a:ext cx="1011302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=0.05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098" y="3658980"/>
                <a:ext cx="1011302" cy="307777"/>
              </a:xfrm>
              <a:prstGeom prst="rect">
                <a:avLst/>
              </a:prstGeom>
              <a:blipFill rotWithShape="0">
                <a:blip r:embed="rId13"/>
                <a:stretch>
                  <a:fillRect l="-5422" r="-602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/>
              <p:cNvSpPr txBox="1"/>
              <p:nvPr/>
            </p:nvSpPr>
            <p:spPr>
              <a:xfrm>
                <a:off x="5236316" y="4036900"/>
                <a:ext cx="854721" cy="56707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Γ</m:t>
                      </m:r>
                      <m:r>
                        <a:rPr lang="en-US" b="0" i="1" smtClean="0">
                          <a:latin typeface="Cambria Math" charset="0"/>
                        </a:rPr>
                        <m:t>=.5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316" y="4036900"/>
                <a:ext cx="854721" cy="56707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9" name="Rectangle 18438"/>
          <p:cNvSpPr/>
          <p:nvPr/>
        </p:nvSpPr>
        <p:spPr>
          <a:xfrm>
            <a:off x="3810000" y="5666601"/>
            <a:ext cx="2222500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40" name="TextBox 18439"/>
          <p:cNvSpPr txBox="1"/>
          <p:nvPr/>
        </p:nvSpPr>
        <p:spPr>
          <a:xfrm>
            <a:off x="3804691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0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4002448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4217079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</a:t>
            </a:r>
            <a:endParaRPr lang="en-US" sz="800" dirty="0"/>
          </a:p>
        </p:txBody>
      </p:sp>
      <p:sp>
        <p:nvSpPr>
          <p:cNvPr id="75" name="TextBox 74"/>
          <p:cNvSpPr txBox="1"/>
          <p:nvPr/>
        </p:nvSpPr>
        <p:spPr>
          <a:xfrm>
            <a:off x="4443741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3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4647543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4859009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5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081138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6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5292891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7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5504566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8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5744315" y="5612006"/>
            <a:ext cx="457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9</a:t>
            </a:r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0" y="1916668"/>
            <a:ext cx="7557025" cy="1005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8" y="2735894"/>
            <a:ext cx="739357" cy="171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08145"/>
            <a:ext cx="538604" cy="107721"/>
          </a:xfrm>
          <a:prstGeom prst="rect">
            <a:avLst/>
          </a:prstGeom>
        </p:spPr>
      </p:pic>
      <p:sp>
        <p:nvSpPr>
          <p:cNvPr id="66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Strong coupling vs non-linear effects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4533831" y="6172200"/>
            <a:ext cx="3848169" cy="461665"/>
          </a:xfrm>
          <a:prstGeom prst="rect">
            <a:avLst/>
          </a:prstGeom>
          <a:noFill/>
          <a:ln>
            <a:solidFill>
              <a:srgbClr val="61B01E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nd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milestone well underway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7"/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450" y="6677025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0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Summary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16505" y="990600"/>
            <a:ext cx="8655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- </a:t>
            </a:r>
            <a:r>
              <a:rPr lang="en-US" sz="2400" b="1" dirty="0">
                <a:solidFill>
                  <a:schemeClr val="tx2"/>
                </a:solidFill>
              </a:rPr>
              <a:t>P</a:t>
            </a:r>
            <a:r>
              <a:rPr lang="en-US" sz="2400" b="1" dirty="0" smtClean="0">
                <a:solidFill>
                  <a:schemeClr val="tx2"/>
                </a:solidFill>
              </a:rPr>
              <a:t>erformed </a:t>
            </a:r>
            <a:r>
              <a:rPr lang="en-US" sz="2400" b="1" dirty="0" smtClean="0">
                <a:solidFill>
                  <a:schemeClr val="tx2"/>
                </a:solidFill>
              </a:rPr>
              <a:t>simulations to understand how strong coupling effects affect transport properties and stopping power of plasmas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505" y="2293203"/>
            <a:ext cx="8502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 </a:t>
            </a:r>
            <a:r>
              <a:rPr lang="en-US" sz="2400" b="1" dirty="0" smtClean="0">
                <a:solidFill>
                  <a:srgbClr val="FF0000"/>
                </a:solidFill>
              </a:rPr>
              <a:t>will now work with DR team members (I. </a:t>
            </a:r>
            <a:r>
              <a:rPr lang="en-US" sz="2400" b="1" dirty="0" err="1" smtClean="0">
                <a:solidFill>
                  <a:srgbClr val="FF0000"/>
                </a:solidFill>
              </a:rPr>
              <a:t>Vitev</a:t>
            </a:r>
            <a:r>
              <a:rPr lang="en-US" sz="2400" b="1" dirty="0" smtClean="0">
                <a:solidFill>
                  <a:srgbClr val="FF0000"/>
                </a:solidFill>
              </a:rPr>
              <a:t>) to figure out what these findings tell us about QGP’s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505" y="5024735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/>
              <a:t>M</a:t>
            </a:r>
            <a:r>
              <a:rPr lang="en-US" sz="2400" b="1" dirty="0" smtClean="0"/>
              <a:t>anuscript on </a:t>
            </a:r>
            <a:r>
              <a:rPr lang="en-US" sz="2400" b="1" dirty="0" err="1" smtClean="0"/>
              <a:t>dE</a:t>
            </a:r>
            <a:r>
              <a:rPr lang="en-US" sz="2400" b="1" dirty="0" smtClean="0"/>
              <a:t>/dx in </a:t>
            </a:r>
            <a:r>
              <a:rPr lang="en-US" sz="2400" b="1" dirty="0" smtClean="0"/>
              <a:t>preparation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316505" y="3311604"/>
            <a:ext cx="6831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- </a:t>
            </a:r>
            <a:r>
              <a:rPr lang="en-US" sz="2200" b="1" dirty="0" smtClean="0"/>
              <a:t>Work </a:t>
            </a:r>
            <a:r>
              <a:rPr lang="en-US" sz="2200" b="1" dirty="0" smtClean="0"/>
              <a:t>done in collaboration with 2017 summer </a:t>
            </a:r>
            <a:r>
              <a:rPr lang="en-US" sz="2200" b="1" dirty="0"/>
              <a:t>student </a:t>
            </a:r>
            <a:r>
              <a:rPr lang="en-US" sz="2200" b="1" dirty="0">
                <a:solidFill>
                  <a:srgbClr val="018F41"/>
                </a:solidFill>
              </a:rPr>
              <a:t>David Bernstein</a:t>
            </a:r>
            <a:r>
              <a:rPr lang="en-US" sz="2200" b="1" dirty="0"/>
              <a:t>, </a:t>
            </a:r>
            <a:r>
              <a:rPr lang="en-US" sz="2200" b="1" dirty="0" smtClean="0"/>
              <a:t>Univ. of </a:t>
            </a:r>
            <a:r>
              <a:rPr lang="en-US" sz="2200" b="1" dirty="0" smtClean="0"/>
              <a:t>Iowa. David has started a </a:t>
            </a:r>
            <a:r>
              <a:rPr lang="en-US" sz="2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PhD on this topic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03" y="2954836"/>
            <a:ext cx="1517997" cy="1951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6505" y="5509478"/>
            <a:ext cx="744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smtClean="0"/>
              <a:t>Talks: 2017 APS-DPP (contr.) 2017 White Dwarfs Physics </a:t>
            </a:r>
            <a:r>
              <a:rPr lang="en-US" sz="2400" b="1" dirty="0" err="1" smtClean="0"/>
              <a:t>Wkp</a:t>
            </a:r>
            <a:r>
              <a:rPr lang="en-US" sz="2400" b="1" dirty="0" smtClean="0"/>
              <a:t> (invited) </a:t>
            </a:r>
            <a:r>
              <a:rPr lang="en-US" sz="2400" b="1" dirty="0" smtClean="0"/>
              <a:t>Charged </a:t>
            </a:r>
            <a:r>
              <a:rPr lang="en-US" sz="2400" b="1" dirty="0"/>
              <a:t>Particle Transport </a:t>
            </a:r>
            <a:r>
              <a:rPr lang="en-US" sz="2400" b="1" dirty="0" err="1" smtClean="0"/>
              <a:t>Wkp</a:t>
            </a:r>
            <a:r>
              <a:rPr lang="en-US" sz="2400" b="1" dirty="0" smtClean="0"/>
              <a:t> (invited)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45857" y="1754727"/>
            <a:ext cx="48470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st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milestone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met, 2</a:t>
            </a:r>
            <a:r>
              <a:rPr lang="en-US" sz="2400" b="1" baseline="30000" dirty="0" smtClean="0">
                <a:solidFill>
                  <a:schemeClr val="accent3">
                    <a:lumMod val="50000"/>
                  </a:schemeClr>
                </a:solidFill>
              </a:rPr>
              <a:t>nd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well underway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6505" y="4491335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smtClean="0"/>
              <a:t>Publications: </a:t>
            </a:r>
            <a:r>
              <a:rPr lang="is-IS" sz="2000" dirty="0"/>
              <a:t>Phys. Rev. E </a:t>
            </a:r>
            <a:r>
              <a:rPr lang="is-IS" sz="2000" b="1" dirty="0"/>
              <a:t>96</a:t>
            </a:r>
            <a:r>
              <a:rPr lang="is-IS" sz="2000" dirty="0"/>
              <a:t>, 043202 (2017</a:t>
            </a:r>
            <a:r>
              <a:rPr lang="is-IS" sz="2000" dirty="0" smtClean="0"/>
              <a:t>)</a:t>
            </a:r>
            <a:r>
              <a:rPr lang="is-IS" sz="2000" dirty="0"/>
              <a:t> </a:t>
            </a:r>
            <a:r>
              <a:rPr lang="is-IS" sz="2000" b="1" dirty="0"/>
              <a:t>95</a:t>
            </a:r>
            <a:r>
              <a:rPr lang="is-IS" sz="2000" dirty="0"/>
              <a:t>, 013206 (2017)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57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86978</TotalTime>
  <Words>460</Words>
  <Application>Microsoft Macintosh PowerPoint</Application>
  <PresentationFormat>On-screen Show (4:3)</PresentationFormat>
  <Paragraphs>120</Paragraphs>
  <Slides>7</Slides>
  <Notes>7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 Black</vt:lpstr>
      <vt:lpstr>Calibri</vt:lpstr>
      <vt:lpstr>Cambria Math</vt:lpstr>
      <vt:lpstr>ＭＳ Ｐゴシック</vt:lpstr>
      <vt:lpstr>Arial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Microsoft Office User</cp:lastModifiedBy>
  <cp:revision>725</cp:revision>
  <cp:lastPrinted>2015-01-09T16:23:40Z</cp:lastPrinted>
  <dcterms:created xsi:type="dcterms:W3CDTF">2013-03-10T05:19:50Z</dcterms:created>
  <dcterms:modified xsi:type="dcterms:W3CDTF">2018-01-28T16:06:03Z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