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6"/>
  </p:notesMasterIdLst>
  <p:handoutMasterIdLst>
    <p:handoutMasterId r:id="rId27"/>
  </p:handoutMasterIdLst>
  <p:sldIdLst>
    <p:sldId id="284" r:id="rId4"/>
    <p:sldId id="285" r:id="rId5"/>
    <p:sldId id="301" r:id="rId6"/>
    <p:sldId id="257" r:id="rId7"/>
    <p:sldId id="286" r:id="rId8"/>
    <p:sldId id="287" r:id="rId9"/>
    <p:sldId id="288" r:id="rId10"/>
    <p:sldId id="289" r:id="rId11"/>
    <p:sldId id="290" r:id="rId12"/>
    <p:sldId id="291" r:id="rId13"/>
    <p:sldId id="296" r:id="rId14"/>
    <p:sldId id="292" r:id="rId15"/>
    <p:sldId id="293" r:id="rId16"/>
    <p:sldId id="297" r:id="rId17"/>
    <p:sldId id="294" r:id="rId18"/>
    <p:sldId id="300" r:id="rId19"/>
    <p:sldId id="295" r:id="rId20"/>
    <p:sldId id="305" r:id="rId21"/>
    <p:sldId id="302" r:id="rId22"/>
    <p:sldId id="303" r:id="rId23"/>
    <p:sldId id="306" r:id="rId24"/>
    <p:sldId id="304" r:id="rId2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2"/>
    <a:srgbClr val="0000F5"/>
    <a:srgbClr val="004982"/>
    <a:srgbClr val="88DC84"/>
    <a:srgbClr val="F19B20"/>
    <a:srgbClr val="FFFFCC"/>
    <a:srgbClr val="FFFF66"/>
    <a:srgbClr val="AADDF4"/>
    <a:srgbClr val="FAC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7"/>
  </p:normalViewPr>
  <p:slideViewPr>
    <p:cSldViewPr>
      <p:cViewPr>
        <p:scale>
          <a:sx n="70" d="100"/>
          <a:sy n="70" d="100"/>
        </p:scale>
        <p:origin x="950" y="331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58" cy="4656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67" y="1"/>
            <a:ext cx="3043658" cy="465613"/>
          </a:xfrm>
          <a:prstGeom prst="rect">
            <a:avLst/>
          </a:prstGeom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CC4350-3AAA-434E-96EA-6807B82656B3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909"/>
            <a:ext cx="3043658" cy="46561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67" y="8841909"/>
            <a:ext cx="3043658" cy="465613"/>
          </a:xfrm>
          <a:prstGeom prst="rect">
            <a:avLst/>
          </a:prstGeom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D4ED2-94DF-084A-97C3-E58330221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4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58" cy="465613"/>
          </a:xfrm>
          <a:prstGeom prst="rect">
            <a:avLst/>
          </a:prstGeom>
        </p:spPr>
        <p:txBody>
          <a:bodyPr vert="horz" lIns="92194" tIns="46097" rIns="92194" bIns="460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867" y="1"/>
            <a:ext cx="3043658" cy="465613"/>
          </a:xfrm>
          <a:prstGeom prst="rect">
            <a:avLst/>
          </a:prstGeom>
        </p:spPr>
        <p:txBody>
          <a:bodyPr vert="horz" wrap="square" lIns="92194" tIns="46097" rIns="92194" bIns="460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96018EF-2D57-5B40-9BF3-E300F7102C5E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4" tIns="46097" rIns="92194" bIns="4609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5" y="4420955"/>
            <a:ext cx="5617850" cy="4188937"/>
          </a:xfrm>
          <a:prstGeom prst="rect">
            <a:avLst/>
          </a:prstGeom>
        </p:spPr>
        <p:txBody>
          <a:bodyPr vert="horz" lIns="92194" tIns="46097" rIns="92194" bIns="460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909"/>
            <a:ext cx="3043658" cy="465613"/>
          </a:xfrm>
          <a:prstGeom prst="rect">
            <a:avLst/>
          </a:prstGeom>
        </p:spPr>
        <p:txBody>
          <a:bodyPr vert="horz" lIns="92194" tIns="46097" rIns="92194" bIns="460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867" y="8841909"/>
            <a:ext cx="3043658" cy="465613"/>
          </a:xfrm>
          <a:prstGeom prst="rect">
            <a:avLst/>
          </a:prstGeom>
        </p:spPr>
        <p:txBody>
          <a:bodyPr vert="horz" wrap="square" lIns="92194" tIns="46097" rIns="92194" bIns="460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22B76F93-862F-BA4F-8DC6-3CB0BDD8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5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1329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571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541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93265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661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543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2947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369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03767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8366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069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A34584A-DEA2-B044-9BB7-F0494BA9D541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917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9303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4599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2637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566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9657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9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7901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9155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9044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798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BAF2AAB-D187-4501-BA7E-B2A48FCFB2B2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9296B8F-4D62-0147-8B87-07AD7F21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8E16-1310-4FCD-B1C5-1D641B69CC7A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A83C-99E4-C04E-9E51-B0417411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438D-8712-46CF-A9BE-70891D828178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E336-10C7-9C44-B6C1-101B6934A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9906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FA64140-7557-4F27-A704-A84A738C9B0B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70E2682-44F7-8547-94DE-E699237E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6D1F-0A85-4122-8E3D-04B7E94F12A3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D563-1A77-2E4E-8627-104FE219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B3850D9-43C1-48C8-A8B8-0FF8ED020CB4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21DA5C6-E167-1B47-BFFA-D8FCBDEB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E0AD473-2D5F-4D22-8FAD-FFB64181CD31}" type="datetime1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762B8F6-F0B3-6947-B76A-42F34D94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F4D3-15DD-4753-A34D-C6E2C216680F}" type="datetime1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43CF-A39D-4743-9175-B1C46DF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FD33-B3B2-48C4-A753-A3C0C56C64BF}" type="datetime1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9689-0E4F-D749-A376-FF9A1775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04AB-8286-4F0F-AD96-0076FEF3723C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E4F4-1A72-3B4C-9506-657D02DF1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FA5A-1446-496D-95AA-69A015DA3AF5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D989-E309-B24D-91E6-47B481EE8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AF12031-2BF4-41A0-BA89-BD2BB12C68B3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0C17675-718A-7147-BF37-27E3F5F1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87438"/>
            <a:ext cx="91440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AutoShape 2" descr="https://int.lanl.gov/identity/brand-and-identity/logo-usage/_assets/logo-downloads/color/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  <a:cs typeface="Arial" charset="0"/>
            </a:endParaRPr>
          </a:p>
        </p:txBody>
      </p:sp>
      <p:sp>
        <p:nvSpPr>
          <p:cNvPr id="1032" name="AutoShape 4" descr="https://int.lanl.gov/identity/brand-and-identity/logo-usage/_assets/logo-downloads/color/logo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  <a:cs typeface="Arial" charset="0"/>
            </a:endParaRPr>
          </a:p>
        </p:txBody>
      </p:sp>
      <p:pic>
        <p:nvPicPr>
          <p:cNvPr id="1033" name="Picture 2" descr="http://int.lanl.gov/images/identity_logos/logo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1308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0"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06363"/>
            <a:ext cx="12334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54" r:id="rId3"/>
    <p:sldLayoutId id="2147484063" r:id="rId4"/>
    <p:sldLayoutId id="214748406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1447800" y="3810000"/>
            <a:ext cx="6705600" cy="1676400"/>
          </a:xfrm>
          <a:prstGeom prst="roundRect">
            <a:avLst>
              <a:gd name="adj" fmla="val 10081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38100">
            <a:noFill/>
            <a:round/>
            <a:headEnd/>
            <a:tailEnd/>
          </a:ln>
          <a:effectLst/>
          <a:extLst/>
        </p:spPr>
        <p:txBody>
          <a:bodyPr tIns="91440" bIns="91440"/>
          <a:lstStyle/>
          <a:p>
            <a:pPr marL="114300" indent="-114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1270" name="Text Box 25"/>
          <p:cNvSpPr txBox="1">
            <a:spLocks noChangeArrowheads="1"/>
          </p:cNvSpPr>
          <p:nvPr/>
        </p:nvSpPr>
        <p:spPr bwMode="auto">
          <a:xfrm>
            <a:off x="125412" y="1447800"/>
            <a:ext cx="884105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6000" b="1" dirty="0" err="1" smtClean="0">
                <a:solidFill>
                  <a:srgbClr val="800000"/>
                </a:solidFill>
              </a:rPr>
              <a:t>sPHENIX</a:t>
            </a:r>
            <a:r>
              <a:rPr lang="en-US" sz="6000" b="1" dirty="0" smtClean="0">
                <a:solidFill>
                  <a:srgbClr val="800000"/>
                </a:solidFill>
              </a:rPr>
              <a:t> LDRD Review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4800" b="1" dirty="0" smtClean="0">
                <a:solidFill>
                  <a:srgbClr val="800000"/>
                </a:solidFill>
                <a:latin typeface="Arial Black" charset="0"/>
              </a:rPr>
              <a:t>MVTX </a:t>
            </a:r>
            <a: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conceptual design</a:t>
            </a:r>
          </a:p>
        </p:txBody>
      </p:sp>
      <p:pic>
        <p:nvPicPr>
          <p:cNvPr id="18438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306" y="3962400"/>
            <a:ext cx="8914156" cy="1655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Walter Sondheim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P-25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ALICE Half Barrel Assembly: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834504"/>
            <a:ext cx="9144000" cy="55588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29600" y="11430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914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Stave fixed end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34400" y="1295400"/>
            <a:ext cx="304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534400" y="1295400"/>
            <a:ext cx="304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34400" y="1295400"/>
            <a:ext cx="30480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57287" y="603622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length of MVTX Assembly 0.3% X</a:t>
            </a:r>
            <a:r>
              <a:rPr lang="en-US" baseline="-25000" dirty="0" smtClean="0"/>
              <a:t>0</a:t>
            </a:r>
            <a:r>
              <a:rPr lang="en-US" dirty="0" smtClean="0"/>
              <a:t>/layer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36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ALICE ITS Service Barrel: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8322"/>
          <a:stretch/>
        </p:blipFill>
        <p:spPr>
          <a:xfrm>
            <a:off x="88900" y="1739486"/>
            <a:ext cx="8957074" cy="4616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600" y="1600200"/>
            <a:ext cx="81637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MVTX Service  Barrel: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852097"/>
            <a:ext cx="8439150" cy="5474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1676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length 2161.73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MVTX Service Barrel: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0" y="1001980"/>
            <a:ext cx="8399639" cy="5413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95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rollers to slots in support cylinder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1941731"/>
            <a:ext cx="533400" cy="787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1941731"/>
            <a:ext cx="1524000" cy="1334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ALICE ITS Support Cylinder: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06" y="1117601"/>
            <a:ext cx="7308850" cy="4162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sPHENIX</a:t>
            </a:r>
            <a:r>
              <a:rPr lang="en-US" dirty="0"/>
              <a:t> we will not use a “service cone, rail system” anywhere near the size of that planned for the ALICE detector (shown here), but we will use their concept.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Eccentric:</a:t>
            </a:r>
          </a:p>
          <a:p>
            <a:r>
              <a:rPr lang="en-US"/>
              <a:t>Adjustable roller +/- 1.0 mm, by steps of .25 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2424" y="1575414"/>
            <a:ext cx="221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Rail guides for upper half assembly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2133600"/>
            <a:ext cx="68580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Tracking Detectors: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7" y="914400"/>
            <a:ext cx="8132353" cy="5282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055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TPC inner bore 400.0 mm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10000" y="3352800"/>
            <a:ext cx="1524000" cy="1143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Overall CAD Model: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50" t="2367" b="1859"/>
          <a:stretch/>
        </p:blipFill>
        <p:spPr>
          <a:xfrm>
            <a:off x="228600" y="822325"/>
            <a:ext cx="8534400" cy="5645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5800" y="6096000"/>
            <a:ext cx="381000" cy="3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53400" y="6096000"/>
            <a:ext cx="533400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6172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CAD Model, Detectors: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4" t="3637" r="3332" b="15228"/>
          <a:stretch/>
        </p:blipFill>
        <p:spPr>
          <a:xfrm>
            <a:off x="2133600" y="1213643"/>
            <a:ext cx="5334000" cy="4800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</a:t>
            </a:r>
            <a:r>
              <a:rPr lang="en-US" dirty="0" err="1" smtClean="0"/>
              <a:t>Hcal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825" y="225849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BABAR magnet coil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</a:t>
            </a:r>
            <a:r>
              <a:rPr lang="en-US" dirty="0" err="1" smtClean="0"/>
              <a:t>Hcal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 Cal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89938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412" y="5105400"/>
            <a:ext cx="223678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 Service Cone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1784866"/>
            <a:ext cx="1524000" cy="842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2590800"/>
            <a:ext cx="1371600" cy="859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09700" y="3848100"/>
            <a:ext cx="2400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9800" y="4192589"/>
            <a:ext cx="1627188" cy="1098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71625" y="3080266"/>
            <a:ext cx="1933575" cy="577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43200" y="4331732"/>
            <a:ext cx="1854200" cy="1724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INTT TPC CAD model: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500" r="10000" b="12652"/>
          <a:stretch/>
        </p:blipFill>
        <p:spPr>
          <a:xfrm>
            <a:off x="106362" y="1870094"/>
            <a:ext cx="5512811" cy="3487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049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4549" y="110182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0900" y="110336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 extension cables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 readout electronics, FVTX ROC boards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04800" y="4648200"/>
            <a:ext cx="762000" cy="1251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57800" y="4741069"/>
            <a:ext cx="228600" cy="1050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1295400"/>
            <a:ext cx="45720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67113" y="6152595"/>
            <a:ext cx="508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TPC &amp; INTT CAD model, section view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1436132"/>
            <a:ext cx="285749" cy="2069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43400" y="1472693"/>
            <a:ext cx="609600" cy="2032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04372" y="1229886"/>
            <a:ext cx="291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view of INTT, four layers of silicon ladders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822325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INTT updated CAD  model, 4 layers silicon strip detectors with extension cables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3637" r="6666" b="2348"/>
          <a:stretch/>
        </p:blipFill>
        <p:spPr>
          <a:xfrm>
            <a:off x="5781674" y="2058324"/>
            <a:ext cx="3305000" cy="32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609600" y="272589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INTT, TPC, MVTX CAD model: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1024512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 with 1.2 meter extension cables running out both ends of TPC to electronics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521146"/>
            <a:ext cx="555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 with 18.0 cm extension cables on staves, interconnect conical region and service </a:t>
            </a:r>
            <a:r>
              <a:rPr lang="en-US" dirty="0" smtClean="0"/>
              <a:t>barrel,</a:t>
            </a:r>
          </a:p>
          <a:p>
            <a:r>
              <a:rPr lang="en-US" dirty="0" smtClean="0"/>
              <a:t>Needed to have adequate clearance from INTT ladders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9600" y="556275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 beryllium beam-pipe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102451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TPC  support structure tied to the inner </a:t>
            </a:r>
            <a:r>
              <a:rPr lang="en-US" dirty="0" err="1" smtClean="0"/>
              <a:t>HCal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0682" r="834" b="28106"/>
          <a:stretch/>
        </p:blipFill>
        <p:spPr>
          <a:xfrm>
            <a:off x="377371" y="1794251"/>
            <a:ext cx="8582271" cy="326943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5" idx="2"/>
          </p:cNvCxnSpPr>
          <p:nvPr/>
        </p:nvCxnSpPr>
        <p:spPr>
          <a:xfrm>
            <a:off x="1905000" y="1670843"/>
            <a:ext cx="381000" cy="767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1670843"/>
            <a:ext cx="990600" cy="1681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38800" y="3505200"/>
            <a:ext cx="1524000" cy="205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</p:cNvCxnSpPr>
          <p:nvPr/>
        </p:nvCxnSpPr>
        <p:spPr>
          <a:xfrm flipV="1">
            <a:off x="3311525" y="3467248"/>
            <a:ext cx="1108075" cy="205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7"/>
          <p:cNvSpPr txBox="1">
            <a:spLocks noChangeArrowheads="1"/>
          </p:cNvSpPr>
          <p:nvPr/>
        </p:nvSpPr>
        <p:spPr bwMode="auto">
          <a:xfrm>
            <a:off x="0" y="1460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Outline:</a:t>
            </a:r>
          </a:p>
        </p:txBody>
      </p:sp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152400" y="9144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5143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Main mechanical components:</a:t>
            </a: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Stave</a:t>
            </a:r>
          </a:p>
          <a:p>
            <a:pPr marL="1428750"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Cabling pig-tail</a:t>
            </a: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Half-barrel (3 layer) assembly</a:t>
            </a: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Half-barrel outer shell, including service patch panel in conical region</a:t>
            </a: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Service barrel</a:t>
            </a: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Support cylinder </a:t>
            </a: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charset="0"/>
              </a:rPr>
              <a:t>sPHENIX</a:t>
            </a:r>
            <a:r>
              <a:rPr lang="en-US" sz="2800" dirty="0" smtClean="0">
                <a:latin typeface="Arial" charset="0"/>
              </a:rPr>
              <a:t> CAD model</a:t>
            </a:r>
          </a:p>
          <a:p>
            <a:pPr marL="5143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Integration to </a:t>
            </a:r>
            <a:r>
              <a:rPr lang="en-US" sz="2800" dirty="0" err="1" smtClean="0">
                <a:latin typeface="Arial" charset="0"/>
              </a:rPr>
              <a:t>sPHENIX</a:t>
            </a:r>
            <a:r>
              <a:rPr lang="en-US" sz="2800" dirty="0" smtClean="0">
                <a:latin typeface="Arial" charset="0"/>
              </a:rPr>
              <a:t> tracking system</a:t>
            </a:r>
            <a:endParaRPr lang="en-US" sz="2800" dirty="0">
              <a:latin typeface="Arial" charset="0"/>
            </a:endParaRPr>
          </a:p>
        </p:txBody>
      </p:sp>
      <p:sp>
        <p:nvSpPr>
          <p:cNvPr id="25603" name="AutoShape 13"/>
          <p:cNvSpPr>
            <a:spLocks noChangeAspect="1" noChangeArrowheads="1"/>
          </p:cNvSpPr>
          <p:nvPr/>
        </p:nvSpPr>
        <p:spPr bwMode="auto">
          <a:xfrm>
            <a:off x="1357313" y="7462838"/>
            <a:ext cx="25241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609600" y="23583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Tracking detectors, detail: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22325"/>
            <a:ext cx="7696200" cy="4979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580221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 stave length  480.0 mm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8888" y="5802219"/>
            <a:ext cx="365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 flex extension cable 180.0 mm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81700" y="3636121"/>
            <a:ext cx="1143000" cy="2068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09157" y="3354667"/>
            <a:ext cx="1752600" cy="2489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6179115"/>
            <a:ext cx="4267200" cy="38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 stave length 280.0 mm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53000" y="3354667"/>
            <a:ext cx="762000" cy="2824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457200" y="228600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Tracking detector issues: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945147"/>
            <a:ext cx="792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current design  for the INTT detector does not have a support structure or additional services shown like cooling.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interference between the  INTT extension cables and the conical region of the MVTX </a:t>
            </a:r>
            <a:r>
              <a:rPr lang="en-US" sz="2400" dirty="0" smtClean="0"/>
              <a:t>(“Z” </a:t>
            </a:r>
            <a:r>
              <a:rPr lang="en-US" sz="2400" dirty="0"/>
              <a:t>locations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possible solution would be locating the conical region of the MVTX at the “Z” location of the INTT readout-electronics disk, this would be  an additional 1200.0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Because of  the  different radial dimensions  between the beam-pipe in  ALICE  and the beam-pipe in 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, </a:t>
            </a:r>
            <a:r>
              <a:rPr lang="en-US" sz="2400" dirty="0" err="1" smtClean="0"/>
              <a:t>eack</a:t>
            </a:r>
            <a:r>
              <a:rPr lang="en-US" sz="2400" dirty="0" smtClean="0"/>
              <a:t> of the three MVTX layers need to be  moved outward in radius by .75 mm.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 translation will still allow  each layer to be hermetic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meeting will take place at BNL to discus tracking detector integration issues on </a:t>
            </a:r>
            <a:r>
              <a:rPr lang="en-US" sz="2400" smtClean="0"/>
              <a:t>Friday January 26</a:t>
            </a:r>
            <a:r>
              <a:rPr lang="en-US" sz="2400" baseline="30000" smtClean="0"/>
              <a:t>th</a:t>
            </a:r>
            <a:r>
              <a:rPr lang="en-US" sz="2400" smtClean="0"/>
              <a:t>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9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MAPS Detector: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ALICE &amp; MVTX tracker stave:   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52400" y="6718300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0" t="4872"/>
          <a:stretch/>
        </p:blipFill>
        <p:spPr>
          <a:xfrm>
            <a:off x="304800" y="949325"/>
            <a:ext cx="8704567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ALICE &amp; MVTX stave structure: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9144000" cy="4755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63000" y="822325"/>
            <a:ext cx="381000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8200" y="5410200"/>
            <a:ext cx="228600" cy="25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5791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 stave support/cold plate geometry: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ALICE &amp; MVTX stave cooling: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7087"/>
          <a:stretch/>
        </p:blipFill>
        <p:spPr>
          <a:xfrm>
            <a:off x="-15586" y="1097101"/>
            <a:ext cx="9144000" cy="4784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34400" y="1097101"/>
            <a:ext cx="594014" cy="274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3810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Now &lt; 41 </a:t>
            </a:r>
            <a:r>
              <a:rPr lang="en-US" sz="1600" dirty="0" err="1" smtClean="0"/>
              <a:t>mW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924550"/>
            <a:ext cx="6248400" cy="3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MXTX inner tracker stave cooling and support plate: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05800" y="5562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1625" y="5431532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Full stave assembly mass 15.1 </a:t>
            </a:r>
            <a:r>
              <a:rPr lang="en-US" sz="1400" dirty="0" err="1" smtClean="0"/>
              <a:t>gms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27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Tracker Stave Pigtail: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9692"/>
            <a:ext cx="9144000" cy="5438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39200" y="5943600"/>
            <a:ext cx="228600" cy="20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867400"/>
            <a:ext cx="609600" cy="28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14830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layers: signal lines (FPC) 2X twisted pair, digital power, analog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Half Barrel Three Layer </a:t>
            </a:r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Assy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6705"/>
            <a:ext cx="9144000" cy="5124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3800" y="914400"/>
            <a:ext cx="1600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5800" y="5638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412" y="5860723"/>
            <a:ext cx="902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in the case of ALICE and </a:t>
            </a:r>
            <a:r>
              <a:rPr lang="en-US" dirty="0" err="1" smtClean="0"/>
              <a:t>sPHENIX</a:t>
            </a:r>
            <a:r>
              <a:rPr lang="en-US" dirty="0" smtClean="0"/>
              <a:t>, the </a:t>
            </a:r>
            <a:r>
              <a:rPr lang="en-US" dirty="0" err="1" smtClean="0"/>
              <a:t>silcon</a:t>
            </a:r>
            <a:r>
              <a:rPr lang="en-US" dirty="0" smtClean="0"/>
              <a:t> inner tracker is split in two halves  since the beryllium beam-pipe will already be installed. The total mass of this assembly  2,200 </a:t>
            </a:r>
            <a:r>
              <a:rPr lang="en-US" dirty="0" err="1" smtClean="0"/>
              <a:t>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Half Barrel Service Interconnect: 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25" y="918976"/>
            <a:ext cx="9144000" cy="5384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34290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3352800"/>
            <a:ext cx="228600" cy="756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54102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48006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5638800"/>
            <a:ext cx="228600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4648200"/>
            <a:ext cx="1905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5605463"/>
            <a:ext cx="45720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76650" y="45809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48662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1419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52498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54483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23087" y="5646184"/>
            <a:ext cx="990600" cy="36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14700" y="2145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Stave </a:t>
            </a:r>
            <a:r>
              <a:rPr lang="en-US" dirty="0" err="1" smtClean="0"/>
              <a:t>assy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16199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Pig-tail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1371600" y="1804616"/>
            <a:ext cx="533400" cy="207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>
            <a:off x="2971800" y="2329934"/>
            <a:ext cx="34290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486400" y="2209800"/>
            <a:ext cx="1066800" cy="135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71600" y="614259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Cooling: negative pressure water, plus dry air (nitrogen)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990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power: on detector 119.55 watts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power cables 34.0 watts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Inner Barrel Assembly Steps: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2257"/>
            <a:ext cx="9144000" cy="51334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3800" y="862257"/>
            <a:ext cx="1447800" cy="81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B2BC3B83A73408B2E3FB89735413F" ma:contentTypeVersion="1" ma:contentTypeDescription="Create a new document." ma:contentTypeScope="" ma:versionID="0f7f22f9d4d9f62b51aec9597f10f50c">
  <xsd:schema xmlns:xsd="http://www.w3.org/2001/XMLSchema" xmlns:xs="http://www.w3.org/2001/XMLSchema" xmlns:p="http://schemas.microsoft.com/office/2006/metadata/properties" xmlns:ns2="b665f1cd-d4c7-4735-a093-f892c612748f" targetNamespace="http://schemas.microsoft.com/office/2006/metadata/properties" ma:root="true" ma:fieldsID="670d2e1dd2dc97a8dda41c6184944b81" ns2:_="">
    <xsd:import namespace="b665f1cd-d4c7-4735-a093-f892c61274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5f1cd-d4c7-4735-a093-f892c61274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B77EA57-BBE4-461C-8CCF-A023AE2D2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5f1cd-d4c7-4735-a093-f892c6127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330F3A-79F3-4C98-A4EC-01809366EF5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82533</TotalTime>
  <Words>676</Words>
  <Application>Microsoft Office PowerPoint</Application>
  <PresentationFormat>On-screen Show (4:3)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to Go - Penta Chart Template</dc:title>
  <dc:creator>DDS User</dc:creator>
  <cp:lastModifiedBy>Sondheim, Walter E</cp:lastModifiedBy>
  <cp:revision>577</cp:revision>
  <cp:lastPrinted>2018-01-19T21:32:35Z</cp:lastPrinted>
  <dcterms:created xsi:type="dcterms:W3CDTF">2013-03-10T05:19:50Z</dcterms:created>
  <dcterms:modified xsi:type="dcterms:W3CDTF">2018-01-22T16:32:55Z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0x010100051B2BC3B83A73408B2E3FB89735413F</vt:lpwstr>
  </property>
  <property fmtid="{D5CDD505-2E9C-101B-9397-08002B2CF9AE}" pid="3" name="_dlc_DocId">
    <vt:lpwstr>WMXZHZ22WWVF-141-2</vt:lpwstr>
  </property>
  <property fmtid="{D5CDD505-2E9C-101B-9397-08002B2CF9AE}" pid="4" name="_dlc_DocIdItemGuid">
    <vt:lpwstr>87056ca6-2c3b-40fa-b244-96bf315f1875</vt:lpwstr>
  </property>
  <property fmtid="{D5CDD505-2E9C-101B-9397-08002B2CF9AE}" pid="5" name="_dlc_DocIdUrl">
    <vt:lpwstr>https://rdcentral.lanl.gov/itg/_layouts/DocIdRedir.aspx?ID=WMXZHZ22WWVF-141-2, WMXZHZ22WWVF-141-2</vt:lpwstr>
  </property>
</Properties>
</file>