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handoutMasterIdLst>
    <p:handoutMasterId r:id="rId8"/>
  </p:handoutMasterIdLst>
  <p:sldIdLst>
    <p:sldId id="284" r:id="rId4"/>
    <p:sldId id="285" r:id="rId5"/>
    <p:sldId id="257" r:id="rId6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0000C2"/>
    <a:srgbClr val="0000F5"/>
    <a:srgbClr val="004982"/>
    <a:srgbClr val="88DC84"/>
    <a:srgbClr val="F19B20"/>
    <a:srgbClr val="FFFFCC"/>
    <a:srgbClr val="FFFF66"/>
    <a:srgbClr val="AADDF4"/>
    <a:srgbClr val="FACC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47"/>
  </p:normalViewPr>
  <p:slideViewPr>
    <p:cSldViewPr>
      <p:cViewPr varScale="1">
        <p:scale>
          <a:sx n="136" d="100"/>
          <a:sy n="136" d="100"/>
        </p:scale>
        <p:origin x="1768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64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EECC4350-3AAA-434E-96EA-6807B82656B3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357D4ED2-94DF-084A-97C3-E583302211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48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807" tIns="46403" rIns="92807" bIns="4640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2807" tIns="46403" rIns="92807" bIns="464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96018EF-2D57-5B40-9BF3-E300F7102C5E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3" rIns="92807" bIns="4640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807" tIns="46403" rIns="92807" bIns="4640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807" tIns="46403" rIns="92807" bIns="4640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807" tIns="46403" rIns="92807" bIns="464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22B76F93-862F-BA4F-8DC6-3CB0BDD8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05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145FFB17-0426-9B42-AD31-5E001EC3806A}" type="slidenum">
              <a:rPr lang="en-US" sz="1200"/>
              <a:pPr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41132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CA34584A-DEA2-B044-9BB7-F0494BA9D541}" type="slidenum">
              <a:rPr lang="en-US" sz="1200"/>
              <a:pPr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49175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fld id="{145FFB17-0426-9B42-AD31-5E001EC3806A}" type="slidenum">
              <a:rPr lang="en-US" sz="1200"/>
              <a:pPr/>
              <a:t>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40FB60A0-38FC-C346-8F36-7E09CCB745DE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D9296B8F-4D62-0147-8B87-07AD7F211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0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85A9F-D49D-8F4F-939D-B8629E00920B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7A83C-99E4-C04E-9E51-B04174119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2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1FB84-E858-8249-B35F-6D560C27EF14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EE336-10C7-9C44-B6C1-101B6934A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7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924800" cy="990600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93BEC4DC-27AF-164B-94B5-4CEB9BC5A1DD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470E2682-44F7-8547-94DE-E699237E1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8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02B10-9B35-C54B-9EE4-0C112F526196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D563-1A77-2E4E-8627-104FE219A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0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2C7E4BD5-76D3-7A4F-9EC8-88BD647725C5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B21DA5C6-E167-1B47-BFFA-D8FCBDEB8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D0A0B4B8-07CB-4440-934D-11D0EEF691F8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fld id="{7762B8F6-F0B3-6947-B76A-42F34D94C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1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F9C3A-A74A-844F-8349-D9F9925AB0E8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43CF-A39D-4743-9175-B1C46DFA4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1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BA75-03AB-DC47-A552-7B2FD58F2528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D9689-0E4F-D749-A376-FF9A1775F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9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53282-4CDD-9944-B7F8-0E3121698DA9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DE4F4-1A72-3B4C-9506-657D02DF1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6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BAFD-F699-0C43-AE60-8EA912973340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D989-E309-B24D-91E6-47B481EE8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39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397B258-5B8D-0B49-8417-2E3B3A2EA677}" type="datetimeFigureOut">
              <a:rPr lang="en-US"/>
              <a:pPr>
                <a:defRPr/>
              </a:pPr>
              <a:t>1/16/18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0C17675-718A-7147-BF37-27E3F5F18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087438"/>
            <a:ext cx="9144000" cy="99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AutoShape 2" descr="https://int.lanl.gov/identity/brand-and-identity/logo-usage/_assets/logo-downloads/color/logo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ea typeface="+mn-ea"/>
              <a:cs typeface="Arial" charset="0"/>
            </a:endParaRPr>
          </a:p>
        </p:txBody>
      </p:sp>
      <p:sp>
        <p:nvSpPr>
          <p:cNvPr id="1032" name="AutoShape 4" descr="https://int.lanl.gov/identity/brand-and-identity/logo-usage/_assets/logo-downloads/color/logo.pn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ea typeface="+mn-ea"/>
              <a:cs typeface="Arial" charset="0"/>
            </a:endParaRPr>
          </a:p>
        </p:txBody>
      </p:sp>
      <p:pic>
        <p:nvPicPr>
          <p:cNvPr id="1033" name="Picture 2" descr="http://int.lanl.gov/images/identity_logos/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6200"/>
            <a:ext cx="13081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40"/>
          <a:stretch>
            <a:fillRect/>
          </a:stretch>
        </p:blipFill>
        <p:spPr bwMode="auto">
          <a:xfrm>
            <a:off x="0" y="0"/>
            <a:ext cx="914400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563" y="106363"/>
            <a:ext cx="1233487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54" r:id="rId3"/>
    <p:sldLayoutId id="2147484063" r:id="rId4"/>
    <p:sldLayoutId id="214748406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tg@lanl.gov" TargetMode="External"/><Relationship Id="rId4" Type="http://schemas.openxmlformats.org/officeDocument/2006/relationships/hyperlink" Target="mailto:itg-LDRD@lanl.gov" TargetMode="External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1447800" y="3810000"/>
            <a:ext cx="6705600" cy="1676400"/>
          </a:xfrm>
          <a:prstGeom prst="roundRect">
            <a:avLst>
              <a:gd name="adj" fmla="val 10081"/>
            </a:avLst>
          </a:prstGeom>
          <a:solidFill>
            <a:schemeClr val="tx2">
              <a:lumMod val="40000"/>
              <a:lumOff val="60000"/>
              <a:alpha val="25000"/>
            </a:schemeClr>
          </a:solidFill>
          <a:ln w="38100">
            <a:noFill/>
            <a:round/>
            <a:headEnd/>
            <a:tailEnd/>
          </a:ln>
          <a:effectLst/>
          <a:extLst/>
        </p:spPr>
        <p:txBody>
          <a:bodyPr tIns="91440" bIns="91440"/>
          <a:lstStyle/>
          <a:p>
            <a:pPr marL="114300" indent="-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u="sng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11270" name="Text Box 25"/>
          <p:cNvSpPr txBox="1">
            <a:spLocks noChangeArrowheads="1"/>
          </p:cNvSpPr>
          <p:nvPr/>
        </p:nvSpPr>
        <p:spPr bwMode="auto">
          <a:xfrm>
            <a:off x="533400" y="1447800"/>
            <a:ext cx="7985125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defRPr/>
            </a:pPr>
            <a:r>
              <a:rPr lang="en-US" sz="6000" b="1" dirty="0" err="1" smtClean="0">
                <a:solidFill>
                  <a:srgbClr val="800000"/>
                </a:solidFill>
              </a:rPr>
              <a:t>sPHENIX</a:t>
            </a:r>
            <a:r>
              <a:rPr lang="en-US" sz="6000" b="1" dirty="0" smtClean="0">
                <a:solidFill>
                  <a:srgbClr val="800000"/>
                </a:solidFill>
              </a:rPr>
              <a:t> </a:t>
            </a:r>
            <a:r>
              <a:rPr lang="en-US" sz="6000" b="1" dirty="0">
                <a:solidFill>
                  <a:srgbClr val="800000"/>
                </a:solidFill>
              </a:rPr>
              <a:t>LDRD Readout System </a:t>
            </a:r>
            <a:r>
              <a:rPr lang="en-US" sz="6000" b="1" dirty="0" smtClean="0">
                <a:solidFill>
                  <a:srgbClr val="800000"/>
                </a:solidFill>
              </a:rPr>
              <a:t>Review</a:t>
            </a:r>
            <a:endParaRPr lang="en-US" sz="1200" b="1" dirty="0" smtClean="0">
              <a:solidFill>
                <a:srgbClr val="800000"/>
              </a:solidFill>
              <a:latin typeface="Arial Black" charset="0"/>
            </a:endParaRPr>
          </a:p>
        </p:txBody>
      </p:sp>
      <p:pic>
        <p:nvPicPr>
          <p:cNvPr id="18438" name="Picture 38" descr="LDRD Logo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" t="2974" r="5492" b="34135"/>
          <a:stretch>
            <a:fillRect/>
          </a:stretch>
        </p:blipFill>
        <p:spPr bwMode="auto">
          <a:xfrm>
            <a:off x="125412" y="6405562"/>
            <a:ext cx="9413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44450" y="6700838"/>
            <a:ext cx="9105900" cy="18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UNCLASSIFIED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2306" y="3962400"/>
            <a:ext cx="8914156" cy="16557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Your Names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Groups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7"/>
          <p:cNvSpPr txBox="1">
            <a:spLocks noChangeArrowheads="1"/>
          </p:cNvSpPr>
          <p:nvPr/>
        </p:nvSpPr>
        <p:spPr bwMode="auto">
          <a:xfrm>
            <a:off x="0" y="14605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dirty="0">
                <a:solidFill>
                  <a:schemeClr val="bg1"/>
                </a:solidFill>
                <a:latin typeface="Arial Black" charset="0"/>
              </a:rPr>
              <a:t>Submission &amp; Review Process </a:t>
            </a:r>
          </a:p>
          <a:p>
            <a:pPr algn="ctr" eaLnBrk="1" hangingPunct="1"/>
            <a:r>
              <a:rPr lang="en-US" dirty="0">
                <a:solidFill>
                  <a:schemeClr val="bg1"/>
                </a:solidFill>
                <a:latin typeface="Arial Black" charset="0"/>
              </a:rPr>
              <a:t>for </a:t>
            </a:r>
            <a:r>
              <a:rPr lang="en-US" dirty="0" err="1">
                <a:solidFill>
                  <a:schemeClr val="bg1"/>
                </a:solidFill>
                <a:latin typeface="Arial Black" charset="0"/>
              </a:rPr>
              <a:t>Penta</a:t>
            </a:r>
            <a:r>
              <a:rPr lang="en-US" dirty="0">
                <a:solidFill>
                  <a:schemeClr val="bg1"/>
                </a:solidFill>
                <a:latin typeface="Arial Black" charset="0"/>
              </a:rPr>
              <a:t> Charts</a:t>
            </a:r>
          </a:p>
        </p:txBody>
      </p:sp>
      <p:sp>
        <p:nvSpPr>
          <p:cNvPr id="25602" name="Content Placeholder 2"/>
          <p:cNvSpPr txBox="1">
            <a:spLocks/>
          </p:cNvSpPr>
          <p:nvPr/>
        </p:nvSpPr>
        <p:spPr bwMode="auto">
          <a:xfrm>
            <a:off x="152400" y="914400"/>
            <a:ext cx="8763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en-US" b="1" dirty="0">
                <a:solidFill>
                  <a:srgbClr val="800000"/>
                </a:solidFill>
                <a:latin typeface="Arial" charset="0"/>
              </a:rPr>
              <a:t>Submitting a </a:t>
            </a:r>
            <a:r>
              <a:rPr lang="en-US" b="1" dirty="0" err="1">
                <a:solidFill>
                  <a:srgbClr val="800000"/>
                </a:solidFill>
                <a:latin typeface="Arial" charset="0"/>
              </a:rPr>
              <a:t>penta</a:t>
            </a:r>
            <a:r>
              <a:rPr lang="en-US" b="1" dirty="0">
                <a:solidFill>
                  <a:srgbClr val="800000"/>
                </a:solidFill>
                <a:latin typeface="Arial" charset="0"/>
              </a:rPr>
              <a:t> chart is easy: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en-US" sz="1800" b="1" dirty="0">
                <a:latin typeface="Arial" charset="0"/>
              </a:rPr>
              <a:t>Step 1: </a:t>
            </a:r>
            <a:r>
              <a:rPr lang="en-US" sz="1800" dirty="0">
                <a:latin typeface="Arial" charset="0"/>
              </a:rPr>
              <a:t>Create your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 and fill out the metadata slides 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en-US" sz="1800" b="1" dirty="0">
                <a:latin typeface="Arial" charset="0"/>
              </a:rPr>
              <a:t>Step 2: </a:t>
            </a:r>
            <a:r>
              <a:rPr lang="en-US" sz="1800" dirty="0">
                <a:latin typeface="Arial" charset="0"/>
              </a:rPr>
              <a:t>Have the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 reviewed by a derivative classifier or specify a DUSA designation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r>
              <a:rPr lang="en-US" sz="1800" b="1" dirty="0">
                <a:latin typeface="Arial" charset="0"/>
              </a:rPr>
              <a:t>Step 3: </a:t>
            </a:r>
            <a:r>
              <a:rPr lang="en-US" sz="1800" dirty="0">
                <a:latin typeface="Arial" charset="0"/>
              </a:rPr>
              <a:t>Send your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 (in Power Point format) to </a:t>
            </a:r>
            <a:r>
              <a:rPr lang="en-US" sz="1800" dirty="0">
                <a:latin typeface="Arial" charset="0"/>
                <a:hlinkClick r:id="rId3"/>
              </a:rPr>
              <a:t>itg@lanl.gov</a:t>
            </a:r>
            <a:r>
              <a:rPr lang="en-US" sz="1800" dirty="0">
                <a:latin typeface="Arial" charset="0"/>
              </a:rPr>
              <a:t>.  If your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 is part of a LDRD project or a LDRD proposal, please also send it to </a:t>
            </a:r>
            <a:r>
              <a:rPr lang="en-US" sz="1800" dirty="0">
                <a:latin typeface="Arial" charset="0"/>
                <a:hlinkClick r:id="rId4"/>
              </a:rPr>
              <a:t>itg-LDRD@lanl.gov</a:t>
            </a:r>
            <a:r>
              <a:rPr lang="en-US" sz="1800" dirty="0">
                <a:latin typeface="Arial" charset="0"/>
              </a:rPr>
              <a:t>. </a:t>
            </a:r>
          </a:p>
          <a:p>
            <a:pPr eaLnBrk="1" hangingPunct="1">
              <a:spcBef>
                <a:spcPts val="1200"/>
              </a:spcBef>
              <a:buFont typeface="Arial" charset="0"/>
              <a:buNone/>
            </a:pPr>
            <a:endParaRPr lang="en-US" sz="1600" dirty="0">
              <a:latin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b="1" dirty="0">
                <a:solidFill>
                  <a:srgbClr val="800000"/>
                </a:solidFill>
                <a:latin typeface="Arial" charset="0"/>
              </a:rPr>
              <a:t>What</a:t>
            </a:r>
            <a:r>
              <a:rPr lang="ja-JP" altLang="en-US" b="1" dirty="0">
                <a:solidFill>
                  <a:srgbClr val="800000"/>
                </a:solidFill>
                <a:latin typeface="Arial" charset="0"/>
              </a:rPr>
              <a:t>’</a:t>
            </a:r>
            <a:r>
              <a:rPr lang="en-US" altLang="ja-JP" b="1" dirty="0">
                <a:solidFill>
                  <a:srgbClr val="800000"/>
                </a:solidFill>
                <a:latin typeface="Arial" charset="0"/>
              </a:rPr>
              <a:t>s next?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>
                <a:latin typeface="Arial" charset="0"/>
              </a:rPr>
              <a:t>Shortly after you submit your </a:t>
            </a:r>
            <a:r>
              <a:rPr lang="en-US" sz="2000" dirty="0" err="1">
                <a:latin typeface="Arial" charset="0"/>
              </a:rPr>
              <a:t>penta</a:t>
            </a:r>
            <a:r>
              <a:rPr lang="en-US" sz="2000" dirty="0">
                <a:latin typeface="Arial" charset="0"/>
              </a:rPr>
              <a:t> chart (usually within 3-5 days) a Business Development Executive (BDE) in FCI will reach out to you and:</a:t>
            </a:r>
          </a:p>
          <a:p>
            <a:pPr marL="514350" indent="-285750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sz="1800" dirty="0">
                <a:latin typeface="Arial" charset="0"/>
              </a:rPr>
              <a:t>Review the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 and discuss distribution options.</a:t>
            </a:r>
          </a:p>
          <a:p>
            <a:pPr marL="514350" indent="-285750"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sz="1800" dirty="0">
                <a:latin typeface="Arial" charset="0"/>
              </a:rPr>
              <a:t>Offer to work with you to make improvements to the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chart, and help ensure the message delivered concisely and effectively tells a compelling message to anyone who reads the </a:t>
            </a:r>
            <a:r>
              <a:rPr lang="en-US" sz="1800" dirty="0" err="1">
                <a:latin typeface="Arial" charset="0"/>
              </a:rPr>
              <a:t>penta</a:t>
            </a:r>
            <a:r>
              <a:rPr lang="en-US" sz="1800" dirty="0">
                <a:latin typeface="Arial" charset="0"/>
              </a:rPr>
              <a:t> chart</a:t>
            </a:r>
            <a:r>
              <a:rPr lang="en-US" sz="1800" dirty="0" smtClean="0">
                <a:latin typeface="Arial" charset="0"/>
              </a:rPr>
              <a:t>.</a:t>
            </a:r>
            <a:endParaRPr lang="en-US" sz="1800" dirty="0">
              <a:latin typeface="Arial" charset="0"/>
            </a:endParaRPr>
          </a:p>
        </p:txBody>
      </p:sp>
      <p:sp>
        <p:nvSpPr>
          <p:cNvPr id="25603" name="AutoShape 13"/>
          <p:cNvSpPr>
            <a:spLocks noChangeAspect="1" noChangeArrowheads="1"/>
          </p:cNvSpPr>
          <p:nvPr/>
        </p:nvSpPr>
        <p:spPr bwMode="auto">
          <a:xfrm>
            <a:off x="1357313" y="7462838"/>
            <a:ext cx="2524125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5" name="Picture 38" descr="LDRD Logo.psd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" t="2974" r="5492" b="34135"/>
          <a:stretch>
            <a:fillRect/>
          </a:stretch>
        </p:blipFill>
        <p:spPr bwMode="auto">
          <a:xfrm>
            <a:off x="125412" y="6405562"/>
            <a:ext cx="9413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3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7"/>
          <p:cNvSpPr txBox="1">
            <a:spLocks noChangeArrowheads="1"/>
          </p:cNvSpPr>
          <p:nvPr/>
        </p:nvSpPr>
        <p:spPr bwMode="auto">
          <a:xfrm>
            <a:off x="0" y="303213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dirty="0" err="1" smtClean="0">
                <a:solidFill>
                  <a:schemeClr val="bg1"/>
                </a:solidFill>
                <a:latin typeface="Arial Black" charset="0"/>
              </a:rPr>
              <a:t>sPHENIX</a:t>
            </a:r>
            <a:r>
              <a:rPr lang="en-US" sz="2800" dirty="0" smtClean="0">
                <a:solidFill>
                  <a:schemeClr val="bg1"/>
                </a:solidFill>
                <a:latin typeface="Arial Black" charset="0"/>
              </a:rPr>
              <a:t> Theory</a:t>
            </a:r>
            <a:endParaRPr lang="en-US" sz="2800" dirty="0">
              <a:solidFill>
                <a:schemeClr val="bg1"/>
              </a:solidFill>
              <a:latin typeface="Arial Black" charset="0"/>
            </a:endParaRPr>
          </a:p>
        </p:txBody>
      </p:sp>
      <p:sp>
        <p:nvSpPr>
          <p:cNvPr id="46" name="AutoShape 4"/>
          <p:cNvSpPr>
            <a:spLocks noChangeArrowheads="1"/>
          </p:cNvSpPr>
          <p:nvPr/>
        </p:nvSpPr>
        <p:spPr bwMode="auto">
          <a:xfrm>
            <a:off x="116771" y="1600199"/>
            <a:ext cx="8858954" cy="2053135"/>
          </a:xfrm>
          <a:prstGeom prst="roundRect">
            <a:avLst>
              <a:gd name="adj" fmla="val 10081"/>
            </a:avLst>
          </a:prstGeom>
          <a:solidFill>
            <a:schemeClr val="tx2">
              <a:lumMod val="40000"/>
              <a:lumOff val="60000"/>
              <a:alpha val="25000"/>
            </a:schemeClr>
          </a:solidFill>
          <a:ln w="38100">
            <a:noFill/>
            <a:round/>
            <a:headEnd/>
            <a:tailEnd/>
          </a:ln>
          <a:effectLst/>
          <a:extLst/>
        </p:spPr>
        <p:txBody>
          <a:bodyPr tIns="91440" bIns="91440"/>
          <a:lstStyle/>
          <a:p>
            <a:pPr marL="114300" indent="-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u="sng" dirty="0">
              <a:latin typeface="Arial" charset="0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4450" y="6700838"/>
            <a:ext cx="9105900" cy="180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UNCLASSIFIED</a:t>
            </a:r>
          </a:p>
        </p:txBody>
      </p:sp>
      <p:pic>
        <p:nvPicPr>
          <p:cNvPr id="50" name="Picture 38" descr="LDRD Logo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" t="2974" r="5492" b="34135"/>
          <a:stretch>
            <a:fillRect/>
          </a:stretch>
        </p:blipFill>
        <p:spPr bwMode="auto">
          <a:xfrm>
            <a:off x="125412" y="6405562"/>
            <a:ext cx="9413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228600" y="1066800"/>
            <a:ext cx="8534400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ts val="1800"/>
              </a:spcBef>
            </a:pPr>
            <a:r>
              <a:rPr lang="en-US" sz="2400" b="1" dirty="0">
                <a:solidFill>
                  <a:srgbClr val="800000"/>
                </a:solidFill>
                <a:latin typeface="Arial" charset="0"/>
                <a:ea typeface="Arial" charset="0"/>
                <a:cs typeface="Arial" charset="0"/>
              </a:rPr>
              <a:t>When submitting please: </a:t>
            </a:r>
          </a:p>
          <a:p>
            <a:pPr eaLnBrk="1" hangingPunct="1">
              <a:spcBef>
                <a:spcPts val="1800"/>
              </a:spcBef>
              <a:buFont typeface="Calibri" charset="0"/>
              <a:buAutoNum type="arabicPeriod"/>
            </a:pPr>
            <a:r>
              <a:rPr lang="en-US" dirty="0"/>
              <a:t>Only include the cover sheet, your </a:t>
            </a:r>
            <a:r>
              <a:rPr lang="en-US" dirty="0" err="1"/>
              <a:t>penta</a:t>
            </a:r>
            <a:r>
              <a:rPr lang="en-US" dirty="0"/>
              <a:t> chart, the 3 “Metadata” slides, and the “Approval &amp; Tracking Sheet”</a:t>
            </a:r>
          </a:p>
          <a:p>
            <a:pPr eaLnBrk="1" hangingPunct="1">
              <a:spcBef>
                <a:spcPts val="1800"/>
              </a:spcBef>
              <a:buFont typeface="Calibri" charset="0"/>
              <a:buAutoNum type="arabicPeriod"/>
            </a:pPr>
            <a:r>
              <a:rPr lang="en-US" dirty="0"/>
              <a:t>Ensure the name of your </a:t>
            </a:r>
            <a:r>
              <a:rPr lang="en-US" dirty="0" err="1"/>
              <a:t>penta</a:t>
            </a:r>
            <a:r>
              <a:rPr lang="en-US" dirty="0"/>
              <a:t> chart is listed at the top of the cover sheet and the 3 “Metadata” slides.</a:t>
            </a:r>
          </a:p>
          <a:p>
            <a:pPr eaLnBrk="1" hangingPunct="1">
              <a:spcBef>
                <a:spcPts val="1800"/>
              </a:spcBef>
              <a:buFont typeface="Calibri" charset="0"/>
              <a:buAutoNum type="arabicPeriod"/>
            </a:pPr>
            <a:r>
              <a:rPr lang="en-US" dirty="0"/>
              <a:t>Delete all other </a:t>
            </a:r>
            <a:r>
              <a:rPr lang="en-US" dirty="0" smtClean="0"/>
              <a:t>slides</a:t>
            </a:r>
          </a:p>
          <a:p>
            <a:pPr eaLnBrk="1" hangingPunct="1">
              <a:spcBef>
                <a:spcPts val="1800"/>
              </a:spcBef>
              <a:buFont typeface="Calibri" charset="0"/>
              <a:buAutoNum type="arabicPeriod"/>
            </a:pPr>
            <a:endParaRPr lang="en-US" b="1" dirty="0" smtClean="0">
              <a:solidFill>
                <a:srgbClr val="C00000"/>
              </a:solidFill>
            </a:endParaRPr>
          </a:p>
          <a:p>
            <a:pPr eaLnBrk="1" hangingPunct="1">
              <a:spcBef>
                <a:spcPts val="1800"/>
              </a:spcBef>
              <a:buFont typeface="Calibri" charset="0"/>
              <a:buAutoNum type="arabicPeriod"/>
            </a:pPr>
            <a:r>
              <a:rPr lang="en-US" b="1" dirty="0" smtClean="0">
                <a:solidFill>
                  <a:srgbClr val="0000C2"/>
                </a:solidFill>
              </a:rPr>
              <a:t>If </a:t>
            </a:r>
            <a:r>
              <a:rPr lang="en-US" b="1" dirty="0">
                <a:solidFill>
                  <a:srgbClr val="0000C2"/>
                </a:solidFill>
              </a:rPr>
              <a:t>you approved your </a:t>
            </a:r>
            <a:r>
              <a:rPr lang="en-US" b="1" dirty="0" err="1">
                <a:solidFill>
                  <a:srgbClr val="0000C2"/>
                </a:solidFill>
              </a:rPr>
              <a:t>penta</a:t>
            </a:r>
            <a:r>
              <a:rPr lang="en-US" b="1" dirty="0">
                <a:solidFill>
                  <a:srgbClr val="0000C2"/>
                </a:solidFill>
              </a:rPr>
              <a:t> chart for “External Use”, </a:t>
            </a:r>
            <a:r>
              <a:rPr lang="en-US" b="1" u="sng" dirty="0">
                <a:solidFill>
                  <a:srgbClr val="0000C2"/>
                </a:solidFill>
              </a:rPr>
              <a:t>do not submit your </a:t>
            </a:r>
            <a:r>
              <a:rPr lang="en-US" b="1" u="sng" dirty="0" err="1">
                <a:solidFill>
                  <a:srgbClr val="0000C2"/>
                </a:solidFill>
              </a:rPr>
              <a:t>penta</a:t>
            </a:r>
            <a:r>
              <a:rPr lang="en-US" b="1" u="sng" dirty="0">
                <a:solidFill>
                  <a:srgbClr val="0000C2"/>
                </a:solidFill>
              </a:rPr>
              <a:t> chart for an LA-UR or LA-CP number</a:t>
            </a:r>
            <a:r>
              <a:rPr lang="en-US" b="1" dirty="0">
                <a:solidFill>
                  <a:srgbClr val="0000C2"/>
                </a:solidFill>
              </a:rPr>
              <a:t>.  Your </a:t>
            </a:r>
            <a:r>
              <a:rPr lang="en-US" b="1" dirty="0" err="1">
                <a:solidFill>
                  <a:srgbClr val="0000C2"/>
                </a:solidFill>
              </a:rPr>
              <a:t>penta</a:t>
            </a:r>
            <a:r>
              <a:rPr lang="en-US" b="1" dirty="0">
                <a:solidFill>
                  <a:srgbClr val="0000C2"/>
                </a:solidFill>
              </a:rPr>
              <a:t> chart must be approved by your Division Office and FCI-DO before your </a:t>
            </a:r>
            <a:r>
              <a:rPr lang="en-US" b="1" dirty="0" err="1">
                <a:solidFill>
                  <a:srgbClr val="0000C2"/>
                </a:solidFill>
              </a:rPr>
              <a:t>penta</a:t>
            </a:r>
            <a:r>
              <a:rPr lang="en-US" b="1" dirty="0">
                <a:solidFill>
                  <a:srgbClr val="0000C2"/>
                </a:solidFill>
              </a:rPr>
              <a:t> chart can be submitted to Safe-1.  Once FCI-DO has approved your </a:t>
            </a:r>
            <a:r>
              <a:rPr lang="en-US" b="1" dirty="0" err="1">
                <a:solidFill>
                  <a:srgbClr val="0000C2"/>
                </a:solidFill>
              </a:rPr>
              <a:t>penta</a:t>
            </a:r>
            <a:r>
              <a:rPr lang="en-US" b="1" dirty="0">
                <a:solidFill>
                  <a:srgbClr val="0000C2"/>
                </a:solidFill>
              </a:rPr>
              <a:t> chart, a Business Development Executive (BDE) in FCI-DO will contact you to coordinate submitting in RASSTI for an LA-UR or LA-CP.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1B2BC3B83A73408B2E3FB89735413F" ma:contentTypeVersion="1" ma:contentTypeDescription="Create a new document." ma:contentTypeScope="" ma:versionID="0f7f22f9d4d9f62b51aec9597f10f50c">
  <xsd:schema xmlns:xsd="http://www.w3.org/2001/XMLSchema" xmlns:xs="http://www.w3.org/2001/XMLSchema" xmlns:p="http://schemas.microsoft.com/office/2006/metadata/properties" xmlns:ns2="b665f1cd-d4c7-4735-a093-f892c612748f" targetNamespace="http://schemas.microsoft.com/office/2006/metadata/properties" ma:root="true" ma:fieldsID="670d2e1dd2dc97a8dda41c6184944b81" ns2:_="">
    <xsd:import namespace="b665f1cd-d4c7-4735-a093-f892c612748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65f1cd-d4c7-4735-a093-f892c612748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330F3A-79F3-4C98-A4EC-01809366EF56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B77EA57-BBE4-461C-8CCF-A023AE2D24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65f1cd-d4c7-4735-a093-f892c6127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81838</TotalTime>
  <Words>308</Words>
  <Application>Microsoft Macintosh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Black</vt:lpstr>
      <vt:lpstr>Calibri</vt:lpstr>
      <vt:lpstr>ＭＳ Ｐゴシック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Los Alamos National Laboratory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to Go - Penta Chart Template</dc:title>
  <dc:creator>DDS User</dc:creator>
  <cp:lastModifiedBy>Microsoft Office User</cp:lastModifiedBy>
  <cp:revision>542</cp:revision>
  <cp:lastPrinted>2015-01-09T16:23:40Z</cp:lastPrinted>
  <dcterms:created xsi:type="dcterms:W3CDTF">2013-03-10T05:19:50Z</dcterms:created>
  <dcterms:modified xsi:type="dcterms:W3CDTF">2018-01-16T22:10:50Z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0x010100051B2BC3B83A73408B2E3FB89735413F</vt:lpwstr>
  </property>
  <property fmtid="{D5CDD505-2E9C-101B-9397-08002B2CF9AE}" pid="3" name="_dlc_DocId">
    <vt:lpwstr>WMXZHZ22WWVF-141-2</vt:lpwstr>
  </property>
  <property fmtid="{D5CDD505-2E9C-101B-9397-08002B2CF9AE}" pid="4" name="_dlc_DocIdItemGuid">
    <vt:lpwstr>87056ca6-2c3b-40fa-b244-96bf315f1875</vt:lpwstr>
  </property>
  <property fmtid="{D5CDD505-2E9C-101B-9397-08002B2CF9AE}" pid="5" name="_dlc_DocIdUrl">
    <vt:lpwstr>https://rdcentral.lanl.gov/itg/_layouts/DocIdRedir.aspx?ID=WMXZHZ22WWVF-141-2, WMXZHZ22WWVF-141-2</vt:lpwstr>
  </property>
</Properties>
</file>