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6"/>
  </p:notesMasterIdLst>
  <p:handoutMasterIdLst>
    <p:handoutMasterId r:id="rId17"/>
  </p:handoutMasterIdLst>
  <p:sldIdLst>
    <p:sldId id="284" r:id="rId4"/>
    <p:sldId id="285" r:id="rId5"/>
    <p:sldId id="291" r:id="rId6"/>
    <p:sldId id="297" r:id="rId7"/>
    <p:sldId id="295" r:id="rId8"/>
    <p:sldId id="292" r:id="rId9"/>
    <p:sldId id="296" r:id="rId10"/>
    <p:sldId id="293" r:id="rId11"/>
    <p:sldId id="299" r:id="rId12"/>
    <p:sldId id="300" r:id="rId13"/>
    <p:sldId id="298" r:id="rId14"/>
    <p:sldId id="294" r:id="rId15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C2"/>
    <a:srgbClr val="0000F5"/>
    <a:srgbClr val="004982"/>
    <a:srgbClr val="88DC84"/>
    <a:srgbClr val="F19B20"/>
    <a:srgbClr val="FFFFCC"/>
    <a:srgbClr val="FFFF66"/>
    <a:srgbClr val="AADDF4"/>
    <a:srgbClr val="FAC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47"/>
  </p:normalViewPr>
  <p:slideViewPr>
    <p:cSldViewPr>
      <p:cViewPr varScale="1">
        <p:scale>
          <a:sx n="84" d="100"/>
          <a:sy n="84" d="100"/>
        </p:scale>
        <p:origin x="-1728" y="-10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64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EECC4350-3AAA-434E-96EA-6807B82656B3}" type="datetimeFigureOut">
              <a:rPr lang="en-US"/>
              <a:pPr>
                <a:defRPr/>
              </a:pPr>
              <a:t>1/21/18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357D4ED2-94DF-084A-97C3-E58330221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480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596018EF-2D57-5B40-9BF3-E300F7102C5E}" type="datetimeFigureOut">
              <a:rPr lang="en-US"/>
              <a:pPr>
                <a:defRPr/>
              </a:pPr>
              <a:t>1/21/18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07" tIns="46403" rIns="92807" bIns="4640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46588"/>
            <a:ext cx="5661025" cy="4213225"/>
          </a:xfrm>
          <a:prstGeom prst="rect">
            <a:avLst/>
          </a:prstGeom>
        </p:spPr>
        <p:txBody>
          <a:bodyPr vert="horz" lIns="92807" tIns="46403" rIns="92807" bIns="4640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22B76F93-862F-BA4F-8DC6-3CB0BDD8D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5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1132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34584A-DEA2-B044-9BB7-F0494BA9D541}" type="slidenum">
              <a:rPr lang="en-US" sz="1200"/>
              <a:pPr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49175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34584A-DEA2-B044-9BB7-F0494BA9D541}" type="slidenum">
              <a:rPr lang="en-US" sz="1200"/>
              <a:pPr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4917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34584A-DEA2-B044-9BB7-F0494BA9D541}" type="slidenum">
              <a:rPr lang="en-US" sz="1200"/>
              <a:pPr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4917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9296B8F-4D62-0147-8B87-07AD7F211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0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7A83C-99E4-C04E-9E51-B04174119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2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E336-10C7-9C44-B6C1-101B6934A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7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990600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70E2682-44F7-8547-94DE-E699237E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8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8D563-1A77-2E4E-8627-104FE219A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0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21DA5C6-E167-1B47-BFFA-D8FCBDEB8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6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7762B8F6-F0B3-6947-B76A-42F34D94C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1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43CF-A39D-4743-9175-B1C46DFA4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9689-0E4F-D749-A376-FF9A1775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9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DE4F4-1A72-3B4C-9506-657D02DF1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6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D989-E309-B24D-91E6-47B481EE8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F0C17675-718A-7147-BF37-27E3F5F18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087438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AutoShape 2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sp>
        <p:nvSpPr>
          <p:cNvPr id="1032" name="AutoShape 4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pic>
        <p:nvPicPr>
          <p:cNvPr id="1033" name="Picture 2" descr="http://int.lanl.gov/images/identity_logos/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13081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0"/>
          <a:stretch>
            <a:fillRect/>
          </a:stretch>
        </p:blipFill>
        <p:spPr bwMode="auto">
          <a:xfrm>
            <a:off x="0" y="0"/>
            <a:ext cx="9144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106363"/>
            <a:ext cx="12334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54" r:id="rId3"/>
    <p:sldLayoutId id="2147484063" r:id="rId4"/>
    <p:sldLayoutId id="214748406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png"/><Relationship Id="rId5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1752600" y="2514600"/>
            <a:ext cx="6248400" cy="1143000"/>
          </a:xfrm>
          <a:prstGeom prst="roundRect">
            <a:avLst>
              <a:gd name="adj" fmla="val 10081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tIns="91440" bIns="91440"/>
          <a:lstStyle/>
          <a:p>
            <a:pPr marL="114300" indent="-1143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u="sng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1270" name="Text Box 25"/>
          <p:cNvSpPr txBox="1">
            <a:spLocks noChangeArrowheads="1"/>
          </p:cNvSpPr>
          <p:nvPr/>
        </p:nvSpPr>
        <p:spPr bwMode="auto">
          <a:xfrm>
            <a:off x="625475" y="1066800"/>
            <a:ext cx="7985125" cy="64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5000" b="1" dirty="0" err="1" smtClean="0">
                <a:solidFill>
                  <a:srgbClr val="800000"/>
                </a:solidFill>
              </a:rPr>
              <a:t>sPHENIX</a:t>
            </a:r>
            <a:r>
              <a:rPr lang="en-US" sz="5000" b="1" dirty="0" smtClean="0">
                <a:solidFill>
                  <a:srgbClr val="800000"/>
                </a:solidFill>
              </a:rPr>
              <a:t> </a:t>
            </a:r>
            <a:r>
              <a:rPr lang="en-US" sz="5000" b="1" dirty="0">
                <a:solidFill>
                  <a:srgbClr val="800000"/>
                </a:solidFill>
              </a:rPr>
              <a:t>LDRD </a:t>
            </a:r>
            <a:r>
              <a:rPr lang="en-US" sz="5000" b="1" dirty="0" smtClean="0">
                <a:solidFill>
                  <a:srgbClr val="800000"/>
                </a:solidFill>
              </a:rPr>
              <a:t>Review</a:t>
            </a:r>
            <a:endParaRPr lang="en-US" sz="5000" b="1" dirty="0" smtClean="0">
              <a:solidFill>
                <a:srgbClr val="800000"/>
              </a:solidFill>
              <a:latin typeface="Arial Black" charset="0"/>
            </a:endParaRPr>
          </a:p>
        </p:txBody>
      </p:sp>
      <p:pic>
        <p:nvPicPr>
          <p:cNvPr id="18438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44450" y="6600825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219200" y="2514600"/>
            <a:ext cx="6934200" cy="12192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Xuan</a:t>
            </a:r>
            <a:r>
              <a:rPr lang="en-US" dirty="0" smtClean="0">
                <a:solidFill>
                  <a:schemeClr val="tx1"/>
                </a:solidFill>
              </a:rPr>
              <a:t> Li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P-25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1752600"/>
            <a:ext cx="8980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0000C2"/>
                </a:solidFill>
                <a:latin typeface="Arial"/>
                <a:cs typeface="Arial"/>
              </a:rPr>
              <a:t>ALPIDE Introduction and Test Stand</a:t>
            </a:r>
            <a:endParaRPr lang="en-US" sz="4000" b="1" dirty="0">
              <a:solidFill>
                <a:srgbClr val="0000C2"/>
              </a:solidFill>
              <a:latin typeface="Arial"/>
              <a:cs typeface="Arial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752600" y="3733800"/>
            <a:ext cx="6324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Outline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ALPIDE chip introduction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LDRD test bench setup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Test bench achievements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Plans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02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9" y="4105552"/>
            <a:ext cx="5971491" cy="2523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543800" cy="762000"/>
          </a:xfrm>
        </p:spPr>
        <p:txBody>
          <a:bodyPr/>
          <a:lstStyle/>
          <a:p>
            <a:r>
              <a:rPr lang="en-US" sz="2800" b="0" dirty="0" smtClean="0">
                <a:latin typeface="Arial Black"/>
                <a:cs typeface="Arial Black"/>
              </a:rPr>
              <a:t>Under study: Trigger delay latency</a:t>
            </a:r>
            <a:endParaRPr lang="en-US" sz="28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38400"/>
            <a:ext cx="8610600" cy="1600200"/>
          </a:xfrm>
        </p:spPr>
        <p:txBody>
          <a:bodyPr/>
          <a:lstStyle/>
          <a:p>
            <a:r>
              <a:rPr lang="en-US" sz="2400" dirty="0" smtClean="0"/>
              <a:t>Whether the MVTX can </a:t>
            </a:r>
            <a:r>
              <a:rPr lang="en-US" sz="2400" dirty="0" smtClean="0"/>
              <a:t>adapt </a:t>
            </a:r>
            <a:r>
              <a:rPr lang="en-US" sz="2400" dirty="0" smtClean="0"/>
              <a:t>the </a:t>
            </a:r>
            <a:r>
              <a:rPr lang="en-US" sz="2400" dirty="0" err="1" smtClean="0"/>
              <a:t>sPHENIX</a:t>
            </a:r>
            <a:r>
              <a:rPr lang="en-US" sz="2400" dirty="0" smtClean="0"/>
              <a:t> trigger scheme with default trigger delay at 4.5 </a:t>
            </a:r>
            <a:r>
              <a:rPr lang="en-US" sz="2400" dirty="0" err="1" smtClean="0"/>
              <a:t>μs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Tune the threshold and take </a:t>
            </a:r>
            <a:r>
              <a:rPr lang="en-US" sz="2400" dirty="0"/>
              <a:t>cosmic ray data within the same time </a:t>
            </a:r>
            <a:r>
              <a:rPr lang="en-US" sz="2400" dirty="0" smtClean="0"/>
              <a:t>periods</a:t>
            </a:r>
            <a:r>
              <a:rPr lang="en-US" sz="2400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0" y="1066800"/>
            <a:ext cx="335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default trigger delay of the ALPIDE chip is 2μs.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581400" y="914400"/>
            <a:ext cx="2362200" cy="1600200"/>
            <a:chOff x="4419600" y="838200"/>
            <a:chExt cx="2846983" cy="1752600"/>
          </a:xfrm>
        </p:grpSpPr>
        <p:pic>
          <p:nvPicPr>
            <p:cNvPr id="8" name="Picture 7" descr="Screen Shot 2018-01-21 at 11.29.1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838200"/>
              <a:ext cx="2846983" cy="1752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57800" y="838200"/>
              <a:ext cx="10668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</a:t>
              </a:r>
              <a:endParaRPr lang="en-US" sz="14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241220" y="838200"/>
            <a:ext cx="10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 IN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16504" y="1066800"/>
            <a:ext cx="104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Digital IN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43600" y="1752600"/>
            <a:ext cx="84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Trigger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781800" y="914400"/>
            <a:ext cx="2133600" cy="1524000"/>
            <a:chOff x="6781800" y="990600"/>
            <a:chExt cx="2133600" cy="1524000"/>
          </a:xfrm>
        </p:grpSpPr>
        <p:grpSp>
          <p:nvGrpSpPr>
            <p:cNvPr id="25" name="Group 24"/>
            <p:cNvGrpSpPr/>
            <p:nvPr/>
          </p:nvGrpSpPr>
          <p:grpSpPr>
            <a:xfrm>
              <a:off x="6781800" y="990600"/>
              <a:ext cx="2133600" cy="457200"/>
              <a:chOff x="4343400" y="990600"/>
              <a:chExt cx="2133600" cy="4572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4343400" y="1447800"/>
                <a:ext cx="457200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4800600" y="990600"/>
                <a:ext cx="0" cy="45720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800600" y="990600"/>
                <a:ext cx="533400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334000" y="990600"/>
                <a:ext cx="0" cy="45720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5334000" y="1447800"/>
                <a:ext cx="1143000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6781800" y="1905000"/>
              <a:ext cx="2133600" cy="533400"/>
              <a:chOff x="6781800" y="1905000"/>
              <a:chExt cx="2133600" cy="5334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6781800" y="1905000"/>
                <a:ext cx="1295400" cy="0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8077200" y="1905000"/>
                <a:ext cx="0" cy="533400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8077200" y="2438400"/>
                <a:ext cx="381000" cy="0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8458200" y="1905000"/>
                <a:ext cx="0" cy="533400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458200" y="1905000"/>
                <a:ext cx="457200" cy="0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/>
            <p:nvPr/>
          </p:nvCxnSpPr>
          <p:spPr>
            <a:xfrm>
              <a:off x="7239000" y="1447800"/>
              <a:ext cx="0" cy="1066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239000" y="2209800"/>
              <a:ext cx="8382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7244102" y="2133600"/>
            <a:ext cx="909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Trig Delay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6324600" y="4572000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Initial look with tuned threshold, no significant </a:t>
            </a:r>
            <a:r>
              <a:rPr lang="en-US" sz="2000" dirty="0" smtClean="0"/>
              <a:t>differences of performance for </a:t>
            </a:r>
            <a:r>
              <a:rPr lang="en-US" sz="2000" dirty="0" smtClean="0"/>
              <a:t>trigger delay from 2μs to 6μs. </a:t>
            </a:r>
          </a:p>
        </p:txBody>
      </p:sp>
    </p:spTree>
    <p:extLst>
      <p:ext uri="{BB962C8B-B14F-4D97-AF65-F5344CB8AC3E}">
        <p14:creationId xmlns:p14="http://schemas.microsoft.com/office/powerpoint/2010/main" val="423071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81800" cy="762000"/>
          </a:xfrm>
        </p:spPr>
        <p:txBody>
          <a:bodyPr/>
          <a:lstStyle/>
          <a:p>
            <a:r>
              <a:rPr lang="en-US" sz="2800" b="0" dirty="0" smtClean="0">
                <a:latin typeface="Arial Black"/>
                <a:cs typeface="Arial Black"/>
              </a:rPr>
              <a:t>Plans</a:t>
            </a:r>
            <a:endParaRPr lang="en-US" sz="28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/>
          <a:lstStyle/>
          <a:p>
            <a:r>
              <a:rPr lang="en-US" sz="2600" dirty="0" smtClean="0"/>
              <a:t>Set up the </a:t>
            </a:r>
            <a:r>
              <a:rPr lang="en-US" sz="2600" dirty="0"/>
              <a:t>l</a:t>
            </a:r>
            <a:r>
              <a:rPr lang="en-US" sz="2600" dirty="0" smtClean="0"/>
              <a:t>aser </a:t>
            </a:r>
            <a:r>
              <a:rPr lang="en-US" sz="2600" dirty="0"/>
              <a:t>test bench to study the </a:t>
            </a:r>
            <a:r>
              <a:rPr lang="en-US" sz="2600" dirty="0" smtClean="0"/>
              <a:t>efficiency, noise rate, trigger delay time, optimize the gain, pulse shaping and etc.</a:t>
            </a:r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600" dirty="0"/>
          </a:p>
          <a:p>
            <a:r>
              <a:rPr lang="en-US" sz="2600" dirty="0" smtClean="0"/>
              <a:t>Will purchase</a:t>
            </a:r>
            <a:r>
              <a:rPr lang="en-US" sz="2600" dirty="0" smtClean="0"/>
              <a:t> </a:t>
            </a:r>
            <a:r>
              <a:rPr lang="en-US" sz="2600" dirty="0" smtClean="0"/>
              <a:t>10 </a:t>
            </a:r>
            <a:r>
              <a:rPr lang="en-US" sz="2600" dirty="0" smtClean="0"/>
              <a:t>more ALPIDE dices and build chips at LANL </a:t>
            </a:r>
            <a:r>
              <a:rPr lang="en-US" sz="2600" dirty="0" smtClean="0"/>
              <a:t>to build the </a:t>
            </a:r>
            <a:r>
              <a:rPr lang="en-US" sz="2600" dirty="0" smtClean="0"/>
              <a:t>telescope </a:t>
            </a:r>
            <a:r>
              <a:rPr lang="en-US" sz="2600" dirty="0" smtClean="0"/>
              <a:t>for </a:t>
            </a:r>
            <a:r>
              <a:rPr lang="en-US" sz="2600" dirty="0" smtClean="0"/>
              <a:t>the cosmic </a:t>
            </a:r>
            <a:r>
              <a:rPr lang="en-US" sz="2600" dirty="0" smtClean="0"/>
              <a:t>ray, source </a:t>
            </a:r>
            <a:r>
              <a:rPr lang="en-US" sz="2600" dirty="0" smtClean="0"/>
              <a:t>tests.</a:t>
            </a:r>
            <a:endParaRPr lang="en-US" dirty="0"/>
          </a:p>
          <a:p>
            <a:r>
              <a:rPr lang="en-US" sz="2600" dirty="0" smtClean="0"/>
              <a:t>Study the ALPIDE performance with the RU+FELIX full readout chain.</a:t>
            </a:r>
            <a:endParaRPr lang="en-US" sz="2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166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166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 descr="Screen Shot 2018-01-21 at 21.17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4" y="2133600"/>
            <a:ext cx="3718130" cy="2316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3810000"/>
            <a:ext cx="12263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2"/>
                </a:solidFill>
              </a:rPr>
              <a:t>X-Y scan table</a:t>
            </a:r>
            <a:endParaRPr lang="en-US" sz="1400" b="1" dirty="0">
              <a:solidFill>
                <a:srgbClr val="0000C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3680936"/>
            <a:ext cx="16764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Laser generator:</a:t>
            </a:r>
          </a:p>
          <a:p>
            <a:r>
              <a:rPr lang="en-US" sz="1400" dirty="0" smtClean="0"/>
              <a:t>Duty cycle: &lt; MHz</a:t>
            </a:r>
          </a:p>
          <a:p>
            <a:r>
              <a:rPr lang="en-US" sz="1400" dirty="0" smtClean="0"/>
              <a:t>Focus area: &lt; 10μm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21346" y="1981200"/>
            <a:ext cx="3055854" cy="2318305"/>
            <a:chOff x="4905375" y="4459851"/>
            <a:chExt cx="3149600" cy="2271149"/>
          </a:xfrm>
        </p:grpSpPr>
        <p:grpSp>
          <p:nvGrpSpPr>
            <p:cNvPr id="15" name="Group 14"/>
            <p:cNvGrpSpPr/>
            <p:nvPr/>
          </p:nvGrpSpPr>
          <p:grpSpPr>
            <a:xfrm>
              <a:off x="4905375" y="4914899"/>
              <a:ext cx="3149600" cy="1816101"/>
              <a:chOff x="419100" y="4905374"/>
              <a:chExt cx="3149600" cy="1816101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46125" y="5302250"/>
                <a:ext cx="2794000" cy="20637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55650" y="6264275"/>
                <a:ext cx="2794000" cy="20637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993775" y="5867400"/>
                <a:ext cx="2324100" cy="4571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H="1">
                <a:off x="457200" y="5508625"/>
                <a:ext cx="30924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419100" y="5930900"/>
                <a:ext cx="30924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76250" y="6480175"/>
                <a:ext cx="30924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57200" y="5095903"/>
                <a:ext cx="0" cy="1602906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>
                <a:off x="1444625" y="4984749"/>
                <a:ext cx="1254125" cy="1736726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2752808" y="4905374"/>
                <a:ext cx="358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FF6600"/>
                    </a:solidFill>
                  </a:rPr>
                  <a:t>μ</a:t>
                </a:r>
                <a:r>
                  <a:rPr lang="en-US" baseline="30000" dirty="0" smtClean="0">
                    <a:solidFill>
                      <a:srgbClr val="FF6600"/>
                    </a:solidFill>
                  </a:rPr>
                  <a:t>-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5489575" y="6061075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4962525" y="61245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5489575" y="569595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4962525" y="575945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921566" y="4459851"/>
              <a:ext cx="2947405" cy="693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8000"/>
                  </a:solidFill>
                </a:rPr>
                <a:t>Telescope for cosmic and</a:t>
              </a:r>
            </a:p>
            <a:p>
              <a:pPr algn="ctr"/>
              <a:r>
                <a:rPr lang="en-US" sz="2000" b="1" dirty="0" smtClean="0">
                  <a:solidFill>
                    <a:srgbClr val="008000"/>
                  </a:solidFill>
                </a:rPr>
                <a:t> source test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8077200" y="281940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5"/>
                </a:solidFill>
              </a:rPr>
              <a:t>scintillator</a:t>
            </a:r>
            <a:endParaRPr lang="en-US" sz="1400" b="1" dirty="0">
              <a:solidFill>
                <a:srgbClr val="0000F5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64245" y="3200400"/>
            <a:ext cx="726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ALPIDE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chip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2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81800" cy="762000"/>
          </a:xfrm>
        </p:spPr>
        <p:txBody>
          <a:bodyPr/>
          <a:lstStyle/>
          <a:p>
            <a:r>
              <a:rPr lang="en-US" sz="2800" b="0" dirty="0" smtClean="0">
                <a:latin typeface="Arial Black"/>
                <a:cs typeface="Arial Black"/>
              </a:rPr>
              <a:t>Backup</a:t>
            </a:r>
            <a:endParaRPr lang="en-US" sz="28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990599"/>
          </a:xfrm>
        </p:spPr>
        <p:txBody>
          <a:bodyPr/>
          <a:lstStyle/>
          <a:p>
            <a:r>
              <a:rPr lang="en-US" sz="2800" dirty="0" smtClean="0"/>
              <a:t>Cluster evaluation by the CERN team from </a:t>
            </a:r>
            <a:r>
              <a:rPr lang="en-US" sz="2800" dirty="0"/>
              <a:t>450 MeV e- beam test.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166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166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981200"/>
            <a:ext cx="2895600" cy="2590800"/>
          </a:xfrm>
          <a:prstGeom prst="rect">
            <a:avLst/>
          </a:prstGeom>
        </p:spPr>
      </p:pic>
      <p:pic>
        <p:nvPicPr>
          <p:cNvPr id="7" name="Picture 6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81200"/>
            <a:ext cx="2895600" cy="2667000"/>
          </a:xfrm>
          <a:prstGeom prst="rect">
            <a:avLst/>
          </a:prstGeom>
        </p:spPr>
      </p:pic>
      <p:pic>
        <p:nvPicPr>
          <p:cNvPr id="8" name="Picture 7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1200"/>
            <a:ext cx="2763685" cy="26235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1828800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Cluster Size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0" y="1840468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Cluster Profile along 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1828800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Cluster Profile along Y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81000" y="4800600"/>
            <a:ext cx="845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Even particle energies are different, similar results are achieved between the test bench studies with cosmic ray or </a:t>
            </a:r>
            <a:r>
              <a:rPr lang="en-US" sz="2800" baseline="30000" dirty="0" smtClean="0"/>
              <a:t>90</a:t>
            </a:r>
            <a:r>
              <a:rPr lang="en-US" sz="2800" dirty="0" smtClean="0"/>
              <a:t>Sr beta decayed electrons.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36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LPIDE_chip_schemi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67200"/>
            <a:ext cx="2743200" cy="2286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715000" y="6553200"/>
            <a:ext cx="2514600" cy="0"/>
          </a:xfrm>
          <a:prstGeom prst="straightConnector1">
            <a:avLst/>
          </a:prstGeom>
          <a:ln>
            <a:solidFill>
              <a:srgbClr val="0000F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1" name="Rectangle 27"/>
          <p:cNvSpPr txBox="1">
            <a:spLocks noChangeArrowheads="1"/>
          </p:cNvSpPr>
          <p:nvPr/>
        </p:nvSpPr>
        <p:spPr bwMode="auto">
          <a:xfrm>
            <a:off x="0" y="0"/>
            <a:ext cx="82296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latin typeface="Arial Black" charset="0"/>
              </a:rPr>
              <a:t>The MVTX Basic </a:t>
            </a:r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U</a:t>
            </a:r>
            <a:r>
              <a:rPr lang="en-US" sz="2800" dirty="0" smtClean="0">
                <a:solidFill>
                  <a:schemeClr val="bg1"/>
                </a:solidFill>
                <a:latin typeface="Arial Black" charset="0"/>
              </a:rPr>
              <a:t>nit: ALPIDE chip</a:t>
            </a:r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5602" name="Content Placeholder 2"/>
          <p:cNvSpPr txBox="1">
            <a:spLocks/>
          </p:cNvSpPr>
          <p:nvPr/>
        </p:nvSpPr>
        <p:spPr bwMode="auto">
          <a:xfrm>
            <a:off x="228600" y="762000"/>
            <a:ext cx="868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charset="0"/>
              <a:buNone/>
            </a:pPr>
            <a:r>
              <a:rPr lang="en-US" b="1" dirty="0" smtClean="0">
                <a:solidFill>
                  <a:srgbClr val="800000"/>
                </a:solidFill>
                <a:latin typeface="Arial" charset="0"/>
              </a:rPr>
              <a:t>ALPIDE chip Introduction:</a:t>
            </a:r>
            <a:endParaRPr lang="en-US" b="1" dirty="0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1200"/>
              </a:spcBef>
              <a:buFont typeface="Arial" charset="0"/>
              <a:buNone/>
            </a:pPr>
            <a:r>
              <a:rPr lang="en-US" sz="2200" b="1" dirty="0" smtClean="0">
                <a:latin typeface="Arial" charset="0"/>
              </a:rPr>
              <a:t>The 3 layer MVTX consists of 48 staves and each stave contains 9 ALIPDE chips.</a:t>
            </a:r>
            <a:endParaRPr lang="en-US" sz="2200" dirty="0">
              <a:latin typeface="Arial" charset="0"/>
            </a:endParaRPr>
          </a:p>
        </p:txBody>
      </p:sp>
      <p:sp>
        <p:nvSpPr>
          <p:cNvPr id="25603" name="AutoShape 13"/>
          <p:cNvSpPr>
            <a:spLocks noChangeAspect="1" noChangeArrowheads="1"/>
          </p:cNvSpPr>
          <p:nvPr/>
        </p:nvSpPr>
        <p:spPr bwMode="auto">
          <a:xfrm>
            <a:off x="1357313" y="7462838"/>
            <a:ext cx="25241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3" name="Picture 2" descr="Detector_half_barr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3899475" cy="2331561"/>
          </a:xfrm>
          <a:prstGeom prst="rect">
            <a:avLst/>
          </a:prstGeom>
        </p:spPr>
      </p:pic>
      <p:pic>
        <p:nvPicPr>
          <p:cNvPr id="4" name="Picture 3" descr="Half_lay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42212"/>
            <a:ext cx="3505200" cy="1972588"/>
          </a:xfrm>
          <a:prstGeom prst="rect">
            <a:avLst/>
          </a:prstGeom>
        </p:spPr>
      </p:pic>
      <p:pic>
        <p:nvPicPr>
          <p:cNvPr id="6" name="Picture 5" descr="MVTX_sta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14" y="4267200"/>
            <a:ext cx="3083386" cy="22098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343400" y="3048000"/>
            <a:ext cx="749808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28600" y="5029200"/>
            <a:ext cx="749808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355592" y="5029200"/>
            <a:ext cx="749808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45473" y="4038600"/>
            <a:ext cx="69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Stave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09018" y="4050268"/>
            <a:ext cx="206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 chip scheme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67803" y="6474023"/>
            <a:ext cx="494997" cy="2560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5"/>
                </a:solidFill>
              </a:rPr>
              <a:t>3cm</a:t>
            </a:r>
            <a:endParaRPr lang="en-US" sz="1400" dirty="0">
              <a:solidFill>
                <a:srgbClr val="0000F5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382000" y="4419600"/>
            <a:ext cx="0" cy="2057400"/>
          </a:xfrm>
          <a:prstGeom prst="straightConnector1">
            <a:avLst/>
          </a:prstGeom>
          <a:ln>
            <a:solidFill>
              <a:srgbClr val="0000F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153400" y="5181600"/>
            <a:ext cx="6313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5"/>
                </a:solidFill>
              </a:rPr>
              <a:t>1.5cm</a:t>
            </a:r>
            <a:endParaRPr lang="en-US" sz="1400" dirty="0">
              <a:solidFill>
                <a:srgbClr val="0000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0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7"/>
          <p:cNvSpPr txBox="1">
            <a:spLocks noChangeArrowheads="1"/>
          </p:cNvSpPr>
          <p:nvPr/>
        </p:nvSpPr>
        <p:spPr bwMode="auto">
          <a:xfrm>
            <a:off x="152400" y="0"/>
            <a:ext cx="81534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latin typeface="Arial Black" charset="0"/>
              </a:rPr>
              <a:t>Test bench </a:t>
            </a:r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C</a:t>
            </a:r>
            <a:r>
              <a:rPr lang="en-US" sz="2800" dirty="0" smtClean="0">
                <a:solidFill>
                  <a:schemeClr val="bg1"/>
                </a:solidFill>
                <a:latin typeface="Arial Black" charset="0"/>
              </a:rPr>
              <a:t>omponents </a:t>
            </a:r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5603" name="AutoShape 13"/>
          <p:cNvSpPr>
            <a:spLocks noChangeAspect="1" noChangeArrowheads="1"/>
          </p:cNvSpPr>
          <p:nvPr/>
        </p:nvSpPr>
        <p:spPr bwMode="auto">
          <a:xfrm>
            <a:off x="1357313" y="7462838"/>
            <a:ext cx="25241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7200" y="762000"/>
            <a:ext cx="8393093" cy="2743203"/>
            <a:chOff x="474471" y="985914"/>
            <a:chExt cx="8393093" cy="2743203"/>
          </a:xfrm>
        </p:grpSpPr>
        <p:grpSp>
          <p:nvGrpSpPr>
            <p:cNvPr id="17" name="Group 16"/>
            <p:cNvGrpSpPr/>
            <p:nvPr/>
          </p:nvGrpSpPr>
          <p:grpSpPr>
            <a:xfrm>
              <a:off x="474471" y="985914"/>
              <a:ext cx="8349195" cy="2743203"/>
              <a:chOff x="289596" y="2154897"/>
              <a:chExt cx="8564681" cy="306923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35" t="17743" r="17087" b="52022"/>
              <a:stretch/>
            </p:blipFill>
            <p:spPr>
              <a:xfrm>
                <a:off x="3186133" y="3151607"/>
                <a:ext cx="1765856" cy="432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000753" y="2530607"/>
                <a:ext cx="1324800" cy="1242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56578" y="3921520"/>
                <a:ext cx="1281674" cy="130261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601" y="2934119"/>
                <a:ext cx="2977721" cy="987400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5034885" y="3921519"/>
                <a:ext cx="972370" cy="1296000"/>
                <a:chOff x="5500016" y="4578180"/>
                <a:chExt cx="1296493" cy="1296000"/>
              </a:xfrm>
              <a:solidFill>
                <a:schemeClr val="bg2"/>
              </a:solidFill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5500016" y="4578180"/>
                  <a:ext cx="1296493" cy="1296000"/>
                </a:xfrm>
                <a:prstGeom prst="rect">
                  <a:avLst/>
                </a:prstGeom>
                <a:grpFill/>
                <a:ln w="19050">
                  <a:solidFill>
                    <a:schemeClr val="tx2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/>
                </a:p>
              </p:txBody>
            </p: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563271"/>
                  <a:ext cx="242059" cy="242059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6103141" y="4406073"/>
                <a:ext cx="11109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Power Board</a:t>
                </a:r>
                <a:endParaRPr lang="en-US" sz="120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554793" y="4415572"/>
                <a:ext cx="987827" cy="5444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Filtering Capacitors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446943" y="3587498"/>
                <a:ext cx="12868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/>
                  <a:t>Samtec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Twinax</a:t>
                </a:r>
                <a:r>
                  <a:rPr lang="en-US" sz="1200" dirty="0" smtClean="0"/>
                  <a:t> “</a:t>
                </a:r>
                <a:r>
                  <a:rPr lang="en-US" sz="1200" dirty="0" err="1" smtClean="0"/>
                  <a:t>FireFly</a:t>
                </a:r>
                <a:r>
                  <a:rPr lang="en-US" sz="1200" dirty="0" smtClean="0"/>
                  <a:t>”</a:t>
                </a:r>
                <a:endParaRPr lang="en-US" sz="12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75895" y="2540083"/>
                <a:ext cx="1734381" cy="723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9 Data (1.2Gbps)</a:t>
                </a:r>
              </a:p>
              <a:p>
                <a:r>
                  <a:rPr lang="en-US" sz="1200" dirty="0" smtClean="0"/>
                  <a:t>1 Clock, 1 Control/Trigger</a:t>
                </a:r>
                <a:endParaRPr lang="en-US" sz="1200" dirty="0"/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10800000">
                <a:off x="3577102" y="4467163"/>
                <a:ext cx="1405166" cy="215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022001" y="2294179"/>
                <a:ext cx="1262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Readout Unit</a:t>
                </a:r>
                <a:endParaRPr lang="en-US" sz="12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88005" y="4624363"/>
                <a:ext cx="10728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Regulated Power</a:t>
                </a:r>
                <a:endParaRPr lang="en-US" sz="12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740906" y="2405060"/>
                <a:ext cx="1113371" cy="30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FELIX </a:t>
                </a:r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6407945" y="3047441"/>
                <a:ext cx="1136824" cy="432000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Data (9.6 Gb/s max)</a:t>
                </a:r>
                <a:endPara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5" name="Left-Right Arrow 34"/>
              <p:cNvSpPr/>
              <p:nvPr/>
            </p:nvSpPr>
            <p:spPr>
              <a:xfrm>
                <a:off x="6407945" y="2615442"/>
                <a:ext cx="1130786" cy="432000"/>
              </a:xfrm>
              <a:prstGeom prst="left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Control</a:t>
                </a:r>
                <a:endPara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6" name="Left Arrow 35"/>
              <p:cNvSpPr/>
              <p:nvPr/>
            </p:nvSpPr>
            <p:spPr>
              <a:xfrm>
                <a:off x="6407949" y="3385354"/>
                <a:ext cx="1127503" cy="432000"/>
              </a:xfrm>
              <a:prstGeom prst="leftArrow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Trigger</a:t>
                </a:r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9596" y="4190166"/>
                <a:ext cx="8408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/>
                  <a:t>Alpide</a:t>
                </a:r>
                <a:r>
                  <a:rPr lang="en-US" sz="1200" dirty="0" smtClean="0"/>
                  <a:t> Sensors</a:t>
                </a:r>
                <a:endParaRPr lang="en-US" sz="1200" dirty="0"/>
              </a:p>
            </p:txBody>
          </p:sp>
          <p:cxnSp>
            <p:nvCxnSpPr>
              <p:cNvPr id="38" name="Straight Arrow Connector 37"/>
              <p:cNvCxnSpPr>
                <a:stCxn id="37" idx="0"/>
              </p:cNvCxnSpPr>
              <p:nvPr/>
            </p:nvCxnSpPr>
            <p:spPr>
              <a:xfrm flipH="1" flipV="1">
                <a:off x="510631" y="3454697"/>
                <a:ext cx="199387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stCxn id="37" idx="0"/>
              </p:cNvCxnSpPr>
              <p:nvPr/>
            </p:nvCxnSpPr>
            <p:spPr>
              <a:xfrm flipV="1">
                <a:off x="710018" y="3454697"/>
                <a:ext cx="16901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7" idx="2"/>
              </p:cNvCxnSpPr>
              <p:nvPr/>
            </p:nvCxnSpPr>
            <p:spPr>
              <a:xfrm flipV="1">
                <a:off x="710018" y="4572595"/>
                <a:ext cx="591276" cy="792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1399646" y="3945283"/>
                <a:ext cx="640298" cy="30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FPC</a:t>
                </a:r>
                <a:endParaRPr lang="en-US" sz="12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707295" y="4627334"/>
                <a:ext cx="723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Cold Plate</a:t>
                </a:r>
                <a:endParaRPr lang="en-US" sz="1200" dirty="0"/>
              </a:p>
            </p:txBody>
          </p:sp>
          <p:cxnSp>
            <p:nvCxnSpPr>
              <p:cNvPr id="43" name="Elbow Connector 42"/>
              <p:cNvCxnSpPr>
                <a:stCxn id="27" idx="0"/>
              </p:cNvCxnSpPr>
              <p:nvPr/>
            </p:nvCxnSpPr>
            <p:spPr>
              <a:xfrm rot="16200000" flipV="1">
                <a:off x="2499041" y="3865907"/>
                <a:ext cx="373079" cy="726253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130771" y="4456533"/>
                <a:ext cx="9723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regulators</a:t>
                </a:r>
                <a:endParaRPr lang="en-US" sz="1200" dirty="0"/>
              </a:p>
            </p:txBody>
          </p:sp>
          <p:cxnSp>
            <p:nvCxnSpPr>
              <p:cNvPr id="45" name="Straight Arrow Connector 44"/>
              <p:cNvCxnSpPr>
                <a:endCxn id="51" idx="0"/>
              </p:cNvCxnSpPr>
              <p:nvPr/>
            </p:nvCxnSpPr>
            <p:spPr>
              <a:xfrm>
                <a:off x="5521070" y="3725995"/>
                <a:ext cx="1" cy="19552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2338256" y="3990913"/>
                <a:ext cx="7666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Power</a:t>
                </a:r>
                <a:endParaRPr lang="en-US" sz="1200" dirty="0"/>
              </a:p>
            </p:txBody>
          </p:sp>
          <p:sp>
            <p:nvSpPr>
              <p:cNvPr id="47" name="Left Brace 46"/>
              <p:cNvSpPr/>
              <p:nvPr/>
            </p:nvSpPr>
            <p:spPr>
              <a:xfrm rot="5400000">
                <a:off x="3876376" y="1762392"/>
                <a:ext cx="251125" cy="154767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14802" y="2154897"/>
                <a:ext cx="5701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5 m</a:t>
                </a:r>
                <a:endParaRPr lang="en-US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410067" y="2364350"/>
                <a:ext cx="11368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Optical  Links</a:t>
                </a:r>
                <a:endParaRPr lang="en-US" sz="12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10018" y="2649274"/>
                <a:ext cx="13575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9 Sensor Stave</a:t>
                </a:r>
                <a:endParaRPr lang="en-US" sz="1200" dirty="0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2709" y="1461418"/>
              <a:ext cx="1204855" cy="906586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7891154" y="2846631"/>
              <a:ext cx="914400" cy="61763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RCDAQ</a:t>
              </a:r>
              <a:endParaRPr lang="en-US" dirty="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141409" y="2494231"/>
              <a:ext cx="398404" cy="201223"/>
            </a:xfrm>
            <a:prstGeom prst="rightArrow">
              <a:avLst/>
            </a:prstGeom>
            <a:solidFill>
              <a:srgbClr val="660066"/>
            </a:solidFill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143000"/>
            <a:ext cx="3581400" cy="5543550"/>
            <a:chOff x="0" y="1143000"/>
            <a:chExt cx="3581400" cy="5543550"/>
          </a:xfrm>
        </p:grpSpPr>
        <p:pic>
          <p:nvPicPr>
            <p:cNvPr id="68" name="Picture 67" descr="stav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657600"/>
              <a:ext cx="1097007" cy="2133600"/>
            </a:xfrm>
            <a:prstGeom prst="rect">
              <a:avLst/>
            </a:prstGeom>
          </p:spPr>
        </p:pic>
        <p:pic>
          <p:nvPicPr>
            <p:cNvPr id="69" name="Picture 68" descr="ALPIDE_chip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657600"/>
              <a:ext cx="2016794" cy="2057400"/>
            </a:xfrm>
            <a:prstGeom prst="rect">
              <a:avLst/>
            </a:prstGeom>
          </p:spPr>
        </p:pic>
        <p:sp>
          <p:nvSpPr>
            <p:cNvPr id="70" name="Content Placeholder 2"/>
            <p:cNvSpPr txBox="1">
              <a:spLocks/>
            </p:cNvSpPr>
            <p:nvPr/>
          </p:nvSpPr>
          <p:spPr bwMode="auto">
            <a:xfrm>
              <a:off x="0" y="5867400"/>
              <a:ext cx="358140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1200"/>
                </a:spcBef>
                <a:buFont typeface="Arial" charset="0"/>
                <a:buNone/>
              </a:pPr>
              <a:r>
                <a:rPr lang="en-US" sz="1800" b="1" dirty="0" smtClean="0">
                  <a:solidFill>
                    <a:srgbClr val="FF6600"/>
                  </a:solidFill>
                  <a:latin typeface="Arial" charset="0"/>
                </a:rPr>
                <a:t>Purchased one stave and 5 individual ALPIDE chips.</a:t>
              </a:r>
              <a:endParaRPr lang="en-US" sz="1600" dirty="0">
                <a:solidFill>
                  <a:srgbClr val="FF6600"/>
                </a:solidFill>
                <a:latin typeface="Arial" charset="0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367035" y="1143000"/>
              <a:ext cx="2909565" cy="2362201"/>
            </a:xfrm>
            <a:prstGeom prst="roundRect">
              <a:avLst/>
            </a:prstGeom>
            <a:noFill/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29200" y="914399"/>
            <a:ext cx="4038600" cy="5791201"/>
            <a:chOff x="5029200" y="914399"/>
            <a:chExt cx="4038600" cy="5791201"/>
          </a:xfrm>
        </p:grpSpPr>
        <p:sp>
          <p:nvSpPr>
            <p:cNvPr id="73" name="Rounded Rectangle 72"/>
            <p:cNvSpPr/>
            <p:nvPr/>
          </p:nvSpPr>
          <p:spPr>
            <a:xfrm>
              <a:off x="5029200" y="914399"/>
              <a:ext cx="3886200" cy="12954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73" descr="MOSAIC_boar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290" y="3581400"/>
              <a:ext cx="1715110" cy="221083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074909" y="5782270"/>
              <a:ext cx="19928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Arial"/>
                  <a:cs typeface="Arial"/>
                </a:rPr>
                <a:t>Test bench 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r</a:t>
              </a:r>
              <a:r>
                <a:rPr lang="en-US" b="1" dirty="0" smtClean="0">
                  <a:solidFill>
                    <a:srgbClr val="FF0000"/>
                  </a:solidFill>
                  <a:latin typeface="Arial"/>
                  <a:cs typeface="Arial"/>
                </a:rPr>
                <a:t>eadout module: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Arial"/>
                  <a:cs typeface="Arial"/>
                </a:rPr>
                <a:t>MOSAIC</a:t>
              </a:r>
              <a:endParaRPr lang="en-US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81400" y="2286000"/>
            <a:ext cx="3505200" cy="4038600"/>
            <a:chOff x="3581400" y="2286000"/>
            <a:chExt cx="3505200" cy="4038600"/>
          </a:xfrm>
        </p:grpSpPr>
        <p:sp>
          <p:nvSpPr>
            <p:cNvPr id="72" name="Rounded Rectangle 71"/>
            <p:cNvSpPr/>
            <p:nvPr/>
          </p:nvSpPr>
          <p:spPr>
            <a:xfrm>
              <a:off x="4953000" y="2286000"/>
              <a:ext cx="1219200" cy="1304768"/>
            </a:xfrm>
            <a:prstGeom prst="round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590" y="3733800"/>
              <a:ext cx="2879210" cy="215940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3581400" y="595526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  <a:latin typeface="Arial"/>
                  <a:cs typeface="Arial"/>
                </a:rPr>
                <a:t>Purchased 1 Power Board</a:t>
              </a:r>
              <a:endParaRPr lang="en-US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43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7"/>
          <p:cNvSpPr txBox="1">
            <a:spLocks noChangeArrowheads="1"/>
          </p:cNvSpPr>
          <p:nvPr/>
        </p:nvSpPr>
        <p:spPr bwMode="auto">
          <a:xfrm>
            <a:off x="533400" y="0"/>
            <a:ext cx="77724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latin typeface="Arial Black" charset="0"/>
              </a:rPr>
              <a:t>Power Board Integration Test  </a:t>
            </a:r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5603" name="AutoShape 13"/>
          <p:cNvSpPr>
            <a:spLocks noChangeAspect="1" noChangeArrowheads="1"/>
          </p:cNvSpPr>
          <p:nvPr/>
        </p:nvSpPr>
        <p:spPr bwMode="auto">
          <a:xfrm>
            <a:off x="1357313" y="7462838"/>
            <a:ext cx="25241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7200" y="762000"/>
            <a:ext cx="8393093" cy="2743203"/>
            <a:chOff x="474471" y="985914"/>
            <a:chExt cx="8393093" cy="2743203"/>
          </a:xfrm>
        </p:grpSpPr>
        <p:grpSp>
          <p:nvGrpSpPr>
            <p:cNvPr id="17" name="Group 16"/>
            <p:cNvGrpSpPr/>
            <p:nvPr/>
          </p:nvGrpSpPr>
          <p:grpSpPr>
            <a:xfrm>
              <a:off x="474471" y="985914"/>
              <a:ext cx="8349195" cy="2743203"/>
              <a:chOff x="289596" y="2154897"/>
              <a:chExt cx="8564681" cy="306923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35" t="17743" r="17087" b="52022"/>
              <a:stretch/>
            </p:blipFill>
            <p:spPr>
              <a:xfrm>
                <a:off x="3186133" y="3151607"/>
                <a:ext cx="1765856" cy="432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000753" y="2530607"/>
                <a:ext cx="1324800" cy="1242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56578" y="3921520"/>
                <a:ext cx="1281674" cy="130261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601" y="2934119"/>
                <a:ext cx="2977721" cy="987400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5034885" y="3921519"/>
                <a:ext cx="972370" cy="1296000"/>
                <a:chOff x="5500016" y="4578180"/>
                <a:chExt cx="1296493" cy="1296000"/>
              </a:xfrm>
              <a:solidFill>
                <a:schemeClr val="bg2"/>
              </a:solidFill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5500016" y="4578180"/>
                  <a:ext cx="1296493" cy="1296000"/>
                </a:xfrm>
                <a:prstGeom prst="rect">
                  <a:avLst/>
                </a:prstGeom>
                <a:grpFill/>
                <a:ln w="19050">
                  <a:solidFill>
                    <a:schemeClr val="tx2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/>
                </a:p>
              </p:txBody>
            </p: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563271"/>
                  <a:ext cx="242059" cy="242059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6103141" y="4406073"/>
                <a:ext cx="11109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Power Board</a:t>
                </a:r>
                <a:endParaRPr lang="en-US" sz="120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554793" y="4415572"/>
                <a:ext cx="987827" cy="5444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Filtering Capacitors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446943" y="3587498"/>
                <a:ext cx="12868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/>
                  <a:t>Samtec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Twinax</a:t>
                </a:r>
                <a:r>
                  <a:rPr lang="en-US" sz="1200" dirty="0" smtClean="0"/>
                  <a:t> “</a:t>
                </a:r>
                <a:r>
                  <a:rPr lang="en-US" sz="1200" dirty="0" err="1" smtClean="0"/>
                  <a:t>FireFly</a:t>
                </a:r>
                <a:r>
                  <a:rPr lang="en-US" sz="1200" dirty="0" smtClean="0"/>
                  <a:t>”</a:t>
                </a:r>
                <a:endParaRPr lang="en-US" sz="12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75895" y="2540083"/>
                <a:ext cx="1734381" cy="723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9 Data (1.2Gbps)</a:t>
                </a:r>
              </a:p>
              <a:p>
                <a:r>
                  <a:rPr lang="en-US" sz="1200" dirty="0" smtClean="0"/>
                  <a:t>1 Clock, 1 Control/Trigger</a:t>
                </a:r>
                <a:endParaRPr lang="en-US" sz="1200" dirty="0"/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10800000">
                <a:off x="3577102" y="4467163"/>
                <a:ext cx="1405166" cy="215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022001" y="2294179"/>
                <a:ext cx="1262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Readout Unit</a:t>
                </a:r>
                <a:endParaRPr lang="en-US" sz="12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88005" y="4624363"/>
                <a:ext cx="10728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Regulated Power</a:t>
                </a:r>
                <a:endParaRPr lang="en-US" sz="12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740906" y="2405060"/>
                <a:ext cx="1113371" cy="30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FELIX </a:t>
                </a:r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6407945" y="3047441"/>
                <a:ext cx="1136824" cy="432000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Data (9.6 Gb/s max)</a:t>
                </a:r>
                <a:endPara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5" name="Left-Right Arrow 34"/>
              <p:cNvSpPr/>
              <p:nvPr/>
            </p:nvSpPr>
            <p:spPr>
              <a:xfrm>
                <a:off x="6407945" y="2615442"/>
                <a:ext cx="1130786" cy="432000"/>
              </a:xfrm>
              <a:prstGeom prst="left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Control</a:t>
                </a:r>
                <a:endPara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6" name="Left Arrow 35"/>
              <p:cNvSpPr/>
              <p:nvPr/>
            </p:nvSpPr>
            <p:spPr>
              <a:xfrm>
                <a:off x="6407949" y="3385354"/>
                <a:ext cx="1127503" cy="432000"/>
              </a:xfrm>
              <a:prstGeom prst="leftArrow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Trigger</a:t>
                </a:r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9596" y="4190166"/>
                <a:ext cx="8408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/>
                  <a:t>Alpide</a:t>
                </a:r>
                <a:r>
                  <a:rPr lang="en-US" sz="1200" dirty="0" smtClean="0"/>
                  <a:t> Sensors</a:t>
                </a:r>
                <a:endParaRPr lang="en-US" sz="1200" dirty="0"/>
              </a:p>
            </p:txBody>
          </p:sp>
          <p:cxnSp>
            <p:nvCxnSpPr>
              <p:cNvPr id="38" name="Straight Arrow Connector 37"/>
              <p:cNvCxnSpPr>
                <a:stCxn id="37" idx="0"/>
              </p:cNvCxnSpPr>
              <p:nvPr/>
            </p:nvCxnSpPr>
            <p:spPr>
              <a:xfrm flipH="1" flipV="1">
                <a:off x="510631" y="3454697"/>
                <a:ext cx="199387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stCxn id="37" idx="0"/>
              </p:cNvCxnSpPr>
              <p:nvPr/>
            </p:nvCxnSpPr>
            <p:spPr>
              <a:xfrm flipV="1">
                <a:off x="710018" y="3454697"/>
                <a:ext cx="16901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7" idx="2"/>
              </p:cNvCxnSpPr>
              <p:nvPr/>
            </p:nvCxnSpPr>
            <p:spPr>
              <a:xfrm flipV="1">
                <a:off x="710018" y="4572595"/>
                <a:ext cx="591276" cy="792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1399646" y="3945283"/>
                <a:ext cx="640298" cy="30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FPC</a:t>
                </a:r>
                <a:endParaRPr lang="en-US" sz="12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707295" y="4627334"/>
                <a:ext cx="723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Cold Plate</a:t>
                </a:r>
                <a:endParaRPr lang="en-US" sz="1200" dirty="0"/>
              </a:p>
            </p:txBody>
          </p:sp>
          <p:cxnSp>
            <p:nvCxnSpPr>
              <p:cNvPr id="43" name="Elbow Connector 42"/>
              <p:cNvCxnSpPr>
                <a:stCxn id="27" idx="0"/>
              </p:cNvCxnSpPr>
              <p:nvPr/>
            </p:nvCxnSpPr>
            <p:spPr>
              <a:xfrm rot="16200000" flipV="1">
                <a:off x="2499041" y="3865907"/>
                <a:ext cx="373079" cy="726253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130771" y="4456533"/>
                <a:ext cx="9723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regulators</a:t>
                </a:r>
                <a:endParaRPr lang="en-US" sz="1200" dirty="0"/>
              </a:p>
            </p:txBody>
          </p:sp>
          <p:cxnSp>
            <p:nvCxnSpPr>
              <p:cNvPr id="45" name="Straight Arrow Connector 44"/>
              <p:cNvCxnSpPr>
                <a:endCxn id="51" idx="0"/>
              </p:cNvCxnSpPr>
              <p:nvPr/>
            </p:nvCxnSpPr>
            <p:spPr>
              <a:xfrm>
                <a:off x="5521070" y="3725995"/>
                <a:ext cx="1" cy="19552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2338256" y="3990913"/>
                <a:ext cx="7666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Power</a:t>
                </a:r>
                <a:endParaRPr lang="en-US" sz="1200" dirty="0"/>
              </a:p>
            </p:txBody>
          </p:sp>
          <p:sp>
            <p:nvSpPr>
              <p:cNvPr id="47" name="Left Brace 46"/>
              <p:cNvSpPr/>
              <p:nvPr/>
            </p:nvSpPr>
            <p:spPr>
              <a:xfrm rot="5400000">
                <a:off x="3876376" y="1762392"/>
                <a:ext cx="251125" cy="154767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14802" y="2154897"/>
                <a:ext cx="5701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5 m</a:t>
                </a:r>
                <a:endParaRPr lang="en-US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410067" y="2364350"/>
                <a:ext cx="11368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Optical  Links</a:t>
                </a:r>
                <a:endParaRPr lang="en-US" sz="12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10018" y="2649274"/>
                <a:ext cx="13575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9 Sensor Stave</a:t>
                </a:r>
                <a:endParaRPr lang="en-US" sz="1200" dirty="0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2709" y="1461418"/>
              <a:ext cx="1204855" cy="906586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7891154" y="2846631"/>
              <a:ext cx="914400" cy="61763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RCDAQ</a:t>
              </a:r>
              <a:endParaRPr lang="en-US" dirty="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141409" y="2494231"/>
              <a:ext cx="398404" cy="201223"/>
            </a:xfrm>
            <a:prstGeom prst="rightArrow">
              <a:avLst/>
            </a:prstGeom>
            <a:solidFill>
              <a:srgbClr val="660066"/>
            </a:solidFill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4953000" y="2286000"/>
            <a:ext cx="1219200" cy="1304768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U_te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31" y="3733800"/>
            <a:ext cx="6591969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1" y="6096000"/>
            <a:ext cx="7619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8000"/>
                </a:solidFill>
              </a:rPr>
              <a:t>Successful integration of Power Board + ALPIDE chip + MOSAIC!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6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696200" cy="762000"/>
          </a:xfrm>
        </p:spPr>
        <p:txBody>
          <a:bodyPr/>
          <a:lstStyle/>
          <a:p>
            <a:r>
              <a:rPr lang="en-US" sz="2600" b="0" dirty="0" smtClean="0">
                <a:latin typeface="Arial Black"/>
                <a:cs typeface="Arial Black"/>
              </a:rPr>
              <a:t>ALIPIDE Chip Evaluation Test Configuration</a:t>
            </a:r>
            <a:endParaRPr lang="en-US" sz="26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86800" cy="5715000"/>
          </a:xfrm>
        </p:spPr>
        <p:txBody>
          <a:bodyPr/>
          <a:lstStyle/>
          <a:p>
            <a:r>
              <a:rPr lang="en-US" sz="2600" dirty="0" smtClean="0"/>
              <a:t>Test in triggered mode with default delay at 2μs:</a:t>
            </a:r>
          </a:p>
          <a:p>
            <a:pPr lvl="1"/>
            <a:r>
              <a:rPr lang="en-US" sz="2200" dirty="0" smtClean="0"/>
              <a:t>Internal trigger with pulse generator (rate:2MHz).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External trigger with cosmic ray </a:t>
            </a:r>
            <a:r>
              <a:rPr lang="en-US" sz="2200" dirty="0" err="1" smtClean="0">
                <a:solidFill>
                  <a:srgbClr val="FF0000"/>
                </a:solidFill>
              </a:rPr>
              <a:t>muons</a:t>
            </a:r>
            <a:r>
              <a:rPr lang="en-US" sz="2200" dirty="0" smtClean="0">
                <a:solidFill>
                  <a:srgbClr val="FF0000"/>
                </a:solidFill>
              </a:rPr>
              <a:t> (rate: ~0.1HZ).</a:t>
            </a:r>
          </a:p>
          <a:p>
            <a:pPr lvl="1"/>
            <a:endParaRPr lang="en-US" sz="2200" dirty="0"/>
          </a:p>
          <a:p>
            <a:pPr lvl="1"/>
            <a:endParaRPr lang="en-US" sz="2200" dirty="0" smtClean="0"/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pPr lvl="1"/>
            <a:r>
              <a:rPr lang="en-US" sz="2200" dirty="0" smtClean="0">
                <a:solidFill>
                  <a:srgbClr val="0000F5"/>
                </a:solidFill>
              </a:rPr>
              <a:t>External trigger with </a:t>
            </a:r>
            <a:r>
              <a:rPr lang="en-US" sz="2200" baseline="30000" dirty="0" smtClean="0">
                <a:solidFill>
                  <a:srgbClr val="0000F5"/>
                </a:solidFill>
              </a:rPr>
              <a:t>90</a:t>
            </a:r>
            <a:r>
              <a:rPr lang="en-US" sz="2200" dirty="0" smtClean="0">
                <a:solidFill>
                  <a:srgbClr val="0000F5"/>
                </a:solidFill>
              </a:rPr>
              <a:t>Sr beta decayed electrons (rate: ~1Hz).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990600" y="4449238"/>
            <a:ext cx="4625848" cy="2103962"/>
            <a:chOff x="499933" y="4429836"/>
            <a:chExt cx="4625848" cy="1891300"/>
          </a:xfrm>
        </p:grpSpPr>
        <p:grpSp>
          <p:nvGrpSpPr>
            <p:cNvPr id="51" name="Group 50"/>
            <p:cNvGrpSpPr/>
            <p:nvPr/>
          </p:nvGrpSpPr>
          <p:grpSpPr>
            <a:xfrm>
              <a:off x="499933" y="4429836"/>
              <a:ext cx="4061452" cy="1891300"/>
              <a:chOff x="45386" y="2297969"/>
              <a:chExt cx="4061452" cy="1891300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45386" y="2297969"/>
                <a:ext cx="1408596" cy="1866042"/>
                <a:chOff x="45386" y="2297969"/>
                <a:chExt cx="1408596" cy="1866042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997946" y="2645695"/>
                  <a:ext cx="181444" cy="1164102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0" name="Straight Arrow Connector 69"/>
                <p:cNvCxnSpPr/>
                <p:nvPr/>
              </p:nvCxnSpPr>
              <p:spPr>
                <a:xfrm>
                  <a:off x="922346" y="4006330"/>
                  <a:ext cx="317520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/>
                <p:cNvSpPr txBox="1"/>
                <p:nvPr/>
              </p:nvSpPr>
              <p:spPr>
                <a:xfrm>
                  <a:off x="45386" y="2297969"/>
                  <a:ext cx="14085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Scintillator 1</a:t>
                  </a:r>
                  <a:endParaRPr lang="en-US" dirty="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327495" y="3794679"/>
                  <a:ext cx="6704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5mm</a:t>
                  </a:r>
                  <a:endParaRPr lang="en-US" dirty="0"/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1331786" y="2299189"/>
                <a:ext cx="1356411" cy="1862791"/>
                <a:chOff x="816506" y="2297969"/>
                <a:chExt cx="1356411" cy="1862791"/>
              </a:xfrm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997946" y="2645695"/>
                  <a:ext cx="181444" cy="1164102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6" name="Straight Arrow Connector 65"/>
                <p:cNvCxnSpPr/>
                <p:nvPr/>
              </p:nvCxnSpPr>
              <p:spPr>
                <a:xfrm>
                  <a:off x="922346" y="4006330"/>
                  <a:ext cx="317520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/>
                <p:cNvSpPr txBox="1"/>
                <p:nvPr/>
              </p:nvSpPr>
              <p:spPr>
                <a:xfrm>
                  <a:off x="816506" y="2297969"/>
                  <a:ext cx="13564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Scintillator </a:t>
                  </a:r>
                  <a:r>
                    <a:rPr lang="en-US" dirty="0"/>
                    <a:t>2</a:t>
                  </a: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1209626" y="3791428"/>
                  <a:ext cx="6704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5mm</a:t>
                  </a:r>
                  <a:endParaRPr lang="en-US" dirty="0"/>
                </a:p>
              </p:txBody>
            </p:sp>
          </p:grpSp>
          <p:cxnSp>
            <p:nvCxnSpPr>
              <p:cNvPr id="57" name="Straight Arrow Connector 56"/>
              <p:cNvCxnSpPr/>
              <p:nvPr/>
            </p:nvCxnSpPr>
            <p:spPr>
              <a:xfrm>
                <a:off x="1164270" y="3312109"/>
                <a:ext cx="31752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1101204" y="3357463"/>
                <a:ext cx="67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5mm</a:t>
                </a:r>
                <a:endParaRPr lang="en-US" dirty="0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965971" y="2630577"/>
                <a:ext cx="181444" cy="116410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1741415" y="3333572"/>
                <a:ext cx="1194316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2060131" y="3305609"/>
                <a:ext cx="583663" cy="332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  <a:r>
                  <a:rPr lang="en-US" dirty="0" smtClean="0"/>
                  <a:t>cm</a:t>
                </a:r>
                <a:endParaRPr lang="en-US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512381" y="3819937"/>
                <a:ext cx="11862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MAPS chip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H="1">
                <a:off x="650176" y="3109078"/>
                <a:ext cx="3456662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3235755" y="2640417"/>
                <a:ext cx="3479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e</a:t>
                </a:r>
                <a:r>
                  <a:rPr lang="en-US" b="1" baseline="30000" dirty="0" smtClean="0"/>
                  <a:t>-</a:t>
                </a:r>
                <a:endParaRPr lang="en-US" b="1" dirty="0"/>
              </a:p>
            </p:txBody>
          </p:sp>
        </p:grpSp>
        <p:cxnSp>
          <p:nvCxnSpPr>
            <p:cNvPr id="52" name="Straight Connector 51"/>
            <p:cNvCxnSpPr/>
            <p:nvPr/>
          </p:nvCxnSpPr>
          <p:spPr>
            <a:xfrm>
              <a:off x="4309933" y="4799168"/>
              <a:ext cx="0" cy="3424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313255" y="5361886"/>
              <a:ext cx="0" cy="3693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4561385" y="4958774"/>
              <a:ext cx="564396" cy="665202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Sr</a:t>
              </a:r>
              <a:r>
                <a:rPr lang="en-US" baseline="30000" dirty="0" smtClean="0"/>
                <a:t>90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219200" y="2057400"/>
            <a:ext cx="3989569" cy="1905175"/>
            <a:chOff x="45386" y="2297969"/>
            <a:chExt cx="3775861" cy="1866042"/>
          </a:xfrm>
        </p:grpSpPr>
        <p:grpSp>
          <p:nvGrpSpPr>
            <p:cNvPr id="74" name="Group 73"/>
            <p:cNvGrpSpPr/>
            <p:nvPr/>
          </p:nvGrpSpPr>
          <p:grpSpPr>
            <a:xfrm>
              <a:off x="45386" y="2297969"/>
              <a:ext cx="1283753" cy="1866042"/>
              <a:chOff x="45386" y="2297969"/>
              <a:chExt cx="1283753" cy="1866042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997946" y="2645695"/>
                <a:ext cx="181444" cy="116410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9" name="Straight Arrow Connector 88"/>
              <p:cNvCxnSpPr/>
              <p:nvPr/>
            </p:nvCxnSpPr>
            <p:spPr>
              <a:xfrm>
                <a:off x="922346" y="4006330"/>
                <a:ext cx="31752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45386" y="2297969"/>
                <a:ext cx="1283753" cy="354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Scintillator 1</a:t>
                </a:r>
                <a:endParaRPr lang="en-US" dirty="0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327495" y="3794679"/>
                <a:ext cx="67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5mm</a:t>
                </a:r>
                <a:endParaRPr lang="en-US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2439122" y="2299189"/>
              <a:ext cx="1356411" cy="1862791"/>
              <a:chOff x="1923842" y="2297969"/>
              <a:chExt cx="1356411" cy="1862791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2105282" y="2645695"/>
                <a:ext cx="181444" cy="116410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>
                <a:off x="2029684" y="4006330"/>
                <a:ext cx="31752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1923842" y="2297969"/>
                <a:ext cx="13564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Scintillator </a:t>
                </a:r>
                <a:r>
                  <a:rPr lang="en-US" dirty="0"/>
                  <a:t>2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316962" y="3791428"/>
                <a:ext cx="67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5mm</a:t>
                </a:r>
                <a:endParaRPr lang="en-US" dirty="0"/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1827212" y="2666653"/>
              <a:ext cx="181444" cy="11641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455425" y="3794508"/>
              <a:ext cx="1186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MAPS chip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619932" y="2821833"/>
              <a:ext cx="2857736" cy="0"/>
            </a:xfrm>
            <a:prstGeom prst="straightConnector1">
              <a:avLst/>
            </a:prstGeom>
            <a:ln w="3175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3462555" y="2474119"/>
              <a:ext cx="358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/>
                <a:t>μ</a:t>
              </a:r>
              <a:r>
                <a:rPr lang="en-US" b="1" baseline="30000" dirty="0" smtClean="0"/>
                <a:t>-</a:t>
              </a:r>
              <a:endParaRPr lang="en-US" b="1" dirty="0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6224508" y="5100350"/>
            <a:ext cx="1431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0000FF"/>
                </a:solidFill>
              </a:rPr>
              <a:t>90</a:t>
            </a:r>
            <a:r>
              <a:rPr lang="en-US" sz="2400" b="1" dirty="0" smtClean="0">
                <a:solidFill>
                  <a:srgbClr val="0000FF"/>
                </a:solidFill>
              </a:rPr>
              <a:t>Sr setup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725625" y="2814935"/>
            <a:ext cx="2351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Cosmic ray setup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7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391400" cy="762000"/>
          </a:xfrm>
        </p:spPr>
        <p:txBody>
          <a:bodyPr/>
          <a:lstStyle/>
          <a:p>
            <a:r>
              <a:rPr lang="en-US" sz="2800" b="0" dirty="0" smtClean="0">
                <a:latin typeface="Arial Black"/>
                <a:cs typeface="Arial Black"/>
              </a:rPr>
              <a:t>Achievements: Bad Channel</a:t>
            </a:r>
            <a:endParaRPr lang="en-US" sz="28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2438401"/>
          </a:xfrm>
        </p:spPr>
        <p:txBody>
          <a:bodyPr/>
          <a:lstStyle/>
          <a:p>
            <a:r>
              <a:rPr lang="en-US" sz="2600" dirty="0" smtClean="0"/>
              <a:t>Internal trigger configuration with pulse generator:</a:t>
            </a:r>
          </a:p>
          <a:p>
            <a:pPr lvl="1"/>
            <a:r>
              <a:rPr lang="en-US" sz="2400" dirty="0" smtClean="0"/>
              <a:t>Scanned </a:t>
            </a:r>
            <a:r>
              <a:rPr lang="en-US" sz="2400" dirty="0" smtClean="0"/>
              <a:t>available </a:t>
            </a:r>
            <a:r>
              <a:rPr lang="en-US" sz="2400" dirty="0"/>
              <a:t>chips and stave at </a:t>
            </a:r>
            <a:r>
              <a:rPr lang="en-US" sz="2400" dirty="0" smtClean="0"/>
              <a:t>LANL </a:t>
            </a:r>
            <a:r>
              <a:rPr lang="en-US" sz="2400" dirty="0"/>
              <a:t>through digital scan to verify the dead channel fraction: </a:t>
            </a:r>
            <a:r>
              <a:rPr lang="en-US" sz="2400" dirty="0">
                <a:solidFill>
                  <a:srgbClr val="0000FF"/>
                </a:solidFill>
              </a:rPr>
              <a:t>the bad channel fraction is &lt;1%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Similar results with different readout speed.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166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166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446692"/>
              </p:ext>
            </p:extLst>
          </p:nvPr>
        </p:nvGraphicFramePr>
        <p:xfrm>
          <a:off x="6259803" y="3276600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of 0</a:t>
                      </a:r>
                      <a:r>
                        <a:rPr lang="en-US" baseline="0" dirty="0" smtClean="0"/>
                        <a:t> hits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289831"/>
              </p:ext>
            </p:extLst>
          </p:nvPr>
        </p:nvGraphicFramePr>
        <p:xfrm>
          <a:off x="6259803" y="4023241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Cold channel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035045"/>
              </p:ext>
            </p:extLst>
          </p:nvPr>
        </p:nvGraphicFramePr>
        <p:xfrm>
          <a:off x="6259803" y="4769879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Hot channel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132948"/>
              </p:ext>
            </p:extLst>
          </p:nvPr>
        </p:nvGraphicFramePr>
        <p:xfrm>
          <a:off x="6276123" y="5511881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Bad fraction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Chip0_400Mb_50inj_hit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2" y="3099545"/>
            <a:ext cx="5085762" cy="3453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3774" y="3028890"/>
            <a:ext cx="281922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ALPIDE chip test example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360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400800" cy="762000"/>
          </a:xfrm>
        </p:spPr>
        <p:txBody>
          <a:bodyPr/>
          <a:lstStyle/>
          <a:p>
            <a:r>
              <a:rPr lang="en-US" sz="2800" b="0" dirty="0">
                <a:latin typeface="Arial Black"/>
                <a:cs typeface="Arial Black"/>
              </a:rPr>
              <a:t>Achievements: </a:t>
            </a:r>
            <a:r>
              <a:rPr lang="en-US" sz="2800" b="0" dirty="0" smtClean="0">
                <a:latin typeface="Arial Black"/>
                <a:cs typeface="Arial Black"/>
              </a:rPr>
              <a:t>Signal/Noise</a:t>
            </a:r>
            <a:endParaRPr lang="en-US" sz="2800" b="0" dirty="0">
              <a:latin typeface="Arial Black"/>
              <a:cs typeface="Arial Black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9856" y="2252246"/>
            <a:ext cx="9098888" cy="2091154"/>
            <a:chOff x="109856" y="1382844"/>
            <a:chExt cx="9098888" cy="20911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344" y="1562338"/>
              <a:ext cx="3657600" cy="18932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499" y="1562339"/>
              <a:ext cx="3971245" cy="1893254"/>
            </a:xfrm>
            <a:prstGeom prst="rect">
              <a:avLst/>
            </a:prstGeom>
          </p:spPr>
        </p:pic>
        <p:pic>
          <p:nvPicPr>
            <p:cNvPr id="9" name="Picture 8" descr="Screen Shot 2017-07-06 at 21.41.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137" y="1647203"/>
              <a:ext cx="1712407" cy="17505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9399" y="1382844"/>
              <a:ext cx="15079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Analog charge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9144" y="2254799"/>
              <a:ext cx="762000" cy="7848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err="1" smtClean="0"/>
                <a:t>Erf</a:t>
              </a:r>
              <a:r>
                <a:rPr lang="en-US" sz="900" dirty="0" smtClean="0"/>
                <a:t> function </a:t>
              </a:r>
              <a:r>
                <a:rPr lang="en-US" sz="900" dirty="0" smtClean="0"/>
                <a:t>fit: Threshold </a:t>
              </a:r>
              <a:r>
                <a:rPr lang="en-US" sz="900" dirty="0" smtClean="0"/>
                <a:t>is at the 50% point.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09856" y="1416598"/>
              <a:ext cx="8991600" cy="2057400"/>
            </a:xfrm>
            <a:prstGeom prst="roundRect">
              <a:avLst/>
            </a:prstGeom>
            <a:noFill/>
            <a:ln w="476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33482" y="1385831"/>
              <a:ext cx="3355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Threshold</a:t>
              </a:r>
              <a:r>
                <a:rPr lang="en-US" sz="1600" dirty="0"/>
                <a:t> </a:t>
              </a:r>
              <a:r>
                <a:rPr lang="en-US" sz="1600" dirty="0" smtClean="0"/>
                <a:t>and Noise scan per chip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98488" y="1385831"/>
              <a:ext cx="26252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Threshold/Noise ratio scan</a:t>
              </a:r>
              <a:endParaRPr lang="en-US" sz="1600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869288" y="1876786"/>
              <a:ext cx="0" cy="137160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stave1_threshold_noise_su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1" y="4419600"/>
            <a:ext cx="4197565" cy="216367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460602" y="4974374"/>
            <a:ext cx="4467272" cy="1121626"/>
            <a:chOff x="2459051" y="4834129"/>
            <a:chExt cx="4467272" cy="1121626"/>
          </a:xfrm>
        </p:grpSpPr>
        <p:grpSp>
          <p:nvGrpSpPr>
            <p:cNvPr id="18" name="Group 17"/>
            <p:cNvGrpSpPr/>
            <p:nvPr/>
          </p:nvGrpSpPr>
          <p:grpSpPr>
            <a:xfrm>
              <a:off x="3110841" y="5082517"/>
              <a:ext cx="3815482" cy="428855"/>
              <a:chOff x="749611" y="3800060"/>
              <a:chExt cx="8229600" cy="91440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664011" y="3800060"/>
                <a:ext cx="3657603" cy="914400"/>
                <a:chOff x="1894816" y="3366632"/>
                <a:chExt cx="3657603" cy="914400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94816" y="3366632"/>
                  <a:ext cx="914400" cy="914400"/>
                </a:xfrm>
                <a:prstGeom prst="rect">
                  <a:avLst/>
                </a:prstGeom>
                <a:noFill/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809216" y="3366632"/>
                  <a:ext cx="914400" cy="914400"/>
                </a:xfrm>
                <a:prstGeom prst="rect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2</a:t>
                  </a:r>
                  <a:endParaRPr lang="en-US" dirty="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3723616" y="3366632"/>
                  <a:ext cx="914400" cy="914400"/>
                </a:xfrm>
                <a:prstGeom prst="rect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3</a:t>
                  </a:r>
                  <a:endParaRPr lang="en-US" dirty="0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4638018" y="3366632"/>
                  <a:ext cx="914401" cy="914400"/>
                </a:xfrm>
                <a:prstGeom prst="rect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4</a:t>
                  </a:r>
                  <a:endParaRPr lang="en-US" dirty="0"/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5321611" y="3800060"/>
                <a:ext cx="914400" cy="914400"/>
              </a:xfrm>
              <a:prstGeom prst="rect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5</a:t>
                </a:r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236011" y="3800060"/>
                <a:ext cx="914400" cy="914400"/>
              </a:xfrm>
              <a:prstGeom prst="rect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50411" y="3800060"/>
                <a:ext cx="914400" cy="914400"/>
              </a:xfrm>
              <a:prstGeom prst="rect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7</a:t>
                </a:r>
                <a:endParaRPr lang="en-US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064811" y="3800060"/>
                <a:ext cx="914400" cy="914400"/>
              </a:xfrm>
              <a:prstGeom prst="rect">
                <a:avLst/>
              </a:prstGeom>
              <a:noFill/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8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49611" y="3800060"/>
                <a:ext cx="914400" cy="914400"/>
              </a:xfrm>
              <a:prstGeom prst="rect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0</a:t>
                </a:r>
                <a:endParaRPr lang="en-US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504572" y="4834129"/>
              <a:ext cx="625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59051" y="5370979"/>
              <a:ext cx="78298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Power</a:t>
              </a:r>
            </a:p>
            <a:p>
              <a:r>
                <a:rPr lang="en-US" sz="1600" dirty="0" smtClean="0"/>
                <a:t>control</a:t>
              </a:r>
              <a:endParaRPr lang="en-US" sz="16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510108" y="5396782"/>
              <a:ext cx="52523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2479868" y="5221866"/>
              <a:ext cx="52523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ounded Rectangle 32"/>
          <p:cNvSpPr/>
          <p:nvPr/>
        </p:nvSpPr>
        <p:spPr>
          <a:xfrm>
            <a:off x="109856" y="4419600"/>
            <a:ext cx="8991600" cy="2133600"/>
          </a:xfrm>
          <a:prstGeom prst="roundRect">
            <a:avLst/>
          </a:prstGeom>
          <a:noFill/>
          <a:ln w="4762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38800" y="4674513"/>
            <a:ext cx="25791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5"/>
                </a:solidFill>
              </a:rPr>
              <a:t>Active chips on stave</a:t>
            </a:r>
            <a:endParaRPr lang="en-US" sz="2200" dirty="0">
              <a:solidFill>
                <a:srgbClr val="0000F5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00800" y="1828800"/>
            <a:ext cx="135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MIP</a:t>
            </a:r>
            <a:r>
              <a:rPr lang="en-US" dirty="0" smtClean="0">
                <a:solidFill>
                  <a:srgbClr val="FF0000"/>
                </a:solidFill>
              </a:rPr>
              <a:t>~1000 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1447800"/>
          </a:xfrm>
        </p:spPr>
        <p:txBody>
          <a:bodyPr/>
          <a:lstStyle/>
          <a:p>
            <a:r>
              <a:rPr lang="en-US" sz="2600" dirty="0"/>
              <a:t>Internal trigger configuration with pulse generator:</a:t>
            </a:r>
          </a:p>
          <a:p>
            <a:pPr lvl="1"/>
            <a:r>
              <a:rPr lang="en-US" sz="2200" dirty="0" smtClean="0"/>
              <a:t>Scanned </a:t>
            </a:r>
            <a:r>
              <a:rPr lang="en-US" sz="2200" dirty="0" smtClean="0"/>
              <a:t>available </a:t>
            </a:r>
            <a:r>
              <a:rPr lang="en-US" sz="2200" dirty="0"/>
              <a:t>chips and stave at </a:t>
            </a:r>
            <a:r>
              <a:rPr lang="en-US" sz="2200" dirty="0" smtClean="0"/>
              <a:t>LANL </a:t>
            </a:r>
            <a:r>
              <a:rPr lang="en-US" sz="2200" dirty="0"/>
              <a:t>through threshold scan: </a:t>
            </a:r>
            <a:r>
              <a:rPr lang="en-US" sz="2200" dirty="0">
                <a:solidFill>
                  <a:srgbClr val="0000FF"/>
                </a:solidFill>
              </a:rPr>
              <a:t>signal/noise based on charge injection study is around 60</a:t>
            </a:r>
            <a:r>
              <a:rPr lang="en-US" sz="2200" dirty="0" smtClean="0">
                <a:solidFill>
                  <a:srgbClr val="0000FF"/>
                </a:solidFill>
              </a:rPr>
              <a:t>. Comparable with CERN test.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4934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14800"/>
            <a:ext cx="7010400" cy="198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239000" cy="685800"/>
          </a:xfrm>
        </p:spPr>
        <p:txBody>
          <a:bodyPr/>
          <a:lstStyle/>
          <a:p>
            <a:r>
              <a:rPr lang="en-US" sz="2600" b="0" dirty="0" smtClean="0">
                <a:latin typeface="Arial Black"/>
                <a:cs typeface="Arial Black"/>
              </a:rPr>
              <a:t>Achievements: Timing in External Trigger</a:t>
            </a:r>
            <a:endParaRPr lang="en-US" sz="26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1066800"/>
          </a:xfrm>
        </p:spPr>
        <p:txBody>
          <a:bodyPr/>
          <a:lstStyle/>
          <a:p>
            <a:r>
              <a:rPr lang="en-US" sz="2400" baseline="30000" dirty="0" smtClean="0"/>
              <a:t>90</a:t>
            </a:r>
            <a:r>
              <a:rPr lang="en-US" sz="2400" dirty="0" smtClean="0"/>
              <a:t>Sr beta decayed electron with energy &lt;2MeV.</a:t>
            </a:r>
          </a:p>
          <a:p>
            <a:r>
              <a:rPr lang="en-US" sz="2400" dirty="0" smtClean="0"/>
              <a:t>Trigger rate: 1Hz. One cluster per triggered event.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166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166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22406" y="1676400"/>
            <a:ext cx="2606594" cy="2286001"/>
            <a:chOff x="3929465" y="735798"/>
            <a:chExt cx="5110258" cy="5092355"/>
          </a:xfrm>
        </p:grpSpPr>
        <p:sp>
          <p:nvSpPr>
            <p:cNvPr id="12" name="Process 11"/>
            <p:cNvSpPr/>
            <p:nvPr/>
          </p:nvSpPr>
          <p:spPr>
            <a:xfrm>
              <a:off x="5670111" y="1584523"/>
              <a:ext cx="3318768" cy="4243630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624879" y="4334445"/>
              <a:ext cx="411480" cy="408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88759" y="3664140"/>
              <a:ext cx="411480" cy="408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188759" y="4889933"/>
              <a:ext cx="411480" cy="408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2758" y="2769714"/>
              <a:ext cx="2754087" cy="1496703"/>
            </a:xfrm>
            <a:prstGeom prst="rect">
              <a:avLst/>
            </a:prstGeom>
            <a:noFill/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22157" y="735798"/>
              <a:ext cx="3317566" cy="89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Collimator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20939" y="1754268"/>
              <a:ext cx="2855679" cy="891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ALPIDE chip</a:t>
              </a:r>
              <a:endParaRPr lang="en-US" sz="2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78856" y="2527803"/>
              <a:ext cx="1399329" cy="75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Row 0</a:t>
              </a:r>
              <a:endParaRPr lang="en-US" sz="16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9465" y="4141029"/>
              <a:ext cx="1807096" cy="75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Row 511</a:t>
              </a:r>
              <a:endParaRPr lang="en-US" sz="1600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825811" y="3281974"/>
              <a:ext cx="30241" cy="112569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114800" y="1828800"/>
            <a:ext cx="3505200" cy="2133600"/>
            <a:chOff x="196564" y="2140334"/>
            <a:chExt cx="4305300" cy="3822700"/>
          </a:xfrm>
        </p:grpSpPr>
        <p:pic>
          <p:nvPicPr>
            <p:cNvPr id="6" name="Picture 5" descr="Screen Shot 2017-08-30 at 10.03.1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64" y="2140334"/>
              <a:ext cx="4305300" cy="38227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>
              <a:stCxn id="8" idx="0"/>
            </p:cNvCxnSpPr>
            <p:nvPr/>
          </p:nvCxnSpPr>
          <p:spPr>
            <a:xfrm flipV="1">
              <a:off x="1632728" y="4499300"/>
              <a:ext cx="619989" cy="665780"/>
            </a:xfrm>
            <a:prstGeom prst="straightConnector1">
              <a:avLst/>
            </a:prstGeom>
            <a:ln w="38100">
              <a:solidFill>
                <a:srgbClr val="CE7A0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038905" y="5165079"/>
              <a:ext cx="1187644" cy="5514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CE7A06"/>
                  </a:solidFill>
                </a:rPr>
                <a:t>Collimator</a:t>
              </a:r>
              <a:endParaRPr lang="en-US" sz="1400" b="1" dirty="0">
                <a:solidFill>
                  <a:srgbClr val="CE7A06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2405118" y="4727289"/>
              <a:ext cx="558253" cy="709337"/>
            </a:xfrm>
            <a:prstGeom prst="straightConnector1">
              <a:avLst/>
            </a:prstGeom>
            <a:ln w="38100">
              <a:solidFill>
                <a:srgbClr val="CE7A0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79422" y="5280409"/>
              <a:ext cx="1219146" cy="5514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baseline="30000" dirty="0">
                  <a:solidFill>
                    <a:srgbClr val="CE7A06"/>
                  </a:solidFill>
                </a:rPr>
                <a:t>90</a:t>
              </a:r>
              <a:r>
                <a:rPr lang="en-US" sz="1400" b="1" dirty="0" smtClean="0">
                  <a:solidFill>
                    <a:srgbClr val="CE7A06"/>
                  </a:solidFill>
                </a:rPr>
                <a:t>Sr source</a:t>
              </a:r>
              <a:endParaRPr lang="en-US" sz="1400" b="1" dirty="0">
                <a:solidFill>
                  <a:srgbClr val="CE7A06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19686" y="2678434"/>
              <a:ext cx="935935" cy="9374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ALPIDE </a:t>
              </a:r>
            </a:p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chip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0157" y="3422936"/>
              <a:ext cx="1313654" cy="5514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CE7A06"/>
                  </a:solidFill>
                </a:rPr>
                <a:t>Scintillators</a:t>
              </a:r>
              <a:endParaRPr lang="en-US" sz="1400" b="1" dirty="0">
                <a:solidFill>
                  <a:srgbClr val="CE7A06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1038905" y="3898516"/>
              <a:ext cx="528674" cy="699268"/>
            </a:xfrm>
            <a:prstGeom prst="straightConnector1">
              <a:avLst/>
            </a:prstGeom>
            <a:ln w="38100">
              <a:solidFill>
                <a:srgbClr val="CE7A0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2" idx="2"/>
            </p:cNvCxnSpPr>
            <p:nvPr/>
          </p:nvCxnSpPr>
          <p:spPr>
            <a:xfrm>
              <a:off x="1787653" y="3615870"/>
              <a:ext cx="280780" cy="4358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676400" y="4011168"/>
            <a:ext cx="1447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Pixel hit 2D map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1400" y="3962400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Profile along column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943600" y="3962400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Profile along column</a:t>
            </a:r>
            <a:endParaRPr lang="en-US" sz="1400" dirty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457200" y="6061075"/>
            <a:ext cx="8534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Clear collimator structure seen in the ALPIDE chip.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45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934200" cy="762000"/>
          </a:xfrm>
        </p:spPr>
        <p:txBody>
          <a:bodyPr/>
          <a:lstStyle/>
          <a:p>
            <a:r>
              <a:rPr lang="en-US" sz="2800" b="0" dirty="0" smtClean="0">
                <a:latin typeface="Arial Black"/>
                <a:cs typeface="Arial Black"/>
              </a:rPr>
              <a:t>Achievements: cluster size</a:t>
            </a:r>
            <a:endParaRPr lang="en-US" sz="28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533400"/>
          </a:xfrm>
        </p:spPr>
        <p:txBody>
          <a:bodyPr/>
          <a:lstStyle/>
          <a:p>
            <a:r>
              <a:rPr lang="en-US" sz="2600" dirty="0" smtClean="0"/>
              <a:t>Cluster size determined from </a:t>
            </a:r>
            <a:r>
              <a:rPr lang="en-US" sz="2600" baseline="30000" dirty="0" smtClean="0"/>
              <a:t>90</a:t>
            </a:r>
            <a:r>
              <a:rPr lang="en-US" sz="2600" dirty="0" smtClean="0"/>
              <a:t>Sr beta decayed electrons.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 descr="Screen Shot 2017-11-08 at 09.52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40" y="4404523"/>
            <a:ext cx="2471560" cy="2377277"/>
          </a:xfrm>
          <a:prstGeom prst="rect">
            <a:avLst/>
          </a:prstGeom>
        </p:spPr>
      </p:pic>
      <p:pic>
        <p:nvPicPr>
          <p:cNvPr id="17" name="Picture 16" descr="hn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51153"/>
            <a:ext cx="6781800" cy="25588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05135" y="1566208"/>
            <a:ext cx="2162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average cluster size determined from </a:t>
            </a:r>
            <a:r>
              <a:rPr lang="en-US" sz="2000" baseline="30000" dirty="0" smtClean="0"/>
              <a:t>90</a:t>
            </a:r>
            <a:r>
              <a:rPr lang="en-US" sz="2000" dirty="0" smtClean="0"/>
              <a:t>Sr source is comparable with cosmic ray test.</a:t>
            </a:r>
            <a:endParaRPr lang="en-US" sz="20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762000" y="4495802"/>
            <a:ext cx="2445417" cy="2057398"/>
            <a:chOff x="373983" y="3962401"/>
            <a:chExt cx="2445417" cy="2057398"/>
          </a:xfrm>
        </p:grpSpPr>
        <p:sp>
          <p:nvSpPr>
            <p:cNvPr id="44" name="Rectangle 43"/>
            <p:cNvSpPr/>
            <p:nvPr/>
          </p:nvSpPr>
          <p:spPr>
            <a:xfrm>
              <a:off x="1600200" y="5029200"/>
              <a:ext cx="1219200" cy="152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600200" y="4724400"/>
              <a:ext cx="1219200" cy="152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00200" y="5486400"/>
              <a:ext cx="12192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00200" y="4343400"/>
              <a:ext cx="12192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73983" y="3962401"/>
              <a:ext cx="1988217" cy="2057398"/>
              <a:chOff x="-33374" y="2447241"/>
              <a:chExt cx="1881715" cy="2015139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33374" y="2671144"/>
                <a:ext cx="1160533" cy="331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F5"/>
                    </a:solidFill>
                  </a:rPr>
                  <a:t>Scintillator 1</a:t>
                </a:r>
                <a:endParaRPr lang="en-US" sz="1600" dirty="0">
                  <a:solidFill>
                    <a:srgbClr val="0000F5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-26733" y="3832241"/>
                <a:ext cx="1160533" cy="331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F5"/>
                    </a:solidFill>
                  </a:rPr>
                  <a:t>Scintillator </a:t>
                </a:r>
                <a:r>
                  <a:rPr lang="en-US" sz="1600" dirty="0">
                    <a:solidFill>
                      <a:srgbClr val="0000F5"/>
                    </a:solidFill>
                  </a:rPr>
                  <a:t>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7686" y="3268223"/>
                <a:ext cx="1017354" cy="331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MAPS chip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>
                <a:off x="1559869" y="2447241"/>
                <a:ext cx="288472" cy="2015139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1345413" y="2451082"/>
                <a:ext cx="358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b="1" dirty="0" smtClean="0"/>
                  <a:t>μ</a:t>
                </a:r>
                <a:r>
                  <a:rPr lang="en-US" b="1" baseline="30000" dirty="0" smtClean="0"/>
                  <a:t>-</a:t>
                </a:r>
                <a:endParaRPr lang="en-US" b="1" dirty="0"/>
              </a:p>
            </p:txBody>
          </p:sp>
        </p:grpSp>
      </p:grp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0" y="38100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Initial look of tracking with two layers of ALPIDE chips.</a:t>
            </a:r>
            <a:endParaRPr lang="en-US" sz="2600" dirty="0"/>
          </a:p>
        </p:txBody>
      </p:sp>
      <p:sp>
        <p:nvSpPr>
          <p:cNvPr id="49" name="TextBox 48"/>
          <p:cNvSpPr txBox="1"/>
          <p:nvPr/>
        </p:nvSpPr>
        <p:spPr>
          <a:xfrm>
            <a:off x="6400800" y="4800600"/>
            <a:ext cx="2162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Clear cosmic ray </a:t>
            </a:r>
            <a:r>
              <a:rPr lang="en-US" sz="2000" dirty="0" err="1" smtClean="0"/>
              <a:t>muon</a:t>
            </a:r>
            <a:r>
              <a:rPr lang="en-US" sz="2000" dirty="0" smtClean="0"/>
              <a:t> track found.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1295400" y="4202668"/>
            <a:ext cx="124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stands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962400" y="4202668"/>
            <a:ext cx="144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 Display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94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B2BC3B83A73408B2E3FB89735413F" ma:contentTypeVersion="1" ma:contentTypeDescription="Create a new document." ma:contentTypeScope="" ma:versionID="0f7f22f9d4d9f62b51aec9597f10f50c">
  <xsd:schema xmlns:xsd="http://www.w3.org/2001/XMLSchema" xmlns:xs="http://www.w3.org/2001/XMLSchema" xmlns:p="http://schemas.microsoft.com/office/2006/metadata/properties" xmlns:ns2="b665f1cd-d4c7-4735-a093-f892c612748f" targetNamespace="http://schemas.microsoft.com/office/2006/metadata/properties" ma:root="true" ma:fieldsID="670d2e1dd2dc97a8dda41c6184944b81" ns2:_="">
    <xsd:import namespace="b665f1cd-d4c7-4735-a093-f892c612748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5f1cd-d4c7-4735-a093-f892c612748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330F3A-79F3-4C98-A4EC-01809366EF56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FB77EA57-BBE4-461C-8CCF-A023AE2D2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65f1cd-d4c7-4735-a093-f892c61274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82635</TotalTime>
  <Words>856</Words>
  <Application>Microsoft Macintosh PowerPoint</Application>
  <PresentationFormat>On-screen Show (4:3)</PresentationFormat>
  <Paragraphs>215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ALIPIDE Chip Evaluation Test Configuration</vt:lpstr>
      <vt:lpstr>Achievements: Bad Channel</vt:lpstr>
      <vt:lpstr>Achievements: Signal/Noise</vt:lpstr>
      <vt:lpstr>Achievements: Timing in External Trigger</vt:lpstr>
      <vt:lpstr>Achievements: cluster size</vt:lpstr>
      <vt:lpstr>Under study: Trigger delay latency</vt:lpstr>
      <vt:lpstr>Plans</vt:lpstr>
      <vt:lpstr>Backup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to Go - Penta Chart Template</dc:title>
  <dc:creator>DDS User</dc:creator>
  <cp:lastModifiedBy>XUAN LI</cp:lastModifiedBy>
  <cp:revision>695</cp:revision>
  <cp:lastPrinted>2015-01-09T16:23:40Z</cp:lastPrinted>
  <dcterms:created xsi:type="dcterms:W3CDTF">2013-03-10T05:19:50Z</dcterms:created>
  <dcterms:modified xsi:type="dcterms:W3CDTF">2018-01-22T04:48:28Z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0x010100051B2BC3B83A73408B2E3FB89735413F</vt:lpwstr>
  </property>
  <property fmtid="{D5CDD505-2E9C-101B-9397-08002B2CF9AE}" pid="3" name="_dlc_DocId">
    <vt:lpwstr>WMXZHZ22WWVF-141-2</vt:lpwstr>
  </property>
  <property fmtid="{D5CDD505-2E9C-101B-9397-08002B2CF9AE}" pid="4" name="_dlc_DocIdItemGuid">
    <vt:lpwstr>87056ca6-2c3b-40fa-b244-96bf315f1875</vt:lpwstr>
  </property>
  <property fmtid="{D5CDD505-2E9C-101B-9397-08002B2CF9AE}" pid="5" name="_dlc_DocIdUrl">
    <vt:lpwstr>https://rdcentral.lanl.gov/itg/_layouts/DocIdRedir.aspx?ID=WMXZHZ22WWVF-141-2, WMXZHZ22WWVF-141-2</vt:lpwstr>
  </property>
</Properties>
</file>