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5" r:id="rId10"/>
    <p:sldId id="259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4"/>
    <p:restoredTop sz="94656"/>
  </p:normalViewPr>
  <p:slideViewPr>
    <p:cSldViewPr snapToGrid="0" snapToObjects="1">
      <p:cViewPr varScale="1">
        <p:scale>
          <a:sx n="158" d="100"/>
          <a:sy n="158" d="100"/>
        </p:scale>
        <p:origin x="20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FF0F3-3D70-F046-BFE9-63DF5C6C1116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3AE0-D855-0B46-B6EF-B0F06788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4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0DEF5-C91B-3F41-9E56-D194F9F52DB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A4E45-2A6A-2E49-B39C-D241037C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03B-C064-464E-950A-00ABEB38BEAB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9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F525-75AC-2349-8DC7-257163C75722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5D0E-8097-A24E-8914-08E8AA03361F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8916-AA70-BA43-8EF3-E664627605F7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9BB-7912-7F4E-83D4-D50E15408F61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2B44-6179-1C49-8258-B3537902C18A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1BC4-8CFE-1F44-8C86-D32EC51DD80D}" type="datetime1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FFBA-1AF0-7C42-A6BE-45FA49B0C3D5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0579-C3BB-C343-9F03-B2951B144BD7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386-6D35-1D41-96D5-BD42E16AA516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CD70-F22C-6B44-A273-EAE5E86D91DA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C1BF-6566-BC46-A4FE-C510719E5A75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smtClean="0"/>
              <a:t>Transition Plan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7094"/>
            <a:ext cx="7557245" cy="43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Project: </a:t>
            </a:r>
            <a:r>
              <a:rPr lang="pl-PL" sz="1200" dirty="0"/>
              <a:t>20170073DR</a:t>
            </a:r>
          </a:p>
          <a:p>
            <a:r>
              <a:rPr lang="pl-PL" sz="1200" b="1" dirty="0" err="1"/>
              <a:t>Title</a:t>
            </a:r>
            <a:r>
              <a:rPr lang="pl-PL" sz="1200" b="1" dirty="0"/>
              <a:t>: </a:t>
            </a:r>
            <a:r>
              <a:rPr lang="pl-PL" sz="1200" dirty="0" err="1"/>
              <a:t>Probing</a:t>
            </a:r>
            <a:r>
              <a:rPr lang="pl-PL" sz="1200" dirty="0"/>
              <a:t> </a:t>
            </a:r>
            <a:r>
              <a:rPr lang="pl-PL" sz="1200" dirty="0" err="1"/>
              <a:t>Quark-Gluon</a:t>
            </a:r>
            <a:r>
              <a:rPr lang="pl-PL" sz="1200" dirty="0"/>
              <a:t> </a:t>
            </a:r>
            <a:r>
              <a:rPr lang="pl-PL" sz="1200" dirty="0" err="1"/>
              <a:t>Plasma</a:t>
            </a:r>
            <a:r>
              <a:rPr lang="pl-PL" sz="1200" dirty="0"/>
              <a:t> with </a:t>
            </a:r>
            <a:r>
              <a:rPr lang="pl-PL" sz="1200" dirty="0" err="1"/>
              <a:t>Bottom</a:t>
            </a:r>
            <a:r>
              <a:rPr lang="pl-PL" sz="1200" dirty="0"/>
              <a:t> </a:t>
            </a:r>
            <a:r>
              <a:rPr lang="pl-PL" sz="1200" dirty="0" err="1"/>
              <a:t>Quark</a:t>
            </a:r>
            <a:r>
              <a:rPr lang="pl-PL" sz="1200" dirty="0"/>
              <a:t> </a:t>
            </a:r>
            <a:r>
              <a:rPr lang="pl-PL" sz="1200" dirty="0" err="1"/>
              <a:t>Jets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sPHENIX</a:t>
            </a:r>
            <a:endParaRPr lang="pl-PL" sz="1200" dirty="0"/>
          </a:p>
          <a:p>
            <a:r>
              <a:rPr lang="pl-PL" sz="1200" b="1" dirty="0" err="1"/>
              <a:t>Initial</a:t>
            </a:r>
            <a:r>
              <a:rPr lang="pl-PL" sz="1200" b="1" dirty="0"/>
              <a:t> “</a:t>
            </a:r>
            <a:r>
              <a:rPr lang="pl-PL" sz="1200" b="1" dirty="0" err="1"/>
              <a:t>Transition</a:t>
            </a:r>
            <a:r>
              <a:rPr lang="pl-PL" sz="1200" b="1" dirty="0"/>
              <a:t> Plan”</a:t>
            </a:r>
            <a:r>
              <a:rPr lang="pl-PL" sz="1200" b="1" dirty="0" smtClean="0"/>
              <a:t>:</a:t>
            </a:r>
          </a:p>
          <a:p>
            <a:endParaRPr lang="pl-PL" sz="1200" dirty="0"/>
          </a:p>
          <a:p>
            <a:r>
              <a:rPr lang="pl-PL" sz="1200" b="1" dirty="0">
                <a:solidFill>
                  <a:srgbClr val="FF0000"/>
                </a:solidFill>
              </a:rPr>
              <a:t>Experiment: </a:t>
            </a:r>
            <a:r>
              <a:rPr lang="pl-PL" sz="1200" dirty="0"/>
              <a:t>At the end of </a:t>
            </a:r>
            <a:r>
              <a:rPr lang="pl-PL" sz="1200" dirty="0" err="1"/>
              <a:t>this</a:t>
            </a:r>
            <a:r>
              <a:rPr lang="pl-PL" sz="1200" dirty="0"/>
              <a:t> DR </a:t>
            </a:r>
            <a:r>
              <a:rPr lang="pl-PL" sz="1200" dirty="0" err="1"/>
              <a:t>project</a:t>
            </a:r>
            <a:r>
              <a:rPr lang="pl-PL" sz="1200" dirty="0"/>
              <a:t> we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have</a:t>
            </a:r>
            <a:r>
              <a:rPr lang="pl-PL" sz="1200" dirty="0"/>
              <a:t> </a:t>
            </a:r>
            <a:r>
              <a:rPr lang="pl-PL" sz="1200" dirty="0" err="1"/>
              <a:t>secured</a:t>
            </a:r>
            <a:r>
              <a:rPr lang="pl-PL" sz="1200" dirty="0"/>
              <a:t> a major role for </a:t>
            </a:r>
            <a:r>
              <a:rPr lang="pl-PL" sz="1200" dirty="0" smtClean="0"/>
              <a:t>LANL </a:t>
            </a:r>
            <a:r>
              <a:rPr lang="pl-PL" sz="1200" dirty="0"/>
              <a:t>in the development, </a:t>
            </a:r>
            <a:r>
              <a:rPr lang="pl-PL" sz="1200" dirty="0" err="1"/>
              <a:t>construction</a:t>
            </a:r>
            <a:r>
              <a:rPr lang="pl-PL" sz="1200" dirty="0"/>
              <a:t>, and </a:t>
            </a:r>
            <a:r>
              <a:rPr lang="pl-PL" sz="1200" dirty="0" err="1"/>
              <a:t>utilization</a:t>
            </a:r>
            <a:r>
              <a:rPr lang="pl-PL" sz="1200" dirty="0"/>
              <a:t> of the </a:t>
            </a:r>
            <a:r>
              <a:rPr lang="pl-PL" sz="1200" dirty="0" err="1"/>
              <a:t>sPHENIX</a:t>
            </a:r>
            <a:r>
              <a:rPr lang="pl-PL" sz="1200" dirty="0"/>
              <a:t> </a:t>
            </a:r>
            <a:r>
              <a:rPr lang="pl-PL" sz="1200" dirty="0" err="1"/>
              <a:t>detector</a:t>
            </a:r>
            <a:r>
              <a:rPr lang="pl-PL" sz="1200" dirty="0"/>
              <a:t>. </a:t>
            </a:r>
            <a:r>
              <a:rPr lang="pl-PL" sz="1200" dirty="0" err="1" smtClean="0"/>
              <a:t>Our</a:t>
            </a:r>
            <a:r>
              <a:rPr lang="pl-PL" sz="1200" dirty="0" smtClean="0"/>
              <a:t> </a:t>
            </a:r>
            <a:r>
              <a:rPr lang="pl-PL" sz="1200" dirty="0" err="1"/>
              <a:t>transition</a:t>
            </a:r>
            <a:r>
              <a:rPr lang="pl-PL" sz="1200" dirty="0"/>
              <a:t> model to DOE </a:t>
            </a:r>
            <a:r>
              <a:rPr lang="pl-PL" sz="1200" dirty="0" err="1"/>
              <a:t>funding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based</a:t>
            </a:r>
            <a:r>
              <a:rPr lang="pl-PL" sz="1200" dirty="0"/>
              <a:t> upon </a:t>
            </a:r>
            <a:r>
              <a:rPr lang="pl-PL" sz="1200" dirty="0" err="1"/>
              <a:t>our</a:t>
            </a:r>
            <a:r>
              <a:rPr lang="pl-PL" sz="1200" dirty="0"/>
              <a:t> </a:t>
            </a:r>
            <a:r>
              <a:rPr lang="pl-PL" sz="1200" dirty="0" err="1"/>
              <a:t>previously</a:t>
            </a:r>
            <a:r>
              <a:rPr lang="pl-PL" sz="1200" dirty="0"/>
              <a:t> </a:t>
            </a:r>
            <a:r>
              <a:rPr lang="pl-PL" sz="1200" dirty="0" err="1"/>
              <a:t>successful</a:t>
            </a:r>
            <a:r>
              <a:rPr lang="pl-PL" sz="1200" dirty="0"/>
              <a:t> PHENIX </a:t>
            </a:r>
            <a:r>
              <a:rPr lang="pl-PL" sz="1200" dirty="0" smtClean="0"/>
              <a:t>FVTX </a:t>
            </a:r>
            <a:r>
              <a:rPr lang="pl-PL" sz="1200" dirty="0" err="1"/>
              <a:t>at</a:t>
            </a:r>
            <a:r>
              <a:rPr lang="pl-PL" sz="1200" dirty="0"/>
              <a:t> BNL and the E906 </a:t>
            </a:r>
            <a:r>
              <a:rPr lang="pl-PL" sz="1200" dirty="0" err="1"/>
              <a:t>muon</a:t>
            </a:r>
            <a:r>
              <a:rPr lang="pl-PL" sz="1200" dirty="0"/>
              <a:t> </a:t>
            </a:r>
            <a:r>
              <a:rPr lang="pl-PL" sz="1200" dirty="0" err="1"/>
              <a:t>identifier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Fermilab</a:t>
            </a:r>
            <a:r>
              <a:rPr lang="pl-PL" sz="1200" dirty="0"/>
              <a:t>, </a:t>
            </a:r>
            <a:r>
              <a:rPr lang="pl-PL" sz="1200" dirty="0" err="1"/>
              <a:t>both</a:t>
            </a:r>
            <a:r>
              <a:rPr lang="pl-PL" sz="1200" dirty="0"/>
              <a:t> of </a:t>
            </a:r>
            <a:r>
              <a:rPr lang="pl-PL" sz="1200" dirty="0" err="1"/>
              <a:t>which</a:t>
            </a:r>
            <a:r>
              <a:rPr lang="pl-PL" sz="1200" dirty="0"/>
              <a:t> </a:t>
            </a:r>
            <a:r>
              <a:rPr lang="pl-PL" sz="1200" dirty="0" err="1"/>
              <a:t>began</a:t>
            </a:r>
            <a:r>
              <a:rPr lang="pl-PL" sz="1200" dirty="0"/>
              <a:t> as LANL </a:t>
            </a:r>
            <a:r>
              <a:rPr lang="pl-PL" sz="1200" dirty="0" smtClean="0"/>
              <a:t>LDRD </a:t>
            </a:r>
            <a:r>
              <a:rPr lang="pl-PL" sz="1200" dirty="0" err="1" smtClean="0"/>
              <a:t>projects</a:t>
            </a:r>
            <a:r>
              <a:rPr lang="pl-PL" sz="1200" dirty="0"/>
              <a:t>. </a:t>
            </a:r>
            <a:r>
              <a:rPr lang="pl-PL" sz="1200" dirty="0" err="1"/>
              <a:t>These</a:t>
            </a:r>
            <a:r>
              <a:rPr lang="pl-PL" sz="1200" dirty="0"/>
              <a:t> </a:t>
            </a:r>
            <a:r>
              <a:rPr lang="pl-PL" sz="1200" dirty="0" err="1"/>
              <a:t>two</a:t>
            </a:r>
            <a:r>
              <a:rPr lang="pl-PL" sz="1200" dirty="0"/>
              <a:t> </a:t>
            </a:r>
            <a:r>
              <a:rPr lang="pl-PL" sz="1200" dirty="0" err="1"/>
              <a:t>projects</a:t>
            </a:r>
            <a:r>
              <a:rPr lang="pl-PL" sz="1200" dirty="0"/>
              <a:t> </a:t>
            </a:r>
            <a:r>
              <a:rPr lang="pl-PL" sz="1200" dirty="0" err="1"/>
              <a:t>were</a:t>
            </a:r>
            <a:r>
              <a:rPr lang="pl-PL" sz="1200" dirty="0"/>
              <a:t> </a:t>
            </a:r>
            <a:r>
              <a:rPr lang="pl-PL" sz="1200" dirty="0" err="1"/>
              <a:t>subsequently</a:t>
            </a:r>
            <a:r>
              <a:rPr lang="pl-PL" sz="1200" dirty="0"/>
              <a:t> </a:t>
            </a:r>
            <a:r>
              <a:rPr lang="pl-PL" sz="1200" dirty="0" err="1"/>
              <a:t>adopted</a:t>
            </a:r>
            <a:r>
              <a:rPr lang="pl-PL" sz="1200" dirty="0"/>
              <a:t> by the DOE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 smtClean="0"/>
              <a:t>Physics</a:t>
            </a:r>
            <a:r>
              <a:rPr lang="pl-PL" sz="1200" dirty="0" smtClean="0"/>
              <a:t> </a:t>
            </a:r>
            <a:r>
              <a:rPr lang="pl-PL" sz="1200" dirty="0"/>
              <a:t>program, </a:t>
            </a:r>
            <a:r>
              <a:rPr lang="pl-PL" sz="1200" dirty="0" err="1"/>
              <a:t>who</a:t>
            </a:r>
            <a:r>
              <a:rPr lang="pl-PL" sz="1200" dirty="0"/>
              <a:t> </a:t>
            </a:r>
            <a:r>
              <a:rPr lang="pl-PL" sz="1200" dirty="0" err="1"/>
              <a:t>provided</a:t>
            </a:r>
            <a:r>
              <a:rPr lang="pl-PL" sz="1200" dirty="0"/>
              <a:t> </a:t>
            </a:r>
            <a:r>
              <a:rPr lang="pl-PL" sz="1200" dirty="0" err="1"/>
              <a:t>full</a:t>
            </a:r>
            <a:r>
              <a:rPr lang="pl-PL" sz="1200" dirty="0"/>
              <a:t> </a:t>
            </a:r>
            <a:r>
              <a:rPr lang="pl-PL" sz="1200" dirty="0" err="1"/>
              <a:t>detector</a:t>
            </a:r>
            <a:r>
              <a:rPr lang="pl-PL" sz="1200" dirty="0"/>
              <a:t> </a:t>
            </a:r>
            <a:r>
              <a:rPr lang="pl-PL" sz="1200" dirty="0" err="1"/>
              <a:t>funding</a:t>
            </a:r>
            <a:r>
              <a:rPr lang="pl-PL" sz="1200" dirty="0"/>
              <a:t> and </a:t>
            </a:r>
            <a:r>
              <a:rPr lang="pl-PL" sz="1200" dirty="0" err="1"/>
              <a:t>support</a:t>
            </a:r>
            <a:r>
              <a:rPr lang="pl-PL" sz="1200" dirty="0"/>
              <a:t> for the LANL-</a:t>
            </a:r>
            <a:r>
              <a:rPr lang="pl-PL" sz="1200" dirty="0" err="1"/>
              <a:t>led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programs</a:t>
            </a:r>
            <a:r>
              <a:rPr lang="pl-PL" sz="1200" dirty="0" smtClean="0"/>
              <a:t>. </a:t>
            </a:r>
            <a:r>
              <a:rPr lang="pl-PL" sz="1200" dirty="0" err="1"/>
              <a:t>This</a:t>
            </a:r>
            <a:r>
              <a:rPr lang="pl-PL" sz="1200" dirty="0"/>
              <a:t> past </a:t>
            </a:r>
            <a:r>
              <a:rPr lang="pl-PL" sz="1200" dirty="0" err="1"/>
              <a:t>record</a:t>
            </a:r>
            <a:r>
              <a:rPr lang="pl-PL" sz="1200" dirty="0"/>
              <a:t> </a:t>
            </a:r>
            <a:r>
              <a:rPr lang="pl-PL" sz="1200" dirty="0" err="1"/>
              <a:t>demonstrates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 the </a:t>
            </a:r>
            <a:r>
              <a:rPr lang="pl-PL" sz="1200" dirty="0" err="1"/>
              <a:t>current</a:t>
            </a:r>
            <a:r>
              <a:rPr lang="pl-PL" sz="1200" dirty="0"/>
              <a:t> team </a:t>
            </a:r>
            <a:r>
              <a:rPr lang="pl-PL" sz="1200" dirty="0" err="1"/>
              <a:t>has</a:t>
            </a:r>
            <a:r>
              <a:rPr lang="pl-PL" sz="1200" dirty="0"/>
              <a:t> </a:t>
            </a:r>
            <a:r>
              <a:rPr lang="pl-PL" sz="1200" dirty="0" err="1"/>
              <a:t>abundant</a:t>
            </a:r>
            <a:r>
              <a:rPr lang="pl-PL" sz="1200" dirty="0"/>
              <a:t> program development </a:t>
            </a:r>
            <a:r>
              <a:rPr lang="pl-PL" sz="1200" dirty="0" err="1" smtClean="0"/>
              <a:t>experience</a:t>
            </a:r>
            <a:r>
              <a:rPr lang="pl-PL" sz="1200" dirty="0" smtClean="0"/>
              <a:t> </a:t>
            </a:r>
            <a:r>
              <a:rPr lang="pl-PL" sz="1200" dirty="0"/>
              <a:t>for </a:t>
            </a:r>
            <a:r>
              <a:rPr lang="pl-PL" sz="1200" dirty="0" err="1"/>
              <a:t>managing</a:t>
            </a:r>
            <a:r>
              <a:rPr lang="pl-PL" sz="1200" dirty="0"/>
              <a:t>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kind</a:t>
            </a:r>
            <a:r>
              <a:rPr lang="pl-PL" sz="1200" dirty="0"/>
              <a:t> of </a:t>
            </a:r>
            <a:r>
              <a:rPr lang="pl-PL" sz="1200" dirty="0" err="1"/>
              <a:t>transition</a:t>
            </a:r>
            <a:r>
              <a:rPr lang="pl-PL" sz="1200" dirty="0"/>
              <a:t>. </a:t>
            </a:r>
            <a:r>
              <a:rPr lang="pl-PL" sz="1200" dirty="0" err="1"/>
              <a:t>After</a:t>
            </a:r>
            <a:r>
              <a:rPr lang="pl-PL" sz="1200" dirty="0"/>
              <a:t> </a:t>
            </a:r>
            <a:r>
              <a:rPr lang="pl-PL" sz="1200" dirty="0" err="1"/>
              <a:t>this</a:t>
            </a:r>
            <a:r>
              <a:rPr lang="pl-PL" sz="1200" dirty="0"/>
              <a:t> DR </a:t>
            </a:r>
            <a:r>
              <a:rPr lang="pl-PL" sz="1200" dirty="0" err="1"/>
              <a:t>project</a:t>
            </a:r>
            <a:r>
              <a:rPr lang="pl-PL" sz="1200" dirty="0"/>
              <a:t>, we </a:t>
            </a:r>
            <a:r>
              <a:rPr lang="pl-PL" sz="1200" dirty="0" err="1" smtClean="0"/>
              <a:t>will</a:t>
            </a:r>
            <a:r>
              <a:rPr lang="pl-PL" sz="1200" dirty="0" smtClean="0"/>
              <a:t>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closely</a:t>
            </a:r>
            <a:r>
              <a:rPr lang="pl-PL" sz="1200" dirty="0"/>
              <a:t> with </a:t>
            </a:r>
            <a:r>
              <a:rPr lang="pl-PL" sz="1200" dirty="0" err="1"/>
              <a:t>LANL’s</a:t>
            </a:r>
            <a:r>
              <a:rPr lang="pl-PL" sz="1200" dirty="0"/>
              <a:t>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office</a:t>
            </a:r>
            <a:r>
              <a:rPr lang="pl-PL" sz="1200" dirty="0"/>
              <a:t>, the </a:t>
            </a:r>
            <a:r>
              <a:rPr lang="pl-PL" sz="1200" dirty="0" err="1"/>
              <a:t>sPHENIX</a:t>
            </a:r>
            <a:r>
              <a:rPr lang="pl-PL" sz="1200" dirty="0"/>
              <a:t> </a:t>
            </a:r>
            <a:r>
              <a:rPr lang="pl-PL" sz="1200" dirty="0" err="1"/>
              <a:t>collaboration</a:t>
            </a:r>
            <a:r>
              <a:rPr lang="pl-PL" sz="1200" dirty="0"/>
              <a:t>, </a:t>
            </a:r>
            <a:r>
              <a:rPr lang="pl-PL" sz="1200" dirty="0" smtClean="0"/>
              <a:t>and </a:t>
            </a:r>
            <a:r>
              <a:rPr lang="pl-PL" sz="1200" dirty="0" err="1"/>
              <a:t>our</a:t>
            </a:r>
            <a:r>
              <a:rPr lang="pl-PL" sz="1200" dirty="0"/>
              <a:t> DOE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managers</a:t>
            </a:r>
            <a:r>
              <a:rPr lang="pl-PL" sz="1200" dirty="0"/>
              <a:t> to </a:t>
            </a:r>
            <a:r>
              <a:rPr lang="pl-PL" sz="1200" dirty="0" err="1"/>
              <a:t>construct</a:t>
            </a:r>
            <a:r>
              <a:rPr lang="pl-PL" sz="1200" dirty="0"/>
              <a:t> and </a:t>
            </a:r>
            <a:r>
              <a:rPr lang="pl-PL" sz="1200" dirty="0" err="1"/>
              <a:t>install</a:t>
            </a:r>
            <a:r>
              <a:rPr lang="pl-PL" sz="1200" dirty="0"/>
              <a:t> the </a:t>
            </a:r>
            <a:r>
              <a:rPr lang="pl-PL" sz="1200" dirty="0" err="1"/>
              <a:t>full</a:t>
            </a:r>
            <a:r>
              <a:rPr lang="pl-PL" sz="1200" dirty="0"/>
              <a:t> </a:t>
            </a:r>
            <a:r>
              <a:rPr lang="pl-PL" sz="1200" dirty="0" err="1"/>
              <a:t>inner</a:t>
            </a:r>
            <a:r>
              <a:rPr lang="pl-PL" sz="1200" dirty="0"/>
              <a:t> </a:t>
            </a:r>
            <a:r>
              <a:rPr lang="pl-PL" sz="1200" dirty="0" err="1"/>
              <a:t>tracker</a:t>
            </a:r>
            <a:r>
              <a:rPr lang="pl-PL" sz="1200" dirty="0"/>
              <a:t>. The </a:t>
            </a:r>
            <a:r>
              <a:rPr lang="pl-PL" sz="1200" dirty="0" err="1"/>
              <a:t>potential</a:t>
            </a:r>
            <a:r>
              <a:rPr lang="pl-PL" sz="1200" dirty="0"/>
              <a:t> </a:t>
            </a:r>
            <a:r>
              <a:rPr lang="pl-PL" sz="1200" dirty="0" err="1"/>
              <a:t>total</a:t>
            </a:r>
            <a:r>
              <a:rPr lang="pl-PL" sz="1200" dirty="0"/>
              <a:t> return on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proposed</a:t>
            </a:r>
            <a:r>
              <a:rPr lang="pl-PL" sz="1200" dirty="0"/>
              <a:t> LDRD investment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large</a:t>
            </a:r>
            <a:r>
              <a:rPr lang="pl-PL" sz="1200" dirty="0"/>
              <a:t>, </a:t>
            </a:r>
            <a:r>
              <a:rPr lang="pl-PL" sz="1200" dirty="0" err="1"/>
              <a:t>above</a:t>
            </a:r>
            <a:r>
              <a:rPr lang="pl-PL" sz="1200" dirty="0"/>
              <a:t> 6:1. For </a:t>
            </a:r>
            <a:r>
              <a:rPr lang="pl-PL" sz="1200" dirty="0" err="1"/>
              <a:t>example</a:t>
            </a:r>
            <a:r>
              <a:rPr lang="pl-PL" sz="1200" dirty="0"/>
              <a:t>, the DOE </a:t>
            </a:r>
            <a:r>
              <a:rPr lang="pl-PL" sz="1200" dirty="0" err="1"/>
              <a:t>currently</a:t>
            </a:r>
            <a:r>
              <a:rPr lang="pl-PL" sz="1200" dirty="0"/>
              <a:t> </a:t>
            </a:r>
            <a:r>
              <a:rPr lang="pl-PL" sz="1200" dirty="0" err="1"/>
              <a:t>provides</a:t>
            </a:r>
            <a:r>
              <a:rPr lang="pl-PL" sz="1200" dirty="0"/>
              <a:t> </a:t>
            </a:r>
            <a:r>
              <a:rPr lang="pl-PL" sz="1200" dirty="0" err="1"/>
              <a:t>about</a:t>
            </a:r>
            <a:r>
              <a:rPr lang="pl-PL" sz="1200" dirty="0"/>
              <a:t> $3M per </a:t>
            </a:r>
            <a:r>
              <a:rPr lang="pl-PL" sz="1200" dirty="0" err="1"/>
              <a:t>year</a:t>
            </a:r>
            <a:r>
              <a:rPr lang="pl-PL" sz="1200" dirty="0"/>
              <a:t> to LANL for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related</a:t>
            </a:r>
            <a:r>
              <a:rPr lang="pl-PL" sz="1200" dirty="0"/>
              <a:t> to </a:t>
            </a:r>
            <a:r>
              <a:rPr lang="pl-PL" sz="1200" dirty="0" err="1"/>
              <a:t>our</a:t>
            </a:r>
            <a:r>
              <a:rPr lang="pl-PL" sz="1200" dirty="0"/>
              <a:t> FVTX </a:t>
            </a:r>
            <a:r>
              <a:rPr lang="pl-PL" sz="1200" dirty="0" err="1"/>
              <a:t>detector</a:t>
            </a:r>
            <a:r>
              <a:rPr lang="pl-PL" sz="1200" dirty="0"/>
              <a:t> and </a:t>
            </a:r>
            <a:r>
              <a:rPr lang="pl-PL" sz="1200" dirty="0" err="1"/>
              <a:t>has</a:t>
            </a:r>
            <a:r>
              <a:rPr lang="pl-PL" sz="1200" dirty="0"/>
              <a:t> </a:t>
            </a:r>
            <a:r>
              <a:rPr lang="pl-PL" sz="1200" dirty="0" err="1"/>
              <a:t>done</a:t>
            </a:r>
            <a:r>
              <a:rPr lang="pl-PL" sz="1200" dirty="0"/>
              <a:t> </a:t>
            </a:r>
            <a:r>
              <a:rPr lang="pl-PL" sz="1200" dirty="0" err="1"/>
              <a:t>so</a:t>
            </a:r>
            <a:r>
              <a:rPr lang="pl-PL" sz="1200" dirty="0"/>
              <a:t> for </a:t>
            </a:r>
            <a:r>
              <a:rPr lang="pl-PL" sz="1200" dirty="0" err="1"/>
              <a:t>about</a:t>
            </a:r>
            <a:r>
              <a:rPr lang="pl-PL" sz="1200" dirty="0"/>
              <a:t> 7 </a:t>
            </a:r>
            <a:r>
              <a:rPr lang="pl-PL" sz="1200" dirty="0" err="1"/>
              <a:t>years</a:t>
            </a:r>
            <a:r>
              <a:rPr lang="pl-PL" sz="1200" dirty="0"/>
              <a:t>. The FVTX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likely</a:t>
            </a:r>
            <a:r>
              <a:rPr lang="pl-PL" sz="1200" dirty="0"/>
              <a:t> end </a:t>
            </a:r>
            <a:r>
              <a:rPr lang="pl-PL" sz="1200" dirty="0" err="1"/>
              <a:t>within</a:t>
            </a:r>
            <a:r>
              <a:rPr lang="pl-PL" sz="1200" dirty="0"/>
              <a:t> a </a:t>
            </a:r>
            <a:r>
              <a:rPr lang="pl-PL" sz="1200" dirty="0" err="1"/>
              <a:t>few</a:t>
            </a:r>
            <a:r>
              <a:rPr lang="pl-PL" sz="1200" dirty="0"/>
              <a:t> </a:t>
            </a:r>
            <a:r>
              <a:rPr lang="pl-PL" sz="1200" dirty="0" err="1"/>
              <a:t>years</a:t>
            </a:r>
            <a:r>
              <a:rPr lang="pl-PL" sz="1200" dirty="0"/>
              <a:t>. </a:t>
            </a:r>
            <a:r>
              <a:rPr lang="pl-PL" sz="1200" dirty="0" err="1"/>
              <a:t>Without</a:t>
            </a:r>
            <a:r>
              <a:rPr lang="pl-PL" sz="1200" dirty="0"/>
              <a:t> a major </a:t>
            </a:r>
            <a:r>
              <a:rPr lang="pl-PL" sz="1200" dirty="0" err="1"/>
              <a:t>new</a:t>
            </a:r>
            <a:r>
              <a:rPr lang="pl-PL" sz="1200" dirty="0"/>
              <a:t> role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sPHENIX</a:t>
            </a:r>
            <a:r>
              <a:rPr lang="pl-PL" sz="1200" dirty="0"/>
              <a:t>, </a:t>
            </a:r>
            <a:r>
              <a:rPr lang="pl-PL" sz="1200" dirty="0" err="1"/>
              <a:t>our</a:t>
            </a:r>
            <a:r>
              <a:rPr lang="pl-PL" sz="1200" dirty="0"/>
              <a:t> DOE </a:t>
            </a:r>
            <a:r>
              <a:rPr lang="pl-PL" sz="1200" dirty="0" err="1"/>
              <a:t>longterm</a:t>
            </a:r>
            <a:r>
              <a:rPr lang="pl-PL" sz="1200" dirty="0"/>
              <a:t> </a:t>
            </a:r>
            <a:r>
              <a:rPr lang="pl-PL" sz="1200" dirty="0" err="1"/>
              <a:t>support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risk</a:t>
            </a:r>
            <a:r>
              <a:rPr lang="pl-PL" sz="1200" dirty="0"/>
              <a:t>. </a:t>
            </a:r>
          </a:p>
          <a:p>
            <a:endParaRPr lang="pl-PL" sz="1200" dirty="0"/>
          </a:p>
          <a:p>
            <a:r>
              <a:rPr lang="pl-PL" sz="1200" b="1" dirty="0" err="1">
                <a:solidFill>
                  <a:srgbClr val="FF0000"/>
                </a:solidFill>
              </a:rPr>
              <a:t>Theory</a:t>
            </a:r>
            <a:r>
              <a:rPr lang="pl-PL" sz="1200" b="1" dirty="0">
                <a:solidFill>
                  <a:srgbClr val="FF0000"/>
                </a:solidFill>
              </a:rPr>
              <a:t>: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project</a:t>
            </a:r>
            <a:r>
              <a:rPr lang="pl-PL" sz="1200" dirty="0"/>
              <a:t> </a:t>
            </a:r>
            <a:r>
              <a:rPr lang="pl-PL" sz="1200" dirty="0" err="1"/>
              <a:t>will</a:t>
            </a:r>
            <a:r>
              <a:rPr lang="pl-PL" sz="1200" dirty="0"/>
              <a:t> place LANL </a:t>
            </a:r>
            <a:r>
              <a:rPr lang="pl-PL" sz="1200" dirty="0" err="1"/>
              <a:t>at</a:t>
            </a:r>
            <a:r>
              <a:rPr lang="pl-PL" sz="1200" dirty="0"/>
              <a:t> the </a:t>
            </a:r>
            <a:r>
              <a:rPr lang="pl-PL" sz="1200" dirty="0" err="1"/>
              <a:t>forefront</a:t>
            </a:r>
            <a:r>
              <a:rPr lang="pl-PL" sz="1200" dirty="0"/>
              <a:t> of b-</a:t>
            </a:r>
            <a:r>
              <a:rPr lang="pl-PL" sz="1200" dirty="0" err="1"/>
              <a:t>jet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calculations</a:t>
            </a:r>
            <a:r>
              <a:rPr lang="pl-PL" sz="1200" dirty="0"/>
              <a:t> for </a:t>
            </a:r>
            <a:r>
              <a:rPr lang="pl-PL" sz="1200" dirty="0" err="1"/>
              <a:t>both</a:t>
            </a:r>
            <a:r>
              <a:rPr lang="pl-PL" sz="1200" dirty="0"/>
              <a:t> RHIC and LHC </a:t>
            </a:r>
            <a:r>
              <a:rPr lang="pl-PL" sz="1200" dirty="0" err="1"/>
              <a:t>collision</a:t>
            </a:r>
            <a:r>
              <a:rPr lang="pl-PL" sz="1200" dirty="0"/>
              <a:t> </a:t>
            </a:r>
            <a:r>
              <a:rPr lang="pl-PL" sz="1200" dirty="0" err="1"/>
              <a:t>energies</a:t>
            </a:r>
            <a:r>
              <a:rPr lang="pl-PL" sz="1200" dirty="0"/>
              <a:t> </a:t>
            </a:r>
            <a:r>
              <a:rPr lang="pl-PL" sz="1200" dirty="0" err="1"/>
              <a:t>under</a:t>
            </a:r>
            <a:r>
              <a:rPr lang="pl-PL" sz="1200" dirty="0"/>
              <a:t> a </a:t>
            </a:r>
            <a:r>
              <a:rPr lang="pl-PL" sz="1200" dirty="0" err="1"/>
              <a:t>common</a:t>
            </a:r>
            <a:r>
              <a:rPr lang="pl-PL" sz="1200" dirty="0"/>
              <a:t> </a:t>
            </a:r>
            <a:r>
              <a:rPr lang="pl-PL" sz="1200" dirty="0" err="1"/>
              <a:t>theoretical</a:t>
            </a:r>
            <a:r>
              <a:rPr lang="pl-PL" sz="1200" dirty="0"/>
              <a:t> </a:t>
            </a:r>
            <a:r>
              <a:rPr lang="pl-PL" sz="1200" dirty="0" err="1"/>
              <a:t>framework</a:t>
            </a:r>
            <a:r>
              <a:rPr lang="pl-PL" sz="1200" dirty="0"/>
              <a:t>.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ensure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, </a:t>
            </a:r>
            <a:r>
              <a:rPr lang="pl-PL" sz="1200" dirty="0" err="1"/>
              <a:t>after</a:t>
            </a:r>
            <a:r>
              <a:rPr lang="pl-PL" sz="1200" dirty="0"/>
              <a:t> the </a:t>
            </a:r>
            <a:r>
              <a:rPr lang="pl-PL" sz="1200" dirty="0" err="1"/>
              <a:t>completion</a:t>
            </a:r>
            <a:r>
              <a:rPr lang="pl-PL" sz="1200" dirty="0"/>
              <a:t> of the DR, the </a:t>
            </a:r>
            <a:r>
              <a:rPr lang="pl-PL" sz="1200" dirty="0" err="1"/>
              <a:t>utilization</a:t>
            </a:r>
            <a:r>
              <a:rPr lang="pl-PL" sz="1200" dirty="0"/>
              <a:t> of the </a:t>
            </a:r>
            <a:r>
              <a:rPr lang="pl-PL" sz="1200" dirty="0" err="1"/>
              <a:t>next</a:t>
            </a:r>
            <a:r>
              <a:rPr lang="pl-PL" sz="1200" dirty="0"/>
              <a:t> </a:t>
            </a:r>
            <a:r>
              <a:rPr lang="pl-PL" sz="1200" dirty="0" err="1"/>
              <a:t>generation</a:t>
            </a:r>
            <a:r>
              <a:rPr lang="pl-PL" sz="1200" dirty="0"/>
              <a:t> of </a:t>
            </a:r>
            <a:r>
              <a:rPr lang="pl-PL" sz="1200" dirty="0" err="1"/>
              <a:t>experiments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fully</a:t>
            </a:r>
            <a:r>
              <a:rPr lang="pl-PL" sz="1200" dirty="0"/>
              <a:t> </a:t>
            </a:r>
            <a:r>
              <a:rPr lang="pl-PL" sz="1200" dirty="0" err="1"/>
              <a:t>maximized</a:t>
            </a:r>
            <a:r>
              <a:rPr lang="pl-PL" sz="1200" dirty="0"/>
              <a:t> and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provide</a:t>
            </a:r>
            <a:r>
              <a:rPr lang="pl-PL" sz="1200" dirty="0"/>
              <a:t> </a:t>
            </a:r>
            <a:r>
              <a:rPr lang="pl-PL" sz="1200" dirty="0" err="1"/>
              <a:t>additional</a:t>
            </a:r>
            <a:r>
              <a:rPr lang="pl-PL" sz="1200" dirty="0"/>
              <a:t> </a:t>
            </a:r>
            <a:r>
              <a:rPr lang="pl-PL" sz="1200" dirty="0" err="1"/>
              <a:t>insight</a:t>
            </a:r>
            <a:r>
              <a:rPr lang="pl-PL" sz="1200" dirty="0"/>
              <a:t> </a:t>
            </a:r>
            <a:r>
              <a:rPr lang="pl-PL" sz="1200" dirty="0" err="1"/>
              <a:t>into</a:t>
            </a:r>
            <a:r>
              <a:rPr lang="pl-PL" sz="1200" dirty="0"/>
              <a:t> the heavy </a:t>
            </a:r>
            <a:r>
              <a:rPr lang="pl-PL" sz="1200" dirty="0" err="1"/>
              <a:t>ion</a:t>
            </a:r>
            <a:r>
              <a:rPr lang="pl-PL" sz="1200" dirty="0"/>
              <a:t> LHC </a:t>
            </a:r>
            <a:r>
              <a:rPr lang="pl-PL" sz="1200" dirty="0" err="1"/>
              <a:t>experiments</a:t>
            </a:r>
            <a:r>
              <a:rPr lang="pl-PL" sz="1200" dirty="0"/>
              <a:t> </a:t>
            </a:r>
            <a:r>
              <a:rPr lang="pl-PL" sz="1200" dirty="0" err="1"/>
              <a:t>currently</a:t>
            </a:r>
            <a:r>
              <a:rPr lang="pl-PL" sz="1200" dirty="0"/>
              <a:t> </a:t>
            </a:r>
            <a:r>
              <a:rPr lang="pl-PL" sz="1200" dirty="0" err="1"/>
              <a:t>underway</a:t>
            </a:r>
            <a:r>
              <a:rPr lang="pl-PL" sz="1200" dirty="0"/>
              <a:t>. </a:t>
            </a:r>
            <a:r>
              <a:rPr lang="pl-PL" sz="1200" dirty="0" err="1"/>
              <a:t>Previous</a:t>
            </a:r>
            <a:r>
              <a:rPr lang="pl-PL" sz="1200" dirty="0"/>
              <a:t> </a:t>
            </a:r>
            <a:r>
              <a:rPr lang="pl-PL" sz="1200" dirty="0" err="1"/>
              <a:t>successful</a:t>
            </a:r>
            <a:r>
              <a:rPr lang="pl-PL" sz="1200" dirty="0"/>
              <a:t> </a:t>
            </a:r>
            <a:r>
              <a:rPr lang="pl-PL" sz="1200" dirty="0" err="1"/>
              <a:t>theoretical</a:t>
            </a:r>
            <a:r>
              <a:rPr lang="pl-PL" sz="1200" dirty="0"/>
              <a:t> LDRD </a:t>
            </a:r>
            <a:r>
              <a:rPr lang="pl-PL" sz="1200" dirty="0" err="1"/>
              <a:t>projects</a:t>
            </a:r>
            <a:r>
              <a:rPr lang="pl-PL" sz="1200" dirty="0"/>
              <a:t> </a:t>
            </a:r>
            <a:r>
              <a:rPr lang="pl-PL" sz="1200" dirty="0" err="1"/>
              <a:t>have</a:t>
            </a:r>
            <a:r>
              <a:rPr lang="pl-PL" sz="1200" dirty="0"/>
              <a:t> </a:t>
            </a:r>
            <a:r>
              <a:rPr lang="pl-PL" sz="1200" dirty="0" err="1"/>
              <a:t>allowed</a:t>
            </a:r>
            <a:r>
              <a:rPr lang="pl-PL" sz="1200" dirty="0"/>
              <a:t> LANL to </a:t>
            </a:r>
            <a:r>
              <a:rPr lang="pl-PL" sz="1200" dirty="0" err="1"/>
              <a:t>secure</a:t>
            </a:r>
            <a:r>
              <a:rPr lang="pl-PL" sz="1200" dirty="0"/>
              <a:t> </a:t>
            </a:r>
            <a:r>
              <a:rPr lang="pl-PL" sz="1200" dirty="0" err="1"/>
              <a:t>significant</a:t>
            </a:r>
            <a:r>
              <a:rPr lang="pl-PL" sz="1200" dirty="0"/>
              <a:t> DOE </a:t>
            </a:r>
            <a:r>
              <a:rPr lang="pl-PL" sz="1200" dirty="0" err="1"/>
              <a:t>early</a:t>
            </a:r>
            <a:r>
              <a:rPr lang="pl-PL" sz="1200" dirty="0"/>
              <a:t> </a:t>
            </a:r>
            <a:r>
              <a:rPr lang="pl-PL" sz="1200" dirty="0" err="1"/>
              <a:t>career</a:t>
            </a:r>
            <a:r>
              <a:rPr lang="pl-PL" sz="1200" dirty="0"/>
              <a:t> </a:t>
            </a:r>
            <a:r>
              <a:rPr lang="pl-PL" sz="1200" dirty="0" err="1"/>
              <a:t>award</a:t>
            </a:r>
            <a:r>
              <a:rPr lang="pl-PL" sz="1200" dirty="0"/>
              <a:t> </a:t>
            </a:r>
            <a:r>
              <a:rPr lang="pl-PL" sz="1200" dirty="0" err="1"/>
              <a:t>funding</a:t>
            </a:r>
            <a:r>
              <a:rPr lang="pl-PL" sz="1200" dirty="0"/>
              <a:t> ($1M/</a:t>
            </a:r>
            <a:r>
              <a:rPr lang="pl-PL" sz="1200" dirty="0" err="1"/>
              <a:t>yr</a:t>
            </a:r>
            <a:r>
              <a:rPr lang="pl-PL" sz="1200" dirty="0"/>
              <a:t> for 5 </a:t>
            </a:r>
            <a:r>
              <a:rPr lang="pl-PL" sz="1200" dirty="0" err="1"/>
              <a:t>yrs</a:t>
            </a:r>
            <a:r>
              <a:rPr lang="pl-PL" sz="1200" dirty="0"/>
              <a:t>) and we </a:t>
            </a:r>
            <a:r>
              <a:rPr lang="pl-PL" sz="1200" dirty="0" err="1"/>
              <a:t>expect</a:t>
            </a:r>
            <a:r>
              <a:rPr lang="pl-PL" sz="1200" dirty="0"/>
              <a:t> to </a:t>
            </a:r>
            <a:r>
              <a:rPr lang="pl-PL" sz="1200" dirty="0" err="1"/>
              <a:t>receive</a:t>
            </a:r>
            <a:r>
              <a:rPr lang="pl-PL" sz="1200" dirty="0"/>
              <a:t> </a:t>
            </a:r>
            <a:r>
              <a:rPr lang="pl-PL" sz="1200" dirty="0" err="1"/>
              <a:t>long</a:t>
            </a:r>
            <a:r>
              <a:rPr lang="pl-PL" sz="1200" dirty="0"/>
              <a:t>-term DOE </a:t>
            </a:r>
            <a:r>
              <a:rPr lang="pl-PL" sz="1200" dirty="0" err="1"/>
              <a:t>baseline</a:t>
            </a:r>
            <a:r>
              <a:rPr lang="pl-PL" sz="1200" dirty="0"/>
              <a:t> </a:t>
            </a:r>
            <a:r>
              <a:rPr lang="pl-PL" sz="1200" dirty="0" err="1"/>
              <a:t>support</a:t>
            </a:r>
            <a:r>
              <a:rPr lang="pl-PL" sz="1200" dirty="0"/>
              <a:t> as a </a:t>
            </a:r>
            <a:r>
              <a:rPr lang="pl-PL" sz="1200" dirty="0" err="1"/>
              <a:t>result</a:t>
            </a:r>
            <a:r>
              <a:rPr lang="pl-PL" sz="1200" dirty="0"/>
              <a:t> of </a:t>
            </a:r>
            <a:r>
              <a:rPr lang="pl-PL" sz="1200" dirty="0" err="1"/>
              <a:t>this</a:t>
            </a:r>
            <a:r>
              <a:rPr lang="pl-PL" sz="1200" dirty="0"/>
              <a:t> LDRD </a:t>
            </a:r>
            <a:r>
              <a:rPr lang="pl-PL" sz="1200" dirty="0" err="1"/>
              <a:t>effort</a:t>
            </a:r>
            <a:r>
              <a:rPr lang="pl-PL" sz="1200" dirty="0"/>
              <a:t>. </a:t>
            </a:r>
            <a:r>
              <a:rPr lang="pl-PL" sz="1200" dirty="0" err="1"/>
              <a:t>Funding</a:t>
            </a:r>
            <a:r>
              <a:rPr lang="pl-PL" sz="1200" dirty="0"/>
              <a:t> </a:t>
            </a:r>
            <a:r>
              <a:rPr lang="pl-PL" sz="1200" dirty="0" err="1"/>
              <a:t>sources</a:t>
            </a:r>
            <a:r>
              <a:rPr lang="pl-PL" sz="1200" dirty="0"/>
              <a:t> for the </a:t>
            </a:r>
            <a:r>
              <a:rPr lang="pl-PL" sz="1200" dirty="0" err="1"/>
              <a:t>theoretical</a:t>
            </a:r>
            <a:r>
              <a:rPr lang="pl-PL" sz="1200" dirty="0"/>
              <a:t> </a:t>
            </a:r>
            <a:r>
              <a:rPr lang="pl-PL" sz="1200" dirty="0" err="1"/>
              <a:t>efforts</a:t>
            </a:r>
            <a:r>
              <a:rPr lang="pl-PL" sz="1200" dirty="0"/>
              <a:t> </a:t>
            </a:r>
            <a:r>
              <a:rPr lang="pl-PL" sz="1200" dirty="0" err="1"/>
              <a:t>include</a:t>
            </a:r>
            <a:r>
              <a:rPr lang="pl-PL" sz="1200" dirty="0"/>
              <a:t> </a:t>
            </a:r>
            <a:r>
              <a:rPr lang="pl-PL" sz="1200" dirty="0" err="1"/>
              <a:t>DOE’s</a:t>
            </a:r>
            <a:r>
              <a:rPr lang="pl-PL" sz="1200" dirty="0"/>
              <a:t>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, High </a:t>
            </a:r>
            <a:r>
              <a:rPr lang="pl-PL" sz="1200" dirty="0" err="1"/>
              <a:t>Energy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and </a:t>
            </a:r>
            <a:r>
              <a:rPr lang="pl-PL" sz="1200" dirty="0" err="1"/>
              <a:t>Fusion</a:t>
            </a:r>
            <a:r>
              <a:rPr lang="pl-PL" sz="1200" dirty="0"/>
              <a:t> </a:t>
            </a:r>
            <a:r>
              <a:rPr lang="pl-PL" sz="1200" dirty="0" err="1"/>
              <a:t>Energy</a:t>
            </a:r>
            <a:r>
              <a:rPr lang="pl-PL" sz="1200" dirty="0"/>
              <a:t> Science program </a:t>
            </a:r>
            <a:r>
              <a:rPr lang="pl-PL" sz="1200" dirty="0" err="1"/>
              <a:t>offices</a:t>
            </a:r>
            <a:r>
              <a:rPr lang="pl-PL" sz="1200" dirty="0"/>
              <a:t>. 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1/21/18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MAPS: a State of the Art Tracker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450" y="1029597"/>
            <a:ext cx="5608190" cy="27580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speed, 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Ultra-thin/low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upgrade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ideal detector for QGP b-jet physics!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6A2-7DA3-964B-8CB4-4BEB62FBB81F}" type="datetime1">
              <a:rPr lang="en-US" smtClean="0"/>
              <a:t>1/21/18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10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9268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812" y="1029597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9-chip MAPS stave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Tasks and Schedules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61948"/>
            <a:ext cx="914400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626D-8E64-C74D-A577-3DF279518AE2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smtClean="0"/>
              <a:t>Theory Transition Details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717" y="3267116"/>
            <a:ext cx="80910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b="1" dirty="0" err="1">
                <a:solidFill>
                  <a:srgbClr val="FF0000"/>
                </a:solidFill>
              </a:rPr>
              <a:t>Theory</a:t>
            </a:r>
            <a:r>
              <a:rPr lang="pl-PL" b="1" dirty="0">
                <a:solidFill>
                  <a:srgbClr val="FF0000"/>
                </a:solidFill>
              </a:rPr>
              <a:t>: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place LANL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forefront</a:t>
            </a:r>
            <a:r>
              <a:rPr lang="pl-PL" dirty="0"/>
              <a:t> of b-</a:t>
            </a:r>
            <a:r>
              <a:rPr lang="pl-PL" dirty="0" err="1"/>
              <a:t>jet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 </a:t>
            </a:r>
            <a:r>
              <a:rPr lang="pl-PL" dirty="0" err="1"/>
              <a:t>calculations</a:t>
            </a:r>
            <a:r>
              <a:rPr lang="pl-PL" dirty="0"/>
              <a:t> for </a:t>
            </a:r>
            <a:r>
              <a:rPr lang="pl-PL" dirty="0" err="1"/>
              <a:t>both</a:t>
            </a:r>
            <a:r>
              <a:rPr lang="pl-PL" dirty="0"/>
              <a:t> RHIC and LHC </a:t>
            </a:r>
            <a:r>
              <a:rPr lang="pl-PL" dirty="0" err="1"/>
              <a:t>collision</a:t>
            </a:r>
            <a:r>
              <a:rPr lang="pl-PL" dirty="0"/>
              <a:t> </a:t>
            </a:r>
            <a:r>
              <a:rPr lang="pl-PL" dirty="0" err="1"/>
              <a:t>energies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a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theoretical</a:t>
            </a:r>
            <a:r>
              <a:rPr lang="pl-PL" dirty="0"/>
              <a:t> </a:t>
            </a:r>
            <a:r>
              <a:rPr lang="pl-PL" dirty="0" err="1"/>
              <a:t>framework</a:t>
            </a:r>
            <a:r>
              <a:rPr lang="pl-PL" dirty="0"/>
              <a:t>.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ensure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, </a:t>
            </a:r>
            <a:r>
              <a:rPr lang="pl-PL" dirty="0" err="1"/>
              <a:t>after</a:t>
            </a:r>
            <a:r>
              <a:rPr lang="pl-PL" dirty="0"/>
              <a:t> the </a:t>
            </a:r>
            <a:r>
              <a:rPr lang="pl-PL" dirty="0" err="1"/>
              <a:t>completion</a:t>
            </a:r>
            <a:r>
              <a:rPr lang="pl-PL" dirty="0"/>
              <a:t> of the DR, the </a:t>
            </a:r>
            <a:r>
              <a:rPr lang="pl-PL" dirty="0" err="1"/>
              <a:t>utilization</a:t>
            </a:r>
            <a:r>
              <a:rPr lang="pl-PL" dirty="0"/>
              <a:t> of the </a:t>
            </a:r>
            <a:r>
              <a:rPr lang="pl-PL" dirty="0" err="1"/>
              <a:t>next</a:t>
            </a:r>
            <a:r>
              <a:rPr lang="pl-PL" dirty="0"/>
              <a:t> </a:t>
            </a:r>
            <a:r>
              <a:rPr lang="pl-PL" dirty="0" err="1"/>
              <a:t>generation</a:t>
            </a:r>
            <a:r>
              <a:rPr lang="pl-PL" dirty="0"/>
              <a:t> of </a:t>
            </a:r>
            <a:r>
              <a:rPr lang="pl-PL" dirty="0" err="1"/>
              <a:t>experiments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fully</a:t>
            </a:r>
            <a:r>
              <a:rPr lang="pl-PL" dirty="0"/>
              <a:t> </a:t>
            </a:r>
            <a:r>
              <a:rPr lang="pl-PL" dirty="0" err="1"/>
              <a:t>maximized</a:t>
            </a:r>
            <a:r>
              <a:rPr lang="pl-PL" dirty="0"/>
              <a:t> and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provide</a:t>
            </a:r>
            <a:r>
              <a:rPr lang="pl-PL" dirty="0"/>
              <a:t>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insight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the heavy </a:t>
            </a:r>
            <a:r>
              <a:rPr lang="pl-PL" dirty="0" err="1"/>
              <a:t>ion</a:t>
            </a:r>
            <a:r>
              <a:rPr lang="pl-PL" dirty="0"/>
              <a:t> LHC </a:t>
            </a:r>
            <a:r>
              <a:rPr lang="pl-PL" dirty="0" err="1"/>
              <a:t>experiments</a:t>
            </a:r>
            <a:r>
              <a:rPr lang="pl-PL" dirty="0"/>
              <a:t> </a:t>
            </a:r>
            <a:r>
              <a:rPr lang="pl-PL" dirty="0" err="1"/>
              <a:t>currently</a:t>
            </a:r>
            <a:r>
              <a:rPr lang="pl-PL" dirty="0"/>
              <a:t> </a:t>
            </a:r>
            <a:r>
              <a:rPr lang="pl-PL" dirty="0" err="1"/>
              <a:t>underway</a:t>
            </a:r>
            <a:r>
              <a:rPr lang="pl-PL" dirty="0"/>
              <a:t>. </a:t>
            </a:r>
            <a:r>
              <a:rPr lang="pl-PL" dirty="0" err="1"/>
              <a:t>Previous</a:t>
            </a:r>
            <a:r>
              <a:rPr lang="pl-PL" dirty="0"/>
              <a:t> </a:t>
            </a:r>
            <a:r>
              <a:rPr lang="pl-PL" dirty="0" err="1"/>
              <a:t>successful</a:t>
            </a:r>
            <a:r>
              <a:rPr lang="pl-PL" dirty="0"/>
              <a:t> </a:t>
            </a:r>
            <a:r>
              <a:rPr lang="pl-PL" dirty="0" err="1"/>
              <a:t>theoretical</a:t>
            </a:r>
            <a:r>
              <a:rPr lang="pl-PL" dirty="0"/>
              <a:t> LDRD </a:t>
            </a:r>
            <a:r>
              <a:rPr lang="pl-PL" dirty="0" err="1"/>
              <a:t>projects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allowed</a:t>
            </a:r>
            <a:r>
              <a:rPr lang="pl-PL" dirty="0"/>
              <a:t> LANL to </a:t>
            </a:r>
            <a:r>
              <a:rPr lang="pl-PL" dirty="0" err="1"/>
              <a:t>secure</a:t>
            </a:r>
            <a:r>
              <a:rPr lang="pl-PL" dirty="0"/>
              <a:t> </a:t>
            </a:r>
            <a:r>
              <a:rPr lang="pl-PL" dirty="0" err="1"/>
              <a:t>significant</a:t>
            </a:r>
            <a:r>
              <a:rPr lang="pl-PL" dirty="0"/>
              <a:t> DOE </a:t>
            </a:r>
            <a:r>
              <a:rPr lang="pl-PL" dirty="0" err="1"/>
              <a:t>early</a:t>
            </a:r>
            <a:r>
              <a:rPr lang="pl-PL" dirty="0"/>
              <a:t> </a:t>
            </a:r>
            <a:r>
              <a:rPr lang="pl-PL" dirty="0" err="1"/>
              <a:t>career</a:t>
            </a:r>
            <a:r>
              <a:rPr lang="pl-PL" dirty="0"/>
              <a:t> </a:t>
            </a:r>
            <a:r>
              <a:rPr lang="pl-PL" dirty="0" err="1"/>
              <a:t>award</a:t>
            </a:r>
            <a:r>
              <a:rPr lang="pl-PL" dirty="0"/>
              <a:t> </a:t>
            </a:r>
            <a:r>
              <a:rPr lang="pl-PL" dirty="0" err="1"/>
              <a:t>funding</a:t>
            </a:r>
            <a:r>
              <a:rPr lang="pl-PL" dirty="0"/>
              <a:t> ($1M/</a:t>
            </a:r>
            <a:r>
              <a:rPr lang="pl-PL" dirty="0" err="1"/>
              <a:t>yr</a:t>
            </a:r>
            <a:r>
              <a:rPr lang="pl-PL" dirty="0"/>
              <a:t> for 5 </a:t>
            </a:r>
            <a:r>
              <a:rPr lang="pl-PL" dirty="0" err="1"/>
              <a:t>yrs</a:t>
            </a:r>
            <a:r>
              <a:rPr lang="pl-PL" dirty="0"/>
              <a:t>) and we </a:t>
            </a:r>
            <a:r>
              <a:rPr lang="pl-PL" dirty="0" err="1"/>
              <a:t>expect</a:t>
            </a:r>
            <a:r>
              <a:rPr lang="pl-PL" dirty="0"/>
              <a:t> to </a:t>
            </a:r>
            <a:r>
              <a:rPr lang="pl-PL" dirty="0" err="1"/>
              <a:t>receive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-term DOE </a:t>
            </a:r>
            <a:r>
              <a:rPr lang="pl-PL" dirty="0" err="1"/>
              <a:t>baseline</a:t>
            </a:r>
            <a:r>
              <a:rPr lang="pl-PL" dirty="0"/>
              <a:t> </a:t>
            </a:r>
            <a:r>
              <a:rPr lang="pl-PL" dirty="0" err="1"/>
              <a:t>support</a:t>
            </a:r>
            <a:r>
              <a:rPr lang="pl-PL" dirty="0"/>
              <a:t> as a </a:t>
            </a:r>
            <a:r>
              <a:rPr lang="pl-PL" dirty="0" err="1"/>
              <a:t>result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LDRD </a:t>
            </a:r>
            <a:r>
              <a:rPr lang="pl-PL" dirty="0" err="1"/>
              <a:t>effort</a:t>
            </a:r>
            <a:r>
              <a:rPr lang="pl-PL" dirty="0"/>
              <a:t>. </a:t>
            </a:r>
            <a:r>
              <a:rPr lang="pl-PL" dirty="0" err="1"/>
              <a:t>Funding</a:t>
            </a:r>
            <a:r>
              <a:rPr lang="pl-PL" dirty="0"/>
              <a:t> </a:t>
            </a:r>
            <a:r>
              <a:rPr lang="pl-PL" dirty="0" err="1"/>
              <a:t>sources</a:t>
            </a:r>
            <a:r>
              <a:rPr lang="pl-PL" dirty="0"/>
              <a:t> for the </a:t>
            </a:r>
            <a:r>
              <a:rPr lang="pl-PL" dirty="0" err="1"/>
              <a:t>theoretical</a:t>
            </a:r>
            <a:r>
              <a:rPr lang="pl-PL" dirty="0"/>
              <a:t> </a:t>
            </a:r>
            <a:r>
              <a:rPr lang="pl-PL" dirty="0" err="1"/>
              <a:t>efforts</a:t>
            </a:r>
            <a:r>
              <a:rPr lang="pl-PL" dirty="0"/>
              <a:t> </a:t>
            </a:r>
            <a:r>
              <a:rPr lang="pl-PL" dirty="0" err="1"/>
              <a:t>include</a:t>
            </a:r>
            <a:r>
              <a:rPr lang="pl-PL" dirty="0"/>
              <a:t> </a:t>
            </a:r>
            <a:r>
              <a:rPr lang="pl-PL" dirty="0" err="1"/>
              <a:t>DOE’s</a:t>
            </a:r>
            <a:r>
              <a:rPr lang="pl-PL" dirty="0"/>
              <a:t>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, High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 and </a:t>
            </a:r>
            <a:r>
              <a:rPr lang="pl-PL" dirty="0" err="1"/>
              <a:t>Fusion</a:t>
            </a:r>
            <a:r>
              <a:rPr lang="pl-PL" dirty="0"/>
              <a:t> </a:t>
            </a:r>
            <a:r>
              <a:rPr lang="pl-PL" dirty="0" err="1"/>
              <a:t>Energy</a:t>
            </a:r>
            <a:r>
              <a:rPr lang="pl-PL" dirty="0"/>
              <a:t> Science program </a:t>
            </a:r>
            <a:r>
              <a:rPr lang="pl-PL" dirty="0" err="1"/>
              <a:t>offices</a:t>
            </a:r>
            <a:r>
              <a:rPr lang="pl-PL" dirty="0"/>
              <a:t>. 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1/21/18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337" y="1217094"/>
            <a:ext cx="8036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 Transition Plan details is still being worked out. The transition is 2 ¾ years away </a:t>
            </a:r>
          </a:p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 can certainly can use some of the experience of LANL managers. What were the transition steps taken 3 year  prior to the end of the last successful project you led?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7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err="1" smtClean="0"/>
              <a:t>Perturbative</a:t>
            </a:r>
            <a:r>
              <a:rPr lang="en-US" dirty="0" smtClean="0"/>
              <a:t> QCD and SCET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337" y="2417422"/>
            <a:ext cx="8091083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b="1" dirty="0" err="1">
                <a:solidFill>
                  <a:srgbClr val="FF0000"/>
                </a:solidFill>
              </a:rPr>
              <a:t>Theory</a:t>
            </a:r>
            <a:r>
              <a:rPr lang="pl-PL" b="1" dirty="0">
                <a:solidFill>
                  <a:srgbClr val="FF0000"/>
                </a:solidFill>
              </a:rPr>
              <a:t>: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NP program manager </a:t>
            </a:r>
            <a:r>
              <a:rPr lang="pl-PL" b="1" dirty="0" smtClean="0">
                <a:solidFill>
                  <a:srgbClr val="000000"/>
                </a:solidFill>
              </a:rPr>
              <a:t>J. </a:t>
            </a:r>
            <a:r>
              <a:rPr lang="pl-PL" b="1" dirty="0" err="1" smtClean="0">
                <a:solidFill>
                  <a:srgbClr val="000000"/>
                </a:solidFill>
              </a:rPr>
              <a:t>Carlson</a:t>
            </a:r>
            <a:r>
              <a:rPr lang="pl-PL" b="1" dirty="0" smtClean="0">
                <a:solidFill>
                  <a:srgbClr val="000000"/>
                </a:solidFill>
              </a:rPr>
              <a:t>  </a:t>
            </a:r>
          </a:p>
          <a:p>
            <a:r>
              <a:rPr lang="pl-PL" dirty="0" smtClean="0"/>
              <a:t>We  </a:t>
            </a:r>
            <a:r>
              <a:rPr lang="pl-PL" dirty="0" err="1" smtClean="0"/>
              <a:t>expect</a:t>
            </a:r>
            <a:r>
              <a:rPr lang="pl-PL" dirty="0" smtClean="0"/>
              <a:t> </a:t>
            </a:r>
            <a:r>
              <a:rPr lang="pl-PL" dirty="0"/>
              <a:t>to </a:t>
            </a:r>
            <a:r>
              <a:rPr lang="pl-PL" dirty="0" err="1"/>
              <a:t>receive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-term DOE </a:t>
            </a:r>
            <a:endParaRPr lang="pl-PL" dirty="0" smtClean="0"/>
          </a:p>
          <a:p>
            <a:r>
              <a:rPr lang="pl-PL" dirty="0" err="1" smtClean="0"/>
              <a:t>Baseline</a:t>
            </a:r>
            <a:r>
              <a:rPr lang="pl-PL" dirty="0" smtClean="0"/>
              <a:t>  </a:t>
            </a:r>
            <a:r>
              <a:rPr lang="pl-PL" dirty="0" err="1" smtClean="0"/>
              <a:t>support</a:t>
            </a:r>
            <a:r>
              <a:rPr lang="pl-PL" dirty="0" smtClean="0"/>
              <a:t> </a:t>
            </a:r>
            <a:r>
              <a:rPr lang="pl-PL" dirty="0"/>
              <a:t>as a </a:t>
            </a:r>
            <a:r>
              <a:rPr lang="pl-PL" dirty="0" err="1"/>
              <a:t>result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LDRD </a:t>
            </a:r>
            <a:r>
              <a:rPr lang="pl-PL" dirty="0" err="1"/>
              <a:t>effort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 smtClean="0"/>
          </a:p>
          <a:p>
            <a:r>
              <a:rPr lang="pl-PL" sz="2400" dirty="0" smtClean="0">
                <a:solidFill>
                  <a:srgbClr val="0000FF"/>
                </a:solidFill>
              </a:rPr>
              <a:t>Extended </a:t>
            </a:r>
            <a:r>
              <a:rPr lang="pl-PL" sz="2400" dirty="0" err="1" smtClean="0">
                <a:solidFill>
                  <a:srgbClr val="0000FF"/>
                </a:solidFill>
              </a:rPr>
              <a:t>jet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studies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at</a:t>
            </a:r>
            <a:r>
              <a:rPr lang="pl-PL" sz="2400" dirty="0" smtClean="0">
                <a:solidFill>
                  <a:srgbClr val="0000FF"/>
                </a:solidFill>
              </a:rPr>
              <a:t> LHC </a:t>
            </a:r>
          </a:p>
          <a:p>
            <a:endParaRPr lang="pl-PL" sz="2400" dirty="0">
              <a:solidFill>
                <a:srgbClr val="0000FF"/>
              </a:solidFill>
            </a:endParaRPr>
          </a:p>
          <a:p>
            <a:r>
              <a:rPr lang="pl-PL" sz="2400" dirty="0" smtClean="0">
                <a:solidFill>
                  <a:srgbClr val="0000FF"/>
                </a:solidFill>
              </a:rPr>
              <a:t>Jet and heavy </a:t>
            </a:r>
            <a:r>
              <a:rPr lang="pl-PL" sz="2400" dirty="0" err="1" smtClean="0">
                <a:solidFill>
                  <a:srgbClr val="0000FF"/>
                </a:solidFill>
              </a:rPr>
              <a:t>flavor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physics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at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pl-PL" sz="2400" dirty="0" smtClean="0">
                <a:solidFill>
                  <a:srgbClr val="0000FF"/>
                </a:solidFill>
              </a:rPr>
              <a:t>RHIC </a:t>
            </a:r>
            <a:r>
              <a:rPr lang="pl-PL" sz="2400" dirty="0" err="1" smtClean="0">
                <a:solidFill>
                  <a:srgbClr val="0000FF"/>
                </a:solidFill>
              </a:rPr>
              <a:t>sPHENIX</a:t>
            </a:r>
            <a:endParaRPr lang="pl-PL" sz="2400" dirty="0" smtClean="0">
              <a:solidFill>
                <a:srgbClr val="0000FF"/>
              </a:solidFill>
            </a:endParaRPr>
          </a:p>
          <a:p>
            <a:endParaRPr lang="pl-PL" sz="2400" dirty="0">
              <a:solidFill>
                <a:srgbClr val="0000FF"/>
              </a:solidFill>
            </a:endParaRPr>
          </a:p>
          <a:p>
            <a:r>
              <a:rPr lang="pl-PL" sz="2400" dirty="0" err="1" smtClean="0">
                <a:solidFill>
                  <a:srgbClr val="0000FF"/>
                </a:solidFill>
              </a:rPr>
              <a:t>Future</a:t>
            </a:r>
            <a:r>
              <a:rPr lang="pl-PL" sz="2400" dirty="0" smtClean="0">
                <a:solidFill>
                  <a:srgbClr val="0000FF"/>
                </a:solidFill>
              </a:rPr>
              <a:t> EIC program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1/21/18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337" y="1217094"/>
            <a:ext cx="8036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Two Early career awards in this area:</a:t>
            </a:r>
            <a:endParaRPr lang="en-US" sz="8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/>
              <a:t>Vitev</a:t>
            </a:r>
            <a:r>
              <a:rPr lang="en-US" sz="2400" dirty="0" smtClean="0"/>
              <a:t> $500k/y ending this year</a:t>
            </a:r>
          </a:p>
          <a:p>
            <a:r>
              <a:rPr lang="en-US" sz="2400" dirty="0" smtClean="0"/>
              <a:t>	Lee </a:t>
            </a:r>
            <a:r>
              <a:rPr lang="en-US" sz="2400" dirty="0"/>
              <a:t>$500k/y ending </a:t>
            </a:r>
            <a:r>
              <a:rPr lang="en-US" sz="2400" dirty="0" smtClean="0"/>
              <a:t>FY19</a:t>
            </a:r>
            <a:endParaRPr lang="en-US" sz="2400" dirty="0"/>
          </a:p>
        </p:txBody>
      </p:sp>
      <p:pic>
        <p:nvPicPr>
          <p:cNvPr id="11" name="Picture 10" descr="eA_eh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97" y="4419637"/>
            <a:ext cx="3379067" cy="21138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8241" y="45861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Observe the lepton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83" y="1638300"/>
            <a:ext cx="3967558" cy="26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9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smtClean="0"/>
              <a:t>Lattice QCD and Plasma Physics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737" y="2048091"/>
            <a:ext cx="8091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b="1" dirty="0" err="1">
                <a:solidFill>
                  <a:srgbClr val="FF0000"/>
                </a:solidFill>
              </a:rPr>
              <a:t>Theory</a:t>
            </a:r>
            <a:r>
              <a:rPr lang="pl-PL" b="1" dirty="0">
                <a:solidFill>
                  <a:srgbClr val="FF0000"/>
                </a:solidFill>
              </a:rPr>
              <a:t>: </a:t>
            </a:r>
            <a:r>
              <a:rPr lang="pl-PL" dirty="0" smtClean="0"/>
              <a:t>R. Gupta </a:t>
            </a:r>
            <a:r>
              <a:rPr lang="pl-PL" dirty="0" err="1" smtClean="0"/>
              <a:t>is</a:t>
            </a:r>
            <a:r>
              <a:rPr lang="pl-PL" dirty="0" smtClean="0"/>
              <a:t> HEP program manager. 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1/21/18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337" y="1217094"/>
            <a:ext cx="8036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Lattice QCD needs to work with DOE to increase HEP funding.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Apply for computing time</a:t>
            </a: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endParaRPr lang="en-US" sz="800" dirty="0">
              <a:solidFill>
                <a:srgbClr val="0000FF"/>
              </a:solidFill>
            </a:endParaRPr>
          </a:p>
          <a:p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337" y="3156087"/>
            <a:ext cx="8036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Seek OFES DOE funding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737" y="3781342"/>
            <a:ext cx="49828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b="1" dirty="0" err="1">
                <a:solidFill>
                  <a:srgbClr val="FF0000"/>
                </a:solidFill>
              </a:rPr>
              <a:t>Theory</a:t>
            </a:r>
            <a:r>
              <a:rPr lang="pl-PL" b="1" dirty="0" smtClean="0">
                <a:solidFill>
                  <a:srgbClr val="FF0000"/>
                </a:solidFill>
              </a:rPr>
              <a:t>:   </a:t>
            </a:r>
            <a:r>
              <a:rPr lang="pl-PL" dirty="0" smtClean="0"/>
              <a:t>FES </a:t>
            </a:r>
            <a:r>
              <a:rPr lang="pl-PL" dirty="0" err="1" smtClean="0"/>
              <a:t>funding</a:t>
            </a:r>
            <a:r>
              <a:rPr lang="pl-PL" dirty="0" smtClean="0"/>
              <a:t> D. Rej.    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redict </a:t>
            </a:r>
            <a:r>
              <a:rPr lang="en-US" dirty="0"/>
              <a:t>transport properties of materials (carbon, aluminum) relevant to temperatures and densities accessible in current and future experiments </a:t>
            </a:r>
            <a:r>
              <a:rPr lang="en-US" b="1" dirty="0">
                <a:solidFill>
                  <a:srgbClr val="0000FF"/>
                </a:solidFill>
              </a:rPr>
              <a:t>LCLS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Stopping power measurements at </a:t>
            </a:r>
            <a:r>
              <a:rPr lang="en-US" b="1" dirty="0">
                <a:solidFill>
                  <a:srgbClr val="0000FF"/>
                </a:solidFill>
              </a:rPr>
              <a:t>NIF and OMEGA </a:t>
            </a:r>
            <a:r>
              <a:rPr lang="en-US" dirty="0"/>
              <a:t>are becoming available.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80" y="3740863"/>
            <a:ext cx="3124200" cy="2790842"/>
          </a:xfrm>
          <a:prstGeom prst="rect">
            <a:avLst/>
          </a:prstGeom>
        </p:spPr>
      </p:pic>
      <p:sp>
        <p:nvSpPr>
          <p:cNvPr id="14" name="Shape 178"/>
          <p:cNvSpPr/>
          <p:nvPr/>
        </p:nvSpPr>
        <p:spPr>
          <a:xfrm>
            <a:off x="745922" y="2498879"/>
            <a:ext cx="427453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</a:defRPr>
            </a:pPr>
            <a:r>
              <a:rPr lang="en-US" sz="2200" dirty="0" smtClean="0"/>
              <a:t>Computing:  </a:t>
            </a:r>
            <a:r>
              <a:rPr lang="en-US" sz="2200" dirty="0" smtClean="0">
                <a:solidFill>
                  <a:srgbClr val="0000FF"/>
                </a:solidFill>
              </a:rPr>
              <a:t>USQCD at LANL, LLNL, ORNL, BNL, </a:t>
            </a:r>
            <a:r>
              <a:rPr lang="en-US" sz="2200" dirty="0" err="1" smtClean="0">
                <a:solidFill>
                  <a:srgbClr val="0000FF"/>
                </a:solidFill>
              </a:rPr>
              <a:t>Jlab</a:t>
            </a:r>
            <a:r>
              <a:rPr lang="en-US" sz="2200" dirty="0" smtClean="0">
                <a:solidFill>
                  <a:srgbClr val="0000FF"/>
                </a:solidFill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</a:rPr>
              <a:t>Fermilab</a:t>
            </a:r>
            <a:r>
              <a:rPr lang="en-US" sz="2200" dirty="0" smtClean="0">
                <a:solidFill>
                  <a:srgbClr val="0000FF"/>
                </a:solidFill>
              </a:rPr>
              <a:t>, …</a:t>
            </a:r>
            <a:endParaRPr sz="2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590" y="1699809"/>
            <a:ext cx="2942209" cy="19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2"/>
            <a:ext cx="8229600" cy="138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LDRD Project Overview</a:t>
            </a:r>
            <a:br>
              <a:rPr lang="en-US" dirty="0" smtClean="0"/>
            </a:br>
            <a:r>
              <a:rPr lang="en-US" sz="2200" dirty="0" smtClean="0"/>
              <a:t>Ming Liu, P-25</a:t>
            </a:r>
            <a:br>
              <a:rPr lang="en-US" sz="2200" dirty="0" smtClean="0"/>
            </a:br>
            <a:r>
              <a:rPr lang="en-US" sz="2200" dirty="0" smtClean="0"/>
              <a:t>December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2016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88"/>
            <a:ext cx="8229600" cy="45265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 Goals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>
                <a:solidFill>
                  <a:srgbClr val="FF0000"/>
                </a:solidFill>
              </a:rPr>
              <a:t>a new QGP physics program </a:t>
            </a:r>
            <a:r>
              <a:rPr lang="en-US" dirty="0" smtClean="0"/>
              <a:t>with heavy flavor b-jet measurements in </a:t>
            </a:r>
            <a:r>
              <a:rPr lang="en-US" dirty="0" err="1" smtClean="0"/>
              <a:t>sPHENIX</a:t>
            </a:r>
            <a:r>
              <a:rPr lang="en-US" dirty="0" smtClean="0"/>
              <a:t> at RHIC</a:t>
            </a:r>
          </a:p>
          <a:p>
            <a:pPr lvl="1"/>
            <a:r>
              <a:rPr lang="en-US" dirty="0" smtClean="0"/>
              <a:t>Carry out </a:t>
            </a:r>
            <a:r>
              <a:rPr lang="en-US" dirty="0" smtClean="0">
                <a:solidFill>
                  <a:srgbClr val="FF0000"/>
                </a:solidFill>
              </a:rPr>
              <a:t>key detector R&amp;D </a:t>
            </a:r>
            <a:r>
              <a:rPr lang="en-US" dirty="0" smtClean="0"/>
              <a:t>and develop </a:t>
            </a:r>
            <a:r>
              <a:rPr lang="en-US" dirty="0" smtClean="0">
                <a:solidFill>
                  <a:srgbClr val="FF0000"/>
                </a:solidFill>
              </a:rPr>
              <a:t>a new MIE proposal </a:t>
            </a:r>
            <a:r>
              <a:rPr lang="en-US" dirty="0" smtClean="0"/>
              <a:t>to DOE to build a state-of-the-art MAPS-based high precision vertex detector to support the b-jet physics program in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roject Scope, Plan and Milestones  </a:t>
            </a:r>
          </a:p>
          <a:p>
            <a:pPr lvl="1"/>
            <a:r>
              <a:rPr lang="en-US" dirty="0" smtClean="0"/>
              <a:t>Experimental tasks</a:t>
            </a:r>
          </a:p>
          <a:p>
            <a:pPr lvl="1"/>
            <a:r>
              <a:rPr lang="en-US" dirty="0" smtClean="0"/>
              <a:t>Theoretical tasks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Cost, Schedule, Procurement and Risk Management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Organization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sPHENIX</a:t>
            </a:r>
            <a:r>
              <a:rPr lang="en-US" dirty="0" smtClean="0"/>
              <a:t>/MAPS Project Web page: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890C-0303-8442-B1FF-B093A46913FF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333" y="5811541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https://p25ext.lanl.gov/maps/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96252"/>
          </a:xfrm>
        </p:spPr>
        <p:txBody>
          <a:bodyPr/>
          <a:lstStyle/>
          <a:p>
            <a:r>
              <a:rPr lang="en-US" dirty="0" smtClean="0"/>
              <a:t>Goal: Big Science to LANL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0" y="916890"/>
            <a:ext cx="5747409" cy="306352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US NP flagship project in heavy ion physics, to study the properties of Quark-Gluon-Plasma (QGP); recently granted CD-0 (9/2016)</a:t>
            </a:r>
          </a:p>
          <a:p>
            <a:endParaRPr lang="en-US" dirty="0" smtClean="0"/>
          </a:p>
          <a:p>
            <a:r>
              <a:rPr lang="en-US" dirty="0" smtClean="0"/>
              <a:t>This LDRD will allow LANL to take a leadership role in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Proposed innovation : develop a new b-jet physics program as a Major Pillar of the </a:t>
            </a:r>
            <a:r>
              <a:rPr lang="en-US" dirty="0" err="1" smtClean="0"/>
              <a:t>sPHENIX</a:t>
            </a:r>
            <a:r>
              <a:rPr lang="en-US" dirty="0" smtClean="0"/>
              <a:t> Program</a:t>
            </a:r>
            <a:r>
              <a:rPr lang="en-US" dirty="0"/>
              <a:t>;</a:t>
            </a:r>
            <a:r>
              <a:rPr lang="en-US" dirty="0" smtClean="0"/>
              <a:t> novel </a:t>
            </a:r>
            <a:r>
              <a:rPr lang="en-US" dirty="0" smtClean="0">
                <a:solidFill>
                  <a:srgbClr val="0000FF"/>
                </a:solidFill>
              </a:rPr>
              <a:t>Monolithic-Active-Pixel-Sensor (MAPS) </a:t>
            </a:r>
            <a:r>
              <a:rPr lang="en-US" dirty="0" smtClean="0"/>
              <a:t>based precision tracking; b-jet identification and theory</a:t>
            </a:r>
          </a:p>
          <a:p>
            <a:pPr lvl="1"/>
            <a:r>
              <a:rPr lang="en-US" dirty="0" smtClean="0"/>
              <a:t>Bring new state of the art technical capability (MAPS) to LANL applied program, also future EIC program </a:t>
            </a:r>
          </a:p>
        </p:txBody>
      </p:sp>
      <p:grpSp>
        <p:nvGrpSpPr>
          <p:cNvPr id="5" name="Group 76"/>
          <p:cNvGrpSpPr/>
          <p:nvPr/>
        </p:nvGrpSpPr>
        <p:grpSpPr>
          <a:xfrm>
            <a:off x="5788859" y="2131962"/>
            <a:ext cx="3314360" cy="1848456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922818" y="1116299"/>
            <a:ext cx="318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for lack of 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huge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E33-F8B8-0D43-B45A-FAF01A3448A1}" type="datetime1">
              <a:rPr lang="en-US" smtClean="0"/>
              <a:t>1/21/18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201131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</a:t>
              </a:r>
              <a:r>
                <a:rPr lang="en-US" b="1" dirty="0">
                  <a:solidFill>
                    <a:srgbClr val="FF0000"/>
                  </a:solidFill>
                </a:rPr>
                <a:t>J</a:t>
              </a:r>
              <a:r>
                <a:rPr lang="en-US" b="1" dirty="0" smtClean="0">
                  <a:solidFill>
                    <a:srgbClr val="FF0000"/>
                  </a:solidFill>
                </a:rPr>
                <a:t>ets </a:t>
              </a:r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 this LDRD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LANL 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Inner Tracker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0720" y="1492285"/>
            <a:ext cx="233351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integration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2667" y="3067443"/>
            <a:ext cx="1544811" cy="192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DABB-FB4C-0947-94FC-8B542B705AD9}" type="datetime1">
              <a:rPr lang="en-US" smtClean="0"/>
              <a:t>1/21/18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68"/>
            <a:ext cx="8229600" cy="1143000"/>
          </a:xfrm>
        </p:spPr>
        <p:txBody>
          <a:bodyPr/>
          <a:lstStyle/>
          <a:p>
            <a:r>
              <a:rPr lang="en-US" dirty="0" smtClean="0"/>
              <a:t>LDRD Project Scope and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057" y="1054641"/>
            <a:ext cx="8788219" cy="5301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Minimal scope</a:t>
            </a:r>
          </a:p>
          <a:p>
            <a:pPr lvl="1"/>
            <a:r>
              <a:rPr lang="en-US" dirty="0" smtClean="0"/>
              <a:t>Develop a MAPS telescope with </a:t>
            </a:r>
            <a:r>
              <a:rPr lang="en-US" dirty="0"/>
              <a:t>2</a:t>
            </a:r>
            <a:r>
              <a:rPr lang="en-US" dirty="0" smtClean="0"/>
              <a:t>-4 early prototype staves with ALICE readout, </a:t>
            </a:r>
            <a:r>
              <a:rPr lang="en-US" dirty="0" err="1" smtClean="0"/>
              <a:t>sPHENIX</a:t>
            </a:r>
            <a:r>
              <a:rPr lang="en-US" dirty="0" smtClean="0"/>
              <a:t> DAQ integration</a:t>
            </a:r>
          </a:p>
          <a:p>
            <a:pPr lvl="1"/>
            <a:r>
              <a:rPr lang="en-US" dirty="0" smtClean="0"/>
              <a:t>Complete R&amp;D on Mechanics conceptual design, </a:t>
            </a:r>
            <a:r>
              <a:rPr lang="en-US" dirty="0" err="1" smtClean="0"/>
              <a:t>sPHENIX</a:t>
            </a:r>
            <a:r>
              <a:rPr lang="en-US" dirty="0" smtClean="0"/>
              <a:t> mechanical system integration </a:t>
            </a:r>
          </a:p>
          <a:p>
            <a:pPr lvl="1"/>
            <a:r>
              <a:rPr lang="en-US" dirty="0" smtClean="0"/>
              <a:t>Develop b-jet tagging algorithms</a:t>
            </a:r>
          </a:p>
          <a:p>
            <a:pPr lvl="1"/>
            <a:r>
              <a:rPr lang="en-US" dirty="0" smtClean="0"/>
              <a:t>DOE MIE proposal submitted to fund the full detector construction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Desired scope</a:t>
            </a:r>
          </a:p>
          <a:p>
            <a:pPr lvl="1"/>
            <a:r>
              <a:rPr lang="en-US" dirty="0" smtClean="0"/>
              <a:t>Develop a full 4-production-staves MAPS telescope, test beam run with integrated </a:t>
            </a:r>
            <a:r>
              <a:rPr lang="en-US" dirty="0" err="1" smtClean="0"/>
              <a:t>sPHENIX</a:t>
            </a:r>
            <a:r>
              <a:rPr lang="en-US" dirty="0" smtClean="0"/>
              <a:t> DAQ</a:t>
            </a:r>
          </a:p>
          <a:p>
            <a:pPr lvl="1"/>
            <a:r>
              <a:rPr lang="en-US" dirty="0" smtClean="0"/>
              <a:t>DOE MIE proposal approved for the full detector construction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7A4-E2AA-564D-88C1-DA222E0871C6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LDRD Experimental Key Tasks and Schedules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91DB-CC36-0F4B-A49D-B7D84CBED14E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5930" y="5629476"/>
            <a:ext cx="493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losely tied to ALICE R&amp;D and Production Schedule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experiment_timeline_122016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7124" r="6952" b="21231"/>
          <a:stretch/>
        </p:blipFill>
        <p:spPr>
          <a:xfrm>
            <a:off x="-8030" y="1516025"/>
            <a:ext cx="9186368" cy="41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4"/>
          <p:cNvSpPr>
            <a:spLocks noChangeShapeType="1"/>
          </p:cNvSpPr>
          <p:nvPr/>
        </p:nvSpPr>
        <p:spPr bwMode="auto">
          <a:xfrm>
            <a:off x="1219200" y="4778375"/>
            <a:ext cx="647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3"/>
          <p:cNvSpPr>
            <a:spLocks/>
          </p:cNvSpPr>
          <p:nvPr/>
        </p:nvSpPr>
        <p:spPr bwMode="auto">
          <a:xfrm>
            <a:off x="0" y="17463"/>
            <a:ext cx="9144000" cy="69215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Times New Roman" charset="0"/>
              </a:rPr>
              <a:t>Possible sPHENIX Project Scenario</a:t>
            </a:r>
            <a:endParaRPr lang="en-US" sz="4000" b="1">
              <a:solidFill>
                <a:srgbClr val="FFFFFF"/>
              </a:solidFill>
              <a:latin typeface="Century Gothic" charset="0"/>
              <a:sym typeface="Century Gothic" charset="0"/>
            </a:endParaRPr>
          </a:p>
        </p:txBody>
      </p:sp>
      <p:sp>
        <p:nvSpPr>
          <p:cNvPr id="11267" name="Rectangle 5"/>
          <p:cNvSpPr>
            <a:spLocks/>
          </p:cNvSpPr>
          <p:nvPr/>
        </p:nvSpPr>
        <p:spPr bwMode="auto">
          <a:xfrm>
            <a:off x="152400" y="5473700"/>
            <a:ext cx="885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Operating Funds are used for conceptual design  between CD-0 and CD-1.  Operating funds may also be used prior to CD-4 for R&amp;D, NEPA, D&amp;D, ES&amp;H, transition, startup, and training costs. Non-federal funds from other sources that are considered capital funds and are included in the “Total line item cost” as OPC.</a:t>
            </a:r>
            <a:endParaRPr lang="en-US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Good Practice—For the first year that TEC is requested, ensure that OPC is also requested for that year.  The OPC will allow the project to continue in a long CR until TEC is available and new starts are allowed.</a:t>
            </a:r>
            <a:endParaRPr lang="en-US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MIE funds are more flexible than Line Items.  Moving OPC to TEC or vice versa is much easier than for Line-Item reprogramming since MIE funds are “batched.”</a:t>
            </a:r>
            <a:endParaRPr lang="en-US" altLang="ja-JP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New Start is defined as the first use/appropriation of any TEC funds (including TEC PED) for both line items and MIEs project.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2876550" y="100330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5410200" y="94615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Rectangle 8"/>
          <p:cNvSpPr>
            <a:spLocks/>
          </p:cNvSpPr>
          <p:nvPr/>
        </p:nvSpPr>
        <p:spPr bwMode="auto">
          <a:xfrm>
            <a:off x="639763" y="2555875"/>
            <a:ext cx="555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800" b="1" i="1">
                <a:latin typeface="Arial" charset="0"/>
                <a:sym typeface="Arial" charset="0"/>
              </a:rPr>
              <a:t>Critical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 b="1" i="1">
                <a:latin typeface="Arial" charset="0"/>
                <a:sym typeface="Arial" charset="0"/>
              </a:rPr>
              <a:t>Decisions</a:t>
            </a: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rot="10800000" flipH="1">
            <a:off x="1377950" y="192722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rot="10800000" flipH="1">
            <a:off x="2870200" y="1960563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rot="10800000" flipH="1">
            <a:off x="3619500" y="1949450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rot="10800000" flipH="1">
            <a:off x="6248400" y="2012950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275" name="Group 13"/>
          <p:cNvGrpSpPr>
            <a:grpSpLocks/>
          </p:cNvGrpSpPr>
          <p:nvPr/>
        </p:nvGrpSpPr>
        <p:grpSpPr bwMode="auto">
          <a:xfrm>
            <a:off x="1600200" y="1422400"/>
            <a:ext cx="1425575" cy="504825"/>
            <a:chOff x="0" y="0"/>
            <a:chExt cx="898" cy="318"/>
          </a:xfrm>
        </p:grpSpPr>
        <p:sp>
          <p:nvSpPr>
            <p:cNvPr id="11427" name="AutoShape 14"/>
            <p:cNvSpPr>
              <a:spLocks/>
            </p:cNvSpPr>
            <p:nvPr/>
          </p:nvSpPr>
          <p:spPr bwMode="auto">
            <a:xfrm>
              <a:off x="0" y="0"/>
              <a:ext cx="898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2059" y="0"/>
                  </a:lnTo>
                  <a:lnTo>
                    <a:pt x="21600" y="10800"/>
                  </a:lnTo>
                  <a:lnTo>
                    <a:pt x="12059" y="21600"/>
                  </a:lnTo>
                  <a:lnTo>
                    <a:pt x="0" y="21600"/>
                  </a:lnTo>
                  <a:lnTo>
                    <a:pt x="9541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8" name="Rectangle 15"/>
            <p:cNvSpPr>
              <a:spLocks/>
            </p:cNvSpPr>
            <p:nvPr/>
          </p:nvSpPr>
          <p:spPr bwMode="auto">
            <a:xfrm>
              <a:off x="188" y="97"/>
              <a:ext cx="52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>
                  <a:latin typeface="Arial" charset="0"/>
                  <a:sym typeface="Arial" charset="0"/>
                </a:rPr>
                <a:t>          </a:t>
              </a:r>
              <a:r>
                <a:rPr lang="en-US" sz="800" b="1">
                  <a:latin typeface="Arial" charset="0"/>
                  <a:sym typeface="Arial" charset="0"/>
                </a:rPr>
                <a:t>Definition</a:t>
              </a:r>
            </a:p>
          </p:txBody>
        </p:sp>
      </p:grpSp>
      <p:grpSp>
        <p:nvGrpSpPr>
          <p:cNvPr id="11276" name="Group 16"/>
          <p:cNvGrpSpPr>
            <a:grpSpLocks/>
          </p:cNvGrpSpPr>
          <p:nvPr/>
        </p:nvGrpSpPr>
        <p:grpSpPr bwMode="auto">
          <a:xfrm>
            <a:off x="852488" y="1422400"/>
            <a:ext cx="1204912" cy="504825"/>
            <a:chOff x="0" y="0"/>
            <a:chExt cx="758" cy="318"/>
          </a:xfrm>
        </p:grpSpPr>
        <p:sp>
          <p:nvSpPr>
            <p:cNvPr id="11425" name="AutoShape 17"/>
            <p:cNvSpPr>
              <a:spLocks/>
            </p:cNvSpPr>
            <p:nvPr/>
          </p:nvSpPr>
          <p:spPr bwMode="auto">
            <a:xfrm>
              <a:off x="0" y="0"/>
              <a:ext cx="758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lnTo>
                    <a:pt x="10785" y="0"/>
                  </a:lnTo>
                  <a:lnTo>
                    <a:pt x="21600" y="10800"/>
                  </a:lnTo>
                  <a:lnTo>
                    <a:pt x="10785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6" name="Rectangle 18"/>
            <p:cNvSpPr>
              <a:spLocks/>
            </p:cNvSpPr>
            <p:nvPr/>
          </p:nvSpPr>
          <p:spPr bwMode="auto">
            <a:xfrm>
              <a:off x="127" y="97"/>
              <a:ext cx="3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sym typeface="Arial" charset="0"/>
                </a:rPr>
                <a:t>Initiation</a:t>
              </a:r>
            </a:p>
          </p:txBody>
        </p:sp>
      </p:grpSp>
      <p:grpSp>
        <p:nvGrpSpPr>
          <p:cNvPr id="11277" name="Group 19"/>
          <p:cNvGrpSpPr>
            <a:grpSpLocks/>
          </p:cNvGrpSpPr>
          <p:nvPr/>
        </p:nvGrpSpPr>
        <p:grpSpPr bwMode="auto">
          <a:xfrm>
            <a:off x="2563813" y="1422400"/>
            <a:ext cx="2913062" cy="504825"/>
            <a:chOff x="0" y="0"/>
            <a:chExt cx="1834" cy="318"/>
          </a:xfrm>
        </p:grpSpPr>
        <p:sp>
          <p:nvSpPr>
            <p:cNvPr id="11423" name="AutoShape 20"/>
            <p:cNvSpPr>
              <a:spLocks/>
            </p:cNvSpPr>
            <p:nvPr/>
          </p:nvSpPr>
          <p:spPr bwMode="auto">
            <a:xfrm>
              <a:off x="0" y="0"/>
              <a:ext cx="183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6809" y="0"/>
                  </a:lnTo>
                  <a:lnTo>
                    <a:pt x="21600" y="10800"/>
                  </a:lnTo>
                  <a:lnTo>
                    <a:pt x="16809" y="21600"/>
                  </a:lnTo>
                  <a:lnTo>
                    <a:pt x="0" y="21600"/>
                  </a:lnTo>
                  <a:lnTo>
                    <a:pt x="4791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9966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4" name="Rectangle 21"/>
            <p:cNvSpPr>
              <a:spLocks/>
            </p:cNvSpPr>
            <p:nvPr/>
          </p:nvSpPr>
          <p:spPr bwMode="auto">
            <a:xfrm>
              <a:off x="741" y="97"/>
              <a:ext cx="3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sym typeface="Arial" charset="0"/>
                </a:rPr>
                <a:t>Execution</a:t>
              </a:r>
            </a:p>
          </p:txBody>
        </p:sp>
      </p:grpSp>
      <p:grpSp>
        <p:nvGrpSpPr>
          <p:cNvPr id="11278" name="Group 22"/>
          <p:cNvGrpSpPr>
            <a:grpSpLocks/>
          </p:cNvGrpSpPr>
          <p:nvPr/>
        </p:nvGrpSpPr>
        <p:grpSpPr bwMode="auto">
          <a:xfrm>
            <a:off x="5241925" y="1454150"/>
            <a:ext cx="1624013" cy="506413"/>
            <a:chOff x="0" y="0"/>
            <a:chExt cx="1023" cy="318"/>
          </a:xfrm>
        </p:grpSpPr>
        <p:sp>
          <p:nvSpPr>
            <p:cNvPr id="11421" name="AutoShape 23"/>
            <p:cNvSpPr>
              <a:spLocks/>
            </p:cNvSpPr>
            <p:nvPr/>
          </p:nvSpPr>
          <p:spPr bwMode="auto">
            <a:xfrm>
              <a:off x="0" y="0"/>
              <a:ext cx="1023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3222" y="0"/>
                  </a:lnTo>
                  <a:lnTo>
                    <a:pt x="21600" y="10800"/>
                  </a:lnTo>
                  <a:lnTo>
                    <a:pt x="13222" y="21600"/>
                  </a:lnTo>
                  <a:lnTo>
                    <a:pt x="0" y="21600"/>
                  </a:lnTo>
                  <a:lnTo>
                    <a:pt x="8378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2" name="Rectangle 24"/>
            <p:cNvSpPr>
              <a:spLocks/>
            </p:cNvSpPr>
            <p:nvPr/>
          </p:nvSpPr>
          <p:spPr bwMode="auto">
            <a:xfrm>
              <a:off x="253" y="97"/>
              <a:ext cx="5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>
                  <a:latin typeface="Arial" charset="0"/>
                  <a:sym typeface="Arial" charset="0"/>
                </a:rPr>
                <a:t>         </a:t>
              </a:r>
              <a:r>
                <a:rPr lang="en-US" sz="800" b="1">
                  <a:latin typeface="Arial" charset="0"/>
                  <a:sym typeface="Arial" charset="0"/>
                </a:rPr>
                <a:t>  Closeout</a:t>
              </a:r>
            </a:p>
          </p:txBody>
        </p:sp>
      </p:grpSp>
      <p:sp>
        <p:nvSpPr>
          <p:cNvPr id="11279" name="Line 25"/>
          <p:cNvSpPr>
            <a:spLocks noChangeShapeType="1"/>
          </p:cNvSpPr>
          <p:nvPr/>
        </p:nvSpPr>
        <p:spPr bwMode="auto">
          <a:xfrm rot="10800000" flipH="1">
            <a:off x="1143000" y="8366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0" name="Rectangle 26"/>
          <p:cNvSpPr>
            <a:spLocks/>
          </p:cNvSpPr>
          <p:nvPr/>
        </p:nvSpPr>
        <p:spPr bwMode="auto">
          <a:xfrm>
            <a:off x="1795463" y="957263"/>
            <a:ext cx="685800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Operating</a:t>
            </a:r>
            <a:r>
              <a:rPr lang="en-US" sz="900">
                <a:solidFill>
                  <a:srgbClr val="C00000"/>
                </a:solidFill>
                <a:latin typeface="Arial" charset="0"/>
                <a:sym typeface="Arial" charset="0"/>
              </a:rPr>
              <a:t>*</a:t>
            </a:r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 Funds</a:t>
            </a:r>
          </a:p>
        </p:txBody>
      </p:sp>
      <p:sp>
        <p:nvSpPr>
          <p:cNvPr id="11281" name="Line 27"/>
          <p:cNvSpPr>
            <a:spLocks noChangeShapeType="1"/>
          </p:cNvSpPr>
          <p:nvPr/>
        </p:nvSpPr>
        <p:spPr bwMode="auto">
          <a:xfrm>
            <a:off x="1387475" y="995363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2" name="Line 28"/>
          <p:cNvSpPr>
            <a:spLocks noChangeShapeType="1"/>
          </p:cNvSpPr>
          <p:nvPr/>
        </p:nvSpPr>
        <p:spPr bwMode="auto">
          <a:xfrm>
            <a:off x="6264275" y="987425"/>
            <a:ext cx="3175" cy="646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3" name="Rectangle 29"/>
          <p:cNvSpPr>
            <a:spLocks/>
          </p:cNvSpPr>
          <p:nvPr/>
        </p:nvSpPr>
        <p:spPr bwMode="auto">
          <a:xfrm>
            <a:off x="5440363" y="946150"/>
            <a:ext cx="8382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Operating Funds</a:t>
            </a:r>
          </a:p>
        </p:txBody>
      </p:sp>
      <p:sp>
        <p:nvSpPr>
          <p:cNvPr id="11284" name="Line 30"/>
          <p:cNvSpPr>
            <a:spLocks noChangeShapeType="1"/>
          </p:cNvSpPr>
          <p:nvPr/>
        </p:nvSpPr>
        <p:spPr bwMode="auto">
          <a:xfrm rot="10800000" flipH="1">
            <a:off x="2992438" y="836613"/>
            <a:ext cx="2249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5" name="Rectangle 31"/>
          <p:cNvSpPr>
            <a:spLocks/>
          </p:cNvSpPr>
          <p:nvPr/>
        </p:nvSpPr>
        <p:spPr bwMode="auto">
          <a:xfrm>
            <a:off x="3429000" y="920750"/>
            <a:ext cx="8509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Construction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 &amp; PED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Funds</a:t>
            </a:r>
          </a:p>
        </p:txBody>
      </p:sp>
      <p:sp>
        <p:nvSpPr>
          <p:cNvPr id="11286" name="Rectangle 32"/>
          <p:cNvSpPr>
            <a:spLocks/>
          </p:cNvSpPr>
          <p:nvPr/>
        </p:nvSpPr>
        <p:spPr bwMode="auto">
          <a:xfrm>
            <a:off x="5332413" y="2352675"/>
            <a:ext cx="300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400">
                <a:solidFill>
                  <a:srgbClr val="C00000"/>
                </a:solidFill>
                <a:latin typeface="Arial" charset="0"/>
                <a:sym typeface="Arial" charset="0"/>
              </a:rPr>
              <a:t>*</a:t>
            </a:r>
          </a:p>
        </p:txBody>
      </p:sp>
      <p:sp>
        <p:nvSpPr>
          <p:cNvPr id="11287" name="Rectangle 33"/>
          <p:cNvSpPr>
            <a:spLocks/>
          </p:cNvSpPr>
          <p:nvPr/>
        </p:nvSpPr>
        <p:spPr bwMode="auto">
          <a:xfrm>
            <a:off x="3162300" y="37528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solidFill>
                  <a:srgbClr val="C00000"/>
                </a:solidFill>
                <a:latin typeface="Arial" charset="0"/>
                <a:sym typeface="Arial" charset="0"/>
              </a:rPr>
              <a:t>Request/Receive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 b="1">
                <a:solidFill>
                  <a:srgbClr val="C00000"/>
                </a:solidFill>
                <a:latin typeface="Arial" charset="0"/>
                <a:sym typeface="Arial" charset="0"/>
              </a:rPr>
              <a:t>Construction Funds</a:t>
            </a:r>
          </a:p>
        </p:txBody>
      </p:sp>
      <p:sp>
        <p:nvSpPr>
          <p:cNvPr id="11288" name="Line 34"/>
          <p:cNvSpPr>
            <a:spLocks noChangeShapeType="1"/>
          </p:cNvSpPr>
          <p:nvPr/>
        </p:nvSpPr>
        <p:spPr bwMode="auto">
          <a:xfrm>
            <a:off x="30480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9" name="Line 35"/>
          <p:cNvSpPr>
            <a:spLocks noChangeShapeType="1"/>
          </p:cNvSpPr>
          <p:nvPr/>
        </p:nvSpPr>
        <p:spPr bwMode="auto">
          <a:xfrm>
            <a:off x="39624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0" name="Line 36"/>
          <p:cNvSpPr>
            <a:spLocks noChangeShapeType="1"/>
          </p:cNvSpPr>
          <p:nvPr/>
        </p:nvSpPr>
        <p:spPr bwMode="auto">
          <a:xfrm>
            <a:off x="48768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1" name="Line 37"/>
          <p:cNvSpPr>
            <a:spLocks noChangeShapeType="1"/>
          </p:cNvSpPr>
          <p:nvPr/>
        </p:nvSpPr>
        <p:spPr bwMode="auto">
          <a:xfrm>
            <a:off x="57912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2" name="Line 38"/>
          <p:cNvSpPr>
            <a:spLocks noChangeShapeType="1"/>
          </p:cNvSpPr>
          <p:nvPr/>
        </p:nvSpPr>
        <p:spPr bwMode="auto">
          <a:xfrm>
            <a:off x="67056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3" name="Line 39"/>
          <p:cNvSpPr>
            <a:spLocks noChangeShapeType="1"/>
          </p:cNvSpPr>
          <p:nvPr/>
        </p:nvSpPr>
        <p:spPr bwMode="auto">
          <a:xfrm>
            <a:off x="76200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4" name="Line 40"/>
          <p:cNvSpPr>
            <a:spLocks noChangeShapeType="1"/>
          </p:cNvSpPr>
          <p:nvPr/>
        </p:nvSpPr>
        <p:spPr bwMode="auto">
          <a:xfrm>
            <a:off x="21336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5" name="Line 41"/>
          <p:cNvSpPr>
            <a:spLocks noChangeShapeType="1"/>
          </p:cNvSpPr>
          <p:nvPr/>
        </p:nvSpPr>
        <p:spPr bwMode="auto">
          <a:xfrm>
            <a:off x="2209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6" name="Line 42"/>
          <p:cNvSpPr>
            <a:spLocks noChangeShapeType="1"/>
          </p:cNvSpPr>
          <p:nvPr/>
        </p:nvSpPr>
        <p:spPr bwMode="auto">
          <a:xfrm>
            <a:off x="2362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7" name="Line 43"/>
          <p:cNvSpPr>
            <a:spLocks noChangeShapeType="1"/>
          </p:cNvSpPr>
          <p:nvPr/>
        </p:nvSpPr>
        <p:spPr bwMode="auto">
          <a:xfrm>
            <a:off x="2286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8" name="Line 44"/>
          <p:cNvSpPr>
            <a:spLocks noChangeShapeType="1"/>
          </p:cNvSpPr>
          <p:nvPr/>
        </p:nvSpPr>
        <p:spPr bwMode="auto">
          <a:xfrm>
            <a:off x="2438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9" name="Line 45"/>
          <p:cNvSpPr>
            <a:spLocks noChangeShapeType="1"/>
          </p:cNvSpPr>
          <p:nvPr/>
        </p:nvSpPr>
        <p:spPr bwMode="auto">
          <a:xfrm>
            <a:off x="2514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0" name="Line 46"/>
          <p:cNvSpPr>
            <a:spLocks noChangeShapeType="1"/>
          </p:cNvSpPr>
          <p:nvPr/>
        </p:nvSpPr>
        <p:spPr bwMode="auto">
          <a:xfrm>
            <a:off x="2667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1" name="Line 47"/>
          <p:cNvSpPr>
            <a:spLocks noChangeShapeType="1"/>
          </p:cNvSpPr>
          <p:nvPr/>
        </p:nvSpPr>
        <p:spPr bwMode="auto">
          <a:xfrm>
            <a:off x="259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2" name="Line 48"/>
          <p:cNvSpPr>
            <a:spLocks noChangeShapeType="1"/>
          </p:cNvSpPr>
          <p:nvPr/>
        </p:nvSpPr>
        <p:spPr bwMode="auto">
          <a:xfrm>
            <a:off x="274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274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4" name="Line 50"/>
          <p:cNvSpPr>
            <a:spLocks noChangeShapeType="1"/>
          </p:cNvSpPr>
          <p:nvPr/>
        </p:nvSpPr>
        <p:spPr bwMode="auto">
          <a:xfrm>
            <a:off x="2895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5" name="Line 51"/>
          <p:cNvSpPr>
            <a:spLocks noChangeShapeType="1"/>
          </p:cNvSpPr>
          <p:nvPr/>
        </p:nvSpPr>
        <p:spPr bwMode="auto">
          <a:xfrm>
            <a:off x="2819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6" name="Line 52"/>
          <p:cNvSpPr>
            <a:spLocks noChangeShapeType="1"/>
          </p:cNvSpPr>
          <p:nvPr/>
        </p:nvSpPr>
        <p:spPr bwMode="auto">
          <a:xfrm>
            <a:off x="2971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7" name="Rectangle 53"/>
          <p:cNvSpPr>
            <a:spLocks/>
          </p:cNvSpPr>
          <p:nvPr/>
        </p:nvSpPr>
        <p:spPr bwMode="auto">
          <a:xfrm>
            <a:off x="990600" y="491331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2016</a:t>
            </a:r>
          </a:p>
        </p:txBody>
      </p:sp>
      <p:sp>
        <p:nvSpPr>
          <p:cNvPr id="11308" name="Rectangle 54"/>
          <p:cNvSpPr>
            <a:spLocks/>
          </p:cNvSpPr>
          <p:nvPr/>
        </p:nvSpPr>
        <p:spPr bwMode="auto">
          <a:xfrm>
            <a:off x="1916113" y="493077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2017</a:t>
            </a:r>
          </a:p>
        </p:txBody>
      </p:sp>
      <p:sp>
        <p:nvSpPr>
          <p:cNvPr id="11309" name="Rectangle 55"/>
          <p:cNvSpPr>
            <a:spLocks/>
          </p:cNvSpPr>
          <p:nvPr/>
        </p:nvSpPr>
        <p:spPr bwMode="auto">
          <a:xfrm>
            <a:off x="2819400" y="49307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2018</a:t>
            </a:r>
          </a:p>
        </p:txBody>
      </p:sp>
      <p:sp>
        <p:nvSpPr>
          <p:cNvPr id="11310" name="Rectangle 56"/>
          <p:cNvSpPr>
            <a:spLocks/>
          </p:cNvSpPr>
          <p:nvPr/>
        </p:nvSpPr>
        <p:spPr bwMode="auto">
          <a:xfrm>
            <a:off x="3733800" y="49307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2019</a:t>
            </a:r>
          </a:p>
        </p:txBody>
      </p:sp>
      <p:sp>
        <p:nvSpPr>
          <p:cNvPr id="11311" name="Rectangle 57"/>
          <p:cNvSpPr>
            <a:spLocks/>
          </p:cNvSpPr>
          <p:nvPr/>
        </p:nvSpPr>
        <p:spPr bwMode="auto">
          <a:xfrm>
            <a:off x="55626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2021</a:t>
            </a:r>
          </a:p>
        </p:txBody>
      </p:sp>
      <p:sp>
        <p:nvSpPr>
          <p:cNvPr id="11312" name="Rectangle 58"/>
          <p:cNvSpPr>
            <a:spLocks/>
          </p:cNvSpPr>
          <p:nvPr/>
        </p:nvSpPr>
        <p:spPr bwMode="auto">
          <a:xfrm>
            <a:off x="46482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2020</a:t>
            </a:r>
          </a:p>
        </p:txBody>
      </p:sp>
      <p:sp>
        <p:nvSpPr>
          <p:cNvPr id="11313" name="Line 59"/>
          <p:cNvSpPr>
            <a:spLocks noChangeShapeType="1"/>
          </p:cNvSpPr>
          <p:nvPr/>
        </p:nvSpPr>
        <p:spPr bwMode="auto">
          <a:xfrm>
            <a:off x="3124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4" name="Line 60"/>
          <p:cNvSpPr>
            <a:spLocks noChangeShapeType="1"/>
          </p:cNvSpPr>
          <p:nvPr/>
        </p:nvSpPr>
        <p:spPr bwMode="auto">
          <a:xfrm>
            <a:off x="3276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5" name="Line 61"/>
          <p:cNvSpPr>
            <a:spLocks noChangeShapeType="1"/>
          </p:cNvSpPr>
          <p:nvPr/>
        </p:nvSpPr>
        <p:spPr bwMode="auto">
          <a:xfrm>
            <a:off x="3200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6" name="Line 62"/>
          <p:cNvSpPr>
            <a:spLocks noChangeShapeType="1"/>
          </p:cNvSpPr>
          <p:nvPr/>
        </p:nvSpPr>
        <p:spPr bwMode="auto">
          <a:xfrm>
            <a:off x="3352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7" name="Line 63"/>
          <p:cNvSpPr>
            <a:spLocks noChangeShapeType="1"/>
          </p:cNvSpPr>
          <p:nvPr/>
        </p:nvSpPr>
        <p:spPr bwMode="auto">
          <a:xfrm>
            <a:off x="3429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8" name="Line 64"/>
          <p:cNvSpPr>
            <a:spLocks noChangeShapeType="1"/>
          </p:cNvSpPr>
          <p:nvPr/>
        </p:nvSpPr>
        <p:spPr bwMode="auto">
          <a:xfrm>
            <a:off x="3581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9" name="Line 65"/>
          <p:cNvSpPr>
            <a:spLocks noChangeShapeType="1"/>
          </p:cNvSpPr>
          <p:nvPr/>
        </p:nvSpPr>
        <p:spPr bwMode="auto">
          <a:xfrm>
            <a:off x="350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0" name="Line 66"/>
          <p:cNvSpPr>
            <a:spLocks noChangeShapeType="1"/>
          </p:cNvSpPr>
          <p:nvPr/>
        </p:nvSpPr>
        <p:spPr bwMode="auto">
          <a:xfrm>
            <a:off x="365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1" name="Line 67"/>
          <p:cNvSpPr>
            <a:spLocks noChangeShapeType="1"/>
          </p:cNvSpPr>
          <p:nvPr/>
        </p:nvSpPr>
        <p:spPr bwMode="auto">
          <a:xfrm>
            <a:off x="365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2" name="Line 68"/>
          <p:cNvSpPr>
            <a:spLocks noChangeShapeType="1"/>
          </p:cNvSpPr>
          <p:nvPr/>
        </p:nvSpPr>
        <p:spPr bwMode="auto">
          <a:xfrm>
            <a:off x="3810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3" name="Line 69"/>
          <p:cNvSpPr>
            <a:spLocks noChangeShapeType="1"/>
          </p:cNvSpPr>
          <p:nvPr/>
        </p:nvSpPr>
        <p:spPr bwMode="auto">
          <a:xfrm>
            <a:off x="3733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4" name="Line 70"/>
          <p:cNvSpPr>
            <a:spLocks noChangeShapeType="1"/>
          </p:cNvSpPr>
          <p:nvPr/>
        </p:nvSpPr>
        <p:spPr bwMode="auto">
          <a:xfrm>
            <a:off x="3886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5" name="Line 71"/>
          <p:cNvSpPr>
            <a:spLocks noChangeShapeType="1"/>
          </p:cNvSpPr>
          <p:nvPr/>
        </p:nvSpPr>
        <p:spPr bwMode="auto">
          <a:xfrm>
            <a:off x="4038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6" name="Line 72"/>
          <p:cNvSpPr>
            <a:spLocks noChangeShapeType="1"/>
          </p:cNvSpPr>
          <p:nvPr/>
        </p:nvSpPr>
        <p:spPr bwMode="auto">
          <a:xfrm>
            <a:off x="4191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7" name="Line 73"/>
          <p:cNvSpPr>
            <a:spLocks noChangeShapeType="1"/>
          </p:cNvSpPr>
          <p:nvPr/>
        </p:nvSpPr>
        <p:spPr bwMode="auto">
          <a:xfrm>
            <a:off x="4114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8" name="Line 74"/>
          <p:cNvSpPr>
            <a:spLocks noChangeShapeType="1"/>
          </p:cNvSpPr>
          <p:nvPr/>
        </p:nvSpPr>
        <p:spPr bwMode="auto">
          <a:xfrm>
            <a:off x="4267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9" name="Line 75"/>
          <p:cNvSpPr>
            <a:spLocks noChangeShapeType="1"/>
          </p:cNvSpPr>
          <p:nvPr/>
        </p:nvSpPr>
        <p:spPr bwMode="auto">
          <a:xfrm>
            <a:off x="4343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0" name="Line 76"/>
          <p:cNvSpPr>
            <a:spLocks noChangeShapeType="1"/>
          </p:cNvSpPr>
          <p:nvPr/>
        </p:nvSpPr>
        <p:spPr bwMode="auto">
          <a:xfrm>
            <a:off x="4495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1" name="Line 77"/>
          <p:cNvSpPr>
            <a:spLocks noChangeShapeType="1"/>
          </p:cNvSpPr>
          <p:nvPr/>
        </p:nvSpPr>
        <p:spPr bwMode="auto">
          <a:xfrm>
            <a:off x="4419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2" name="Line 78"/>
          <p:cNvSpPr>
            <a:spLocks noChangeShapeType="1"/>
          </p:cNvSpPr>
          <p:nvPr/>
        </p:nvSpPr>
        <p:spPr bwMode="auto">
          <a:xfrm>
            <a:off x="4572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3" name="Line 79"/>
          <p:cNvSpPr>
            <a:spLocks noChangeShapeType="1"/>
          </p:cNvSpPr>
          <p:nvPr/>
        </p:nvSpPr>
        <p:spPr bwMode="auto">
          <a:xfrm>
            <a:off x="4572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4" name="Line 80"/>
          <p:cNvSpPr>
            <a:spLocks noChangeShapeType="1"/>
          </p:cNvSpPr>
          <p:nvPr/>
        </p:nvSpPr>
        <p:spPr bwMode="auto">
          <a:xfrm>
            <a:off x="4724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5" name="Line 81"/>
          <p:cNvSpPr>
            <a:spLocks noChangeShapeType="1"/>
          </p:cNvSpPr>
          <p:nvPr/>
        </p:nvSpPr>
        <p:spPr bwMode="auto">
          <a:xfrm>
            <a:off x="4648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6" name="Line 82"/>
          <p:cNvSpPr>
            <a:spLocks noChangeShapeType="1"/>
          </p:cNvSpPr>
          <p:nvPr/>
        </p:nvSpPr>
        <p:spPr bwMode="auto">
          <a:xfrm>
            <a:off x="4800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7" name="Line 83"/>
          <p:cNvSpPr>
            <a:spLocks noChangeShapeType="1"/>
          </p:cNvSpPr>
          <p:nvPr/>
        </p:nvSpPr>
        <p:spPr bwMode="auto">
          <a:xfrm>
            <a:off x="4953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8" name="Line 84"/>
          <p:cNvSpPr>
            <a:spLocks noChangeShapeType="1"/>
          </p:cNvSpPr>
          <p:nvPr/>
        </p:nvSpPr>
        <p:spPr bwMode="auto">
          <a:xfrm>
            <a:off x="5105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9" name="Line 85"/>
          <p:cNvSpPr>
            <a:spLocks noChangeShapeType="1"/>
          </p:cNvSpPr>
          <p:nvPr/>
        </p:nvSpPr>
        <p:spPr bwMode="auto">
          <a:xfrm>
            <a:off x="5029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0" name="Line 86"/>
          <p:cNvSpPr>
            <a:spLocks noChangeShapeType="1"/>
          </p:cNvSpPr>
          <p:nvPr/>
        </p:nvSpPr>
        <p:spPr bwMode="auto">
          <a:xfrm>
            <a:off x="5181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1" name="Line 87"/>
          <p:cNvSpPr>
            <a:spLocks noChangeShapeType="1"/>
          </p:cNvSpPr>
          <p:nvPr/>
        </p:nvSpPr>
        <p:spPr bwMode="auto">
          <a:xfrm>
            <a:off x="5257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2" name="Line 88"/>
          <p:cNvSpPr>
            <a:spLocks noChangeShapeType="1"/>
          </p:cNvSpPr>
          <p:nvPr/>
        </p:nvSpPr>
        <p:spPr bwMode="auto">
          <a:xfrm>
            <a:off x="5410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3" name="Line 89"/>
          <p:cNvSpPr>
            <a:spLocks noChangeShapeType="1"/>
          </p:cNvSpPr>
          <p:nvPr/>
        </p:nvSpPr>
        <p:spPr bwMode="auto">
          <a:xfrm>
            <a:off x="5334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4" name="Line 90"/>
          <p:cNvSpPr>
            <a:spLocks noChangeShapeType="1"/>
          </p:cNvSpPr>
          <p:nvPr/>
        </p:nvSpPr>
        <p:spPr bwMode="auto">
          <a:xfrm>
            <a:off x="548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5" name="Line 91"/>
          <p:cNvSpPr>
            <a:spLocks noChangeShapeType="1"/>
          </p:cNvSpPr>
          <p:nvPr/>
        </p:nvSpPr>
        <p:spPr bwMode="auto">
          <a:xfrm>
            <a:off x="548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6" name="Line 92"/>
          <p:cNvSpPr>
            <a:spLocks noChangeShapeType="1"/>
          </p:cNvSpPr>
          <p:nvPr/>
        </p:nvSpPr>
        <p:spPr bwMode="auto">
          <a:xfrm>
            <a:off x="563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7" name="Line 93"/>
          <p:cNvSpPr>
            <a:spLocks noChangeShapeType="1"/>
          </p:cNvSpPr>
          <p:nvPr/>
        </p:nvSpPr>
        <p:spPr bwMode="auto">
          <a:xfrm>
            <a:off x="5562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8" name="Line 94"/>
          <p:cNvSpPr>
            <a:spLocks noChangeShapeType="1"/>
          </p:cNvSpPr>
          <p:nvPr/>
        </p:nvSpPr>
        <p:spPr bwMode="auto">
          <a:xfrm>
            <a:off x="5715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9" name="Line 95"/>
          <p:cNvSpPr>
            <a:spLocks noChangeShapeType="1"/>
          </p:cNvSpPr>
          <p:nvPr/>
        </p:nvSpPr>
        <p:spPr bwMode="auto">
          <a:xfrm>
            <a:off x="5867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0" name="Line 96"/>
          <p:cNvSpPr>
            <a:spLocks noChangeShapeType="1"/>
          </p:cNvSpPr>
          <p:nvPr/>
        </p:nvSpPr>
        <p:spPr bwMode="auto">
          <a:xfrm>
            <a:off x="6019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1" name="Line 97"/>
          <p:cNvSpPr>
            <a:spLocks noChangeShapeType="1"/>
          </p:cNvSpPr>
          <p:nvPr/>
        </p:nvSpPr>
        <p:spPr bwMode="auto">
          <a:xfrm>
            <a:off x="5943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2" name="Line 98"/>
          <p:cNvSpPr>
            <a:spLocks noChangeShapeType="1"/>
          </p:cNvSpPr>
          <p:nvPr/>
        </p:nvSpPr>
        <p:spPr bwMode="auto">
          <a:xfrm>
            <a:off x="6096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3" name="Line 99"/>
          <p:cNvSpPr>
            <a:spLocks noChangeShapeType="1"/>
          </p:cNvSpPr>
          <p:nvPr/>
        </p:nvSpPr>
        <p:spPr bwMode="auto">
          <a:xfrm>
            <a:off x="6172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4" name="Line 100"/>
          <p:cNvSpPr>
            <a:spLocks noChangeShapeType="1"/>
          </p:cNvSpPr>
          <p:nvPr/>
        </p:nvSpPr>
        <p:spPr bwMode="auto">
          <a:xfrm>
            <a:off x="6324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5" name="Line 101"/>
          <p:cNvSpPr>
            <a:spLocks noChangeShapeType="1"/>
          </p:cNvSpPr>
          <p:nvPr/>
        </p:nvSpPr>
        <p:spPr bwMode="auto">
          <a:xfrm>
            <a:off x="6248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6" name="Line 102"/>
          <p:cNvSpPr>
            <a:spLocks noChangeShapeType="1"/>
          </p:cNvSpPr>
          <p:nvPr/>
        </p:nvSpPr>
        <p:spPr bwMode="auto">
          <a:xfrm>
            <a:off x="640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7" name="Line 103"/>
          <p:cNvSpPr>
            <a:spLocks noChangeShapeType="1"/>
          </p:cNvSpPr>
          <p:nvPr/>
        </p:nvSpPr>
        <p:spPr bwMode="auto">
          <a:xfrm>
            <a:off x="640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8" name="Line 104"/>
          <p:cNvSpPr>
            <a:spLocks noChangeShapeType="1"/>
          </p:cNvSpPr>
          <p:nvPr/>
        </p:nvSpPr>
        <p:spPr bwMode="auto">
          <a:xfrm>
            <a:off x="655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9" name="Line 105"/>
          <p:cNvSpPr>
            <a:spLocks noChangeShapeType="1"/>
          </p:cNvSpPr>
          <p:nvPr/>
        </p:nvSpPr>
        <p:spPr bwMode="auto">
          <a:xfrm>
            <a:off x="6477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0" name="Line 106"/>
          <p:cNvSpPr>
            <a:spLocks noChangeShapeType="1"/>
          </p:cNvSpPr>
          <p:nvPr/>
        </p:nvSpPr>
        <p:spPr bwMode="auto">
          <a:xfrm>
            <a:off x="6629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1" name="Line 107"/>
          <p:cNvSpPr>
            <a:spLocks noChangeShapeType="1"/>
          </p:cNvSpPr>
          <p:nvPr/>
        </p:nvSpPr>
        <p:spPr bwMode="auto">
          <a:xfrm>
            <a:off x="6781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2" name="Line 108"/>
          <p:cNvSpPr>
            <a:spLocks noChangeShapeType="1"/>
          </p:cNvSpPr>
          <p:nvPr/>
        </p:nvSpPr>
        <p:spPr bwMode="auto">
          <a:xfrm>
            <a:off x="6934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3" name="Line 109"/>
          <p:cNvSpPr>
            <a:spLocks noChangeShapeType="1"/>
          </p:cNvSpPr>
          <p:nvPr/>
        </p:nvSpPr>
        <p:spPr bwMode="auto">
          <a:xfrm>
            <a:off x="6858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4" name="Line 110"/>
          <p:cNvSpPr>
            <a:spLocks noChangeShapeType="1"/>
          </p:cNvSpPr>
          <p:nvPr/>
        </p:nvSpPr>
        <p:spPr bwMode="auto">
          <a:xfrm>
            <a:off x="7010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5" name="Line 111"/>
          <p:cNvSpPr>
            <a:spLocks noChangeShapeType="1"/>
          </p:cNvSpPr>
          <p:nvPr/>
        </p:nvSpPr>
        <p:spPr bwMode="auto">
          <a:xfrm>
            <a:off x="7086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6" name="Line 112"/>
          <p:cNvSpPr>
            <a:spLocks noChangeShapeType="1"/>
          </p:cNvSpPr>
          <p:nvPr/>
        </p:nvSpPr>
        <p:spPr bwMode="auto">
          <a:xfrm>
            <a:off x="7239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" name="Line 113"/>
          <p:cNvSpPr>
            <a:spLocks noChangeShapeType="1"/>
          </p:cNvSpPr>
          <p:nvPr/>
        </p:nvSpPr>
        <p:spPr bwMode="auto">
          <a:xfrm>
            <a:off x="7162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8" name="Line 114"/>
          <p:cNvSpPr>
            <a:spLocks noChangeShapeType="1"/>
          </p:cNvSpPr>
          <p:nvPr/>
        </p:nvSpPr>
        <p:spPr bwMode="auto">
          <a:xfrm>
            <a:off x="731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9" name="Line 115"/>
          <p:cNvSpPr>
            <a:spLocks noChangeShapeType="1"/>
          </p:cNvSpPr>
          <p:nvPr/>
        </p:nvSpPr>
        <p:spPr bwMode="auto">
          <a:xfrm>
            <a:off x="731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0" name="Line 116"/>
          <p:cNvSpPr>
            <a:spLocks noChangeShapeType="1"/>
          </p:cNvSpPr>
          <p:nvPr/>
        </p:nvSpPr>
        <p:spPr bwMode="auto">
          <a:xfrm>
            <a:off x="746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1" name="Line 117"/>
          <p:cNvSpPr>
            <a:spLocks noChangeShapeType="1"/>
          </p:cNvSpPr>
          <p:nvPr/>
        </p:nvSpPr>
        <p:spPr bwMode="auto">
          <a:xfrm>
            <a:off x="7391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2" name="Line 118"/>
          <p:cNvSpPr>
            <a:spLocks noChangeShapeType="1"/>
          </p:cNvSpPr>
          <p:nvPr/>
        </p:nvSpPr>
        <p:spPr bwMode="auto">
          <a:xfrm>
            <a:off x="7543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3" name="Line 119"/>
          <p:cNvSpPr>
            <a:spLocks noChangeShapeType="1"/>
          </p:cNvSpPr>
          <p:nvPr/>
        </p:nvSpPr>
        <p:spPr bwMode="auto">
          <a:xfrm>
            <a:off x="1295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4" name="Line 120"/>
          <p:cNvSpPr>
            <a:spLocks noChangeShapeType="1"/>
          </p:cNvSpPr>
          <p:nvPr/>
        </p:nvSpPr>
        <p:spPr bwMode="auto">
          <a:xfrm>
            <a:off x="1447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5" name="Line 121"/>
          <p:cNvSpPr>
            <a:spLocks noChangeShapeType="1"/>
          </p:cNvSpPr>
          <p:nvPr/>
        </p:nvSpPr>
        <p:spPr bwMode="auto">
          <a:xfrm>
            <a:off x="1371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6" name="Line 122"/>
          <p:cNvSpPr>
            <a:spLocks noChangeShapeType="1"/>
          </p:cNvSpPr>
          <p:nvPr/>
        </p:nvSpPr>
        <p:spPr bwMode="auto">
          <a:xfrm>
            <a:off x="1524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7" name="Line 123"/>
          <p:cNvSpPr>
            <a:spLocks noChangeShapeType="1"/>
          </p:cNvSpPr>
          <p:nvPr/>
        </p:nvSpPr>
        <p:spPr bwMode="auto">
          <a:xfrm>
            <a:off x="1600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8" name="Line 124"/>
          <p:cNvSpPr>
            <a:spLocks noChangeShapeType="1"/>
          </p:cNvSpPr>
          <p:nvPr/>
        </p:nvSpPr>
        <p:spPr bwMode="auto">
          <a:xfrm>
            <a:off x="1752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9" name="Line 125"/>
          <p:cNvSpPr>
            <a:spLocks noChangeShapeType="1"/>
          </p:cNvSpPr>
          <p:nvPr/>
        </p:nvSpPr>
        <p:spPr bwMode="auto">
          <a:xfrm>
            <a:off x="167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0" name="Line 126"/>
          <p:cNvSpPr>
            <a:spLocks noChangeShapeType="1"/>
          </p:cNvSpPr>
          <p:nvPr/>
        </p:nvSpPr>
        <p:spPr bwMode="auto">
          <a:xfrm>
            <a:off x="182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1" name="Line 127"/>
          <p:cNvSpPr>
            <a:spLocks noChangeShapeType="1"/>
          </p:cNvSpPr>
          <p:nvPr/>
        </p:nvSpPr>
        <p:spPr bwMode="auto">
          <a:xfrm>
            <a:off x="182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2" name="Line 128"/>
          <p:cNvSpPr>
            <a:spLocks noChangeShapeType="1"/>
          </p:cNvSpPr>
          <p:nvPr/>
        </p:nvSpPr>
        <p:spPr bwMode="auto">
          <a:xfrm>
            <a:off x="1981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3" name="Line 129"/>
          <p:cNvSpPr>
            <a:spLocks noChangeShapeType="1"/>
          </p:cNvSpPr>
          <p:nvPr/>
        </p:nvSpPr>
        <p:spPr bwMode="auto">
          <a:xfrm>
            <a:off x="1905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4" name="Line 130"/>
          <p:cNvSpPr>
            <a:spLocks noChangeShapeType="1"/>
          </p:cNvSpPr>
          <p:nvPr/>
        </p:nvSpPr>
        <p:spPr bwMode="auto">
          <a:xfrm>
            <a:off x="2057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5" name="Line 131"/>
          <p:cNvSpPr>
            <a:spLocks noChangeShapeType="1"/>
          </p:cNvSpPr>
          <p:nvPr/>
        </p:nvSpPr>
        <p:spPr bwMode="auto">
          <a:xfrm>
            <a:off x="2865438" y="4357688"/>
            <a:ext cx="0" cy="71437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6" name="Line 132"/>
          <p:cNvSpPr>
            <a:spLocks noChangeShapeType="1"/>
          </p:cNvSpPr>
          <p:nvPr/>
        </p:nvSpPr>
        <p:spPr bwMode="auto">
          <a:xfrm>
            <a:off x="1371600" y="4268788"/>
            <a:ext cx="0" cy="119062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7" name="Line 133"/>
          <p:cNvSpPr>
            <a:spLocks noChangeShapeType="1"/>
          </p:cNvSpPr>
          <p:nvPr/>
        </p:nvSpPr>
        <p:spPr bwMode="auto">
          <a:xfrm>
            <a:off x="3619500" y="435292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8" name="Line 134"/>
          <p:cNvSpPr>
            <a:spLocks noChangeShapeType="1"/>
          </p:cNvSpPr>
          <p:nvPr/>
        </p:nvSpPr>
        <p:spPr bwMode="auto">
          <a:xfrm>
            <a:off x="6267450" y="4335463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9" name="Rectangle 135"/>
          <p:cNvSpPr>
            <a:spLocks/>
          </p:cNvSpPr>
          <p:nvPr/>
        </p:nvSpPr>
        <p:spPr bwMode="auto">
          <a:xfrm>
            <a:off x="8193242" y="2352675"/>
            <a:ext cx="88725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000" b="1" dirty="0">
                <a:latin typeface="Century Gothic" charset="0"/>
                <a:sym typeface="Century Gothic" charset="0"/>
              </a:rPr>
              <a:t>Assumption: 	</a:t>
            </a:r>
            <a:endParaRPr lang="en-US" dirty="0">
              <a:latin typeface="Century Gothic" charset="0"/>
              <a:sym typeface="Century Gothic" charset="0"/>
            </a:endParaRP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1000" b="1" dirty="0">
                <a:latin typeface="Century Gothic" charset="0"/>
                <a:sym typeface="Century Gothic" charset="0"/>
              </a:rPr>
              <a:t>3 Months CR</a:t>
            </a:r>
            <a:endParaRPr lang="en-US" dirty="0">
              <a:latin typeface="Century Gothic" charset="0"/>
              <a:sym typeface="Century Gothic" charset="0"/>
            </a:endParaRP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1000" b="1" dirty="0">
                <a:latin typeface="Century Gothic" charset="0"/>
                <a:sym typeface="Century Gothic" charset="0"/>
              </a:rPr>
              <a:t>Will receive 1/12 per month during CR</a:t>
            </a:r>
          </a:p>
        </p:txBody>
      </p:sp>
      <p:sp>
        <p:nvSpPr>
          <p:cNvPr id="11390" name="Rectangle 136"/>
          <p:cNvSpPr>
            <a:spLocks/>
          </p:cNvSpPr>
          <p:nvPr/>
        </p:nvSpPr>
        <p:spPr bwMode="auto">
          <a:xfrm>
            <a:off x="64770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2022</a:t>
            </a:r>
          </a:p>
        </p:txBody>
      </p:sp>
      <p:sp>
        <p:nvSpPr>
          <p:cNvPr id="11391" name="Line 137"/>
          <p:cNvSpPr>
            <a:spLocks noChangeShapeType="1"/>
          </p:cNvSpPr>
          <p:nvPr/>
        </p:nvSpPr>
        <p:spPr bwMode="auto">
          <a:xfrm>
            <a:off x="1219200" y="46021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2" name="Rectangle 138"/>
          <p:cNvSpPr>
            <a:spLocks/>
          </p:cNvSpPr>
          <p:nvPr/>
        </p:nvSpPr>
        <p:spPr bwMode="auto">
          <a:xfrm>
            <a:off x="1738313" y="2066925"/>
            <a:ext cx="939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Conceptual Design</a:t>
            </a:r>
          </a:p>
        </p:txBody>
      </p:sp>
      <p:sp>
        <p:nvSpPr>
          <p:cNvPr id="11393" name="Rectangle 139"/>
          <p:cNvSpPr>
            <a:spLocks/>
          </p:cNvSpPr>
          <p:nvPr/>
        </p:nvSpPr>
        <p:spPr bwMode="auto">
          <a:xfrm>
            <a:off x="2857500" y="2005013"/>
            <a:ext cx="850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Preliminary and Final Design</a:t>
            </a:r>
          </a:p>
        </p:txBody>
      </p:sp>
      <p:sp>
        <p:nvSpPr>
          <p:cNvPr id="11394" name="Rectangle 140"/>
          <p:cNvSpPr>
            <a:spLocks/>
          </p:cNvSpPr>
          <p:nvPr/>
        </p:nvSpPr>
        <p:spPr bwMode="auto">
          <a:xfrm>
            <a:off x="3976688" y="2057400"/>
            <a:ext cx="1231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Construction</a:t>
            </a:r>
          </a:p>
        </p:txBody>
      </p:sp>
      <p:sp>
        <p:nvSpPr>
          <p:cNvPr id="11395" name="Line 141"/>
          <p:cNvSpPr>
            <a:spLocks noChangeShapeType="1"/>
          </p:cNvSpPr>
          <p:nvPr/>
        </p:nvSpPr>
        <p:spPr bwMode="auto">
          <a:xfrm flipH="1">
            <a:off x="1454150" y="2232025"/>
            <a:ext cx="304800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6" name="Line 142"/>
          <p:cNvSpPr>
            <a:spLocks noChangeShapeType="1"/>
          </p:cNvSpPr>
          <p:nvPr/>
        </p:nvSpPr>
        <p:spPr bwMode="auto">
          <a:xfrm flipH="1">
            <a:off x="2876550" y="2209800"/>
            <a:ext cx="228600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7" name="Line 143"/>
          <p:cNvSpPr>
            <a:spLocks noChangeShapeType="1"/>
          </p:cNvSpPr>
          <p:nvPr/>
        </p:nvSpPr>
        <p:spPr bwMode="auto">
          <a:xfrm rot="10800000">
            <a:off x="3694113" y="2208213"/>
            <a:ext cx="496887" cy="1587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8" name="Line 144"/>
          <p:cNvSpPr>
            <a:spLocks noChangeShapeType="1"/>
          </p:cNvSpPr>
          <p:nvPr/>
        </p:nvSpPr>
        <p:spPr bwMode="auto">
          <a:xfrm>
            <a:off x="2590800" y="2217738"/>
            <a:ext cx="255588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9" name="Line 145"/>
          <p:cNvSpPr>
            <a:spLocks noChangeShapeType="1"/>
          </p:cNvSpPr>
          <p:nvPr/>
        </p:nvSpPr>
        <p:spPr bwMode="auto">
          <a:xfrm>
            <a:off x="3449638" y="2224088"/>
            <a:ext cx="180975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0" name="Line 146"/>
          <p:cNvSpPr>
            <a:spLocks noChangeShapeType="1"/>
          </p:cNvSpPr>
          <p:nvPr/>
        </p:nvSpPr>
        <p:spPr bwMode="auto">
          <a:xfrm rot="10800000" flipH="1">
            <a:off x="4968875" y="2203450"/>
            <a:ext cx="520700" cy="635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1" name="Rectangle 147"/>
          <p:cNvSpPr>
            <a:spLocks/>
          </p:cNvSpPr>
          <p:nvPr/>
        </p:nvSpPr>
        <p:spPr bwMode="auto">
          <a:xfrm>
            <a:off x="381000" y="4876800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Century Gothic" charset="0"/>
                <a:sym typeface="Century Gothic" charset="0"/>
              </a:rPr>
              <a:t>CY</a:t>
            </a:r>
          </a:p>
        </p:txBody>
      </p:sp>
      <p:sp>
        <p:nvSpPr>
          <p:cNvPr id="11402" name="Oval 148"/>
          <p:cNvSpPr>
            <a:spLocks/>
          </p:cNvSpPr>
          <p:nvPr/>
        </p:nvSpPr>
        <p:spPr bwMode="auto">
          <a:xfrm>
            <a:off x="5130800" y="2281238"/>
            <a:ext cx="738188" cy="7826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Arial" charset="0"/>
            </a:endParaRPr>
          </a:p>
        </p:txBody>
      </p:sp>
      <p:sp>
        <p:nvSpPr>
          <p:cNvPr id="11404" name="Line 150"/>
          <p:cNvSpPr>
            <a:spLocks noChangeShapeType="1"/>
          </p:cNvSpPr>
          <p:nvPr/>
        </p:nvSpPr>
        <p:spPr bwMode="auto">
          <a:xfrm>
            <a:off x="2865438" y="279400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5" name="Rectangle 151"/>
          <p:cNvSpPr>
            <a:spLocks/>
          </p:cNvSpPr>
          <p:nvPr/>
        </p:nvSpPr>
        <p:spPr bwMode="auto">
          <a:xfrm>
            <a:off x="2438400" y="2549525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CD-1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Alternative Selection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and Cost 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Range</a:t>
            </a:r>
          </a:p>
        </p:txBody>
      </p:sp>
      <p:sp>
        <p:nvSpPr>
          <p:cNvPr id="11406" name="Line 152"/>
          <p:cNvSpPr>
            <a:spLocks noChangeShapeType="1"/>
          </p:cNvSpPr>
          <p:nvPr/>
        </p:nvSpPr>
        <p:spPr bwMode="auto">
          <a:xfrm>
            <a:off x="1377950" y="279400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7" name="Line 153"/>
          <p:cNvSpPr>
            <a:spLocks noChangeShapeType="1"/>
          </p:cNvSpPr>
          <p:nvPr/>
        </p:nvSpPr>
        <p:spPr bwMode="auto">
          <a:xfrm>
            <a:off x="3619500" y="272415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8" name="Line 154"/>
          <p:cNvSpPr>
            <a:spLocks noChangeShapeType="1"/>
          </p:cNvSpPr>
          <p:nvPr/>
        </p:nvSpPr>
        <p:spPr bwMode="auto">
          <a:xfrm>
            <a:off x="6256338" y="2703513"/>
            <a:ext cx="0" cy="1279525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9" name="Rectangle 155"/>
          <p:cNvSpPr>
            <a:spLocks/>
          </p:cNvSpPr>
          <p:nvPr/>
        </p:nvSpPr>
        <p:spPr bwMode="auto">
          <a:xfrm>
            <a:off x="5791200" y="2505075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CD-4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Start of Operations or Project Completion</a:t>
            </a:r>
          </a:p>
        </p:txBody>
      </p:sp>
      <p:sp>
        <p:nvSpPr>
          <p:cNvPr id="11410" name="Rectangle 156"/>
          <p:cNvSpPr>
            <a:spLocks/>
          </p:cNvSpPr>
          <p:nvPr/>
        </p:nvSpPr>
        <p:spPr bwMode="auto">
          <a:xfrm>
            <a:off x="3200400" y="3070225"/>
            <a:ext cx="85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CD-3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Start of Construction or Execution</a:t>
            </a:r>
          </a:p>
        </p:txBody>
      </p:sp>
      <p:sp>
        <p:nvSpPr>
          <p:cNvPr id="11411" name="Rectangle 157"/>
          <p:cNvSpPr>
            <a:spLocks/>
          </p:cNvSpPr>
          <p:nvPr/>
        </p:nvSpPr>
        <p:spPr bwMode="auto">
          <a:xfrm>
            <a:off x="3063875" y="2544763"/>
            <a:ext cx="1003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CD-2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Performance Baseline (PB)</a:t>
            </a:r>
          </a:p>
        </p:txBody>
      </p:sp>
      <p:sp>
        <p:nvSpPr>
          <p:cNvPr id="11412" name="Rectangle 158"/>
          <p:cNvSpPr>
            <a:spLocks/>
          </p:cNvSpPr>
          <p:nvPr/>
        </p:nvSpPr>
        <p:spPr bwMode="auto">
          <a:xfrm>
            <a:off x="1553498" y="2555875"/>
            <a:ext cx="749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 dirty="0">
                <a:latin typeface="Arial" charset="0"/>
                <a:sym typeface="Arial" charset="0"/>
              </a:rPr>
              <a:t>CD-0</a:t>
            </a:r>
            <a:endParaRPr lang="en-US" dirty="0">
              <a:latin typeface="Lucida Grande" charset="0"/>
              <a:sym typeface="Lucida Grande" charset="0"/>
            </a:endParaRPr>
          </a:p>
          <a:p>
            <a:pPr algn="ctr"/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Approved </a:t>
            </a:r>
            <a:r>
              <a:rPr lang="en-US" sz="800" dirty="0">
                <a:solidFill>
                  <a:srgbClr val="FF0000"/>
                </a:solidFill>
                <a:latin typeface="Arial" charset="0"/>
                <a:sym typeface="Arial" charset="0"/>
              </a:rPr>
              <a:t>Mission </a:t>
            </a:r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Need</a:t>
            </a:r>
          </a:p>
          <a:p>
            <a:pPr algn="ctr"/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9/2016</a:t>
            </a:r>
            <a:endParaRPr lang="en-US" sz="800" dirty="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sp>
        <p:nvSpPr>
          <p:cNvPr id="11413" name="Rectangle 160"/>
          <p:cNvSpPr>
            <a:spLocks/>
          </p:cNvSpPr>
          <p:nvPr/>
        </p:nvSpPr>
        <p:spPr bwMode="auto">
          <a:xfrm>
            <a:off x="7391400" y="49434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2023</a:t>
            </a:r>
          </a:p>
        </p:txBody>
      </p:sp>
      <p:sp>
        <p:nvSpPr>
          <p:cNvPr id="11414" name="Rectangle 161"/>
          <p:cNvSpPr>
            <a:spLocks/>
          </p:cNvSpPr>
          <p:nvPr/>
        </p:nvSpPr>
        <p:spPr bwMode="auto">
          <a:xfrm>
            <a:off x="5162550" y="2549525"/>
            <a:ext cx="5984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endParaRPr lang="en-US" sz="800">
              <a:latin typeface="Century Gothic" charset="0"/>
              <a:sym typeface="Century Gothic" charset="0"/>
            </a:endParaRPr>
          </a:p>
          <a:p>
            <a:r>
              <a:rPr lang="en-US" sz="800">
                <a:latin typeface="Century Gothic" charset="0"/>
                <a:sym typeface="Century Gothic" charset="0"/>
              </a:rPr>
              <a:t>Installation</a:t>
            </a:r>
          </a:p>
        </p:txBody>
      </p:sp>
      <p:sp>
        <p:nvSpPr>
          <p:cNvPr id="11415" name="Text Box 162"/>
          <p:cNvSpPr txBox="1">
            <a:spLocks noChangeArrowheads="1"/>
          </p:cNvSpPr>
          <p:nvPr/>
        </p:nvSpPr>
        <p:spPr bwMode="auto">
          <a:xfrm>
            <a:off x="8428038" y="6454775"/>
            <a:ext cx="2587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21420008-9194-2C43-AE43-112B23CF1C57}" type="slidenum">
              <a:rPr lang="en-US" sz="1200">
                <a:solidFill>
                  <a:srgbClr val="564B3C"/>
                </a:solidFill>
                <a:latin typeface="Century Gothic" charset="0"/>
                <a:sym typeface="Century Gothic" charset="0"/>
              </a:rPr>
              <a:pPr algn="r" eaLnBrk="1" hangingPunct="1"/>
              <a:t>7</a:t>
            </a:fld>
            <a:endParaRPr lang="en-US" sz="1200">
              <a:solidFill>
                <a:srgbClr val="564B3C"/>
              </a:solidFill>
              <a:latin typeface="Century Gothic" charset="0"/>
              <a:sym typeface="Century Gothic" charset="0"/>
            </a:endParaRPr>
          </a:p>
        </p:txBody>
      </p:sp>
      <p:sp>
        <p:nvSpPr>
          <p:cNvPr id="11417" name="Line 164"/>
          <p:cNvSpPr>
            <a:spLocks noChangeShapeType="1"/>
          </p:cNvSpPr>
          <p:nvPr/>
        </p:nvSpPr>
        <p:spPr bwMode="auto">
          <a:xfrm rot="10800000" flipH="1">
            <a:off x="5334000" y="8366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A0C1E3-52F1-9E4E-937F-6B76A49D4878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1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5DD331D-3D8B-CB42-A3F8-CCBE4D3396BC}" type="slidenum">
              <a:rPr 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44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Scope of </a:t>
            </a:r>
            <a:r>
              <a:rPr lang="en-US" sz="3200" b="1" dirty="0" err="1" smtClean="0">
                <a:solidFill>
                  <a:schemeClr val="bg1"/>
                </a:solidFill>
              </a:rPr>
              <a:t>sPHENIX</a:t>
            </a:r>
            <a:r>
              <a:rPr lang="en-US" sz="3200" b="1" dirty="0" smtClean="0">
                <a:solidFill>
                  <a:schemeClr val="bg1"/>
                </a:solidFill>
              </a:rPr>
              <a:t> MIE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3909527" cy="45611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82D3-5599-014D-985B-04EBBC90A14B}" type="datetime1">
              <a:rPr lang="en-US" smtClean="0"/>
              <a:t>1/21/18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181600"/>
            <a:ext cx="6477000" cy="1569660"/>
          </a:xfrm>
          <a:prstGeom prst="rect">
            <a:avLst/>
          </a:prstGeom>
          <a:noFill/>
          <a:ln w="28575"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MIE scope will be tracked with EVMS and reported to </a:t>
            </a:r>
            <a:r>
              <a:rPr lang="en-US" sz="1600" b="1" dirty="0" smtClean="0"/>
              <a:t>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Infrastructure and Facility upgrade will be managed by  the Project team. Likely reported to </a:t>
            </a:r>
            <a:r>
              <a:rPr lang="en-US" sz="1600" b="1" dirty="0" smtClean="0"/>
              <a:t>NPP/BNL. </a:t>
            </a:r>
            <a:r>
              <a:rPr lang="en-US" sz="1600" dirty="0" smtClean="0"/>
              <a:t>Could require EVMS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Ops labor supporting the MIE will also be managed by the Project team and reported to </a:t>
            </a:r>
            <a:r>
              <a:rPr lang="en-US" sz="1600" b="1" dirty="0" smtClean="0"/>
              <a:t>NPP.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MAPS and INTT are treated like deliverables and tracked with milestones</a:t>
            </a:r>
            <a:endParaRPr lang="en-US" sz="1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824" r="-83"/>
          <a:stretch/>
        </p:blipFill>
        <p:spPr>
          <a:xfrm>
            <a:off x="4452060" y="749299"/>
            <a:ext cx="4234740" cy="43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302"/>
            <a:ext cx="8229600" cy="1035008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/MAPS LDRD Updates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2706"/>
            <a:ext cx="8229600" cy="568876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Feasibility review, December 5</a:t>
            </a:r>
            <a:r>
              <a:rPr lang="en-US" baseline="30000" dirty="0" smtClean="0"/>
              <a:t>th</a:t>
            </a:r>
            <a:r>
              <a:rPr lang="en-US" dirty="0" smtClean="0"/>
              <a:t> , 2016</a:t>
            </a:r>
          </a:p>
          <a:p>
            <a:pPr lvl="1"/>
            <a:r>
              <a:rPr lang="en-US" dirty="0" smtClean="0"/>
              <a:t>Waiting for feedback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Electronics and readout and mechanics</a:t>
            </a:r>
          </a:p>
          <a:p>
            <a:pPr lvl="1"/>
            <a:r>
              <a:rPr lang="en-US" dirty="0" smtClean="0"/>
              <a:t>Readout units:  10 V0 boards to be produced, 5 for LANL R&amp;D </a:t>
            </a:r>
          </a:p>
          <a:p>
            <a:pPr lvl="1"/>
            <a:r>
              <a:rPr lang="en-US" dirty="0" smtClean="0"/>
              <a:t>2 High-speed readout test bench (MOSAIC boards): ordered and to be fabricated soon </a:t>
            </a:r>
          </a:p>
          <a:p>
            <a:pPr lvl="1"/>
            <a:r>
              <a:rPr lang="en-US" dirty="0" smtClean="0"/>
              <a:t>5 production version MAPS chips: ordered and fabricated (expected ~December), </a:t>
            </a:r>
          </a:p>
          <a:p>
            <a:pPr lvl="1"/>
            <a:r>
              <a:rPr lang="en-US" dirty="0" smtClean="0"/>
              <a:t>Altera evaluation boards ordered for CRU FPGA work, will be available soon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lternative Comm. RU being explored,  ATLAS/FELIX boards @BNL/ATLAS   </a:t>
            </a:r>
          </a:p>
          <a:p>
            <a:pPr lvl="1"/>
            <a:r>
              <a:rPr lang="en-US" dirty="0" smtClean="0"/>
              <a:t>Workshop @UT-Austin in March on readout </a:t>
            </a:r>
          </a:p>
          <a:p>
            <a:endParaRPr lang="en-US" dirty="0" smtClean="0"/>
          </a:p>
          <a:p>
            <a:r>
              <a:rPr lang="en-US" dirty="0" smtClean="0"/>
              <a:t>Simulations </a:t>
            </a:r>
          </a:p>
          <a:p>
            <a:pPr lvl="1"/>
            <a:r>
              <a:rPr lang="en-US" dirty="0" smtClean="0"/>
              <a:t>Multi-collision pileup effects studied </a:t>
            </a:r>
          </a:p>
          <a:p>
            <a:pPr lvl="1"/>
            <a:r>
              <a:rPr lang="en-US" dirty="0" smtClean="0"/>
              <a:t>Realistic geometry being tested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vertexing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MIE proposal development</a:t>
            </a:r>
          </a:p>
          <a:p>
            <a:pPr lvl="1"/>
            <a:r>
              <a:rPr lang="en-US" dirty="0" smtClean="0"/>
              <a:t>MIE writing </a:t>
            </a:r>
            <a:r>
              <a:rPr lang="en-US" dirty="0" err="1" smtClean="0"/>
              <a:t>workfest</a:t>
            </a:r>
            <a:r>
              <a:rPr lang="en-US" dirty="0" smtClean="0"/>
              <a:t> @Santa Fe, Jan 5-7, 2017</a:t>
            </a:r>
          </a:p>
          <a:p>
            <a:pPr lvl="1"/>
            <a:r>
              <a:rPr lang="en-US" dirty="0" smtClean="0"/>
              <a:t>Major tasks and lead institutes identified </a:t>
            </a:r>
          </a:p>
          <a:p>
            <a:pPr lvl="1"/>
            <a:r>
              <a:rPr lang="en-US" dirty="0" smtClean="0"/>
              <a:t>Key physics plots identified and being updated</a:t>
            </a:r>
          </a:p>
          <a:p>
            <a:pPr lvl="1"/>
            <a:r>
              <a:rPr lang="en-US" dirty="0" smtClean="0"/>
              <a:t>LBNL workshop to finalize the proposal,  Jan 24-25</a:t>
            </a:r>
          </a:p>
          <a:p>
            <a:pPr lvl="1"/>
            <a:r>
              <a:rPr lang="en-US" dirty="0" smtClean="0"/>
              <a:t>DOE Feb. budget meeting </a:t>
            </a:r>
          </a:p>
          <a:p>
            <a:pPr lvl="1"/>
            <a:r>
              <a:rPr lang="en-US" dirty="0" smtClean="0"/>
              <a:t>Continue building collaboration, new institutions joined the effort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Good progress in Theory </a:t>
            </a:r>
          </a:p>
          <a:p>
            <a:endParaRPr lang="en-US" dirty="0"/>
          </a:p>
          <a:p>
            <a:r>
              <a:rPr lang="en-US" dirty="0" smtClean="0"/>
              <a:t>Project is on track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9E6-8175-2F48-B837-8C27EA66C654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265B-11CB-9647-9120-BCAD0832EC2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IMG_92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0" y="3392925"/>
            <a:ext cx="3951233" cy="296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9504" y="2917979"/>
            <a:ext cx="4061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/>
              <a:t>MIE writing </a:t>
            </a:r>
            <a:r>
              <a:rPr lang="en-US" sz="1600" dirty="0" err="1" smtClean="0"/>
              <a:t>workfest</a:t>
            </a:r>
            <a:r>
              <a:rPr lang="en-US" sz="1600" dirty="0" smtClean="0"/>
              <a:t> @Santa Fe, Jan 5-7, 2017</a:t>
            </a:r>
          </a:p>
        </p:txBody>
      </p:sp>
    </p:spTree>
    <p:extLst>
      <p:ext uri="{BB962C8B-B14F-4D97-AF65-F5344CB8AC3E}">
        <p14:creationId xmlns:p14="http://schemas.microsoft.com/office/powerpoint/2010/main" val="183294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1307</Words>
  <Application>Microsoft Macintosh PowerPoint</Application>
  <PresentationFormat>On-screen Show (4:3)</PresentationFormat>
  <Paragraphs>235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Century Gothic</vt:lpstr>
      <vt:lpstr>Lucida Grande</vt:lpstr>
      <vt:lpstr>ＭＳ Ｐゴシック</vt:lpstr>
      <vt:lpstr>Times New Roman</vt:lpstr>
      <vt:lpstr>Wingdings</vt:lpstr>
      <vt:lpstr>Arial</vt:lpstr>
      <vt:lpstr>Office Theme</vt:lpstr>
      <vt:lpstr>Transition Plan</vt:lpstr>
      <vt:lpstr>LDRD Project Overview Ming Liu, P-25 December 5th, 2016</vt:lpstr>
      <vt:lpstr>Goal: Big Science to LANL</vt:lpstr>
      <vt:lpstr> LANL Proposed sPHENIX MAPS Inner Tracker</vt:lpstr>
      <vt:lpstr>LDRD Project Scope and Plan</vt:lpstr>
      <vt:lpstr>LDRD Experimental Key Tasks and Schedules</vt:lpstr>
      <vt:lpstr>PowerPoint Presentation</vt:lpstr>
      <vt:lpstr>Scope of sPHENIX MIE</vt:lpstr>
      <vt:lpstr>sPHENIX/MAPS LDRD Updates</vt:lpstr>
      <vt:lpstr>MAPS: a State of the Art Tracker</vt:lpstr>
      <vt:lpstr>Theory: Tasks and Schedules</vt:lpstr>
      <vt:lpstr>Theory Transition Details</vt:lpstr>
      <vt:lpstr>Perturbative QCD and SCET</vt:lpstr>
      <vt:lpstr>Lattice QCD and Plasma Physics</vt:lpstr>
    </vt:vector>
  </TitlesOfParts>
  <Company>Los Alamos National Laboratory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</cp:lastModifiedBy>
  <cp:revision>32</cp:revision>
  <cp:lastPrinted>2017-01-12T16:53:54Z</cp:lastPrinted>
  <dcterms:created xsi:type="dcterms:W3CDTF">2017-01-12T00:30:55Z</dcterms:created>
  <dcterms:modified xsi:type="dcterms:W3CDTF">2018-01-21T21:19:10Z</dcterms:modified>
</cp:coreProperties>
</file>