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7" r:id="rId4"/>
    <p:sldId id="266" r:id="rId5"/>
    <p:sldId id="263" r:id="rId6"/>
    <p:sldId id="256" r:id="rId7"/>
    <p:sldId id="258" r:id="rId8"/>
    <p:sldId id="260" r:id="rId9"/>
    <p:sldId id="262" r:id="rId10"/>
    <p:sldId id="25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6FD-E3CF-394F-93E8-54615E3FCA9D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67B5-E650-E747-A6B9-FFD63F79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6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6FD-E3CF-394F-93E8-54615E3FCA9D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67B5-E650-E747-A6B9-FFD63F79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6FD-E3CF-394F-93E8-54615E3FCA9D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67B5-E650-E747-A6B9-FFD63F79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4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6FD-E3CF-394F-93E8-54615E3FCA9D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67B5-E650-E747-A6B9-FFD63F79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6FD-E3CF-394F-93E8-54615E3FCA9D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67B5-E650-E747-A6B9-FFD63F79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6FD-E3CF-394F-93E8-54615E3FCA9D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67B5-E650-E747-A6B9-FFD63F79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6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6FD-E3CF-394F-93E8-54615E3FCA9D}" type="datetimeFigureOut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67B5-E650-E747-A6B9-FFD63F79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8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6FD-E3CF-394F-93E8-54615E3FCA9D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67B5-E650-E747-A6B9-FFD63F79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2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6FD-E3CF-394F-93E8-54615E3FCA9D}" type="datetimeFigureOut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67B5-E650-E747-A6B9-FFD63F79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6FD-E3CF-394F-93E8-54615E3FCA9D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67B5-E650-E747-A6B9-FFD63F79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6FD-E3CF-394F-93E8-54615E3FCA9D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67B5-E650-E747-A6B9-FFD63F79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E6FD-E3CF-394F-93E8-54615E3FCA9D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67B5-E650-E747-A6B9-FFD63F79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5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.energy.gov/np/facilities/project-developmen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25ext.lanl.gov/map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Feasibility Review</a:t>
            </a:r>
            <a:br>
              <a:rPr lang="en-US" dirty="0" smtClean="0"/>
            </a:br>
            <a:r>
              <a:rPr lang="en-US" sz="3100" dirty="0" smtClean="0"/>
              <a:t>12/5(Mon), 1:00-3:30PM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8887"/>
            <a:ext cx="8229600" cy="487802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Focus on experimental aspects</a:t>
            </a:r>
          </a:p>
          <a:p>
            <a:pPr lvl="1"/>
            <a:r>
              <a:rPr lang="en-US" dirty="0" smtClean="0"/>
              <a:t>Theory part is not required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Goal/Schedule/Milestone/Budget/Negotiation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“This </a:t>
            </a:r>
            <a:r>
              <a:rPr lang="en-US" dirty="0">
                <a:solidFill>
                  <a:srgbClr val="FF0000"/>
                </a:solidFill>
              </a:rPr>
              <a:t>process will clarify the minimum and desired project goals</a:t>
            </a:r>
            <a:r>
              <a:rPr lang="en-US" dirty="0" smtClean="0">
                <a:solidFill>
                  <a:srgbClr val="FF0000"/>
                </a:solidFill>
              </a:rPr>
              <a:t>.”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Hiring</a:t>
            </a:r>
          </a:p>
          <a:p>
            <a:pPr lvl="1"/>
            <a:r>
              <a:rPr lang="en-US" dirty="0" smtClean="0"/>
              <a:t>Staff (0.5FTE), in progress, job ad in AD </a:t>
            </a:r>
          </a:p>
          <a:p>
            <a:pPr lvl="1"/>
            <a:r>
              <a:rPr lang="en-US" dirty="0" smtClean="0"/>
              <a:t>Postdoc (1FTE)</a:t>
            </a:r>
          </a:p>
          <a:p>
            <a:pPr lvl="2"/>
            <a:r>
              <a:rPr lang="en-US" dirty="0" smtClean="0"/>
              <a:t>0.5 FTE (</a:t>
            </a:r>
            <a:r>
              <a:rPr lang="en-US" dirty="0" err="1" smtClean="0"/>
              <a:t>Sho</a:t>
            </a:r>
            <a:r>
              <a:rPr lang="en-US" dirty="0" smtClean="0"/>
              <a:t>) – “hired”, strong physics and electronics and silicon detectors</a:t>
            </a:r>
          </a:p>
          <a:p>
            <a:pPr lvl="2"/>
            <a:r>
              <a:rPr lang="en-US" dirty="0" smtClean="0"/>
              <a:t>0.5FTE (Darren) – plan to hire, strong physics and software analysis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Reviewers </a:t>
            </a:r>
          </a:p>
          <a:p>
            <a:pPr lvl="1"/>
            <a:r>
              <a:rPr lang="nb-NO" dirty="0"/>
              <a:t>Dr. John P. </a:t>
            </a:r>
            <a:r>
              <a:rPr lang="nb-NO" dirty="0" err="1"/>
              <a:t>Sullivan</a:t>
            </a:r>
            <a:r>
              <a:rPr lang="nb-NO" dirty="0"/>
              <a:t>, ISR-1 </a:t>
            </a:r>
            <a:r>
              <a:rPr lang="nb-NO" dirty="0" smtClean="0"/>
              <a:t>GL</a:t>
            </a:r>
            <a:endParaRPr lang="nb-NO" dirty="0"/>
          </a:p>
          <a:p>
            <a:pPr lvl="1"/>
            <a:r>
              <a:rPr lang="nb-NO" dirty="0" smtClean="0"/>
              <a:t>Prof</a:t>
            </a:r>
            <a:r>
              <a:rPr lang="nb-NO" dirty="0"/>
              <a:t>.  </a:t>
            </a:r>
            <a:r>
              <a:rPr lang="nb-NO" dirty="0" smtClean="0"/>
              <a:t>Bernd </a:t>
            </a:r>
            <a:r>
              <a:rPr lang="nb-NO" dirty="0" err="1"/>
              <a:t>Burrow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Temple </a:t>
            </a:r>
            <a:r>
              <a:rPr lang="nb-NO" dirty="0" smtClean="0"/>
              <a:t>Univ.</a:t>
            </a:r>
          </a:p>
          <a:p>
            <a:pPr lvl="1"/>
            <a:r>
              <a:rPr lang="nb-NO" dirty="0" smtClean="0"/>
              <a:t>One from PD-O (Andy </a:t>
            </a:r>
            <a:r>
              <a:rPr lang="nb-NO" dirty="0" err="1" smtClean="0"/>
              <a:t>Saunders</a:t>
            </a:r>
            <a:r>
              <a:rPr lang="nb-NO" dirty="0" smtClean="0"/>
              <a:t>, Richard Van de Water?)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Budget? – it seems we got the full fund!</a:t>
            </a:r>
            <a:endParaRPr lang="en-US" dirty="0"/>
          </a:p>
          <a:p>
            <a:pPr lvl="1"/>
            <a:r>
              <a:rPr lang="en-US" dirty="0"/>
              <a:t>Oct – April: feasibility study, $225K allocated</a:t>
            </a:r>
          </a:p>
          <a:p>
            <a:pPr lvl="1"/>
            <a:r>
              <a:rPr lang="en-US" dirty="0"/>
              <a:t>April – Mar 4</a:t>
            </a:r>
            <a:r>
              <a:rPr lang="en-US" baseline="30000" dirty="0"/>
              <a:t>th</a:t>
            </a:r>
            <a:r>
              <a:rPr lang="en-US" dirty="0"/>
              <a:t> year, full LDRD $$ for 3 years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0681" y="1149213"/>
            <a:ext cx="349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weeks from now, minus holidays!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5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3208"/>
            <a:ext cx="8229600" cy="792259"/>
          </a:xfrm>
        </p:spPr>
        <p:txBody>
          <a:bodyPr>
            <a:normAutofit/>
          </a:bodyPr>
          <a:lstStyle/>
          <a:p>
            <a:r>
              <a:rPr lang="en-US" dirty="0" smtClean="0"/>
              <a:t>A MIE Proposal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85467"/>
            <a:ext cx="8229600" cy="56157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MAPS detector subgroup to identify and work on  </a:t>
            </a:r>
          </a:p>
          <a:p>
            <a:pPr lvl="1"/>
            <a:r>
              <a:rPr lang="en-US" dirty="0" smtClean="0"/>
              <a:t>Tasks, Resources and Responsibilities for each institution</a:t>
            </a:r>
          </a:p>
          <a:p>
            <a:pPr lvl="1"/>
            <a:r>
              <a:rPr lang="en-US" dirty="0" smtClean="0"/>
              <a:t>Agreement on each institution’s interest and available resource </a:t>
            </a:r>
          </a:p>
          <a:p>
            <a:pPr lvl="1"/>
            <a:r>
              <a:rPr lang="en-US" dirty="0" smtClean="0"/>
              <a:t>Start joint R&amp;D on critical tasks </a:t>
            </a:r>
          </a:p>
          <a:p>
            <a:pPr lvl="2"/>
            <a:r>
              <a:rPr lang="en-US" dirty="0" smtClean="0"/>
              <a:t>LDRD, associate members and other R&amp;D fund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Pre-proposal writing? </a:t>
            </a:r>
          </a:p>
          <a:p>
            <a:pPr lvl="1"/>
            <a:r>
              <a:rPr lang="en-US" dirty="0" smtClean="0"/>
              <a:t>Identify required resources ($$ and manpower) and timeline </a:t>
            </a:r>
          </a:p>
          <a:p>
            <a:pPr lvl="1"/>
            <a:r>
              <a:rPr lang="en-US" dirty="0" smtClean="0"/>
              <a:t>Intended contributions from all institutions </a:t>
            </a:r>
          </a:p>
          <a:p>
            <a:pPr lvl="1"/>
            <a:r>
              <a:rPr lang="en-US" dirty="0" smtClean="0"/>
              <a:t>Electronics and readout – LANL	</a:t>
            </a:r>
          </a:p>
          <a:p>
            <a:pPr lvl="1"/>
            <a:r>
              <a:rPr lang="en-US" dirty="0" smtClean="0"/>
              <a:t>Mechanic system and integration – MIT</a:t>
            </a:r>
          </a:p>
          <a:p>
            <a:pPr lvl="1"/>
            <a:r>
              <a:rPr lang="en-US" dirty="0" smtClean="0"/>
              <a:t>Ancillary and other systems – other collaborators</a:t>
            </a:r>
          </a:p>
          <a:p>
            <a:pPr lvl="1"/>
            <a:r>
              <a:rPr lang="en-US" dirty="0" smtClean="0"/>
              <a:t>A draft by January 2017? Discussions with DOE during Feb budget meeting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communications with DOE</a:t>
            </a:r>
          </a:p>
          <a:p>
            <a:pPr lvl="1"/>
            <a:r>
              <a:rPr lang="en-US" dirty="0" smtClean="0"/>
              <a:t>Based on updated resource loaded Cost and Schedule from pre-proposal </a:t>
            </a:r>
          </a:p>
          <a:p>
            <a:pPr lvl="1"/>
            <a:r>
              <a:rPr lang="en-US" dirty="0" smtClean="0"/>
              <a:t>Then decide on next step</a:t>
            </a:r>
          </a:p>
          <a:p>
            <a:pPr lvl="2"/>
            <a:r>
              <a:rPr lang="en-US" dirty="0" smtClean="0"/>
              <a:t>either go forward or not, work out a plan with DOE</a:t>
            </a:r>
          </a:p>
          <a:p>
            <a:pPr lvl="1"/>
            <a:r>
              <a:rPr lang="en-US" dirty="0" smtClean="0"/>
              <a:t>Get more support from ALD &amp; DOE on CERN-SPHENIX agreement etc.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DF0C-2EBC-644B-A2A8-06E03E4F27B0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9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06"/>
            <a:ext cx="8229600" cy="891665"/>
          </a:xfrm>
        </p:spPr>
        <p:txBody>
          <a:bodyPr/>
          <a:lstStyle/>
          <a:p>
            <a:r>
              <a:rPr lang="en-US" dirty="0" smtClean="0"/>
              <a:t>DOE MIE Process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071"/>
            <a:ext cx="8229600" cy="5639025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Contact for new scientific proposals</a:t>
            </a:r>
          </a:p>
          <a:p>
            <a:pPr lvl="1"/>
            <a:r>
              <a:rPr lang="en-US" dirty="0" smtClean="0"/>
              <a:t>Associate Director for NP (Tim), who will then identify point of contact for the project </a:t>
            </a:r>
          </a:p>
          <a:p>
            <a:pPr lvl="2"/>
            <a:r>
              <a:rPr lang="en-US" dirty="0" err="1" smtClean="0"/>
              <a:t>Jehanne</a:t>
            </a:r>
            <a:r>
              <a:rPr lang="en-US" dirty="0" smtClean="0"/>
              <a:t> </a:t>
            </a:r>
            <a:r>
              <a:rPr lang="en-US" dirty="0" err="1" smtClean="0"/>
              <a:t>Gillo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a project with Total Estimated Cost(TEC) &lt; $10M</a:t>
            </a:r>
          </a:p>
          <a:p>
            <a:pPr lvl="1"/>
            <a:r>
              <a:rPr lang="en-US" dirty="0" smtClean="0"/>
              <a:t>no CD process needed: good news</a:t>
            </a:r>
          </a:p>
          <a:p>
            <a:pPr lvl="1"/>
            <a:r>
              <a:rPr lang="en-US" dirty="0" smtClean="0"/>
              <a:t>The 3-layer MAPS inner tracker fit this scope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For a project with TPC &gt; $2M</a:t>
            </a:r>
          </a:p>
          <a:p>
            <a:pPr lvl="1"/>
            <a:r>
              <a:rPr lang="en-US" dirty="0" smtClean="0"/>
              <a:t>“includes all engineering and fabrication costs, needs to be identified individually in the federal budget as Major Item of Equipment(MIE)” -  concern over timeline </a:t>
            </a:r>
          </a:p>
          <a:p>
            <a:pPr lvl="1"/>
            <a:r>
              <a:rPr lang="en-US" dirty="0" smtClean="0"/>
              <a:t>If submitted and reviewed and DOE “mission need” approved in FY17</a:t>
            </a:r>
          </a:p>
          <a:p>
            <a:pPr lvl="2"/>
            <a:r>
              <a:rPr lang="en-US" dirty="0" smtClean="0"/>
              <a:t>the earliest date to receive fund is FY20, Oct. 2019. </a:t>
            </a:r>
          </a:p>
          <a:p>
            <a:pPr lvl="1"/>
            <a:r>
              <a:rPr lang="en-US" dirty="0" smtClean="0"/>
              <a:t>Federal budget prepared 2-year in advance </a:t>
            </a:r>
          </a:p>
          <a:p>
            <a:pPr lvl="1"/>
            <a:r>
              <a:rPr lang="en-US" dirty="0" smtClean="0"/>
              <a:t>DOE budget request to Congress ~Feb 2018 </a:t>
            </a:r>
          </a:p>
          <a:p>
            <a:pPr lvl="1"/>
            <a:r>
              <a:rPr lang="en-US" dirty="0" smtClean="0"/>
              <a:t>It is hard to have a complete proposal submitted, reviewed and approved for “DOE mission need” and have this MIE included in the Feb. 2017 DOE budget request (~3 months from now) </a:t>
            </a:r>
          </a:p>
          <a:p>
            <a:pPr lvl="2"/>
            <a:r>
              <a:rPr lang="en-US" dirty="0" smtClean="0"/>
              <a:t>while we are still waiting for (CD0 and) CD1 approval from DOE</a:t>
            </a:r>
          </a:p>
          <a:p>
            <a:pPr lvl="1"/>
            <a:r>
              <a:rPr lang="en-US" dirty="0">
                <a:hlinkClick r:id="rId2"/>
              </a:rPr>
              <a:t>http://science.energy.gov/np/facilities/project-development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Challenges to match ALICE/ITS production schedules</a:t>
            </a:r>
          </a:p>
          <a:p>
            <a:pPr lvl="1"/>
            <a:r>
              <a:rPr lang="en-US" dirty="0" smtClean="0"/>
              <a:t>Early fund (~$1M) needed summer 2018 to continue ALICE/ITS production line for </a:t>
            </a:r>
            <a:r>
              <a:rPr lang="en-US" dirty="0" err="1" smtClean="0"/>
              <a:t>sPHENIX</a:t>
            </a:r>
            <a:r>
              <a:rPr lang="en-US" dirty="0" smtClean="0"/>
              <a:t> MAPS staves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My Conclusion</a:t>
            </a:r>
          </a:p>
          <a:p>
            <a:r>
              <a:rPr lang="en-US" dirty="0" smtClean="0"/>
              <a:t>The normal MIE process may not match current ALICE/ITS and </a:t>
            </a:r>
            <a:r>
              <a:rPr lang="en-US" dirty="0" err="1" smtClean="0"/>
              <a:t>sPHENIX</a:t>
            </a:r>
            <a:r>
              <a:rPr lang="en-US" dirty="0" smtClean="0"/>
              <a:t> installation and run schedules, need to work closely with DOE how to proceed   </a:t>
            </a:r>
          </a:p>
          <a:p>
            <a:r>
              <a:rPr lang="en-US" dirty="0" smtClean="0"/>
              <a:t>Some minimum fund (~$1M) must be secured for the MAPS stave production at CERN following the completion of ALICE/ITS project, such as $$ from RHIC operation savings or foreign contributions etc.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considerations:</a:t>
            </a:r>
          </a:p>
          <a:p>
            <a:pPr lvl="1"/>
            <a:r>
              <a:rPr lang="en-US" dirty="0" smtClean="0"/>
              <a:t>Can we defend the “BNL base line TPC only” tracking system for the </a:t>
            </a:r>
            <a:r>
              <a:rPr lang="en-US" dirty="0" err="1" smtClean="0"/>
              <a:t>sPHENIX</a:t>
            </a:r>
            <a:r>
              <a:rPr lang="en-US" dirty="0" smtClean="0"/>
              <a:t> physics program, with separate MAPS MIE? </a:t>
            </a:r>
          </a:p>
          <a:p>
            <a:pPr lvl="1"/>
            <a:r>
              <a:rPr lang="en-US" dirty="0" smtClean="0"/>
              <a:t>If MAPS delayed, with TPC only, it won’t be able to do tracking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ACF-F1A5-D14F-AEF8-46A45D71B60F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4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52" y="0"/>
            <a:ext cx="582450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7587" y="599371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smtClean="0"/>
              <a:t>Experimental group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Lead persons on major tasks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Theory group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81643" y="1826985"/>
            <a:ext cx="2223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Experimental MS Project: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Tasks &amp; resources, WBS etc. 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Milestones</a:t>
            </a:r>
          </a:p>
          <a:p>
            <a:r>
              <a:rPr lang="en-US" sz="1200" dirty="0" smtClean="0"/>
              <a:t>Theory:</a:t>
            </a:r>
          </a:p>
          <a:p>
            <a:r>
              <a:rPr lang="en-US" sz="1200" dirty="0" smtClean="0"/>
              <a:t>- Milestones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685364" y="3351835"/>
            <a:ext cx="13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Milestones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1708" y="4107164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 smtClean="0"/>
              <a:t>MoU</a:t>
            </a:r>
            <a:r>
              <a:rPr lang="en-US" sz="1200" dirty="0" smtClean="0"/>
              <a:t> with CERN, by mid </a:t>
            </a:r>
            <a:r>
              <a:rPr lang="en-US" sz="1200" dirty="0" err="1" smtClean="0"/>
              <a:t>Decemebr</a:t>
            </a:r>
            <a:endParaRPr lang="en-US" sz="1200" dirty="0" smtClean="0"/>
          </a:p>
          <a:p>
            <a:pPr marL="285750" indent="-285750">
              <a:buFontTx/>
              <a:buChar char="-"/>
            </a:pPr>
            <a:r>
              <a:rPr lang="en-US" sz="1200" dirty="0" smtClean="0"/>
              <a:t>Local R&amp;D</a:t>
            </a:r>
          </a:p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81522" y="4753495"/>
            <a:ext cx="222368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MS Project: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Tasks &amp; resources, WBS etc. 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Milestones</a:t>
            </a:r>
          </a:p>
          <a:p>
            <a:pPr marL="285750" indent="-285750">
              <a:buFontTx/>
              <a:buChar char="-"/>
            </a:pPr>
            <a:endParaRPr lang="en-US" sz="1200" dirty="0" smtClean="0"/>
          </a:p>
          <a:p>
            <a:r>
              <a:rPr lang="en-US" sz="1200" dirty="0" smtClean="0"/>
              <a:t>Risk mitigation: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Technical, early R&amp;D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Budget, </a:t>
            </a:r>
            <a:r>
              <a:rPr lang="en-US" sz="1200" dirty="0" err="1" smtClean="0"/>
              <a:t>MoU</a:t>
            </a:r>
            <a:r>
              <a:rPr lang="en-US" sz="1200" dirty="0" smtClean="0"/>
              <a:t>, early R&amp;D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Schedule, collaboration with </a:t>
            </a:r>
          </a:p>
          <a:p>
            <a:r>
              <a:rPr lang="en-US" sz="1200" dirty="0" smtClean="0"/>
              <a:t>ALICE/ITS R&amp;D,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725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"/>
            <a:ext cx="8229600" cy="791909"/>
          </a:xfrm>
        </p:spPr>
        <p:txBody>
          <a:bodyPr/>
          <a:lstStyle/>
          <a:p>
            <a:r>
              <a:rPr lang="en-US" dirty="0" smtClean="0"/>
              <a:t>Presentations: ~2.5Hrs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1843"/>
            <a:ext cx="8229600" cy="5086767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Overview – 15+5’      				</a:t>
            </a:r>
            <a:r>
              <a:rPr lang="en-US" dirty="0" smtClean="0"/>
              <a:t>		Ming</a:t>
            </a:r>
            <a:r>
              <a:rPr lang="en-US" dirty="0" smtClean="0"/>
              <a:t>		</a:t>
            </a:r>
            <a:r>
              <a:rPr lang="en-US" dirty="0" smtClean="0"/>
              <a:t>1</a:t>
            </a:r>
            <a:r>
              <a:rPr lang="en-US" dirty="0" smtClean="0"/>
              <a:t>:00-1:20PM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O</a:t>
            </a:r>
            <a:r>
              <a:rPr lang="en-US" dirty="0" smtClean="0"/>
              <a:t>rg, scope and plan, collaborations, CD0 		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Theory Status – 15+5’ 						Ivan		1:20-1:40</a:t>
            </a:r>
          </a:p>
          <a:p>
            <a:endParaRPr lang="en-US" dirty="0" smtClean="0"/>
          </a:p>
          <a:p>
            <a:r>
              <a:rPr lang="en-US" dirty="0" smtClean="0"/>
              <a:t>Experimental </a:t>
            </a:r>
            <a:r>
              <a:rPr lang="en-US" dirty="0"/>
              <a:t>t</a:t>
            </a:r>
            <a:r>
              <a:rPr lang="en-US" dirty="0" smtClean="0"/>
              <a:t>echnical aspects (I)</a:t>
            </a:r>
          </a:p>
          <a:p>
            <a:pPr lvl="1"/>
            <a:r>
              <a:rPr lang="en-US" dirty="0"/>
              <a:t>Simulation/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smtClean="0"/>
              <a:t>progress - </a:t>
            </a:r>
            <a:r>
              <a:rPr lang="en-US" dirty="0"/>
              <a:t>10+5	</a:t>
            </a:r>
            <a:r>
              <a:rPr lang="en-US" dirty="0" smtClean="0"/>
              <a:t>	</a:t>
            </a:r>
            <a:r>
              <a:rPr lang="en-US" dirty="0" err="1" smtClean="0"/>
              <a:t>Sanghoon</a:t>
            </a:r>
            <a:r>
              <a:rPr lang="en-US" dirty="0"/>
              <a:t>/Mike		1</a:t>
            </a:r>
            <a:r>
              <a:rPr lang="en-US" dirty="0" smtClean="0"/>
              <a:t>:40-1:55</a:t>
            </a:r>
            <a:endParaRPr lang="en-US" dirty="0"/>
          </a:p>
          <a:p>
            <a:pPr lvl="1"/>
            <a:r>
              <a:rPr lang="en-US" dirty="0" smtClean="0"/>
              <a:t>Electronics readout – 20+5			Pat/Mike			1:55-2:20</a:t>
            </a:r>
          </a:p>
          <a:p>
            <a:pPr lvl="1"/>
            <a:r>
              <a:rPr lang="en-US" dirty="0" smtClean="0"/>
              <a:t>Mechanical R&amp;D – 20+5			Walt/Hubert			2:20-2:45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Experimental Cost, Schedule, Risk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and Procurements (II) – 20+10’  			Cesar/Ming		2:45-3:15 </a:t>
            </a:r>
          </a:p>
          <a:p>
            <a:pPr lvl="1"/>
            <a:r>
              <a:rPr lang="en-US" dirty="0" err="1" smtClean="0"/>
              <a:t>MoU</a:t>
            </a:r>
            <a:r>
              <a:rPr lang="en-US" dirty="0" smtClean="0"/>
              <a:t> and ALICE/ITS Associate Membership</a:t>
            </a:r>
          </a:p>
          <a:p>
            <a:pPr lvl="1"/>
            <a:r>
              <a:rPr lang="en-US" dirty="0" smtClean="0"/>
              <a:t>R&amp;D cost and schedule </a:t>
            </a:r>
          </a:p>
          <a:p>
            <a:pPr lvl="1"/>
            <a:r>
              <a:rPr lang="en-US" dirty="0" smtClean="0"/>
              <a:t>CERN procurement and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Summary -	 5’ 	</a:t>
            </a:r>
            <a:r>
              <a:rPr lang="en-US" dirty="0"/>
              <a:t>	</a:t>
            </a:r>
            <a:r>
              <a:rPr lang="en-US" dirty="0" smtClean="0"/>
              <a:t>					 Ming		3:15-3:20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Committee discussion								3:20-3:45PM</a:t>
            </a:r>
          </a:p>
          <a:p>
            <a:endParaRPr lang="en-US" dirty="0" smtClean="0"/>
          </a:p>
          <a:p>
            <a:r>
              <a:rPr lang="en-US" dirty="0" smtClean="0"/>
              <a:t>Closeout 										3:45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5795444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raft slides ready by 11/21(Mon)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Rehearsal practice on 11/28(Mon) 1:00-3:00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4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0"/>
            <a:ext cx="8229600" cy="722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LDRD MS Project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828700"/>
            <a:ext cx="9144000" cy="5848398"/>
            <a:chOff x="0" y="571500"/>
            <a:chExt cx="9144000" cy="5848398"/>
          </a:xfrm>
        </p:grpSpPr>
        <p:pic>
          <p:nvPicPr>
            <p:cNvPr id="3" name="Picture 2" descr="MAPS_Inner_Barrel_Master-2016_09_02a_LANL_noCost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pic>
          <p:nvPicPr>
            <p:cNvPr id="4" name="Picture 3" descr="MAPS_Inner_Barrel_Master-2016_09_02a_LANL_noCost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7" b="89533"/>
            <a:stretch/>
          </p:blipFill>
          <p:spPr>
            <a:xfrm>
              <a:off x="0" y="6008418"/>
              <a:ext cx="914400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40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7709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Task Assignments</a:t>
            </a:r>
            <a:br>
              <a:rPr lang="en-US" dirty="0" smtClean="0"/>
            </a:br>
            <a:r>
              <a:rPr lang="en-US" sz="3100" dirty="0" smtClean="0"/>
              <a:t>10/20/2016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124"/>
            <a:ext cx="8229600" cy="5734351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sPHENIX</a:t>
            </a:r>
            <a:r>
              <a:rPr lang="en-US" dirty="0" smtClean="0"/>
              <a:t> readout and trigger requirements (DCM2, JSEB </a:t>
            </a:r>
            <a:r>
              <a:rPr lang="en-US" dirty="0" err="1" smtClean="0"/>
              <a:t>etc</a:t>
            </a:r>
            <a:r>
              <a:rPr lang="en-US" dirty="0" smtClean="0"/>
              <a:t>) – </a:t>
            </a:r>
            <a:r>
              <a:rPr lang="en-US" dirty="0" smtClean="0">
                <a:solidFill>
                  <a:srgbClr val="FF0000"/>
                </a:solidFill>
              </a:rPr>
              <a:t>Mike and 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MAPS CRU readout - </a:t>
            </a:r>
            <a:r>
              <a:rPr lang="en-US" dirty="0" smtClean="0">
                <a:solidFill>
                  <a:srgbClr val="FF0000"/>
                </a:solidFill>
              </a:rPr>
              <a:t>Mark, Ming, Pat</a:t>
            </a:r>
          </a:p>
          <a:p>
            <a:pPr marL="914400" lvl="1" indent="-514350"/>
            <a:r>
              <a:rPr lang="en-US" dirty="0" smtClean="0"/>
              <a:t>Physical parameters (PCIex4)</a:t>
            </a:r>
          </a:p>
          <a:p>
            <a:pPr marL="914400" lvl="1" indent="-514350"/>
            <a:r>
              <a:rPr lang="en-US" dirty="0" smtClean="0"/>
              <a:t>Data format</a:t>
            </a:r>
          </a:p>
          <a:p>
            <a:pPr marL="914400" lvl="1" indent="-514350"/>
            <a:r>
              <a:rPr lang="en-US" dirty="0" smtClean="0"/>
              <a:t>Electrical signal, lack of busy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sPHENIX</a:t>
            </a:r>
            <a:r>
              <a:rPr lang="en-US" dirty="0" smtClean="0"/>
              <a:t> trigger/busy inputs and clock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Detailed specs/understanding of MAPS/ALIPED-3(4 ~ final) test card – </a:t>
            </a:r>
            <a:r>
              <a:rPr lang="en-US" dirty="0" smtClean="0">
                <a:solidFill>
                  <a:srgbClr val="FF0000"/>
                </a:solidFill>
              </a:rPr>
              <a:t>Pat, Cesar and </a:t>
            </a:r>
            <a:r>
              <a:rPr lang="en-US" dirty="0" err="1" smtClean="0">
                <a:solidFill>
                  <a:srgbClr val="FF0000"/>
                </a:solidFill>
              </a:rPr>
              <a:t>Andi</a:t>
            </a:r>
            <a:r>
              <a:rPr lang="en-US" dirty="0" smtClean="0">
                <a:solidFill>
                  <a:srgbClr val="FF0000"/>
                </a:solidFill>
              </a:rPr>
              <a:t>, Alex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BNL specifies cabling/material electrical and fire safety </a:t>
            </a:r>
            <a:r>
              <a:rPr lang="en-US" dirty="0" err="1" smtClean="0"/>
              <a:t>etc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Walt, Hubert, Eric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Radiation enviroenment, damage, occupancy, SEU; Configuration and Operation, programing and initializatio etc – </a:t>
            </a:r>
            <a:r>
              <a:rPr lang="is-IS" dirty="0" smtClean="0">
                <a:solidFill>
                  <a:srgbClr val="FF0000"/>
                </a:solidFill>
              </a:rPr>
              <a:t>Mark, Xuan</a:t>
            </a:r>
          </a:p>
          <a:p>
            <a:pPr marL="514350" indent="-514350">
              <a:buFont typeface="+mj-lt"/>
              <a:buAutoNum type="arabicPeriod"/>
            </a:pPr>
            <a:endParaRPr lang="is-IS" dirty="0" smtClean="0"/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Power needs: </a:t>
            </a:r>
          </a:p>
          <a:p>
            <a:pPr marL="914400" lvl="1" indent="-514350"/>
            <a:r>
              <a:rPr lang="is-IS" dirty="0" smtClean="0"/>
              <a:t>(LANL LDRD) </a:t>
            </a:r>
            <a:r>
              <a:rPr lang="is-IS" dirty="0" smtClean="0">
                <a:solidFill>
                  <a:srgbClr val="FF0000"/>
                </a:solidFill>
              </a:rPr>
              <a:t>Hubert and Ming; </a:t>
            </a:r>
          </a:p>
          <a:p>
            <a:pPr marL="914400" lvl="1" indent="-514350"/>
            <a:r>
              <a:rPr lang="is-IS" dirty="0" smtClean="0"/>
              <a:t>(BNL sPHENIX) </a:t>
            </a:r>
            <a:r>
              <a:rPr lang="is-IS" dirty="0" smtClean="0">
                <a:solidFill>
                  <a:srgbClr val="FF0000"/>
                </a:solidFill>
              </a:rPr>
              <a:t>Hubert, Eric</a:t>
            </a:r>
          </a:p>
          <a:p>
            <a:pPr marL="914400" lvl="1" indent="-514350"/>
            <a:r>
              <a:rPr lang="en-US" dirty="0" smtClean="0"/>
              <a:t>S</a:t>
            </a:r>
            <a:r>
              <a:rPr lang="is-IS" dirty="0" smtClean="0"/>
              <a:t>taves, readout control etc. (A, V)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Mechanics – </a:t>
            </a:r>
            <a:r>
              <a:rPr lang="is-IS" dirty="0" smtClean="0">
                <a:solidFill>
                  <a:srgbClr val="FF0000"/>
                </a:solidFill>
              </a:rPr>
              <a:t>Walt, Hubert, Jin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is-IS" dirty="0" smtClean="0"/>
              <a:t>tructure, cooling, alignment, assembly and integration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</a:t>
            </a:r>
            <a:r>
              <a:rPr lang="is-IS" dirty="0" smtClean="0"/>
              <a:t>ntegration into sPHENIX – </a:t>
            </a:r>
            <a:r>
              <a:rPr lang="is-IS" dirty="0" smtClean="0">
                <a:solidFill>
                  <a:srgbClr val="FF0000"/>
                </a:solidFill>
              </a:rPr>
              <a:t>Walt, Eric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Test stands setup and operation </a:t>
            </a:r>
          </a:p>
          <a:p>
            <a:pPr marL="914400" lvl="1" indent="-514350"/>
            <a:r>
              <a:rPr lang="en-US" dirty="0" smtClean="0"/>
              <a:t>S</a:t>
            </a:r>
            <a:r>
              <a:rPr lang="is-IS" dirty="0" smtClean="0"/>
              <a:t>ingle chip readout – </a:t>
            </a:r>
            <a:r>
              <a:rPr lang="is-IS" dirty="0" smtClean="0">
                <a:solidFill>
                  <a:srgbClr val="FF0000"/>
                </a:solidFill>
              </a:rPr>
              <a:t>Mike, Pat</a:t>
            </a:r>
          </a:p>
          <a:p>
            <a:pPr marL="914400" lvl="1" indent="-514350"/>
            <a:r>
              <a:rPr lang="en-US" dirty="0" smtClean="0"/>
              <a:t>S</a:t>
            </a:r>
            <a:r>
              <a:rPr lang="is-IS" dirty="0" smtClean="0"/>
              <a:t>taves and cosmic ray - </a:t>
            </a:r>
            <a:r>
              <a:rPr lang="is-IS" dirty="0" smtClean="0">
                <a:solidFill>
                  <a:srgbClr val="FF0000"/>
                </a:solidFill>
              </a:rPr>
              <a:t>Xuan Cesar</a:t>
            </a:r>
          </a:p>
          <a:p>
            <a:pPr marL="914400" lvl="1" indent="-514350"/>
            <a:r>
              <a:rPr lang="en-US" dirty="0" smtClean="0"/>
              <a:t>M</a:t>
            </a:r>
            <a:r>
              <a:rPr lang="is-IS" dirty="0" smtClean="0"/>
              <a:t>ockup, electrical, readout, power – </a:t>
            </a:r>
            <a:r>
              <a:rPr lang="is-IS" dirty="0" smtClean="0">
                <a:solidFill>
                  <a:srgbClr val="FF0000"/>
                </a:solidFill>
              </a:rPr>
              <a:t>Sanghoon, Hubert, Walt</a:t>
            </a:r>
          </a:p>
          <a:p>
            <a:pPr marL="514350" indent="-514350">
              <a:buFont typeface="+mj-lt"/>
              <a:buAutoNum type="arabicPeriod"/>
            </a:pPr>
            <a:endParaRPr lang="is-IS" dirty="0" smtClean="0"/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FPGA firmware – </a:t>
            </a:r>
            <a:r>
              <a:rPr lang="is-IS" dirty="0" smtClean="0">
                <a:solidFill>
                  <a:srgbClr val="FF0000"/>
                </a:solidFill>
              </a:rPr>
              <a:t>Andi, Mark, Cesar, Ming and Pat</a:t>
            </a:r>
          </a:p>
          <a:p>
            <a:pPr marL="914400" lvl="1" indent="-514350"/>
            <a:r>
              <a:rPr lang="is-IS" dirty="0" smtClean="0"/>
              <a:t>VHDL, Verilog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is-IS" dirty="0" smtClean="0"/>
              <a:t>oftware – </a:t>
            </a:r>
            <a:r>
              <a:rPr lang="is-IS" dirty="0" smtClean="0">
                <a:solidFill>
                  <a:srgbClr val="FF0000"/>
                </a:solidFill>
              </a:rPr>
              <a:t>Sanghoon and Andi</a:t>
            </a:r>
          </a:p>
          <a:p>
            <a:pPr marL="914400" lvl="1" indent="-514350"/>
            <a:r>
              <a:rPr lang="en-US" dirty="0" smtClean="0"/>
              <a:t>S</a:t>
            </a:r>
            <a:r>
              <a:rPr lang="is-IS" dirty="0" smtClean="0"/>
              <a:t>low controls, electronics </a:t>
            </a:r>
          </a:p>
          <a:p>
            <a:pPr marL="914400" lvl="1" indent="-514350"/>
            <a:r>
              <a:rPr lang="en-US" dirty="0" smtClean="0"/>
              <a:t>T</a:t>
            </a:r>
            <a:r>
              <a:rPr lang="is-IS" dirty="0" smtClean="0"/>
              <a:t>est software, root-based </a:t>
            </a:r>
          </a:p>
          <a:p>
            <a:pPr marL="514350" indent="-514350">
              <a:buFont typeface="+mj-lt"/>
              <a:buAutoNum type="arabicPeriod"/>
            </a:pPr>
            <a:endParaRPr lang="is-IS" dirty="0" smtClean="0"/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Beam test – </a:t>
            </a:r>
            <a:r>
              <a:rPr lang="is-IS" dirty="0" smtClean="0">
                <a:solidFill>
                  <a:srgbClr val="FF0000"/>
                </a:solidFill>
              </a:rPr>
              <a:t>Ming and team </a:t>
            </a:r>
          </a:p>
          <a:p>
            <a:pPr marL="914400" lvl="1" indent="-514350"/>
            <a:r>
              <a:rPr lang="is-IS" dirty="0" smtClean="0"/>
              <a:t>LANL, FNAL, rad damage at LANSCE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Web page – </a:t>
            </a:r>
            <a:r>
              <a:rPr lang="is-IS" dirty="0" smtClean="0">
                <a:solidFill>
                  <a:srgbClr val="FF0000"/>
                </a:solidFill>
              </a:rPr>
              <a:t>Hubert, Pat</a:t>
            </a:r>
          </a:p>
          <a:p>
            <a:pPr marL="914400" lvl="1" indent="-514350"/>
            <a:r>
              <a:rPr lang="is-IS" dirty="0" smtClean="0"/>
              <a:t>R+W access</a:t>
            </a:r>
          </a:p>
          <a:p>
            <a:pPr marL="914400" lvl="1" indent="-514350"/>
            <a:r>
              <a:rPr lang="en-US" dirty="0" smtClean="0"/>
              <a:t>T</a:t>
            </a:r>
            <a:r>
              <a:rPr lang="is-IS" dirty="0" smtClean="0"/>
              <a:t>ree structure     </a:t>
            </a:r>
            <a:r>
              <a:rPr lang="en-US" dirty="0" smtClean="0"/>
              <a:t> </a:t>
            </a:r>
          </a:p>
          <a:p>
            <a:pPr marL="914400" lvl="1" indent="-514350"/>
            <a:r>
              <a:rPr lang="en-US" dirty="0">
                <a:hlinkClick r:id="rId2"/>
              </a:rPr>
              <a:t>https://p25ext.lanl.gov/maps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25FF-1456-CA44-A519-B60AAED004B3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228"/>
            <a:ext cx="8229600" cy="1143000"/>
          </a:xfrm>
        </p:spPr>
        <p:txBody>
          <a:bodyPr/>
          <a:lstStyle/>
          <a:p>
            <a:r>
              <a:rPr lang="en-US" dirty="0" smtClean="0"/>
              <a:t>MAPS Project Status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52228"/>
            <a:ext cx="8229600" cy="5293439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/MAPS discussion at MIT</a:t>
            </a:r>
          </a:p>
          <a:p>
            <a:pPr lvl="1"/>
            <a:r>
              <a:rPr lang="en-US" dirty="0" smtClean="0"/>
              <a:t>Oct. 27, 28, 2016</a:t>
            </a:r>
          </a:p>
          <a:p>
            <a:pPr lvl="1"/>
            <a:r>
              <a:rPr lang="en-US" dirty="0" smtClean="0"/>
              <a:t>Physics and Bates</a:t>
            </a:r>
          </a:p>
          <a:p>
            <a:pPr lvl="1"/>
            <a:r>
              <a:rPr lang="en-US" dirty="0" smtClean="0"/>
              <a:t>All senior leaders + managers attended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Identified  MIT’s interest and responsibility </a:t>
            </a:r>
          </a:p>
          <a:p>
            <a:pPr lvl="1"/>
            <a:r>
              <a:rPr lang="en-US" dirty="0" smtClean="0"/>
              <a:t>Major tasks to lead – Mechanical integration </a:t>
            </a:r>
          </a:p>
          <a:p>
            <a:pPr lvl="1"/>
            <a:r>
              <a:rPr lang="en-US" dirty="0" smtClean="0"/>
              <a:t>MIT Physics and Bates Engineering Group  </a:t>
            </a:r>
          </a:p>
          <a:p>
            <a:pPr lvl="1"/>
            <a:r>
              <a:rPr lang="en-US" dirty="0" smtClean="0"/>
              <a:t>Resource and timeline</a:t>
            </a:r>
          </a:p>
          <a:p>
            <a:pPr lvl="2"/>
            <a:r>
              <a:rPr lang="en-US" dirty="0" smtClean="0"/>
              <a:t>Engineers and Techs </a:t>
            </a:r>
          </a:p>
          <a:p>
            <a:pPr lvl="2"/>
            <a:r>
              <a:rPr lang="en-US" dirty="0" smtClean="0"/>
              <a:t>Students and postdocs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 separate MIE proposal for MAPS</a:t>
            </a:r>
          </a:p>
          <a:p>
            <a:pPr lvl="1"/>
            <a:r>
              <a:rPr lang="en-US" dirty="0" smtClean="0"/>
              <a:t>Feasibility, start communication with DOE </a:t>
            </a:r>
          </a:p>
          <a:p>
            <a:pPr lvl="1"/>
            <a:r>
              <a:rPr lang="en-US" dirty="0" smtClean="0"/>
              <a:t>Develop a plan to identify tasks, resources and timeline </a:t>
            </a:r>
          </a:p>
          <a:p>
            <a:pPr lvl="1"/>
            <a:r>
              <a:rPr lang="en-US" dirty="0" smtClean="0"/>
              <a:t>Have a pre-proposal soon, first draft/outline by Dec 15</a:t>
            </a:r>
          </a:p>
          <a:p>
            <a:pPr lvl="2"/>
            <a:r>
              <a:rPr lang="en-US" dirty="0" smtClean="0"/>
              <a:t>First full doc by Jan 2017, to be ready for discussions with DOE</a:t>
            </a:r>
          </a:p>
          <a:p>
            <a:pPr lvl="1"/>
            <a:r>
              <a:rPr lang="en-US" dirty="0" smtClean="0"/>
              <a:t>Timeline of MIE</a:t>
            </a:r>
          </a:p>
          <a:p>
            <a:pPr lvl="2"/>
            <a:r>
              <a:rPr lang="en-US" dirty="0" smtClean="0"/>
              <a:t>Submitted and reviewed in FY17, establish DOE “mission need”</a:t>
            </a:r>
          </a:p>
          <a:p>
            <a:pPr lvl="2"/>
            <a:r>
              <a:rPr lang="en-US" dirty="0" smtClean="0"/>
              <a:t>Federal budget request by DOE in Feb 2018, </a:t>
            </a:r>
          </a:p>
          <a:p>
            <a:pPr lvl="2"/>
            <a:r>
              <a:rPr lang="en-US" dirty="0" smtClean="0"/>
              <a:t>Fund available FY20 for construction </a:t>
            </a:r>
          </a:p>
          <a:p>
            <a:pPr lvl="1"/>
            <a:r>
              <a:rPr lang="en-US" dirty="0" smtClean="0"/>
              <a:t>Advanced fund in mid 2018 to produce MAPS chips and staves following ALICE/ITS production at CERN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2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1"/>
            <a:ext cx="7452788" cy="995362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MAPS Inner Tracker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7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49" y="0"/>
            <a:ext cx="1133552" cy="924740"/>
          </a:xfrm>
          <a:prstGeom prst="rect">
            <a:avLst/>
          </a:prstGeom>
        </p:spPr>
      </p:pic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76780"/>
            <a:ext cx="8313882" cy="5379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38271" b="-16"/>
          <a:stretch/>
        </p:blipFill>
        <p:spPr>
          <a:xfrm>
            <a:off x="4370699" y="4006857"/>
            <a:ext cx="4773302" cy="24181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3FB4-3460-CC4F-96BE-3FA6DA2C7C76}" type="datetime1">
              <a:rPr lang="en-US" smtClean="0"/>
              <a:t>11/3/16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1143000"/>
          </a:xfrm>
        </p:spPr>
        <p:txBody>
          <a:bodyPr/>
          <a:lstStyle/>
          <a:p>
            <a:r>
              <a:rPr lang="en-US" dirty="0" smtClean="0"/>
              <a:t>Project Task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0262" y="4490172"/>
            <a:ext cx="8386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Det. Install. </a:t>
            </a:r>
            <a:endParaRPr lang="en-US" sz="1100" dirty="0"/>
          </a:p>
          <a:p>
            <a:pPr algn="ctr"/>
            <a:r>
              <a:rPr lang="en-US" sz="1100" dirty="0" smtClean="0"/>
              <a:t>     @BNL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endCxn id="45" idx="1"/>
          </p:cNvCxnSpPr>
          <p:nvPr/>
        </p:nvCxnSpPr>
        <p:spPr>
          <a:xfrm>
            <a:off x="4857754" y="4731634"/>
            <a:ext cx="436527" cy="3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39" y="2449224"/>
            <a:ext cx="119324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Readout R&amp;D</a:t>
            </a:r>
          </a:p>
          <a:p>
            <a:r>
              <a:rPr lang="en-US" sz="1400" dirty="0" smtClean="0"/>
              <a:t>Mech. design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LANL/ALICE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1" y="3249769"/>
            <a:ext cx="1339964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Mech. </a:t>
            </a:r>
            <a:r>
              <a:rPr lang="en-US" sz="1400" dirty="0" err="1" smtClean="0"/>
              <a:t>Integr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&amp; Prototype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MIT/BNL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50" y="4470980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50" y="31878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R&amp;D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04850" y="1118699"/>
            <a:ext cx="7734300" cy="1316502"/>
            <a:chOff x="704850" y="1118699"/>
            <a:chExt cx="7734300" cy="1316502"/>
          </a:xfrm>
        </p:grpSpPr>
        <p:grpSp>
          <p:nvGrpSpPr>
            <p:cNvPr id="69" name="Group 68"/>
            <p:cNvGrpSpPr/>
            <p:nvPr/>
          </p:nvGrpSpPr>
          <p:grpSpPr>
            <a:xfrm>
              <a:off x="704850" y="1118699"/>
              <a:ext cx="7734300" cy="595801"/>
              <a:chOff x="704850" y="1118699"/>
              <a:chExt cx="7734300" cy="595801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704850" y="1416050"/>
                <a:ext cx="7734300" cy="29845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04850" y="1118699"/>
                <a:ext cx="7548667" cy="387364"/>
                <a:chOff x="704850" y="1118699"/>
                <a:chExt cx="7548667" cy="3873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7264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FY2017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344240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FY2018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79344" y="1126148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FY2019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117605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FY2020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82328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FY2021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485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FY2016</a:t>
                  </a:r>
                  <a:endParaRPr lang="en-US" dirty="0"/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1527539" y="1696537"/>
              <a:ext cx="6842516" cy="738664"/>
              <a:chOff x="1527539" y="1696537"/>
              <a:chExt cx="6842516" cy="73866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942701" y="1730295"/>
                <a:ext cx="5368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CD-1</a:t>
                </a:r>
              </a:p>
              <a:p>
                <a:r>
                  <a:rPr lang="en-US" sz="1400" dirty="0" smtClean="0"/>
                  <a:t>11/1</a:t>
                </a:r>
                <a:endParaRPr lang="en-US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2546" y="1714500"/>
                <a:ext cx="697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CD-2/3</a:t>
                </a:r>
              </a:p>
              <a:p>
                <a:r>
                  <a:rPr lang="en-US" sz="1400" dirty="0" smtClean="0"/>
                  <a:t>8/1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27539" y="1716719"/>
                <a:ext cx="5368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CD-0</a:t>
                </a:r>
              </a:p>
              <a:p>
                <a:r>
                  <a:rPr lang="en-US" sz="1400" dirty="0" smtClean="0"/>
                  <a:t>11/1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80068" y="1696537"/>
                <a:ext cx="8899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Ready for </a:t>
                </a:r>
              </a:p>
              <a:p>
                <a:r>
                  <a:rPr lang="en-US" sz="1400" dirty="0"/>
                  <a:t>B</a:t>
                </a:r>
                <a:r>
                  <a:rPr lang="en-US" sz="1400" dirty="0" smtClean="0"/>
                  <a:t>eam</a:t>
                </a:r>
              </a:p>
              <a:p>
                <a:r>
                  <a:rPr lang="en-US" sz="1400" dirty="0" smtClean="0"/>
                  <a:t>6/1</a:t>
                </a:r>
                <a:endParaRPr lang="en-US" sz="1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57200" y="5693936"/>
            <a:ext cx="2892526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w/ ALICE: ~12/2016 </a:t>
            </a:r>
          </a:p>
          <a:p>
            <a:r>
              <a:rPr lang="en-US" sz="1400" dirty="0" smtClean="0"/>
              <a:t>To produce staves, frames and FEMs </a:t>
            </a:r>
            <a:endParaRPr lang="en-US" sz="1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67737" y="4493160"/>
            <a:ext cx="1402929" cy="484829"/>
            <a:chOff x="4960323" y="4355483"/>
            <a:chExt cx="1189031" cy="484829"/>
          </a:xfrm>
        </p:grpSpPr>
        <p:sp>
          <p:nvSpPr>
            <p:cNvPr id="12" name="TextBox 11"/>
            <p:cNvSpPr txBox="1"/>
            <p:nvPr/>
          </p:nvSpPr>
          <p:spPr>
            <a:xfrm>
              <a:off x="4960323" y="4359397"/>
              <a:ext cx="116360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Det. Assembly &amp; Test</a:t>
              </a:r>
            </a:p>
            <a:p>
              <a:pPr algn="ctr"/>
              <a:r>
                <a:rPr lang="en-US" sz="1100" dirty="0" smtClean="0"/>
                <a:t>@BNL</a:t>
              </a:r>
              <a:endParaRPr lang="en-US" sz="1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658" y="4490172"/>
            <a:ext cx="1310816" cy="484829"/>
            <a:chOff x="4951070" y="4355483"/>
            <a:chExt cx="1310816" cy="484829"/>
          </a:xfrm>
        </p:grpSpPr>
        <p:sp>
          <p:nvSpPr>
            <p:cNvPr id="48" name="TextBox 47"/>
            <p:cNvSpPr txBox="1"/>
            <p:nvPr/>
          </p:nvSpPr>
          <p:spPr>
            <a:xfrm>
              <a:off x="4951070" y="4359397"/>
              <a:ext cx="1310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MAPS </a:t>
              </a:r>
              <a:r>
                <a:rPr lang="en-US" sz="1100" dirty="0"/>
                <a:t>Prod</a:t>
              </a:r>
              <a:r>
                <a:rPr lang="en-US" sz="1100" dirty="0" smtClean="0"/>
                <a:t>. &amp; QA </a:t>
              </a:r>
              <a:endParaRPr lang="en-US" sz="1100" dirty="0"/>
            </a:p>
            <a:p>
              <a:pPr algn="ctr"/>
              <a:r>
                <a:rPr lang="en-US" sz="1100" dirty="0" smtClean="0"/>
                <a:t>@ALICE</a:t>
              </a:r>
              <a:endParaRPr lang="en-US" sz="1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38465" y="4389634"/>
            <a:ext cx="1161621" cy="697931"/>
            <a:chOff x="4924204" y="4355483"/>
            <a:chExt cx="1271486" cy="484829"/>
          </a:xfrm>
        </p:grpSpPr>
        <p:sp>
          <p:nvSpPr>
            <p:cNvPr id="51" name="TextBox 50"/>
            <p:cNvSpPr txBox="1"/>
            <p:nvPr/>
          </p:nvSpPr>
          <p:spPr>
            <a:xfrm>
              <a:off x="4924204" y="4359397"/>
              <a:ext cx="1271486" cy="416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Stave </a:t>
              </a:r>
              <a:r>
                <a:rPr lang="en-US" sz="1100" dirty="0" err="1"/>
                <a:t>Prod</a:t>
              </a:r>
              <a:r>
                <a:rPr lang="en-US" sz="1100" dirty="0" err="1" smtClean="0"/>
                <a:t>.&amp;Test</a:t>
              </a:r>
              <a:r>
                <a:rPr lang="en-US" sz="1100" dirty="0" smtClean="0"/>
                <a:t>  @CERN;</a:t>
              </a:r>
            </a:p>
            <a:p>
              <a:r>
                <a:rPr lang="en-US" sz="1100" dirty="0" smtClean="0"/>
                <a:t>FEM Prod. @US</a:t>
              </a:r>
              <a:endParaRPr lang="en-US" sz="11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211108" y="4731634"/>
            <a:ext cx="5790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70666" y="4743101"/>
            <a:ext cx="179596" cy="6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50" y="4338449"/>
            <a:ext cx="996869" cy="78155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691" y="20638"/>
            <a:ext cx="1129310" cy="921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51689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+2%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60858" y="51689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+50%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7B60-07C1-2541-9D5D-281D8FC721D2}" type="datetime1">
              <a:rPr lang="en-US" smtClean="0"/>
              <a:t>11/3/16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635641">
            <a:off x="4940585" y="3034346"/>
            <a:ext cx="4096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schedule driven project!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6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Summary: 10/20/2016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agreed to have a bi-weekly meeting on Thursday 1:00 – 2:00PM (~2:30 if needed) to discuss experimental progress</a:t>
            </a:r>
          </a:p>
          <a:p>
            <a:r>
              <a:rPr lang="en-US" dirty="0"/>
              <a:t>A</a:t>
            </a:r>
            <a:r>
              <a:rPr lang="en-US" dirty="0" smtClean="0"/>
              <a:t> joint </a:t>
            </a:r>
            <a:r>
              <a:rPr lang="en-US" dirty="0" err="1" smtClean="0"/>
              <a:t>Exp+The</a:t>
            </a:r>
            <a:r>
              <a:rPr lang="en-US" dirty="0" smtClean="0"/>
              <a:t> meeting once a month on Thursday 1:00-3:00PM </a:t>
            </a:r>
          </a:p>
          <a:p>
            <a:r>
              <a:rPr lang="en-US" dirty="0" smtClean="0"/>
              <a:t>Assigned experimental tasks and responsibilities (next slide)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692D-E217-994D-9D1F-330514F4B8C2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Palnning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22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1236</Words>
  <Application>Microsoft Macintosh PowerPoint</Application>
  <PresentationFormat>On-screen Show (4:3)</PresentationFormat>
  <Paragraphs>235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Feasibility Review 12/5(Mon), 1:00-3:30PM</vt:lpstr>
      <vt:lpstr>PowerPoint Presentation</vt:lpstr>
      <vt:lpstr>Presentations: ~2.5Hrs </vt:lpstr>
      <vt:lpstr>LDRD MS Project </vt:lpstr>
      <vt:lpstr>Experimental Task Assignments 10/20/2016</vt:lpstr>
      <vt:lpstr>MAPS Project Status</vt:lpstr>
      <vt:lpstr>sPHENIX MAPS Inner Tracker</vt:lpstr>
      <vt:lpstr>Project Task and Timeline</vt:lpstr>
      <vt:lpstr>Meeting Summary: 10/20/2016 </vt:lpstr>
      <vt:lpstr>A MIE Proposal </vt:lpstr>
      <vt:lpstr>DOE MIE Process and Challenges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 (LANL)</cp:lastModifiedBy>
  <cp:revision>53</cp:revision>
  <dcterms:created xsi:type="dcterms:W3CDTF">2016-11-03T03:42:39Z</dcterms:created>
  <dcterms:modified xsi:type="dcterms:W3CDTF">2016-11-03T21:40:52Z</dcterms:modified>
</cp:coreProperties>
</file>