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268" r:id="rId3"/>
    <p:sldId id="275" r:id="rId4"/>
    <p:sldId id="276" r:id="rId5"/>
    <p:sldId id="277" r:id="rId6"/>
    <p:sldId id="272" r:id="rId7"/>
    <p:sldId id="278" r:id="rId8"/>
    <p:sldId id="274" r:id="rId9"/>
    <p:sldId id="256" r:id="rId10"/>
    <p:sldId id="262" r:id="rId11"/>
    <p:sldId id="257" r:id="rId12"/>
    <p:sldId id="258" r:id="rId13"/>
    <p:sldId id="264" r:id="rId14"/>
    <p:sldId id="263" r:id="rId15"/>
    <p:sldId id="265" r:id="rId16"/>
    <p:sldId id="266" r:id="rId17"/>
    <p:sldId id="259" r:id="rId18"/>
    <p:sldId id="261" r:id="rId19"/>
    <p:sldId id="267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4" d="100"/>
          <a:sy n="194" d="100"/>
        </p:scale>
        <p:origin x="-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7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28009-BD86-924B-84DD-0D9A083E3C1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19A83-1330-0546-972A-4B69B43A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31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0735B-3C33-5743-A2FD-85BD0952F340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6C158-77DC-1140-B2D7-B8528FBF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59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1CA-1D21-454C-A5FA-32124B489676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1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1C5A-0755-BB40-9964-A81152232C52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1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6E68-CA34-1541-8DEF-70FCEC2709FD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4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3819820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85F-1CBB-DA4E-AC55-4A8BA0436644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0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2423-4E9F-2844-BD1F-9D0FCE3E7C10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FF4A-C8DD-5E45-B223-F5DD5EB851E0}" type="datetime1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7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5E76-447F-6B4B-B397-F96C4D4E18A9}" type="datetime1">
              <a:rPr lang="en-US" smtClean="0"/>
              <a:t>7/27/17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5F1-D80E-5D49-A48A-C73FAB5C1541}" type="datetime1">
              <a:rPr lang="en-US" smtClean="0"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AC9F-7BFD-E64A-B28E-B91E94198957}" type="datetime1">
              <a:rPr lang="en-US" smtClean="0"/>
              <a:t>7/27/17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9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473-3469-104B-8CA6-BDDDEBD0A39E}" type="datetime1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8044-C36F-3144-926F-6558A9E6469C}" type="datetime1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5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5F8FA-E343-4249-A561-05DC40B8EB05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p25ext.lanl.gov/map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LDRD </a:t>
            </a:r>
            <a:r>
              <a:rPr lang="mr-IN" dirty="0" smtClean="0"/>
              <a:t>–</a:t>
            </a:r>
            <a:r>
              <a:rPr lang="en-US" dirty="0" smtClean="0"/>
              <a:t> MVTX Key Tasks/Milestones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83442" y="2766252"/>
            <a:ext cx="124806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08981" y="2489099"/>
            <a:ext cx="2016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RUv1.0/FELIX1.5 Integration </a:t>
            </a:r>
          </a:p>
          <a:p>
            <a:endParaRPr lang="en-US" sz="1000" dirty="0"/>
          </a:p>
          <a:p>
            <a:r>
              <a:rPr lang="en-US" sz="1000" dirty="0" smtClean="0"/>
              <a:t>40MHz,  7/17-12/17</a:t>
            </a:r>
            <a:endParaRPr lang="en-US" sz="1000" dirty="0"/>
          </a:p>
        </p:txBody>
      </p:sp>
      <p:sp>
        <p:nvSpPr>
          <p:cNvPr id="22" name="6-Point Star 21"/>
          <p:cNvSpPr/>
          <p:nvPr/>
        </p:nvSpPr>
        <p:spPr>
          <a:xfrm>
            <a:off x="2969749" y="2702085"/>
            <a:ext cx="106886" cy="108084"/>
          </a:xfrm>
          <a:prstGeom prst="star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435645" y="3129886"/>
            <a:ext cx="2088947" cy="553998"/>
            <a:chOff x="2435645" y="2902146"/>
            <a:chExt cx="2088947" cy="553998"/>
          </a:xfrm>
        </p:grpSpPr>
        <p:sp>
          <p:nvSpPr>
            <p:cNvPr id="21" name="TextBox 20"/>
            <p:cNvSpPr txBox="1"/>
            <p:nvPr/>
          </p:nvSpPr>
          <p:spPr>
            <a:xfrm>
              <a:off x="2546669" y="2902146"/>
              <a:ext cx="19779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RUv1.x/FELIX2.0, 10MHz,</a:t>
              </a:r>
            </a:p>
            <a:p>
              <a:r>
                <a:rPr lang="en-US" sz="1000" dirty="0" smtClean="0"/>
                <a:t>    </a:t>
              </a:r>
            </a:p>
            <a:p>
              <a:r>
                <a:rPr lang="en-US" sz="1000" dirty="0" smtClean="0"/>
                <a:t>10/17 </a:t>
              </a:r>
              <a:r>
                <a:rPr lang="mr-IN" sz="1000" dirty="0" smtClean="0"/>
                <a:t>–</a:t>
              </a:r>
              <a:r>
                <a:rPr lang="en-US" sz="1000" dirty="0" smtClean="0"/>
                <a:t> 6/18</a:t>
              </a:r>
              <a:endParaRPr lang="en-US" sz="1000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435645" y="3121397"/>
              <a:ext cx="1772043" cy="108084"/>
              <a:chOff x="2435645" y="3121397"/>
              <a:chExt cx="2142390" cy="108084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6-Point Star 22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6-Point Star 23"/>
          <p:cNvSpPr/>
          <p:nvPr/>
        </p:nvSpPr>
        <p:spPr>
          <a:xfrm>
            <a:off x="4440866" y="3549308"/>
            <a:ext cx="106886" cy="108084"/>
          </a:xfrm>
          <a:prstGeom prst="star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47752" y="3484023"/>
            <a:ext cx="1533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MVTX Design Review 7/2018</a:t>
            </a:r>
            <a:endParaRPr lang="en-US" sz="900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273299" y="3764858"/>
            <a:ext cx="1708642" cy="553998"/>
            <a:chOff x="4442954" y="3954696"/>
            <a:chExt cx="1490164" cy="553998"/>
          </a:xfrm>
        </p:grpSpPr>
        <p:grpSp>
          <p:nvGrpSpPr>
            <p:cNvPr id="27" name="Group 26"/>
            <p:cNvGrpSpPr/>
            <p:nvPr/>
          </p:nvGrpSpPr>
          <p:grpSpPr>
            <a:xfrm>
              <a:off x="4442954" y="4160899"/>
              <a:ext cx="1335861" cy="108084"/>
              <a:chOff x="2435645" y="3121397"/>
              <a:chExt cx="2142390" cy="108084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6-Point Star 28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448469" y="3954696"/>
              <a:ext cx="14846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System test, cosmic &amp; source 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6/18 - 1/19</a:t>
              </a:r>
              <a:endParaRPr lang="en-US" sz="10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0035" y="3121397"/>
            <a:ext cx="6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LDRD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769" y="4967225"/>
            <a:ext cx="200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MVTX: 2018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2021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495775" y="5332332"/>
            <a:ext cx="2409056" cy="553998"/>
            <a:chOff x="4495775" y="5421112"/>
            <a:chExt cx="2409056" cy="553998"/>
          </a:xfrm>
        </p:grpSpPr>
        <p:grpSp>
          <p:nvGrpSpPr>
            <p:cNvPr id="31" name="Group 30"/>
            <p:cNvGrpSpPr/>
            <p:nvPr/>
          </p:nvGrpSpPr>
          <p:grpSpPr>
            <a:xfrm>
              <a:off x="4495775" y="5632743"/>
              <a:ext cx="2142390" cy="108084"/>
              <a:chOff x="2435645" y="3121397"/>
              <a:chExt cx="2142390" cy="108084"/>
            </a:xfrm>
            <a:solidFill>
              <a:srgbClr val="FF0000"/>
            </a:solidFill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grpFill/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6-Point Star 32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555548" y="5421112"/>
              <a:ext cx="234928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Stave Production, procure FPGA, GBT etc.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8/18-4/19  </a:t>
              </a:r>
              <a:endParaRPr lang="en-US" sz="1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6005" y="1684577"/>
            <a:ext cx="7092045" cy="571227"/>
            <a:chOff x="996005" y="1786177"/>
            <a:chExt cx="7092045" cy="571227"/>
          </a:xfrm>
        </p:grpSpPr>
        <p:grpSp>
          <p:nvGrpSpPr>
            <p:cNvPr id="15" name="Group 14"/>
            <p:cNvGrpSpPr/>
            <p:nvPr/>
          </p:nvGrpSpPr>
          <p:grpSpPr>
            <a:xfrm>
              <a:off x="996005" y="1786177"/>
              <a:ext cx="7092045" cy="571227"/>
              <a:chOff x="996005" y="1786177"/>
              <a:chExt cx="7092045" cy="57122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571463" y="1840951"/>
                <a:ext cx="62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7/17</a:t>
                </a:r>
                <a:endParaRPr lang="en-US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996005" y="2183594"/>
                <a:ext cx="6872000" cy="173810"/>
                <a:chOff x="996005" y="2183594"/>
                <a:chExt cx="6872000" cy="173810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996005" y="2348705"/>
                  <a:ext cx="6872000" cy="869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435645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7624613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5084754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2357529" y="1819321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10/17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72352" y="1786177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10/18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46253" y="1828730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10/19</a:t>
                </a:r>
                <a:endParaRPr lang="en-US" dirty="0"/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98133" y="2285196"/>
              <a:ext cx="0" cy="54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463931" y="2257575"/>
              <a:ext cx="0" cy="82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81454" y="2273015"/>
              <a:ext cx="0" cy="82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>
          <a:xfrm>
            <a:off x="3031509" y="5203453"/>
            <a:ext cx="49322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805032" y="5887443"/>
            <a:ext cx="1622911" cy="553998"/>
            <a:chOff x="5805032" y="5887443"/>
            <a:chExt cx="1622911" cy="553998"/>
          </a:xfrm>
        </p:grpSpPr>
        <p:grpSp>
          <p:nvGrpSpPr>
            <p:cNvPr id="37" name="Group 36"/>
            <p:cNvGrpSpPr/>
            <p:nvPr/>
          </p:nvGrpSpPr>
          <p:grpSpPr>
            <a:xfrm>
              <a:off x="5805032" y="6096978"/>
              <a:ext cx="1475426" cy="108084"/>
              <a:chOff x="2435645" y="3121397"/>
              <a:chExt cx="2142390" cy="108084"/>
            </a:xfrm>
            <a:solidFill>
              <a:srgbClr val="FF0000"/>
            </a:solidFill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grpFill/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6-Point Star 38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848386" y="5887443"/>
              <a:ext cx="15795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Electronics Production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1/19-6/19  </a:t>
              </a:r>
              <a:endParaRPr lang="en-US" sz="1000" dirty="0"/>
            </a:p>
          </p:txBody>
        </p:sp>
      </p:grpSp>
      <p:cxnSp>
        <p:nvCxnSpPr>
          <p:cNvPr id="54" name="Straight Arrow Connector 53"/>
          <p:cNvCxnSpPr>
            <a:stCxn id="24" idx="2"/>
          </p:cNvCxnSpPr>
          <p:nvPr/>
        </p:nvCxnSpPr>
        <p:spPr>
          <a:xfrm>
            <a:off x="4494309" y="3657392"/>
            <a:ext cx="1466" cy="1886571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766185" y="4079145"/>
            <a:ext cx="1466" cy="2031893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>
            <a:off x="4222531" y="3421025"/>
            <a:ext cx="202895" cy="178464"/>
          </a:xfrm>
          <a:prstGeom prst="bentConnector3">
            <a:avLst>
              <a:gd name="adj1" fmla="val 50000"/>
            </a:avLst>
          </a:prstGeom>
          <a:ln w="127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5821274" y="4274339"/>
            <a:ext cx="2211935" cy="707886"/>
            <a:chOff x="2528306" y="2902146"/>
            <a:chExt cx="1996286" cy="707886"/>
          </a:xfrm>
        </p:grpSpPr>
        <p:sp>
          <p:nvSpPr>
            <p:cNvPr id="64" name="TextBox 63"/>
            <p:cNvSpPr txBox="1"/>
            <p:nvPr/>
          </p:nvSpPr>
          <p:spPr>
            <a:xfrm>
              <a:off x="2546669" y="2902146"/>
              <a:ext cx="1977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Test Beam, tracking performance </a:t>
              </a:r>
            </a:p>
            <a:p>
              <a:endParaRPr lang="en-US" sz="1000" dirty="0"/>
            </a:p>
            <a:p>
              <a:r>
                <a:rPr lang="en-US" sz="1000" dirty="0" smtClean="0"/>
                <a:t>analysis, physics </a:t>
              </a:r>
              <a:r>
                <a:rPr lang="en-US" sz="1000" dirty="0" err="1" smtClean="0"/>
                <a:t>sim</a:t>
              </a:r>
              <a:r>
                <a:rPr lang="en-US" sz="1000" dirty="0" smtClean="0"/>
                <a:t>, NIM paper etc.   </a:t>
              </a:r>
            </a:p>
            <a:p>
              <a:r>
                <a:rPr lang="en-US" sz="1000" dirty="0"/>
                <a:t> </a:t>
              </a:r>
              <a:r>
                <a:rPr lang="en-US" sz="1000" dirty="0" smtClean="0"/>
                <a:t>           1/19 </a:t>
              </a:r>
              <a:r>
                <a:rPr lang="mr-IN" sz="1000" dirty="0" smtClean="0"/>
                <a:t>–</a:t>
              </a:r>
              <a:r>
                <a:rPr lang="en-US" sz="1000" dirty="0" smtClean="0"/>
                <a:t> 9/19</a:t>
              </a:r>
              <a:endParaRPr lang="en-US" sz="1000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528306" y="3121397"/>
              <a:ext cx="1683642" cy="108084"/>
              <a:chOff x="2547653" y="3121397"/>
              <a:chExt cx="2035508" cy="108084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 flipV="1">
                <a:off x="2547653" y="3175439"/>
                <a:ext cx="2035508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6-Point Star 66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51F8-8F65-8A46-9479-A6DF94D30067}" type="datetime1">
              <a:rPr lang="en-US" smtClean="0"/>
              <a:t>7/27/17</a:t>
            </a:fld>
            <a:endParaRPr lang="en-US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1805121" y="2404255"/>
            <a:ext cx="0" cy="9733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28232" y="2581586"/>
            <a:ext cx="7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382957" y="5598005"/>
            <a:ext cx="146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BNL Director Review</a:t>
            </a:r>
          </a:p>
          <a:p>
            <a:r>
              <a:rPr lang="en-US" sz="1200" dirty="0" smtClean="0"/>
              <a:t>7/10-11, 2017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5030-01DD-DA43-BC7F-B4B62D71D19A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6063" y="2635350"/>
            <a:ext cx="1253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cosmic telescope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9853" y="2581586"/>
            <a:ext cx="2929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detailed task schedules</a:t>
            </a:r>
          </a:p>
          <a:p>
            <a:r>
              <a:rPr lang="en-US" dirty="0"/>
              <a:t>o</a:t>
            </a:r>
            <a:r>
              <a:rPr lang="en-US" dirty="0" smtClean="0"/>
              <a:t>n MS Project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099326" y="2950918"/>
            <a:ext cx="10199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63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Goals of Test Beams and Cosmic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912"/>
            <a:ext cx="8229600" cy="518243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Evaluate tracking performance with test beam @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/>
            <a:r>
              <a:rPr lang="en-US" dirty="0" smtClean="0"/>
              <a:t>Resolution </a:t>
            </a:r>
            <a:r>
              <a:rPr lang="en-US" dirty="0" err="1" smtClean="0"/>
              <a:t>vs</a:t>
            </a:r>
            <a:r>
              <a:rPr lang="en-US" dirty="0" smtClean="0"/>
              <a:t> momentum,  P= (1, 2, 5) 10, 20, 40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Efficiency </a:t>
            </a:r>
            <a:r>
              <a:rPr lang="en-US" dirty="0" err="1" smtClean="0"/>
              <a:t>vs</a:t>
            </a:r>
            <a:r>
              <a:rPr lang="en-US" dirty="0" smtClean="0"/>
              <a:t> momentum, adjusting “bending angle” </a:t>
            </a:r>
          </a:p>
          <a:p>
            <a:pPr lvl="1"/>
            <a:r>
              <a:rPr lang="en-US" dirty="0" smtClean="0"/>
              <a:t>Rate dependence, shaping time, high rate ~1MHz (?), pile-up, latch-up  etc.   (radiation test done at CERN)</a:t>
            </a:r>
          </a:p>
          <a:p>
            <a:pPr lvl="2"/>
            <a:r>
              <a:rPr lang="en-US" dirty="0" smtClean="0"/>
              <a:t>Test beam rate ~ 100kHz, 5x10^5 per spill  </a:t>
            </a:r>
          </a:p>
          <a:p>
            <a:pPr lvl="1"/>
            <a:r>
              <a:rPr lang="en-US" dirty="0" smtClean="0"/>
              <a:t>Stress test of “event multiplicity”,  put a converter </a:t>
            </a:r>
          </a:p>
          <a:p>
            <a:pPr lvl="1"/>
            <a:r>
              <a:rPr lang="en-US" dirty="0" smtClean="0"/>
              <a:t>Test trigger latency, rate dependence </a:t>
            </a:r>
          </a:p>
          <a:p>
            <a:pPr lvl="1"/>
            <a:r>
              <a:rPr lang="en-US" dirty="0" smtClean="0"/>
              <a:t>Test alignment algorithms</a:t>
            </a:r>
          </a:p>
          <a:p>
            <a:pPr lvl="1"/>
            <a:r>
              <a:rPr lang="en-US" dirty="0"/>
              <a:t>MVTX  </a:t>
            </a:r>
            <a:r>
              <a:rPr lang="en-US" dirty="0" smtClean="0"/>
              <a:t>+ (</a:t>
            </a:r>
            <a:r>
              <a:rPr lang="en-US" dirty="0"/>
              <a:t>INTT, TPC</a:t>
            </a:r>
            <a:r>
              <a:rPr lang="en-US" dirty="0" smtClean="0"/>
              <a:t>) + (</a:t>
            </a:r>
            <a:r>
              <a:rPr lang="en-US" dirty="0" err="1" smtClean="0"/>
              <a:t>EMCal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/>
              <a:t>Hcal</a:t>
            </a:r>
            <a:r>
              <a:rPr lang="en-US" dirty="0"/>
              <a:t> </a:t>
            </a:r>
            <a:r>
              <a:rPr lang="en-US" dirty="0" smtClean="0"/>
              <a:t>+), be part of sPHENIX test beam (~ Jan/Feb 2019)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Test sPHENIX DAQ integration @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/>
            <a:r>
              <a:rPr lang="en-US" dirty="0" smtClean="0"/>
              <a:t>MVTX  + </a:t>
            </a:r>
            <a:r>
              <a:rPr lang="en-US" dirty="0" err="1" smtClean="0"/>
              <a:t>EMCal</a:t>
            </a:r>
            <a:r>
              <a:rPr lang="en-US" dirty="0" smtClean="0"/>
              <a:t> + </a:t>
            </a:r>
            <a:r>
              <a:rPr lang="en-US" dirty="0" err="1" smtClean="0"/>
              <a:t>Hcal</a:t>
            </a:r>
            <a:r>
              <a:rPr lang="en-US" dirty="0"/>
              <a:t> </a:t>
            </a:r>
            <a:r>
              <a:rPr lang="en-US" dirty="0" smtClean="0"/>
              <a:t>+ (TPC)</a:t>
            </a:r>
          </a:p>
          <a:p>
            <a:pPr lvl="1"/>
            <a:r>
              <a:rPr lang="en-US" dirty="0"/>
              <a:t>MVTX data format and suppression </a:t>
            </a:r>
            <a:endParaRPr lang="en-US" dirty="0" smtClean="0"/>
          </a:p>
          <a:p>
            <a:pPr lvl="1"/>
            <a:r>
              <a:rPr lang="en-US" dirty="0" smtClean="0"/>
              <a:t>Slow controls and monitoring, I, V, T </a:t>
            </a:r>
            <a:r>
              <a:rPr lang="mr-IN" dirty="0" smtClean="0"/>
              <a:t>…</a:t>
            </a:r>
            <a:r>
              <a:rPr lang="en-US" dirty="0" smtClean="0"/>
              <a:t> (already packed in RU)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Cosmic Ray Test, ~Jan 2018</a:t>
            </a:r>
          </a:p>
          <a:p>
            <a:pPr lvl="1"/>
            <a:r>
              <a:rPr lang="en-US" dirty="0" smtClean="0"/>
              <a:t>Check GEANT MC detector response simulation, cluster size  </a:t>
            </a:r>
          </a:p>
          <a:p>
            <a:pPr lvl="1"/>
            <a:r>
              <a:rPr lang="en-US" dirty="0" smtClean="0"/>
              <a:t>Test stave mechanical stability, cooling </a:t>
            </a:r>
          </a:p>
          <a:p>
            <a:pPr lvl="1"/>
            <a:r>
              <a:rPr lang="en-US" dirty="0" smtClean="0"/>
              <a:t>Continuous operation, stability </a:t>
            </a:r>
          </a:p>
          <a:p>
            <a:pPr lvl="1"/>
            <a:r>
              <a:rPr lang="en-US" dirty="0" smtClean="0"/>
              <a:t>Stave spacing = same as MVTX, ~1cm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7484-F0EC-F848-8D43-0274C42DDFF1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3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Readout Electronics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9C84436F-B625-4899-AA4D-53699365BA0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2986094" y="3395154"/>
            <a:ext cx="1765856" cy="432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0714" y="2774154"/>
            <a:ext cx="1324800" cy="1242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539" y="4221299"/>
            <a:ext cx="1281674" cy="13026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2" y="3177666"/>
            <a:ext cx="2977721" cy="98740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4834846" y="4165066"/>
            <a:ext cx="972370" cy="1296000"/>
            <a:chOff x="5500016" y="4578180"/>
            <a:chExt cx="1296493" cy="1296000"/>
          </a:xfrm>
          <a:solidFill>
            <a:schemeClr val="bg2"/>
          </a:solidFill>
        </p:grpSpPr>
        <p:sp>
          <p:nvSpPr>
            <p:cNvPr id="112" name="Rectangle 111"/>
            <p:cNvSpPr/>
            <p:nvPr/>
          </p:nvSpPr>
          <p:spPr>
            <a:xfrm>
              <a:off x="5500016" y="4578180"/>
              <a:ext cx="1296493" cy="1296000"/>
            </a:xfrm>
            <a:prstGeom prst="rect">
              <a:avLst/>
            </a:prstGeom>
            <a:grpFill/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563271"/>
              <a:ext cx="242059" cy="242059"/>
            </a:xfrm>
            <a:prstGeom prst="rect">
              <a:avLst/>
            </a:prstGeom>
            <a:grpFill/>
          </p:spPr>
        </p:pic>
      </p:grpSp>
      <p:sp>
        <p:nvSpPr>
          <p:cNvPr id="68" name="TextBox 123"/>
          <p:cNvSpPr txBox="1"/>
          <p:nvPr/>
        </p:nvSpPr>
        <p:spPr>
          <a:xfrm>
            <a:off x="4973166" y="5384075"/>
            <a:ext cx="83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Power Board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2354754" y="4659120"/>
            <a:ext cx="987827" cy="357656"/>
          </a:xfrm>
          <a:prstGeom prst="rect">
            <a:avLst/>
          </a:prstGeom>
          <a:noFill/>
          <a:ln>
            <a:solidFill>
              <a:srgbClr val="244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Filtering Capacitors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0" name="TextBox 126"/>
          <p:cNvSpPr txBox="1"/>
          <p:nvPr/>
        </p:nvSpPr>
        <p:spPr>
          <a:xfrm>
            <a:off x="3265047" y="3831045"/>
            <a:ext cx="12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Samtec</a:t>
            </a:r>
            <a:r>
              <a:rPr lang="en-US" sz="1200" dirty="0" smtClean="0"/>
              <a:t> </a:t>
            </a:r>
            <a:r>
              <a:rPr lang="en-US" sz="1200" dirty="0" err="1" smtClean="0"/>
              <a:t>Twinax</a:t>
            </a:r>
            <a:r>
              <a:rPr lang="en-US" sz="1200" dirty="0" smtClean="0"/>
              <a:t> “</a:t>
            </a:r>
            <a:r>
              <a:rPr lang="en-US" sz="1200" dirty="0" err="1" smtClean="0"/>
              <a:t>FireFly</a:t>
            </a:r>
            <a:r>
              <a:rPr lang="en-US" sz="1200" dirty="0" smtClean="0"/>
              <a:t>”</a:t>
            </a:r>
            <a:endParaRPr lang="en-US" sz="1200" dirty="0"/>
          </a:p>
        </p:txBody>
      </p:sp>
      <p:sp>
        <p:nvSpPr>
          <p:cNvPr id="71" name="TextBox 127"/>
          <p:cNvSpPr txBox="1"/>
          <p:nvPr/>
        </p:nvSpPr>
        <p:spPr>
          <a:xfrm>
            <a:off x="2986095" y="3012307"/>
            <a:ext cx="1796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9 Data (1.2Gbps)</a:t>
            </a:r>
          </a:p>
          <a:p>
            <a:r>
              <a:rPr lang="en-US" sz="1100" dirty="0" smtClean="0"/>
              <a:t>1 Clock, 1 Control/Trigger</a:t>
            </a:r>
            <a:endParaRPr lang="en-US" sz="1100" dirty="0"/>
          </a:p>
        </p:txBody>
      </p:sp>
      <p:sp>
        <p:nvSpPr>
          <p:cNvPr id="72" name="Right Arrow 71"/>
          <p:cNvSpPr/>
          <p:nvPr/>
        </p:nvSpPr>
        <p:spPr>
          <a:xfrm rot="10800000">
            <a:off x="3377063" y="4710710"/>
            <a:ext cx="1405166" cy="215908"/>
          </a:xfrm>
          <a:prstGeom prst="rightArrow">
            <a:avLst/>
          </a:prstGeom>
          <a:solidFill>
            <a:srgbClr val="244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TextBox 129"/>
          <p:cNvSpPr txBox="1"/>
          <p:nvPr/>
        </p:nvSpPr>
        <p:spPr>
          <a:xfrm>
            <a:off x="4968826" y="2408682"/>
            <a:ext cx="1017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Front End Electronics</a:t>
            </a:r>
            <a:endParaRPr lang="en-US" sz="1100" dirty="0"/>
          </a:p>
        </p:txBody>
      </p:sp>
      <p:sp>
        <p:nvSpPr>
          <p:cNvPr id="74" name="TextBox 130"/>
          <p:cNvSpPr txBox="1"/>
          <p:nvPr/>
        </p:nvSpPr>
        <p:spPr>
          <a:xfrm>
            <a:off x="3587966" y="4867910"/>
            <a:ext cx="107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Regulated Power</a:t>
            </a:r>
            <a:endParaRPr lang="en-US" sz="1200" dirty="0"/>
          </a:p>
        </p:txBody>
      </p:sp>
      <p:sp>
        <p:nvSpPr>
          <p:cNvPr id="75" name="TextBox 131"/>
          <p:cNvSpPr txBox="1"/>
          <p:nvPr/>
        </p:nvSpPr>
        <p:spPr>
          <a:xfrm>
            <a:off x="7761531" y="3843130"/>
            <a:ext cx="111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Back End Electronics</a:t>
            </a:r>
          </a:p>
        </p:txBody>
      </p:sp>
      <p:sp>
        <p:nvSpPr>
          <p:cNvPr id="76" name="Right Arrow 75"/>
          <p:cNvSpPr/>
          <p:nvPr/>
        </p:nvSpPr>
        <p:spPr>
          <a:xfrm>
            <a:off x="6232799" y="3324818"/>
            <a:ext cx="1320971" cy="432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Data (9.6 Gb/s max)</a:t>
            </a:r>
            <a:endParaRPr lang="en-US" sz="9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7" name="Left-Right Arrow 76"/>
          <p:cNvSpPr/>
          <p:nvPr/>
        </p:nvSpPr>
        <p:spPr>
          <a:xfrm>
            <a:off x="6232800" y="2892818"/>
            <a:ext cx="1320970" cy="432000"/>
          </a:xfrm>
          <a:prstGeom prst="leftRightArrow">
            <a:avLst/>
          </a:prstGeom>
          <a:solidFill>
            <a:srgbClr val="F29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Control</a:t>
            </a:r>
            <a:endParaRPr lang="en-US" sz="9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8" name="Left Arrow 77"/>
          <p:cNvSpPr/>
          <p:nvPr/>
        </p:nvSpPr>
        <p:spPr>
          <a:xfrm>
            <a:off x="6232800" y="3627130"/>
            <a:ext cx="1305253" cy="432000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Trigger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9" name="TextBox 142"/>
          <p:cNvSpPr txBox="1"/>
          <p:nvPr/>
        </p:nvSpPr>
        <p:spPr>
          <a:xfrm>
            <a:off x="89557" y="4433713"/>
            <a:ext cx="84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Alpide</a:t>
            </a:r>
            <a:r>
              <a:rPr lang="en-US" sz="1200" dirty="0" smtClean="0"/>
              <a:t> Sensors</a:t>
            </a:r>
            <a:endParaRPr lang="en-US" sz="1200" dirty="0"/>
          </a:p>
        </p:txBody>
      </p:sp>
      <p:cxnSp>
        <p:nvCxnSpPr>
          <p:cNvPr id="80" name="Straight Arrow Connector 79"/>
          <p:cNvCxnSpPr>
            <a:stCxn id="79" idx="0"/>
          </p:cNvCxnSpPr>
          <p:nvPr/>
        </p:nvCxnSpPr>
        <p:spPr>
          <a:xfrm flipH="1" flipV="1">
            <a:off x="310592" y="3698244"/>
            <a:ext cx="199387" cy="735469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0"/>
          </p:cNvCxnSpPr>
          <p:nvPr/>
        </p:nvCxnSpPr>
        <p:spPr>
          <a:xfrm flipV="1">
            <a:off x="509979" y="3698244"/>
            <a:ext cx="16901" cy="735469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2"/>
          </p:cNvCxnSpPr>
          <p:nvPr/>
        </p:nvCxnSpPr>
        <p:spPr>
          <a:xfrm flipV="1">
            <a:off x="509979" y="4816142"/>
            <a:ext cx="591276" cy="79236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49"/>
          <p:cNvSpPr txBox="1"/>
          <p:nvPr/>
        </p:nvSpPr>
        <p:spPr>
          <a:xfrm>
            <a:off x="1227231" y="4251101"/>
            <a:ext cx="45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FPC</a:t>
            </a:r>
            <a:endParaRPr lang="en-US" sz="1200" dirty="0"/>
          </a:p>
        </p:txBody>
      </p:sp>
      <p:sp>
        <p:nvSpPr>
          <p:cNvPr id="84" name="TextBox 152"/>
          <p:cNvSpPr txBox="1"/>
          <p:nvPr/>
        </p:nvSpPr>
        <p:spPr>
          <a:xfrm>
            <a:off x="1409205" y="4926621"/>
            <a:ext cx="72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Cold Plate</a:t>
            </a:r>
            <a:endParaRPr lang="en-US" sz="1200" dirty="0"/>
          </a:p>
        </p:txBody>
      </p:sp>
      <p:cxnSp>
        <p:nvCxnSpPr>
          <p:cNvPr id="85" name="Elbow Connector 84"/>
          <p:cNvCxnSpPr>
            <a:stCxn id="69" idx="0"/>
          </p:cNvCxnSpPr>
          <p:nvPr/>
        </p:nvCxnSpPr>
        <p:spPr>
          <a:xfrm rot="16200000" flipV="1">
            <a:off x="2299003" y="4109455"/>
            <a:ext cx="373078" cy="726252"/>
          </a:xfrm>
          <a:prstGeom prst="bentConnector2">
            <a:avLst/>
          </a:prstGeom>
          <a:ln w="28575"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157"/>
          <p:cNvSpPr txBox="1"/>
          <p:nvPr/>
        </p:nvSpPr>
        <p:spPr>
          <a:xfrm>
            <a:off x="4834846" y="4700080"/>
            <a:ext cx="972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regulators</a:t>
            </a:r>
            <a:endParaRPr lang="en-US" sz="1200" dirty="0"/>
          </a:p>
        </p:txBody>
      </p:sp>
      <p:cxnSp>
        <p:nvCxnSpPr>
          <p:cNvPr id="87" name="Straight Arrow Connector 86"/>
          <p:cNvCxnSpPr>
            <a:endCxn id="112" idx="0"/>
          </p:cNvCxnSpPr>
          <p:nvPr/>
        </p:nvCxnSpPr>
        <p:spPr>
          <a:xfrm>
            <a:off x="5321031" y="3969542"/>
            <a:ext cx="1" cy="195527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61"/>
          <p:cNvSpPr txBox="1"/>
          <p:nvPr/>
        </p:nvSpPr>
        <p:spPr>
          <a:xfrm>
            <a:off x="2138217" y="4234460"/>
            <a:ext cx="76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Power</a:t>
            </a:r>
            <a:endParaRPr lang="en-US" sz="1200" dirty="0"/>
          </a:p>
        </p:txBody>
      </p:sp>
      <p:sp>
        <p:nvSpPr>
          <p:cNvPr id="89" name="Left Brace 88"/>
          <p:cNvSpPr/>
          <p:nvPr/>
        </p:nvSpPr>
        <p:spPr>
          <a:xfrm rot="5400000">
            <a:off x="3720346" y="1953486"/>
            <a:ext cx="327635" cy="17961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TextBox 163"/>
          <p:cNvSpPr txBox="1"/>
          <p:nvPr/>
        </p:nvSpPr>
        <p:spPr>
          <a:xfrm>
            <a:off x="3574131" y="2388619"/>
            <a:ext cx="664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5-10 m</a:t>
            </a:r>
            <a:endParaRPr lang="en-US" sz="1200" dirty="0"/>
          </a:p>
        </p:txBody>
      </p:sp>
      <p:sp>
        <p:nvSpPr>
          <p:cNvPr id="91" name="TextBox 166"/>
          <p:cNvSpPr txBox="1"/>
          <p:nvPr/>
        </p:nvSpPr>
        <p:spPr>
          <a:xfrm>
            <a:off x="6216898" y="2636977"/>
            <a:ext cx="12633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GBT Optical Links</a:t>
            </a:r>
            <a:endParaRPr lang="en-US" sz="1050" dirty="0"/>
          </a:p>
        </p:txBody>
      </p:sp>
      <p:sp>
        <p:nvSpPr>
          <p:cNvPr id="92" name="TextBox 167"/>
          <p:cNvSpPr txBox="1"/>
          <p:nvPr/>
        </p:nvSpPr>
        <p:spPr>
          <a:xfrm>
            <a:off x="509979" y="2892821"/>
            <a:ext cx="13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9-sensor Stave</a:t>
            </a:r>
            <a:endParaRPr lang="en-US" sz="1200" dirty="0"/>
          </a:p>
        </p:txBody>
      </p:sp>
      <p:sp>
        <p:nvSpPr>
          <p:cNvPr id="96" name="Rectangle 95"/>
          <p:cNvSpPr/>
          <p:nvPr/>
        </p:nvSpPr>
        <p:spPr>
          <a:xfrm>
            <a:off x="7382917" y="1404139"/>
            <a:ext cx="1489627" cy="432000"/>
          </a:xfrm>
          <a:prstGeom prst="rect">
            <a:avLst/>
          </a:prstGeom>
          <a:noFill/>
          <a:ln w="1905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 smtClean="0">
                <a:latin typeface="Calibri Light" panose="020F0302020204030204" pitchFamily="34" charset="0"/>
              </a:rPr>
              <a:t>sPHENIX</a:t>
            </a:r>
            <a:r>
              <a:rPr lang="en-US" sz="1200" dirty="0" smtClean="0">
                <a:latin typeface="Calibri Light" panose="020F0302020204030204" pitchFamily="34" charset="0"/>
              </a:rPr>
              <a:t> GL-1 &amp; GTM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 rot="16200000">
            <a:off x="7946700" y="2232415"/>
            <a:ext cx="576081" cy="432000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Calibri Light" panose="020F0302020204030204" pitchFamily="34" charset="0"/>
              </a:rPr>
              <a:t>DCS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5819761" y="2448416"/>
            <a:ext cx="0" cy="33559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97" idx="0"/>
          </p:cNvCxnSpPr>
          <p:nvPr/>
        </p:nvCxnSpPr>
        <p:spPr>
          <a:xfrm flipV="1">
            <a:off x="5819761" y="2448415"/>
            <a:ext cx="2198980" cy="512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66"/>
          <p:cNvSpPr txBox="1"/>
          <p:nvPr/>
        </p:nvSpPr>
        <p:spPr>
          <a:xfrm>
            <a:off x="6953703" y="2237507"/>
            <a:ext cx="792109" cy="210909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CAN bus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8257169" y="2724097"/>
            <a:ext cx="0" cy="3377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2803" y="3046128"/>
            <a:ext cx="1353052" cy="834980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 rot="16200000">
            <a:off x="6302917" y="4651910"/>
            <a:ext cx="1728000" cy="43200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Calibri Light" panose="020F0302020204030204" pitchFamily="34" charset="0"/>
              </a:rPr>
              <a:t>Power supplies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104" name="Left Arrow 103"/>
          <p:cNvSpPr/>
          <p:nvPr/>
        </p:nvSpPr>
        <p:spPr>
          <a:xfrm>
            <a:off x="5787599" y="4584775"/>
            <a:ext cx="1148548" cy="432000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Power</a:t>
            </a:r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5" name="Left Arrow 104"/>
          <p:cNvSpPr/>
          <p:nvPr/>
        </p:nvSpPr>
        <p:spPr>
          <a:xfrm rot="16200000">
            <a:off x="8179687" y="2269202"/>
            <a:ext cx="1146878" cy="345457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Trigger &amp; Clock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587967" y="1868491"/>
            <a:ext cx="16933" cy="4278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6668086" y="1868491"/>
            <a:ext cx="18479" cy="4278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530993" y="579427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Interaction Region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361704" y="57774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Experimental Hall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815571" y="579433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Counting House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40" y="1595883"/>
            <a:ext cx="187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RUv1.0: ~08/2017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82372" y="4603455"/>
            <a:ext cx="1136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FELIXv1.5:</a:t>
            </a:r>
          </a:p>
          <a:p>
            <a:r>
              <a:rPr lang="en-US" dirty="0" smtClean="0"/>
              <a:t>6/2017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37507"/>
            <a:ext cx="160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Stave: 06/2017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95963" y="61468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PS: ~08/2017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01696" y="6220731"/>
            <a:ext cx="188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CAEN PS: 07/2017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A6CA-49BC-4640-8CA9-FE32BD224EDF}" type="datetime1">
              <a:rPr lang="en-US" smtClean="0"/>
              <a:t>7/27/17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3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9C84436F-B625-4899-AA4D-53699365BA0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Line 36"/>
          <p:cNvSpPr>
            <a:spLocks noChangeShapeType="1"/>
          </p:cNvSpPr>
          <p:nvPr/>
        </p:nvSpPr>
        <p:spPr bwMode="auto">
          <a:xfrm>
            <a:off x="4192834" y="2774468"/>
            <a:ext cx="1182065" cy="1149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4192834" y="3214652"/>
            <a:ext cx="1182065" cy="1149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4192834" y="3654837"/>
            <a:ext cx="1182065" cy="1149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4192834" y="4095021"/>
            <a:ext cx="1182065" cy="1149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4192834" y="4535205"/>
            <a:ext cx="1182065" cy="1149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4192834" y="2303676"/>
            <a:ext cx="1182065" cy="1149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>
            <a:off x="6318758" y="2720899"/>
            <a:ext cx="382587" cy="158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4" name="Line 50"/>
          <p:cNvSpPr>
            <a:spLocks noChangeShapeType="1"/>
          </p:cNvSpPr>
          <p:nvPr/>
        </p:nvSpPr>
        <p:spPr bwMode="auto">
          <a:xfrm>
            <a:off x="6324303" y="3536000"/>
            <a:ext cx="382587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5" name="Line 51"/>
          <p:cNvSpPr>
            <a:spLocks noChangeShapeType="1"/>
          </p:cNvSpPr>
          <p:nvPr/>
        </p:nvSpPr>
        <p:spPr bwMode="auto">
          <a:xfrm>
            <a:off x="6323654" y="3973084"/>
            <a:ext cx="382587" cy="158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6" name="Line 52"/>
          <p:cNvSpPr>
            <a:spLocks noChangeShapeType="1"/>
          </p:cNvSpPr>
          <p:nvPr/>
        </p:nvSpPr>
        <p:spPr bwMode="auto">
          <a:xfrm>
            <a:off x="6323654" y="4781407"/>
            <a:ext cx="382587" cy="158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7" name="Line 54"/>
          <p:cNvSpPr>
            <a:spLocks noChangeShapeType="1"/>
          </p:cNvSpPr>
          <p:nvPr/>
        </p:nvSpPr>
        <p:spPr bwMode="auto">
          <a:xfrm>
            <a:off x="5996331" y="2304387"/>
            <a:ext cx="688975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8" name="Line 55"/>
          <p:cNvSpPr>
            <a:spLocks noChangeShapeType="1"/>
          </p:cNvSpPr>
          <p:nvPr/>
        </p:nvSpPr>
        <p:spPr bwMode="auto">
          <a:xfrm>
            <a:off x="6009143" y="3133925"/>
            <a:ext cx="688975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0" name="Line 57"/>
          <p:cNvSpPr>
            <a:spLocks noChangeShapeType="1"/>
          </p:cNvSpPr>
          <p:nvPr/>
        </p:nvSpPr>
        <p:spPr bwMode="auto">
          <a:xfrm>
            <a:off x="6026525" y="4381797"/>
            <a:ext cx="688975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>
            <a:off x="6009143" y="5169212"/>
            <a:ext cx="688975" cy="158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711526" y="2098525"/>
            <a:ext cx="1281113" cy="409575"/>
            <a:chOff x="4394" y="2004"/>
            <a:chExt cx="807" cy="258"/>
          </a:xfrm>
        </p:grpSpPr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98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9" name="Text Box 103"/>
          <p:cNvSpPr txBox="1">
            <a:spLocks noChangeArrowheads="1"/>
          </p:cNvSpPr>
          <p:nvPr/>
        </p:nvSpPr>
        <p:spPr bwMode="auto">
          <a:xfrm>
            <a:off x="4041816" y="4760762"/>
            <a:ext cx="22304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6" tIns="44998" rIns="89996" bIns="4499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 dirty="0">
                <a:solidFill>
                  <a:srgbClr val="FFFFFF"/>
                </a:solidFill>
                <a:latin typeface="Arial Narrow" charset="0"/>
              </a:rPr>
              <a:t>Data Concentration</a:t>
            </a:r>
          </a:p>
        </p:txBody>
      </p:sp>
      <p:sp>
        <p:nvSpPr>
          <p:cNvPr id="30" name="Line 105"/>
          <p:cNvSpPr>
            <a:spLocks noChangeShapeType="1"/>
          </p:cNvSpPr>
          <p:nvPr/>
        </p:nvSpPr>
        <p:spPr bwMode="auto">
          <a:xfrm flipH="1">
            <a:off x="3229004" y="2297155"/>
            <a:ext cx="412750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1" name="Line 106"/>
          <p:cNvSpPr>
            <a:spLocks noChangeShapeType="1"/>
          </p:cNvSpPr>
          <p:nvPr/>
        </p:nvSpPr>
        <p:spPr bwMode="auto">
          <a:xfrm flipH="1">
            <a:off x="3317664" y="2780781"/>
            <a:ext cx="412750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2" name="Line 108"/>
          <p:cNvSpPr>
            <a:spLocks noChangeShapeType="1"/>
          </p:cNvSpPr>
          <p:nvPr/>
        </p:nvSpPr>
        <p:spPr bwMode="auto">
          <a:xfrm flipH="1">
            <a:off x="3333557" y="3247417"/>
            <a:ext cx="412750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3" name="Line 124"/>
          <p:cNvSpPr>
            <a:spLocks noChangeShapeType="1"/>
          </p:cNvSpPr>
          <p:nvPr/>
        </p:nvSpPr>
        <p:spPr bwMode="auto">
          <a:xfrm flipH="1">
            <a:off x="3324349" y="3696934"/>
            <a:ext cx="41116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4" name="Line 132"/>
          <p:cNvSpPr>
            <a:spLocks noChangeShapeType="1"/>
          </p:cNvSpPr>
          <p:nvPr/>
        </p:nvSpPr>
        <p:spPr bwMode="auto">
          <a:xfrm flipH="1">
            <a:off x="3324349" y="4179216"/>
            <a:ext cx="41116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5" name="Line 133"/>
          <p:cNvSpPr>
            <a:spLocks noChangeShapeType="1"/>
          </p:cNvSpPr>
          <p:nvPr/>
        </p:nvSpPr>
        <p:spPr bwMode="auto">
          <a:xfrm flipH="1">
            <a:off x="3324349" y="4639970"/>
            <a:ext cx="41116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513139" y="2035032"/>
            <a:ext cx="827089" cy="596901"/>
            <a:chOff x="1236" y="3274"/>
            <a:chExt cx="521" cy="376"/>
          </a:xfrm>
          <a:solidFill>
            <a:srgbClr val="008000"/>
          </a:solidFill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FEE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513139" y="2479532"/>
            <a:ext cx="827089" cy="596901"/>
            <a:chOff x="1236" y="3274"/>
            <a:chExt cx="521" cy="376"/>
          </a:xfrm>
          <a:solidFill>
            <a:srgbClr val="008000"/>
          </a:solidFill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513139" y="2924032"/>
            <a:ext cx="827089" cy="596901"/>
            <a:chOff x="1236" y="3274"/>
            <a:chExt cx="521" cy="376"/>
          </a:xfrm>
          <a:solidFill>
            <a:srgbClr val="008000"/>
          </a:solidFill>
        </p:grpSpPr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2513139" y="3368532"/>
            <a:ext cx="827089" cy="596901"/>
            <a:chOff x="1236" y="3274"/>
            <a:chExt cx="521" cy="376"/>
          </a:xfrm>
          <a:solidFill>
            <a:srgbClr val="008000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513139" y="3813032"/>
            <a:ext cx="827089" cy="596901"/>
            <a:chOff x="1236" y="3274"/>
            <a:chExt cx="521" cy="376"/>
          </a:xfrm>
          <a:solidFill>
            <a:srgbClr val="008000"/>
          </a:soli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513139" y="4257532"/>
            <a:ext cx="827089" cy="596901"/>
            <a:chOff x="1236" y="3274"/>
            <a:chExt cx="521" cy="376"/>
          </a:xfrm>
          <a:solidFill>
            <a:srgbClr val="008000"/>
          </a:solidFill>
        </p:grpSpPr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57723" y="2089329"/>
            <a:ext cx="1217765" cy="390195"/>
            <a:chOff x="2819622" y="2818606"/>
            <a:chExt cx="1731722" cy="554854"/>
          </a:xfrm>
        </p:grpSpPr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BEE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74870" y="2571611"/>
            <a:ext cx="1217765" cy="390195"/>
            <a:chOff x="2819622" y="2818606"/>
            <a:chExt cx="1731722" cy="554854"/>
          </a:xfrm>
        </p:grpSpPr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BEE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74870" y="3038805"/>
            <a:ext cx="1217765" cy="390195"/>
            <a:chOff x="2819622" y="2818606"/>
            <a:chExt cx="1731722" cy="554854"/>
          </a:xfrm>
        </p:grpSpPr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BEE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74870" y="3505999"/>
            <a:ext cx="1217765" cy="390195"/>
            <a:chOff x="2819622" y="2818606"/>
            <a:chExt cx="1731722" cy="554854"/>
          </a:xfrm>
        </p:grpSpPr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BEE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74870" y="3973194"/>
            <a:ext cx="1217765" cy="390195"/>
            <a:chOff x="2819622" y="2818606"/>
            <a:chExt cx="1731722" cy="554854"/>
          </a:xfrm>
        </p:grpSpPr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BEE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74870" y="4440388"/>
            <a:ext cx="1217765" cy="390195"/>
            <a:chOff x="2819622" y="2818606"/>
            <a:chExt cx="1731722" cy="554854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BEE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</p:grp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326623" y="2098526"/>
            <a:ext cx="995362" cy="3297752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6" tIns="46798" rIns="89996" bIns="4679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10+ Gigabit</a:t>
            </a:r>
          </a:p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Crossbar</a:t>
            </a:r>
          </a:p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Switch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6706890" y="2508100"/>
            <a:ext cx="1281113" cy="409575"/>
            <a:chOff x="4394" y="2004"/>
            <a:chExt cx="807" cy="258"/>
          </a:xfrm>
        </p:grpSpPr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01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6706890" y="2922292"/>
            <a:ext cx="1281113" cy="409575"/>
            <a:chOff x="4394" y="2004"/>
            <a:chExt cx="807" cy="258"/>
          </a:xfrm>
        </p:grpSpPr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04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05" name="Group 104"/>
          <p:cNvGrpSpPr>
            <a:grpSpLocks/>
          </p:cNvGrpSpPr>
          <p:nvPr/>
        </p:nvGrpSpPr>
        <p:grpSpPr bwMode="auto">
          <a:xfrm>
            <a:off x="6702126" y="3342833"/>
            <a:ext cx="1298576" cy="409575"/>
            <a:chOff x="4383" y="2008"/>
            <a:chExt cx="818" cy="258"/>
          </a:xfrm>
        </p:grpSpPr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4383" y="2008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07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6698952" y="3763314"/>
            <a:ext cx="1289051" cy="409575"/>
            <a:chOff x="4389" y="2016"/>
            <a:chExt cx="812" cy="258"/>
          </a:xfrm>
        </p:grpSpPr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4389" y="2016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10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6698118" y="4172889"/>
            <a:ext cx="1281113" cy="409575"/>
            <a:chOff x="4394" y="2004"/>
            <a:chExt cx="807" cy="258"/>
          </a:xfrm>
        </p:grpSpPr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13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6698118" y="4578208"/>
            <a:ext cx="1281113" cy="409575"/>
            <a:chOff x="4394" y="2004"/>
            <a:chExt cx="807" cy="258"/>
          </a:xfrm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16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6700023" y="4986703"/>
            <a:ext cx="1281113" cy="409575"/>
            <a:chOff x="4394" y="2004"/>
            <a:chExt cx="807" cy="258"/>
          </a:xfrm>
        </p:grpSpPr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22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3378419" y="4519470"/>
            <a:ext cx="2600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/</a:t>
            </a:r>
          </a:p>
          <a:p>
            <a:r>
              <a:rPr lang="en-US" sz="1050" dirty="0" smtClean="0">
                <a:latin typeface="+mj-lt"/>
              </a:rPr>
              <a:t>8</a:t>
            </a:r>
            <a:endParaRPr lang="en-US" sz="1050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80639" y="2187167"/>
            <a:ext cx="2600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/</a:t>
            </a:r>
          </a:p>
          <a:p>
            <a:r>
              <a:rPr lang="en-US" sz="1050" dirty="0" smtClean="0">
                <a:latin typeface="+mj-lt"/>
              </a:rPr>
              <a:t>8</a:t>
            </a:r>
            <a:endParaRPr lang="en-US" sz="1050" dirty="0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400171" y="2659261"/>
            <a:ext cx="2600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/</a:t>
            </a:r>
          </a:p>
          <a:p>
            <a:r>
              <a:rPr lang="en-US" sz="1050" dirty="0" smtClean="0">
                <a:latin typeface="+mj-lt"/>
              </a:rPr>
              <a:t>8</a:t>
            </a:r>
            <a:endParaRPr lang="en-US" sz="1050" dirty="0">
              <a:latin typeface="+mj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393688" y="3125680"/>
            <a:ext cx="2600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/</a:t>
            </a:r>
          </a:p>
          <a:p>
            <a:r>
              <a:rPr lang="en-US" sz="1050" dirty="0" smtClean="0">
                <a:latin typeface="+mj-lt"/>
              </a:rPr>
              <a:t>8</a:t>
            </a:r>
            <a:endParaRPr lang="en-US" sz="1050" dirty="0">
              <a:latin typeface="+mj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387246" y="3578920"/>
            <a:ext cx="2600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/</a:t>
            </a:r>
          </a:p>
          <a:p>
            <a:r>
              <a:rPr lang="en-US" sz="1050" dirty="0" smtClean="0">
                <a:latin typeface="+mj-lt"/>
              </a:rPr>
              <a:t>8</a:t>
            </a:r>
            <a:endParaRPr lang="en-US" sz="1050" dirty="0">
              <a:latin typeface="+mj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382607" y="4057934"/>
            <a:ext cx="2600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/</a:t>
            </a:r>
          </a:p>
          <a:p>
            <a:r>
              <a:rPr lang="en-US" sz="1050" dirty="0" smtClean="0">
                <a:latin typeface="+mj-lt"/>
              </a:rPr>
              <a:t>8</a:t>
            </a:r>
            <a:endParaRPr lang="en-US" sz="1050" dirty="0">
              <a:latin typeface="+mj-lt"/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4" y="2887515"/>
            <a:ext cx="1800702" cy="943541"/>
          </a:xfrm>
          <a:prstGeom prst="rect">
            <a:avLst/>
          </a:prstGeom>
        </p:spPr>
      </p:pic>
      <p:sp>
        <p:nvSpPr>
          <p:cNvPr id="130" name="Right Arrow 129"/>
          <p:cNvSpPr/>
          <p:nvPr/>
        </p:nvSpPr>
        <p:spPr bwMode="auto">
          <a:xfrm>
            <a:off x="2088237" y="1852479"/>
            <a:ext cx="383153" cy="2998636"/>
          </a:xfrm>
          <a:prstGeom prst="rightArrow">
            <a:avLst/>
          </a:prstGeom>
          <a:solidFill>
            <a:srgbClr val="2313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72538" y="381303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MVTX</a:t>
            </a:r>
            <a:endParaRPr lang="en-US" sz="1400" b="1" dirty="0"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564235" y="4937574"/>
            <a:ext cx="7457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+mj-lt"/>
              </a:rPr>
              <a:t>FEE x 48</a:t>
            </a:r>
            <a:endParaRPr lang="en-US" sz="1050" b="1" dirty="0">
              <a:latin typeface="+mj-lt"/>
            </a:endParaRPr>
          </a:p>
        </p:txBody>
      </p:sp>
      <p:sp>
        <p:nvSpPr>
          <p:cNvPr id="117" name="Text Box 60"/>
          <p:cNvSpPr txBox="1">
            <a:spLocks noChangeArrowheads="1"/>
          </p:cNvSpPr>
          <p:nvPr/>
        </p:nvSpPr>
        <p:spPr bwMode="auto">
          <a:xfrm>
            <a:off x="8036487" y="3426298"/>
            <a:ext cx="713813" cy="54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6" tIns="46798" rIns="89996" bIns="46798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GB" sz="1200" dirty="0"/>
              <a:t>To RCF/</a:t>
            </a:r>
          </a:p>
          <a:p>
            <a:pPr>
              <a:lnSpc>
                <a:spcPct val="125000"/>
              </a:lnSpc>
              <a:defRPr/>
            </a:pPr>
            <a:r>
              <a:rPr lang="en-GB" sz="1200" dirty="0"/>
              <a:t>HPSS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707026" y="5484834"/>
            <a:ext cx="26552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+mj-lt"/>
              </a:rPr>
              <a:t>BEE: Back End Electronics (FELIX)</a:t>
            </a:r>
          </a:p>
          <a:p>
            <a:r>
              <a:rPr lang="en-US" sz="900" b="1" dirty="0" smtClean="0">
                <a:latin typeface="+mj-lt"/>
              </a:rPr>
              <a:t>EBDC: Event Buffering Data Compressor</a:t>
            </a:r>
          </a:p>
          <a:p>
            <a:r>
              <a:rPr lang="en-US" sz="900" b="1" dirty="0" smtClean="0">
                <a:latin typeface="+mj-lt"/>
              </a:rPr>
              <a:t>FEE: Front End Electronics (RU)</a:t>
            </a:r>
            <a:endParaRPr lang="en-US" sz="9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3534" y="5669499"/>
            <a:ext cx="3563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FELIX+ sPHENIX Server Integration: </a:t>
            </a:r>
          </a:p>
          <a:p>
            <a:r>
              <a:rPr lang="en-US" dirty="0" smtClean="0"/>
              <a:t>~ 8-10, 2019, sPHENIX/DAQ, RCDAQ 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102E-E7E5-2B4A-BFF2-03E544688E1E}" type="datetime1">
              <a:rPr lang="en-US" smtClean="0"/>
              <a:t>7/27/17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9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347305"/>
            <a:ext cx="4072532" cy="2115932"/>
          </a:xfrm>
          <a:prstGeom prst="rect">
            <a:avLst/>
          </a:prstGeom>
        </p:spPr>
      </p:pic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205383" y="92903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Technical </a:t>
            </a:r>
            <a:r>
              <a:rPr lang="en-US" dirty="0"/>
              <a:t>G</a:t>
            </a:r>
            <a:r>
              <a:rPr lang="en-US" dirty="0" smtClean="0"/>
              <a:t>oals</a:t>
            </a:r>
            <a:endParaRPr dirty="0"/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243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21550" t="45523" r="5300" b="2424"/>
          <a:stretch>
            <a:fillRect/>
          </a:stretch>
        </p:blipFill>
        <p:spPr>
          <a:xfrm>
            <a:off x="5187022" y="1729388"/>
            <a:ext cx="3956979" cy="2111782"/>
          </a:xfrm>
          <a:prstGeom prst="rect">
            <a:avLst/>
          </a:prstGeom>
          <a:ln w="25400"/>
        </p:spPr>
      </p:pic>
      <p:sp>
        <p:nvSpPr>
          <p:cNvPr id="244" name="Shape 244"/>
          <p:cNvSpPr/>
          <p:nvPr/>
        </p:nvSpPr>
        <p:spPr>
          <a:xfrm>
            <a:off x="4691063" y="4387453"/>
            <a:ext cx="892969" cy="6741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8616242" y="6335601"/>
            <a:ext cx="533496" cy="4314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64406" y="917883"/>
            <a:ext cx="2484444" cy="541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2800" b="1" dirty="0"/>
              <a:t>LDRD GOAL</a:t>
            </a:r>
            <a:endParaRPr lang="en-US" sz="2800" b="1" dirty="0">
              <a:solidFill>
                <a:srgbClr val="002E7A"/>
              </a:solidFill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65469" y="1962811"/>
            <a:ext cx="1141503" cy="2624225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Group 5"/>
          <p:cNvGrpSpPr/>
          <p:nvPr/>
        </p:nvGrpSpPr>
        <p:grpSpPr>
          <a:xfrm>
            <a:off x="1" y="5408279"/>
            <a:ext cx="4607719" cy="927322"/>
            <a:chOff x="-2478" y="6872051"/>
            <a:chExt cx="12519741" cy="2138581"/>
          </a:xfrm>
        </p:grpSpPr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10308" b="67776"/>
            <a:stretch>
              <a:fillRect/>
            </a:stretch>
          </p:blipFill>
          <p:spPr>
            <a:xfrm>
              <a:off x="-2478" y="6952877"/>
              <a:ext cx="12519741" cy="20577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" name="Shape 191"/>
            <p:cNvSpPr/>
            <p:nvPr/>
          </p:nvSpPr>
          <p:spPr>
            <a:xfrm>
              <a:off x="10658334" y="6872051"/>
              <a:ext cx="1740961" cy="166132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85945" y="922778"/>
            <a:ext cx="4158055" cy="538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2800" b="1" dirty="0"/>
              <a:t>DOE MAPS PROJECT GOAL</a:t>
            </a:r>
            <a:endParaRPr lang="en-US" sz="2800" b="1" dirty="0">
              <a:solidFill>
                <a:srgbClr val="002E7A"/>
              </a:solidFill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88461"/>
            <a:ext cx="2232867" cy="4388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2200" dirty="0"/>
              <a:t>4-staves prototype</a:t>
            </a:r>
            <a:endParaRPr lang="en-US" sz="2200" dirty="0">
              <a:solidFill>
                <a:srgbClr val="002E7A"/>
              </a:solidFill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759333"/>
            <a:ext cx="4764802" cy="447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2200" dirty="0"/>
              <a:t>Readout firmware</a:t>
            </a:r>
            <a:endParaRPr lang="en-US" sz="2200" dirty="0">
              <a:solidFill>
                <a:srgbClr val="002E7A"/>
              </a:solidFill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pic>
        <p:nvPicPr>
          <p:cNvPr id="30" name="Screen Shot 2015-07-01 at 3.18.37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16394" y="3991527"/>
            <a:ext cx="2763833" cy="2140237"/>
          </a:xfrm>
          <a:prstGeom prst="rect">
            <a:avLst/>
          </a:prstGeom>
          <a:ln w="25400">
            <a:miter lim="400000"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4607719" y="892969"/>
            <a:ext cx="0" cy="57626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ight Arrow 7"/>
          <p:cNvSpPr/>
          <p:nvPr/>
        </p:nvSpPr>
        <p:spPr>
          <a:xfrm>
            <a:off x="4072534" y="2469467"/>
            <a:ext cx="1171634" cy="1133732"/>
          </a:xfrm>
          <a:prstGeom prst="rightArrow">
            <a:avLst/>
          </a:prstGeom>
          <a:solidFill>
            <a:srgbClr val="FFFF00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42000"/>
              </a:lnSpc>
            </a:pPr>
            <a:endParaRPr lang="en-US" sz="24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84374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Readout Electronics </a:t>
            </a:r>
            <a:r>
              <a:rPr lang="mr-IN" dirty="0" smtClean="0"/>
              <a:t>–</a:t>
            </a:r>
            <a:r>
              <a:rPr lang="en-US" dirty="0" smtClean="0"/>
              <a:t> 1.2 FTE Engineer 1 year</a:t>
            </a:r>
          </a:p>
          <a:p>
            <a:pPr lvl="1"/>
            <a:r>
              <a:rPr lang="en-US" dirty="0" smtClean="0"/>
              <a:t>RU integration, w/ UT-Austin, ALICE </a:t>
            </a:r>
          </a:p>
          <a:p>
            <a:pPr lvl="1"/>
            <a:r>
              <a:rPr lang="en-US" dirty="0" smtClean="0"/>
              <a:t>FELIX integration, w/ BNL/ATLAS, sPHENIX DAQ </a:t>
            </a:r>
          </a:p>
          <a:p>
            <a:pPr lvl="1"/>
            <a:r>
              <a:rPr lang="en-US" dirty="0" smtClean="0"/>
              <a:t>PS control integration, w/ LBNL, ALICE </a:t>
            </a:r>
          </a:p>
          <a:p>
            <a:pPr lvl="1"/>
            <a:r>
              <a:rPr lang="en-US" dirty="0" smtClean="0"/>
              <a:t>Based on inputs from experts (Alex, Mark, Martin et al)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Mechanical work </a:t>
            </a:r>
            <a:r>
              <a:rPr lang="mr-IN" dirty="0" smtClean="0"/>
              <a:t>–</a:t>
            </a:r>
            <a:r>
              <a:rPr lang="en-US" dirty="0" smtClean="0"/>
              <a:t> 0.2 FTE</a:t>
            </a:r>
          </a:p>
          <a:p>
            <a:pPr lvl="1"/>
            <a:r>
              <a:rPr lang="en-US" dirty="0" smtClean="0"/>
              <a:t>Telescope mechanical structure: 0.2FTE, 1 year</a:t>
            </a:r>
          </a:p>
          <a:p>
            <a:pPr lvl="2"/>
            <a:r>
              <a:rPr lang="en-US" dirty="0" smtClean="0"/>
              <a:t>A Box with air cooling for the 4-satve telescope  </a:t>
            </a:r>
          </a:p>
          <a:p>
            <a:pPr lvl="2"/>
            <a:r>
              <a:rPr lang="en-US" dirty="0" smtClean="0"/>
              <a:t>Cooling system test  </a:t>
            </a:r>
          </a:p>
          <a:p>
            <a:pPr lvl="1"/>
            <a:r>
              <a:rPr lang="en-US" dirty="0" smtClean="0"/>
              <a:t>Conceptual design of mechanical system: 0.2 FTE, 1 year </a:t>
            </a:r>
          </a:p>
          <a:p>
            <a:pPr lvl="1"/>
            <a:r>
              <a:rPr lang="en-US" dirty="0" smtClean="0"/>
              <a:t>Based on inputs from Chris and Walt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D7BF-5A2F-EC4E-AA0E-C12C40138537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3393990"/>
            <a:ext cx="2929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detailed task schedules</a:t>
            </a:r>
          </a:p>
          <a:p>
            <a:r>
              <a:rPr lang="en-US" dirty="0"/>
              <a:t>o</a:t>
            </a:r>
            <a:r>
              <a:rPr lang="en-US" dirty="0" smtClean="0"/>
              <a:t>n MS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29"/>
            <a:ext cx="8229600" cy="1143000"/>
          </a:xfrm>
        </p:spPr>
        <p:txBody>
          <a:bodyPr/>
          <a:lstStyle/>
          <a:p>
            <a:r>
              <a:rPr lang="en-US" dirty="0" smtClean="0"/>
              <a:t>LDRD Priority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96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Readout integration </a:t>
            </a:r>
          </a:p>
          <a:p>
            <a:pPr lvl="1"/>
            <a:r>
              <a:rPr lang="en-US" dirty="0" smtClean="0"/>
              <a:t>1 stave + RU + FELIXv1.5 @40MHz, by 12/2017</a:t>
            </a:r>
          </a:p>
          <a:p>
            <a:pPr lvl="1"/>
            <a:r>
              <a:rPr lang="en-US" dirty="0" smtClean="0"/>
              <a:t>1 stave + RU + FELIXv2.0 @10MHz, by 6/2018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Readout chain validation </a:t>
            </a:r>
          </a:p>
          <a:p>
            <a:pPr lvl="1"/>
            <a:r>
              <a:rPr lang="en-US" dirty="0" smtClean="0"/>
              <a:t>Test system using evaluation boards, FELIX /GBT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MVTX Conical extension</a:t>
            </a:r>
          </a:p>
          <a:p>
            <a:pPr lvl="1"/>
            <a:r>
              <a:rPr lang="en-US" dirty="0" smtClean="0"/>
              <a:t>Test 20cm </a:t>
            </a:r>
            <a:r>
              <a:rPr lang="en-US" dirty="0" err="1" smtClean="0"/>
              <a:t>FirFly</a:t>
            </a:r>
            <a:r>
              <a:rPr lang="en-US" dirty="0" smtClean="0"/>
              <a:t> extension cable/ALICE flexible cable, by 12/2017 </a:t>
            </a:r>
          </a:p>
          <a:p>
            <a:pPr lvl="1"/>
            <a:r>
              <a:rPr lang="en-US" dirty="0" smtClean="0"/>
              <a:t>MVTX/INTT integration, conceptual design </a:t>
            </a:r>
          </a:p>
          <a:p>
            <a:endParaRPr lang="en-US" dirty="0" smtClean="0"/>
          </a:p>
          <a:p>
            <a:r>
              <a:rPr lang="en-US" dirty="0" smtClean="0"/>
              <a:t>B-tagging in </a:t>
            </a:r>
            <a:r>
              <a:rPr lang="en-US" dirty="0" err="1" smtClean="0"/>
              <a:t>AuAu</a:t>
            </a:r>
            <a:endParaRPr lang="en-US" dirty="0" smtClean="0"/>
          </a:p>
          <a:p>
            <a:pPr lvl="1"/>
            <a:r>
              <a:rPr lang="en-US" dirty="0" smtClean="0"/>
              <a:t>B-hadron </a:t>
            </a:r>
          </a:p>
          <a:p>
            <a:pPr lvl="1"/>
            <a:r>
              <a:rPr lang="en-US" dirty="0" smtClean="0"/>
              <a:t>B-jet</a:t>
            </a:r>
          </a:p>
          <a:p>
            <a:pPr lvl="1"/>
            <a:r>
              <a:rPr lang="en-US" dirty="0" smtClean="0"/>
              <a:t>Theory inputs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D407-E19C-B147-9C47-AF814B1A3C64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8293" y="5151328"/>
            <a:ext cx="2929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detailed task schedules</a:t>
            </a:r>
          </a:p>
          <a:p>
            <a:r>
              <a:rPr lang="en-US" dirty="0"/>
              <a:t>o</a:t>
            </a:r>
            <a:r>
              <a:rPr lang="en-US" dirty="0" smtClean="0"/>
              <a:t>n MS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5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/>
          <a:lstStyle/>
          <a:p>
            <a:r>
              <a:rPr lang="en-US" dirty="0" smtClean="0"/>
              <a:t>LDRD Budget for Major Items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349"/>
            <a:ext cx="8229600" cy="475445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FY-17,</a:t>
            </a:r>
          </a:p>
          <a:p>
            <a:pPr lvl="1"/>
            <a:r>
              <a:rPr lang="en-US" dirty="0" smtClean="0"/>
              <a:t>Scope,  $38K </a:t>
            </a:r>
          </a:p>
          <a:p>
            <a:pPr lvl="1"/>
            <a:r>
              <a:rPr lang="en-US" dirty="0" smtClean="0"/>
              <a:t>4 staves, $11.5 x 4 =  $46K</a:t>
            </a:r>
          </a:p>
          <a:p>
            <a:pPr lvl="1"/>
            <a:r>
              <a:rPr lang="en-US" dirty="0" smtClean="0"/>
              <a:t>5 RUv1.0, $7K x 5  =$35K</a:t>
            </a:r>
          </a:p>
          <a:p>
            <a:pPr lvl="1"/>
            <a:r>
              <a:rPr lang="en-US" dirty="0" smtClean="0"/>
              <a:t>Cooling system and design, $30K</a:t>
            </a:r>
          </a:p>
          <a:p>
            <a:pPr lvl="1"/>
            <a:r>
              <a:rPr lang="en-US" dirty="0" smtClean="0"/>
              <a:t>2 MOSAIC test stands, $8K</a:t>
            </a:r>
          </a:p>
          <a:p>
            <a:pPr lvl="1"/>
            <a:r>
              <a:rPr lang="en-US" dirty="0" smtClean="0"/>
              <a:t>Telescope mechanical box, $10K</a:t>
            </a:r>
          </a:p>
          <a:p>
            <a:pPr lvl="1"/>
            <a:r>
              <a:rPr lang="en-US" dirty="0" smtClean="0"/>
              <a:t>Electronics Engineer, $50K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FY18</a:t>
            </a:r>
            <a:endParaRPr lang="en-US" dirty="0"/>
          </a:p>
          <a:p>
            <a:pPr lvl="1"/>
            <a:r>
              <a:rPr lang="en-US" dirty="0"/>
              <a:t>Electronics Engineering, $150K    </a:t>
            </a:r>
          </a:p>
          <a:p>
            <a:pPr lvl="1"/>
            <a:r>
              <a:rPr lang="en-US" dirty="0" smtClean="0"/>
              <a:t>CERN Housing </a:t>
            </a:r>
            <a:r>
              <a:rPr lang="en-US" dirty="0" err="1" smtClean="0"/>
              <a:t>etc</a:t>
            </a:r>
            <a:r>
              <a:rPr lang="en-US" dirty="0" smtClean="0"/>
              <a:t>,     $20K </a:t>
            </a:r>
          </a:p>
          <a:p>
            <a:pPr lvl="1"/>
            <a:r>
              <a:rPr lang="en-US" dirty="0" smtClean="0"/>
              <a:t>FELIX v2.0 cards,   $12K x 2 = $24K</a:t>
            </a:r>
          </a:p>
          <a:p>
            <a:pPr lvl="1"/>
            <a:r>
              <a:rPr lang="en-US" dirty="0" smtClean="0"/>
              <a:t>FELIX final cards,   $12K x 2 = $24K</a:t>
            </a:r>
          </a:p>
          <a:p>
            <a:pPr lvl="1"/>
            <a:r>
              <a:rPr lang="en-US" dirty="0" smtClean="0"/>
              <a:t>RU final,    $7K x 5 = $35K</a:t>
            </a:r>
          </a:p>
          <a:p>
            <a:pPr lvl="1"/>
            <a:r>
              <a:rPr lang="en-US" dirty="0" smtClean="0"/>
              <a:t>PS final, $10K</a:t>
            </a:r>
          </a:p>
          <a:p>
            <a:pPr lvl="1"/>
            <a:r>
              <a:rPr lang="en-US" dirty="0" smtClean="0"/>
              <a:t>Cables, fibers and patch panels,  $10K  </a:t>
            </a:r>
          </a:p>
          <a:p>
            <a:pPr lvl="1"/>
            <a:r>
              <a:rPr lang="en-US" dirty="0" smtClean="0"/>
              <a:t>2 High Performance Linux Servers hosting 2 FELIX boards,  $12K x 2 = $24K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666-5B62-BE45-BFF9-0A3BD4201CE8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0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9"/>
            <a:ext cx="8229600" cy="858553"/>
          </a:xfrm>
        </p:spPr>
        <p:txBody>
          <a:bodyPr/>
          <a:lstStyle/>
          <a:p>
            <a:r>
              <a:rPr lang="en-US" dirty="0" smtClean="0"/>
              <a:t>Scope of the MVTX Project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2489" y="990602"/>
            <a:ext cx="4495800" cy="56155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MAPS Staves &amp; Electronics</a:t>
            </a:r>
          </a:p>
          <a:p>
            <a:pPr lvl="1"/>
            <a:r>
              <a:rPr lang="en-US" dirty="0" smtClean="0"/>
              <a:t>Produce 68 ITS </a:t>
            </a:r>
            <a:r>
              <a:rPr lang="en-US" dirty="0"/>
              <a:t>i</a:t>
            </a:r>
            <a:r>
              <a:rPr lang="en-US" dirty="0" smtClean="0"/>
              <a:t>nner Barrel </a:t>
            </a:r>
            <a:r>
              <a:rPr lang="en-US" dirty="0"/>
              <a:t>S</a:t>
            </a:r>
            <a:r>
              <a:rPr lang="en-US" dirty="0" smtClean="0"/>
              <a:t>taves</a:t>
            </a:r>
          </a:p>
          <a:p>
            <a:pPr lvl="2"/>
            <a:r>
              <a:rPr lang="en-US" dirty="0"/>
              <a:t>No </a:t>
            </a:r>
            <a:r>
              <a:rPr lang="en-US" dirty="0" smtClean="0"/>
              <a:t>modification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Readout Electronics R&amp;D (LANL LDRD)</a:t>
            </a:r>
          </a:p>
          <a:p>
            <a:pPr lvl="2"/>
            <a:r>
              <a:rPr lang="en-US" dirty="0" smtClean="0"/>
              <a:t>Frontend:  ALICE/ITS, RU </a:t>
            </a:r>
          </a:p>
          <a:p>
            <a:pPr lvl="2"/>
            <a:r>
              <a:rPr lang="en-US" dirty="0" smtClean="0"/>
              <a:t>Backend: ATLAS FELIX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Modify/reprogram RU &amp; FELIX for sPHENIX </a:t>
            </a:r>
            <a:endParaRPr lang="en-US" dirty="0" smtClean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Production: </a:t>
            </a:r>
          </a:p>
          <a:p>
            <a:pPr lvl="2"/>
            <a:r>
              <a:rPr lang="en-US" dirty="0" smtClean="0"/>
              <a:t>Extend ALICE/ITS MAPS stave production</a:t>
            </a:r>
          </a:p>
          <a:p>
            <a:pPr lvl="3"/>
            <a:r>
              <a:rPr lang="en-US" dirty="0" smtClean="0"/>
              <a:t>WBS 1.5.3.1, LANL</a:t>
            </a:r>
          </a:p>
          <a:p>
            <a:pPr lvl="3"/>
            <a:r>
              <a:rPr lang="en-US" dirty="0" smtClean="0"/>
              <a:t>sPHENIX personnel help at CERN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eproduce additional ALICE/RU &amp; ATLAS/FELIX</a:t>
            </a:r>
          </a:p>
          <a:p>
            <a:pPr lvl="3"/>
            <a:r>
              <a:rPr lang="en-US" dirty="0" smtClean="0"/>
              <a:t>WBS 1.5.2.1, UT-Austin  </a:t>
            </a:r>
          </a:p>
          <a:p>
            <a:pPr lvl="3"/>
            <a:r>
              <a:rPr lang="en-US" dirty="0" smtClean="0"/>
              <a:t>WBS 1.5.2.2 , LANL</a:t>
            </a:r>
          </a:p>
          <a:p>
            <a:pPr lvl="2"/>
            <a:r>
              <a:rPr lang="en-US" dirty="0" smtClean="0"/>
              <a:t>Final assembly and test in US</a:t>
            </a:r>
          </a:p>
          <a:p>
            <a:pPr lvl="3"/>
            <a:r>
              <a:rPr lang="en-US" dirty="0" smtClean="0"/>
              <a:t>WBS 1.5.3, LBNL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Ancillary systems, “adopt” ALICE system</a:t>
            </a:r>
          </a:p>
          <a:p>
            <a:pPr lvl="2"/>
            <a:r>
              <a:rPr lang="en-US" dirty="0" smtClean="0"/>
              <a:t>Power distribution, cables, crates, racks etc.,</a:t>
            </a:r>
          </a:p>
          <a:p>
            <a:pPr lvl="3"/>
            <a:r>
              <a:rPr lang="en-US" dirty="0" smtClean="0"/>
              <a:t>WBS 1.5.2.3,  LBNL</a:t>
            </a:r>
          </a:p>
          <a:p>
            <a:pPr lvl="2"/>
            <a:r>
              <a:rPr lang="en-US" dirty="0" smtClean="0"/>
              <a:t>Slow control, safety and monitoring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1934" y="990602"/>
            <a:ext cx="4567420" cy="53657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Mechanics &amp; Cooling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 smtClean="0">
                <a:solidFill>
                  <a:srgbClr val="008000"/>
                </a:solidFill>
              </a:rPr>
              <a:t>ome changes </a:t>
            </a:r>
            <a:r>
              <a:rPr lang="en-US" dirty="0" smtClean="0"/>
              <a:t>to ALICE/ITS inner tracker mechanical structures, WBS 1.5.3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End Wheels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Cylindrical structure shells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Detector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Detector and Service half barrels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Mechanical Integration, WBS 1.5.4</a:t>
            </a:r>
            <a:endParaRPr lang="en-US" dirty="0"/>
          </a:p>
          <a:p>
            <a:pPr lvl="2"/>
            <a:r>
              <a:rPr lang="en-US" b="1" dirty="0" smtClean="0">
                <a:solidFill>
                  <a:srgbClr val="000000"/>
                </a:solidFill>
              </a:rPr>
              <a:t>Conceptual design by LANL LDRD</a:t>
            </a:r>
          </a:p>
          <a:p>
            <a:pPr lvl="2"/>
            <a:r>
              <a:rPr lang="en-US" dirty="0" smtClean="0"/>
              <a:t>Prototyp</a:t>
            </a:r>
            <a:r>
              <a:rPr lang="en-US" dirty="0"/>
              <a:t>e</a:t>
            </a:r>
            <a:r>
              <a:rPr lang="en-US" dirty="0" smtClean="0"/>
              <a:t> by sPHENIX R&amp;D, MIT/LANL </a:t>
            </a:r>
          </a:p>
          <a:p>
            <a:pPr lvl="2"/>
            <a:r>
              <a:rPr lang="en-US" dirty="0" smtClean="0"/>
              <a:t>Design </a:t>
            </a:r>
            <a:r>
              <a:rPr lang="en-US" dirty="0"/>
              <a:t>integration frames</a:t>
            </a:r>
          </a:p>
          <a:p>
            <a:pPr lvl="2"/>
            <a:r>
              <a:rPr lang="en-US" dirty="0" smtClean="0"/>
              <a:t>Carbon frames etc., LBNL</a:t>
            </a:r>
            <a:endParaRPr lang="en-US" dirty="0"/>
          </a:p>
          <a:p>
            <a:pPr lvl="2"/>
            <a:r>
              <a:rPr lang="en-US" dirty="0"/>
              <a:t>Installation </a:t>
            </a:r>
            <a:r>
              <a:rPr lang="en-US" dirty="0" smtClean="0"/>
              <a:t>tooling etc.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Adopt ALICE cooling plant design</a:t>
            </a:r>
          </a:p>
          <a:p>
            <a:pPr lvl="2"/>
            <a:r>
              <a:rPr lang="en-US" dirty="0" smtClean="0"/>
              <a:t>Minor modification to fit sPHENIX</a:t>
            </a:r>
          </a:p>
          <a:p>
            <a:pPr lvl="2"/>
            <a:r>
              <a:rPr lang="en-US" dirty="0" smtClean="0"/>
              <a:t>Smaller heat load than ALICE ITS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Metrology and Survey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B11D-FB7C-6A48-9074-46E91ACC048E}" type="datetime1">
              <a:rPr lang="en-US" smtClean="0"/>
              <a:t>7/27/17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0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97"/>
            <a:ext cx="8229600" cy="781727"/>
          </a:xfrm>
        </p:spPr>
        <p:txBody>
          <a:bodyPr/>
          <a:lstStyle/>
          <a:p>
            <a:r>
              <a:rPr lang="en-US" dirty="0" smtClean="0"/>
              <a:t>Status, Plans and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561"/>
            <a:ext cx="8229600" cy="568354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LANL- ALICE 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Associate member of ALICE ITS Upgrade project</a:t>
            </a:r>
          </a:p>
          <a:p>
            <a:pPr lvl="1"/>
            <a:r>
              <a:rPr lang="en-US" dirty="0" smtClean="0"/>
              <a:t>Obtained ALICE readout test stand, MAPS sensors, staves and electronics for early R&amp;D</a:t>
            </a:r>
          </a:p>
          <a:p>
            <a:pPr lvl="1"/>
            <a:r>
              <a:rPr lang="en-US" dirty="0" smtClean="0"/>
              <a:t>Obtained design files, electronics and mechanics </a:t>
            </a:r>
          </a:p>
          <a:p>
            <a:pPr lvl="1"/>
            <a:r>
              <a:rPr lang="en-US" dirty="0" smtClean="0"/>
              <a:t>Training sPHENIX personnel</a:t>
            </a:r>
          </a:p>
          <a:p>
            <a:r>
              <a:rPr lang="en-US" dirty="0" smtClean="0"/>
              <a:t>High Level Agreement with ALICE </a:t>
            </a:r>
            <a:r>
              <a:rPr lang="mr-IN" dirty="0" smtClean="0"/>
              <a:t>–</a:t>
            </a:r>
            <a:r>
              <a:rPr lang="en-US" dirty="0" smtClean="0"/>
              <a:t> on going discussions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roduce 68 staves for sPHENIX using ALICE/CERN facilities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Potential schedule/funding gap of stave production</a:t>
            </a:r>
          </a:p>
          <a:p>
            <a:pPr lvl="1"/>
            <a:r>
              <a:rPr lang="en-US" dirty="0" smtClean="0"/>
              <a:t>ITS/IB production:  7/2017 -  </a:t>
            </a:r>
            <a:r>
              <a:rPr lang="en-US" dirty="0"/>
              <a:t>6</a:t>
            </a:r>
            <a:r>
              <a:rPr lang="en-US" dirty="0" smtClean="0"/>
              <a:t>/2018</a:t>
            </a:r>
            <a:endParaRPr lang="en-US" dirty="0"/>
          </a:p>
          <a:p>
            <a:pPr lvl="1"/>
            <a:r>
              <a:rPr lang="en-US" dirty="0" smtClean="0"/>
              <a:t>If funding significantly delayed, concerns </a:t>
            </a:r>
            <a:r>
              <a:rPr lang="en-US" dirty="0"/>
              <a:t>over the availability of CERN </a:t>
            </a:r>
            <a:r>
              <a:rPr lang="en-US" dirty="0" smtClean="0"/>
              <a:t>facilities</a:t>
            </a:r>
          </a:p>
          <a:p>
            <a:pPr lvl="1"/>
            <a:r>
              <a:rPr lang="en-US" dirty="0" smtClean="0"/>
              <a:t>Risk Mitigation: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Early training through LDRD effort, maintain activity at low level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External foreign funding, CCNU Pixel Lab etc.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Possible </a:t>
            </a:r>
            <a:r>
              <a:rPr lang="en-US" dirty="0" smtClean="0"/>
              <a:t>“mortgage” </a:t>
            </a:r>
            <a:r>
              <a:rPr lang="en-US" dirty="0"/>
              <a:t>for sPHENIX production from ALICE/CERN with </a:t>
            </a:r>
            <a:r>
              <a:rPr lang="en-US" dirty="0" smtClean="0"/>
              <a:t>“Agreement”</a:t>
            </a:r>
          </a:p>
          <a:p>
            <a:r>
              <a:rPr lang="en-US" dirty="0" smtClean="0"/>
              <a:t> sPHENIX readout and mechanical integration R&amp;D</a:t>
            </a:r>
          </a:p>
          <a:p>
            <a:pPr lvl="1"/>
            <a:r>
              <a:rPr lang="en-US" dirty="0" smtClean="0"/>
              <a:t>Schedule risks due to unavailability of key R&amp;D elements like staves and readout electronics</a:t>
            </a:r>
          </a:p>
          <a:p>
            <a:pPr lvl="1"/>
            <a:r>
              <a:rPr lang="en-US" dirty="0" smtClean="0"/>
              <a:t>MVTX/INTT integration </a:t>
            </a:r>
          </a:p>
          <a:p>
            <a:pPr lvl="1"/>
            <a:r>
              <a:rPr lang="en-US" dirty="0" smtClean="0"/>
              <a:t>Risk mitigation: 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arly joint R&amp;D with ALICE as associate members</a:t>
            </a:r>
          </a:p>
          <a:p>
            <a:pPr lvl="2"/>
            <a:r>
              <a:rPr lang="en-US" dirty="0" smtClean="0"/>
              <a:t>Early R&amp;D with prototype staves, RU and FELIX</a:t>
            </a:r>
          </a:p>
          <a:p>
            <a:pPr lvl="2"/>
            <a:r>
              <a:rPr lang="en-US" dirty="0" smtClean="0"/>
              <a:t>Early mechanical system integration R&amp;D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79BD-0318-B742-ABE0-29A691527FF6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05383" y="-84545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Schedule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912375" y="-29567"/>
            <a:ext cx="199526" cy="324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5" name="Picture 4" descr="experiment_timeline_12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4024"/>
            <a:ext cx="9111901" cy="5125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383" y="5162114"/>
            <a:ext cx="8501063" cy="1400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362096" marR="40638" indent="-321457" defTabSz="455398" hangingPunct="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2E7A"/>
                  </a:solidFill>
                </a:uFill>
                <a:sym typeface="Helvetica Neue"/>
              </a:rPr>
              <a:t>MAPS sensors by mid 2018</a:t>
            </a:r>
          </a:p>
          <a:p>
            <a:pPr marL="241549" lvl="1" indent="-200911">
              <a:buFont typeface="Arial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 2 test stands by August 2018</a:t>
            </a:r>
          </a:p>
          <a:p>
            <a:pPr marL="241549" lvl="2" indent="-200911">
              <a:buFont typeface="Arial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 4 fully assembled staves for system test, by the end of 2018</a:t>
            </a:r>
          </a:p>
          <a:p>
            <a:pPr marL="241549" marR="40638" indent="-200911" defTabSz="455398" hangingPunct="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 Preliminary mechanical design by Nov 2018</a:t>
            </a:r>
          </a:p>
        </p:txBody>
      </p:sp>
    </p:spTree>
    <p:extLst>
      <p:ext uri="{BB962C8B-B14F-4D97-AF65-F5344CB8AC3E}">
        <p14:creationId xmlns:p14="http://schemas.microsoft.com/office/powerpoint/2010/main" val="26330141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5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Experimental Tasks and Assignments</a:t>
            </a:r>
            <a:br>
              <a:rPr lang="en-US" sz="2800" dirty="0" smtClean="0"/>
            </a:br>
            <a:r>
              <a:rPr lang="en-US" sz="1800" dirty="0" smtClean="0"/>
              <a:t>07/</a:t>
            </a:r>
            <a:r>
              <a:rPr lang="en-US" sz="1800" dirty="0" smtClean="0"/>
              <a:t>27/</a:t>
            </a:r>
            <a:r>
              <a:rPr lang="en-US" sz="1800" dirty="0" smtClean="0"/>
              <a:t>2017 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2842"/>
            <a:ext cx="8229600" cy="5273507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Interface to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Sho</a:t>
            </a:r>
            <a:r>
              <a:rPr lang="en-US" dirty="0" smtClean="0"/>
              <a:t>, Cesar, Ming </a:t>
            </a:r>
          </a:p>
          <a:p>
            <a:pPr lvl="1"/>
            <a:r>
              <a:rPr lang="en-US" dirty="0" smtClean="0"/>
              <a:t>Data format, trigger etc.  </a:t>
            </a:r>
          </a:p>
          <a:p>
            <a:pPr lvl="1"/>
            <a:r>
              <a:rPr lang="en-US" dirty="0" smtClean="0"/>
              <a:t>Online monitoring and  analysis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Readout </a:t>
            </a:r>
            <a:r>
              <a:rPr lang="en-US" dirty="0" smtClean="0"/>
              <a:t>and control firmware </a:t>
            </a:r>
            <a:r>
              <a:rPr lang="en-US" dirty="0" smtClean="0"/>
              <a:t>-  </a:t>
            </a:r>
            <a:r>
              <a:rPr lang="en-US" dirty="0" smtClean="0"/>
              <a:t>Mark, Alex </a:t>
            </a:r>
            <a:r>
              <a:rPr lang="en-US" dirty="0" smtClean="0"/>
              <a:t>T., </a:t>
            </a:r>
            <a:r>
              <a:rPr lang="en-US" dirty="0" err="1" smtClean="0"/>
              <a:t>Sho</a:t>
            </a:r>
            <a:endParaRPr lang="en-US" dirty="0" smtClean="0"/>
          </a:p>
          <a:p>
            <a:pPr lvl="1"/>
            <a:r>
              <a:rPr lang="en-US" dirty="0" smtClean="0"/>
              <a:t>RU and FELIX firmware development &amp; test </a:t>
            </a:r>
            <a:r>
              <a:rPr lang="mr-IN" dirty="0" smtClean="0"/>
              <a:t>–</a:t>
            </a:r>
            <a:r>
              <a:rPr lang="en-US" dirty="0" smtClean="0"/>
              <a:t> Alex, Mark, </a:t>
            </a:r>
            <a:r>
              <a:rPr lang="en-US" dirty="0" err="1" smtClean="0"/>
              <a:t>Sho</a:t>
            </a:r>
            <a:r>
              <a:rPr lang="en-US" dirty="0" smtClean="0"/>
              <a:t>, Kun </a:t>
            </a:r>
          </a:p>
          <a:p>
            <a:pPr lvl="1"/>
            <a:r>
              <a:rPr lang="en-US" dirty="0" smtClean="0"/>
              <a:t>FELIX and </a:t>
            </a:r>
            <a:r>
              <a:rPr lang="en-US" dirty="0" err="1" smtClean="0"/>
              <a:t>sPHENIX</a:t>
            </a:r>
            <a:r>
              <a:rPr lang="en-US" dirty="0" smtClean="0"/>
              <a:t> DAQ, offline code  - </a:t>
            </a:r>
            <a:r>
              <a:rPr lang="en-US" dirty="0" err="1" smtClean="0"/>
              <a:t>Sho</a:t>
            </a:r>
            <a:r>
              <a:rPr lang="en-US" dirty="0" smtClean="0"/>
              <a:t>, Alex T., Ming</a:t>
            </a:r>
          </a:p>
          <a:p>
            <a:pPr lvl="1"/>
            <a:r>
              <a:rPr lang="en-US" dirty="0" smtClean="0"/>
              <a:t>Evaluation test boards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Andi</a:t>
            </a:r>
            <a:r>
              <a:rPr lang="en-US" dirty="0" smtClean="0"/>
              <a:t>, Kun, Mark  </a:t>
            </a:r>
          </a:p>
          <a:p>
            <a:endParaRPr lang="en-US" dirty="0" smtClean="0"/>
          </a:p>
          <a:p>
            <a:r>
              <a:rPr lang="en-US" dirty="0" smtClean="0"/>
              <a:t>Detector Control System (DCS)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Sho</a:t>
            </a:r>
            <a:r>
              <a:rPr lang="en-US" dirty="0" smtClean="0"/>
              <a:t>, </a:t>
            </a:r>
            <a:r>
              <a:rPr lang="en-US" dirty="0" err="1" smtClean="0"/>
              <a:t>Sanghoon</a:t>
            </a:r>
            <a:r>
              <a:rPr lang="en-US" dirty="0" smtClean="0"/>
              <a:t>, </a:t>
            </a:r>
            <a:r>
              <a:rPr lang="en-US" dirty="0" err="1" smtClean="0"/>
              <a:t>Xuan</a:t>
            </a:r>
            <a:r>
              <a:rPr lang="en-US" dirty="0" smtClean="0"/>
              <a:t>, </a:t>
            </a:r>
            <a:r>
              <a:rPr lang="en-US" dirty="0" smtClean="0"/>
              <a:t>Cesar, Pat </a:t>
            </a:r>
            <a:endParaRPr lang="en-US" dirty="0" smtClean="0"/>
          </a:p>
          <a:p>
            <a:pPr lvl="1"/>
            <a:r>
              <a:rPr lang="en-US" dirty="0" smtClean="0"/>
              <a:t>Slow control and monitoring of sensor status </a:t>
            </a:r>
          </a:p>
          <a:p>
            <a:pPr lvl="1"/>
            <a:r>
              <a:rPr lang="en-US" dirty="0" smtClean="0"/>
              <a:t>PS control and monitor, offline code  </a:t>
            </a:r>
          </a:p>
          <a:p>
            <a:endParaRPr lang="en-US" dirty="0"/>
          </a:p>
          <a:p>
            <a:r>
              <a:rPr lang="en-US" dirty="0" smtClean="0"/>
              <a:t>Single chip/stave evaluation w/ MOSAIC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Xuan</a:t>
            </a:r>
            <a:r>
              <a:rPr lang="en-US" dirty="0" smtClean="0"/>
              <a:t>, Alex W. Elena, </a:t>
            </a:r>
            <a:r>
              <a:rPr lang="en-US" dirty="0" err="1" smtClean="0"/>
              <a:t>Andi</a:t>
            </a:r>
            <a:endParaRPr lang="en-US" dirty="0" smtClean="0"/>
          </a:p>
          <a:p>
            <a:pPr lvl="1"/>
            <a:r>
              <a:rPr lang="en-US" dirty="0" smtClean="0"/>
              <a:t>Chip performance, noise, threshold, gain, timing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Stave performance </a:t>
            </a:r>
          </a:p>
          <a:p>
            <a:pPr lvl="1"/>
            <a:r>
              <a:rPr lang="en-US" dirty="0" smtClean="0"/>
              <a:t>Data analysis </a:t>
            </a:r>
          </a:p>
          <a:p>
            <a:pPr lvl="1"/>
            <a:r>
              <a:rPr lang="en-US" dirty="0" smtClean="0"/>
              <a:t>Cosmic telescope </a:t>
            </a:r>
          </a:p>
          <a:p>
            <a:pPr lvl="1"/>
            <a:endParaRPr lang="en-US" dirty="0"/>
          </a:p>
          <a:p>
            <a:r>
              <a:rPr lang="en-US" dirty="0" err="1" smtClean="0"/>
              <a:t>FireFly</a:t>
            </a:r>
            <a:r>
              <a:rPr lang="en-US" dirty="0" smtClean="0"/>
              <a:t> cable test w/ MOSAIC  - </a:t>
            </a:r>
            <a:r>
              <a:rPr lang="en-US" dirty="0" err="1" smtClean="0"/>
              <a:t>Xuan</a:t>
            </a:r>
            <a:r>
              <a:rPr lang="en-US" dirty="0" smtClean="0"/>
              <a:t>, </a:t>
            </a:r>
            <a:r>
              <a:rPr lang="en-US" dirty="0" err="1" smtClean="0"/>
              <a:t>Sho</a:t>
            </a:r>
            <a:r>
              <a:rPr lang="en-US" dirty="0" smtClean="0"/>
              <a:t>, Ming</a:t>
            </a:r>
          </a:p>
          <a:p>
            <a:pPr lvl="1"/>
            <a:r>
              <a:rPr lang="en-US" dirty="0" smtClean="0"/>
              <a:t>Extension cable test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Mechanical system: Chris, Walt, Hubert, a visiting student?</a:t>
            </a:r>
          </a:p>
          <a:p>
            <a:pPr lvl="1"/>
            <a:r>
              <a:rPr lang="en-US" dirty="0" smtClean="0"/>
              <a:t>Telescope frame</a:t>
            </a:r>
          </a:p>
          <a:p>
            <a:pPr lvl="1"/>
            <a:r>
              <a:rPr lang="en-US" dirty="0" smtClean="0"/>
              <a:t>Cooling 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integration conceptual design </a:t>
            </a:r>
            <a:r>
              <a:rPr lang="mr-IN" dirty="0" smtClean="0"/>
              <a:t>–</a:t>
            </a:r>
            <a:r>
              <a:rPr lang="en-US" dirty="0" smtClean="0"/>
              <a:t> Walt, Chris, Ming </a:t>
            </a:r>
          </a:p>
          <a:p>
            <a:pPr lvl="1"/>
            <a:endParaRPr lang="en-US" dirty="0"/>
          </a:p>
          <a:p>
            <a:r>
              <a:rPr lang="en-US" dirty="0" smtClean="0"/>
              <a:t>Physics simulation : </a:t>
            </a:r>
            <a:r>
              <a:rPr lang="en-US" dirty="0" err="1" smtClean="0"/>
              <a:t>Sanghoon</a:t>
            </a:r>
            <a:r>
              <a:rPr lang="en-US" dirty="0" smtClean="0"/>
              <a:t>, Darren, </a:t>
            </a:r>
            <a:r>
              <a:rPr lang="en-US" dirty="0" err="1" smtClean="0"/>
              <a:t>Xuan</a:t>
            </a:r>
            <a:r>
              <a:rPr lang="en-US" dirty="0" smtClean="0"/>
              <a:t>, Alex W. </a:t>
            </a:r>
          </a:p>
          <a:p>
            <a:pPr lvl="1"/>
            <a:r>
              <a:rPr lang="en-US" dirty="0" smtClean="0"/>
              <a:t>Vertex finding </a:t>
            </a:r>
          </a:p>
          <a:p>
            <a:pPr lvl="1"/>
            <a:r>
              <a:rPr lang="en-US" dirty="0" smtClean="0"/>
              <a:t>B-reconstruction  </a:t>
            </a:r>
          </a:p>
          <a:p>
            <a:pPr lvl="1"/>
            <a:r>
              <a:rPr lang="en-US" dirty="0" smtClean="0"/>
              <a:t>Full physics simulations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Stave production and test </a:t>
            </a:r>
            <a:r>
              <a:rPr lang="mr-IN" dirty="0" smtClean="0"/>
              <a:t>–</a:t>
            </a:r>
            <a:r>
              <a:rPr lang="en-US" dirty="0" smtClean="0"/>
              <a:t> Cesar, new hire? Collaborators </a:t>
            </a:r>
          </a:p>
          <a:p>
            <a:pPr lvl="1"/>
            <a:r>
              <a:rPr lang="en-US" dirty="0" smtClean="0"/>
              <a:t>Stave production </a:t>
            </a:r>
            <a:r>
              <a:rPr lang="en-US" dirty="0" smtClean="0"/>
              <a:t>&amp; QA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taves &amp; DAQ </a:t>
            </a:r>
            <a:r>
              <a:rPr lang="en-US" dirty="0" smtClean="0"/>
              <a:t>operation , Training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600-54ED-8543-937E-5588B2C76F9F}" type="datetime1">
              <a:rPr lang="en-US" smtClean="0"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0347" y="1319256"/>
            <a:ext cx="37072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detailed task schedules</a:t>
            </a:r>
          </a:p>
          <a:p>
            <a:r>
              <a:rPr lang="en-US" dirty="0"/>
              <a:t>o</a:t>
            </a:r>
            <a:r>
              <a:rPr lang="en-US" dirty="0" smtClean="0"/>
              <a:t>n MS Project.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Lead person from each subtask </a:t>
            </a:r>
          </a:p>
          <a:p>
            <a:r>
              <a:rPr lang="en-US" dirty="0"/>
              <a:t>d</a:t>
            </a:r>
            <a:r>
              <a:rPr lang="en-US" dirty="0" smtClean="0"/>
              <a:t>evelop and defines the details, </a:t>
            </a:r>
          </a:p>
          <a:p>
            <a:r>
              <a:rPr lang="en-US" dirty="0" smtClean="0"/>
              <a:t>goals, schedules, resource needs etc., </a:t>
            </a:r>
          </a:p>
          <a:p>
            <a:r>
              <a:rPr lang="en-US" dirty="0" smtClean="0"/>
              <a:t>with Ming and other experts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8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05383" y="-84545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Costs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912375" y="-29567"/>
            <a:ext cx="199526" cy="324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735584"/>
              </p:ext>
            </p:extLst>
          </p:nvPr>
        </p:nvGraphicFramePr>
        <p:xfrm>
          <a:off x="59535" y="728172"/>
          <a:ext cx="8912375" cy="5439104"/>
        </p:xfrm>
        <a:graphic>
          <a:graphicData uri="http://schemas.openxmlformats.org/drawingml/2006/table">
            <a:tbl>
              <a:tblPr firstRow="1" bandRow="1"/>
              <a:tblGrid>
                <a:gridCol w="551052"/>
                <a:gridCol w="3100094"/>
                <a:gridCol w="803650"/>
                <a:gridCol w="1021925"/>
                <a:gridCol w="1397813"/>
                <a:gridCol w="2037841"/>
              </a:tblGrid>
              <a:tr h="2934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WBS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T&amp;E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M&amp;S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RISK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Lead</a:t>
                      </a:r>
                      <a:r>
                        <a:rPr lang="en-US" sz="1400" baseline="0" dirty="0" smtClean="0"/>
                        <a:t> Person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MOU btw LANL and ALICE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Obtain design from</a:t>
                      </a:r>
                      <a:r>
                        <a:rPr lang="en-US" sz="1400" baseline="0" dirty="0" smtClean="0"/>
                        <a:t> ALICE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83K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Setup</a:t>
                      </a:r>
                      <a:r>
                        <a:rPr lang="en-US" sz="1400" baseline="0" dirty="0" smtClean="0"/>
                        <a:t> Alice Readout Test Stand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Sho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Procure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ALICE staves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Cesar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Procure ALICE electronics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&amp; cables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3.6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Electronic</a:t>
                      </a:r>
                      <a:r>
                        <a:rPr lang="en-US" sz="1400" baseline="0" dirty="0" smtClean="0"/>
                        <a:t> Final design Review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r>
                        <a:rPr lang="en-US" sz="1400" baseline="0" dirty="0" smtClean="0"/>
                        <a:t> 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3.7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Mechanical</a:t>
                      </a:r>
                      <a:r>
                        <a:rPr lang="en-US" sz="1400" baseline="0" dirty="0" smtClean="0"/>
                        <a:t> Support and Cooling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130K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Walt, Chris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4073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3.8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Mechanical Conceptual Design Review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Walt, Chris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3.9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Prototype assembly and test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Cesar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4929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3.10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Software (FPGA, online, controls)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Mark and new staff</a:t>
                      </a:r>
                      <a:r>
                        <a:rPr lang="en-US" sz="1400" baseline="0" dirty="0" smtClean="0"/>
                        <a:t> or post-doc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</a:tr>
              <a:tr h="546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3.11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Detector optimization and physics simulations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850K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Sanghoon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Xuan</a:t>
                      </a:r>
                      <a:r>
                        <a:rPr lang="en-US" sz="1400" smtClean="0"/>
                        <a:t>, Darren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3.12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</a:t>
                      </a:r>
                      <a:r>
                        <a:rPr lang="en-US" sz="1400" baseline="0" dirty="0" smtClean="0"/>
                        <a:t> beam operations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M.</a:t>
                      </a:r>
                      <a:r>
                        <a:rPr lang="en-US" sz="1400" baseline="0" dirty="0" smtClean="0"/>
                        <a:t> Durham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</a:tr>
              <a:tr h="293475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1.8M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885K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534" y="6130906"/>
            <a:ext cx="6519986" cy="643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1700" dirty="0">
                <a:uFill>
                  <a:solidFill>
                    <a:srgbClr val="002E7A"/>
                  </a:solidFill>
                </a:uFill>
                <a:sym typeface="Helvetica Neue"/>
              </a:rPr>
              <a:t>20% contingencies applied. Except electronics with 40% contingency.</a:t>
            </a:r>
          </a:p>
          <a:p>
            <a:pPr marL="40638" marR="40638" defTabSz="455398" hangingPunct="0">
              <a:lnSpc>
                <a:spcPct val="110000"/>
              </a:lnSpc>
            </a:pPr>
            <a:r>
              <a:rPr lang="en-US" sz="1700" dirty="0"/>
              <a:t>Estimates based on ALICE ITS procurements and recent FVTX experience</a:t>
            </a:r>
            <a:r>
              <a:rPr lang="en-US" sz="1700" dirty="0">
                <a:uFill>
                  <a:solidFill>
                    <a:srgbClr val="002E7A"/>
                  </a:solidFill>
                </a:uFill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4679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05383" y="-84545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Initial Assignments, 10/2016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912375" y="-29567"/>
            <a:ext cx="199526" cy="324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561" y="842917"/>
            <a:ext cx="4426349" cy="572111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378925" marR="55751" indent="-339725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9526" marR="55751" indent="-343126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7450" marR="55751" indent="-32385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64090" marR="55751" indent="-35329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61639" indent="-361639">
              <a:lnSpc>
                <a:spcPct val="100000"/>
              </a:lnSpc>
              <a:buFont typeface="+mj-ea"/>
              <a:buAutoNum type="circleNumDbPlain"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sPHENIX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readout and trigger requirements (DCM2, JSEB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etc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) –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Mike and Ming</a:t>
            </a:r>
          </a:p>
          <a:p>
            <a:pPr marL="361639" indent="-361639">
              <a:lnSpc>
                <a:spcPct val="100000"/>
              </a:lnSpc>
              <a:buFont typeface="+mj-ea"/>
              <a:buAutoNum type="circleNumDbPlain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MAPS CRU readout -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Mark, Ming, Pat</a:t>
            </a:r>
          </a:p>
          <a:p>
            <a:pPr marL="642915" lvl="1" indent="-361639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Physical parameters (PCIex4)</a:t>
            </a:r>
          </a:p>
          <a:p>
            <a:pPr marL="642915" lvl="1" indent="-361639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Data format</a:t>
            </a:r>
          </a:p>
          <a:p>
            <a:pPr marL="642915" lvl="1" indent="-361639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Electrical signal, lack of busy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etc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642915" lvl="1" indent="-361639">
              <a:lnSpc>
                <a:spcPct val="100000"/>
              </a:lnSpc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sPHENIX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trigger/busy inputs and clock </a:t>
            </a:r>
          </a:p>
          <a:p>
            <a:pPr marL="361639" indent="-361639">
              <a:lnSpc>
                <a:spcPct val="100000"/>
              </a:lnSpc>
              <a:buFont typeface="+mj-ea"/>
              <a:buAutoNum type="circleNumDbPlain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Detailed specs/understanding of MAPS/ALIPED-3(4 ~ final) test card –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Pat, Cesar and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Andi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marL="361639" indent="-361639">
              <a:lnSpc>
                <a:spcPct val="100000"/>
              </a:lnSpc>
              <a:buFont typeface="+mj-ea"/>
              <a:buAutoNum type="circleNumDbPlain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BNL specifies cabling/material electrical and fire safety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etc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Walt, Hubert, Eric</a:t>
            </a:r>
            <a:r>
              <a:rPr lang="is-IS" sz="1400" dirty="0">
                <a:solidFill>
                  <a:srgbClr val="FF0000"/>
                </a:solidFill>
                <a:latin typeface="+mn-lt"/>
              </a:rPr>
              <a:t>…</a:t>
            </a:r>
          </a:p>
          <a:p>
            <a:pPr marL="361639" indent="-361639">
              <a:lnSpc>
                <a:spcPct val="100000"/>
              </a:lnSpc>
              <a:buFont typeface="+mj-ea"/>
              <a:buAutoNum type="circleNumDbPlain"/>
            </a:pPr>
            <a:r>
              <a:rPr lang="is-IS" sz="1400" dirty="0">
                <a:solidFill>
                  <a:schemeClr val="tx1"/>
                </a:solidFill>
                <a:latin typeface="+mn-lt"/>
              </a:rPr>
              <a:t>Radiation enviroenment, damage, occupancy, SEU; Configuration and Operation, programing and initializatio etc – </a:t>
            </a:r>
            <a:r>
              <a:rPr lang="is-IS" sz="1400" dirty="0">
                <a:solidFill>
                  <a:srgbClr val="FF0000"/>
                </a:solidFill>
                <a:latin typeface="+mn-lt"/>
              </a:rPr>
              <a:t>Mark, Xuan</a:t>
            </a:r>
            <a:endParaRPr lang="is-IS" sz="1400" dirty="0">
              <a:solidFill>
                <a:schemeClr val="tx1"/>
              </a:solidFill>
              <a:latin typeface="+mn-lt"/>
            </a:endParaRPr>
          </a:p>
          <a:p>
            <a:pPr marL="361639" indent="-361639">
              <a:lnSpc>
                <a:spcPct val="100000"/>
              </a:lnSpc>
              <a:buFont typeface="+mj-ea"/>
              <a:buAutoNum type="circleNumDbPlain"/>
            </a:pPr>
            <a:r>
              <a:rPr lang="is-IS" sz="1400" dirty="0">
                <a:solidFill>
                  <a:schemeClr val="tx1"/>
                </a:solidFill>
                <a:latin typeface="+mn-lt"/>
              </a:rPr>
              <a:t>Power needs: </a:t>
            </a:r>
          </a:p>
          <a:p>
            <a:pPr marL="642915" lvl="1" indent="-361639">
              <a:lnSpc>
                <a:spcPct val="100000"/>
              </a:lnSpc>
            </a:pPr>
            <a:r>
              <a:rPr lang="is-IS" sz="1400" dirty="0">
                <a:solidFill>
                  <a:schemeClr val="tx1"/>
                </a:solidFill>
                <a:latin typeface="+mn-lt"/>
              </a:rPr>
              <a:t>(LANL LDRD) </a:t>
            </a:r>
            <a:r>
              <a:rPr lang="is-IS" sz="1400" dirty="0">
                <a:solidFill>
                  <a:srgbClr val="FF0000"/>
                </a:solidFill>
                <a:latin typeface="+mn-lt"/>
              </a:rPr>
              <a:t>Hubert and Ming</a:t>
            </a:r>
            <a:r>
              <a:rPr lang="is-IS" sz="1400" dirty="0">
                <a:solidFill>
                  <a:schemeClr val="tx1"/>
                </a:solidFill>
                <a:latin typeface="+mn-lt"/>
              </a:rPr>
              <a:t>; </a:t>
            </a:r>
          </a:p>
          <a:p>
            <a:pPr marL="642915" lvl="1" indent="-361639">
              <a:lnSpc>
                <a:spcPct val="100000"/>
              </a:lnSpc>
            </a:pPr>
            <a:r>
              <a:rPr lang="is-IS" sz="1400" dirty="0">
                <a:solidFill>
                  <a:schemeClr val="tx1"/>
                </a:solidFill>
                <a:latin typeface="+mn-lt"/>
              </a:rPr>
              <a:t>(BNL sPHENIX) </a:t>
            </a:r>
            <a:r>
              <a:rPr lang="is-IS" sz="1400" dirty="0">
                <a:solidFill>
                  <a:srgbClr val="FF0000"/>
                </a:solidFill>
                <a:latin typeface="+mn-lt"/>
              </a:rPr>
              <a:t>Hubert, Eric</a:t>
            </a:r>
          </a:p>
          <a:p>
            <a:pPr marL="642915" lvl="1" indent="-361639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S</a:t>
            </a:r>
            <a:r>
              <a:rPr lang="is-IS" sz="1400" dirty="0">
                <a:solidFill>
                  <a:schemeClr val="tx1"/>
                </a:solidFill>
                <a:latin typeface="+mn-lt"/>
              </a:rPr>
              <a:t>taves, readout control etc. (A, V)</a:t>
            </a:r>
          </a:p>
          <a:p>
            <a:pPr marL="361639" indent="-361639">
              <a:lnSpc>
                <a:spcPct val="100000"/>
              </a:lnSpc>
            </a:pP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77577" y="752351"/>
            <a:ext cx="4366423" cy="5616181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marL="361639" indent="-361639">
              <a:buFont typeface="+mj-ea"/>
              <a:buAutoNum type="circleNumDbPlain" startAt="7"/>
            </a:pPr>
            <a:r>
              <a:rPr lang="is-IS" sz="1400" dirty="0"/>
              <a:t>Mechanics – </a:t>
            </a:r>
            <a:r>
              <a:rPr lang="is-IS" sz="1400" dirty="0">
                <a:solidFill>
                  <a:srgbClr val="FF0000"/>
                </a:solidFill>
              </a:rPr>
              <a:t>Walt, Hubert, Jin </a:t>
            </a:r>
          </a:p>
          <a:p>
            <a:pPr marL="642915" lvl="1" indent="-361639">
              <a:buFont typeface="Arial"/>
              <a:buChar char="•"/>
            </a:pPr>
            <a:r>
              <a:rPr lang="en-US" sz="1400" dirty="0"/>
              <a:t>S</a:t>
            </a:r>
            <a:r>
              <a:rPr lang="is-IS" sz="1400" dirty="0"/>
              <a:t>tructure, cooling, alignment, assembly and integration </a:t>
            </a:r>
          </a:p>
          <a:p>
            <a:pPr marL="361639" indent="-361639">
              <a:lnSpc>
                <a:spcPct val="120000"/>
              </a:lnSpc>
              <a:buFont typeface="+mj-ea"/>
              <a:buAutoNum type="circleNumDbPlain" startAt="7"/>
            </a:pPr>
            <a:r>
              <a:rPr lang="en-US" sz="1400" dirty="0"/>
              <a:t>I</a:t>
            </a:r>
            <a:r>
              <a:rPr lang="is-IS" sz="1400" dirty="0"/>
              <a:t>ntegration into sPHENIX – </a:t>
            </a:r>
            <a:r>
              <a:rPr lang="is-IS" sz="1400" dirty="0">
                <a:solidFill>
                  <a:srgbClr val="FF0000"/>
                </a:solidFill>
              </a:rPr>
              <a:t>Walt, Eric</a:t>
            </a:r>
          </a:p>
          <a:p>
            <a:pPr marL="361639" indent="-361639">
              <a:lnSpc>
                <a:spcPct val="120000"/>
              </a:lnSpc>
              <a:buFont typeface="+mj-ea"/>
              <a:buAutoNum type="circleNumDbPlain" startAt="7"/>
            </a:pPr>
            <a:r>
              <a:rPr lang="is-IS" sz="1400" dirty="0"/>
              <a:t>Test stands setup and operation 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S</a:t>
            </a:r>
            <a:r>
              <a:rPr lang="is-IS" sz="1400" dirty="0"/>
              <a:t>ingle chip readout – </a:t>
            </a:r>
            <a:r>
              <a:rPr lang="is-IS" sz="1400" dirty="0">
                <a:solidFill>
                  <a:srgbClr val="FF0000"/>
                </a:solidFill>
              </a:rPr>
              <a:t>Mike, Pat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S</a:t>
            </a:r>
            <a:r>
              <a:rPr lang="is-IS" sz="1400" dirty="0"/>
              <a:t>taves and cosmic ray - </a:t>
            </a:r>
            <a:r>
              <a:rPr lang="is-IS" sz="1400" dirty="0">
                <a:solidFill>
                  <a:srgbClr val="FF0000"/>
                </a:solidFill>
              </a:rPr>
              <a:t>Xuan Cesar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M</a:t>
            </a:r>
            <a:r>
              <a:rPr lang="is-IS" sz="1400" dirty="0"/>
              <a:t>ockup, electrical, readout, power – </a:t>
            </a:r>
            <a:r>
              <a:rPr lang="is-IS" sz="1400" dirty="0">
                <a:solidFill>
                  <a:srgbClr val="FF0000"/>
                </a:solidFill>
              </a:rPr>
              <a:t>Sanghoon, Hubert, Walt</a:t>
            </a:r>
          </a:p>
          <a:p>
            <a:pPr marL="361639" indent="-361639">
              <a:lnSpc>
                <a:spcPct val="120000"/>
              </a:lnSpc>
              <a:buFont typeface="+mj-ea"/>
              <a:buAutoNum type="circleNumDbPlain" startAt="7"/>
            </a:pPr>
            <a:endParaRPr lang="is-IS" sz="1400" dirty="0"/>
          </a:p>
          <a:p>
            <a:pPr marL="361639" indent="-361639">
              <a:lnSpc>
                <a:spcPct val="120000"/>
              </a:lnSpc>
              <a:buFont typeface="+mj-ea"/>
              <a:buAutoNum type="circleNumDbPlain" startAt="7"/>
            </a:pPr>
            <a:r>
              <a:rPr lang="is-IS" sz="1400" dirty="0"/>
              <a:t>FPGA firmware – </a:t>
            </a:r>
            <a:r>
              <a:rPr lang="is-IS" sz="1400" dirty="0">
                <a:solidFill>
                  <a:srgbClr val="FF0000"/>
                </a:solidFill>
              </a:rPr>
              <a:t>Andy, Mark, Cesar, Ming and Pat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is-IS" sz="1400" dirty="0"/>
              <a:t>VHDL, Verilog </a:t>
            </a:r>
          </a:p>
          <a:p>
            <a:pPr marL="321457" indent="-321457">
              <a:lnSpc>
                <a:spcPct val="120000"/>
              </a:lnSpc>
              <a:buFont typeface="+mj-ea"/>
              <a:buAutoNum type="circleNumDbPlain" startAt="11"/>
            </a:pPr>
            <a:r>
              <a:rPr lang="en-US" sz="1400" dirty="0"/>
              <a:t>S</a:t>
            </a:r>
            <a:r>
              <a:rPr lang="is-IS" sz="1400" dirty="0"/>
              <a:t>oftware – </a:t>
            </a:r>
            <a:r>
              <a:rPr lang="is-IS" sz="1400" dirty="0">
                <a:solidFill>
                  <a:srgbClr val="FF0000"/>
                </a:solidFill>
              </a:rPr>
              <a:t>Sanghoon and Andy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S</a:t>
            </a:r>
            <a:r>
              <a:rPr lang="is-IS" sz="1400" dirty="0"/>
              <a:t>low controls, electronics 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T</a:t>
            </a:r>
            <a:r>
              <a:rPr lang="is-IS" sz="1400" dirty="0"/>
              <a:t>est software, root-based </a:t>
            </a:r>
          </a:p>
          <a:p>
            <a:pPr marL="361639" indent="-361639">
              <a:lnSpc>
                <a:spcPct val="120000"/>
              </a:lnSpc>
              <a:buFont typeface="+mj-ea"/>
              <a:buAutoNum type="circleNumDbPlain" startAt="7"/>
            </a:pPr>
            <a:endParaRPr lang="is-IS" sz="1400" dirty="0"/>
          </a:p>
          <a:p>
            <a:pPr marL="361639" indent="-361639">
              <a:lnSpc>
                <a:spcPct val="120000"/>
              </a:lnSpc>
              <a:buFont typeface="+mj-ea"/>
              <a:buAutoNum type="circleNumDbPlain" startAt="12"/>
            </a:pPr>
            <a:r>
              <a:rPr lang="is-IS" sz="1400" dirty="0"/>
              <a:t>Beam test – </a:t>
            </a:r>
            <a:r>
              <a:rPr lang="is-IS" sz="1400" dirty="0">
                <a:solidFill>
                  <a:srgbClr val="FF0000"/>
                </a:solidFill>
              </a:rPr>
              <a:t>Ming and team 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is-IS" sz="1400" dirty="0"/>
              <a:t>LANL, FNAL, rad damage at LANSCE</a:t>
            </a:r>
          </a:p>
          <a:p>
            <a:pPr marL="361639" indent="-361639">
              <a:lnSpc>
                <a:spcPct val="120000"/>
              </a:lnSpc>
              <a:buFont typeface="+mj-ea"/>
              <a:buAutoNum type="circleNumDbPlain" startAt="12"/>
            </a:pPr>
            <a:r>
              <a:rPr lang="is-IS" sz="1400" dirty="0"/>
              <a:t>Web page – </a:t>
            </a:r>
            <a:r>
              <a:rPr lang="is-IS" sz="1400" dirty="0">
                <a:solidFill>
                  <a:srgbClr val="FF0000"/>
                </a:solidFill>
              </a:rPr>
              <a:t>Hubert, Pat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is-IS" sz="1400" dirty="0"/>
              <a:t>R+W access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T</a:t>
            </a:r>
            <a:r>
              <a:rPr lang="is-IS" sz="1400" dirty="0"/>
              <a:t>ree structure     </a:t>
            </a:r>
            <a:r>
              <a:rPr lang="en-US" sz="1400" dirty="0"/>
              <a:t> 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en-US" sz="1400" dirty="0">
                <a:hlinkClick r:id="rId2"/>
              </a:rPr>
              <a:t>https://p25ext.lanl.gov/maps/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25828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MVTX BNL Director’s Review</a:t>
            </a:r>
            <a:br>
              <a:rPr lang="en-US" dirty="0" smtClean="0"/>
            </a:br>
            <a:r>
              <a:rPr lang="en-US" dirty="0" smtClean="0"/>
              <a:t>July 10-11,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Review went well</a:t>
            </a:r>
          </a:p>
          <a:p>
            <a:r>
              <a:rPr lang="en-US" dirty="0" smtClean="0"/>
              <a:t>Received constructive comments; overall encouraging </a:t>
            </a:r>
          </a:p>
          <a:p>
            <a:r>
              <a:rPr lang="en-US" dirty="0" smtClean="0"/>
              <a:t>Our understanding is that we will be able to forward report to the collaboration once we received it (~in a few weeks)</a:t>
            </a:r>
          </a:p>
          <a:p>
            <a:r>
              <a:rPr lang="en-US" dirty="0" smtClean="0"/>
              <a:t>Discussed further process with ALD. ALD planning to discuss with DOE regarding proposal submission/update, once </a:t>
            </a:r>
            <a:r>
              <a:rPr lang="en-US" dirty="0" err="1" smtClean="0"/>
              <a:t>satisfatory</a:t>
            </a:r>
            <a:r>
              <a:rPr lang="en-US" dirty="0" smtClean="0"/>
              <a:t> answers to report received from MVTX group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43A6-45E6-EE4F-9BB6-0B125F4C89AB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5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003"/>
            <a:ext cx="8229600" cy="799639"/>
          </a:xfrm>
        </p:spPr>
        <p:txBody>
          <a:bodyPr/>
          <a:lstStyle/>
          <a:p>
            <a:r>
              <a:rPr lang="en-US" dirty="0" smtClean="0"/>
              <a:t>Current Status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431"/>
            <a:ext cx="4892040" cy="5743044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MAPS sensors</a:t>
            </a:r>
          </a:p>
          <a:p>
            <a:pPr lvl="1"/>
            <a:r>
              <a:rPr lang="en-US" dirty="0" smtClean="0"/>
              <a:t>5 ALPIDE-3 w/ high-speed readout cards</a:t>
            </a:r>
          </a:p>
          <a:p>
            <a:pPr lvl="1"/>
            <a:r>
              <a:rPr lang="en-US" dirty="0" smtClean="0"/>
              <a:t>1 ALPIDE-3 w/ low-speed USB readout</a:t>
            </a:r>
          </a:p>
          <a:p>
            <a:pPr lvl="1"/>
            <a:r>
              <a:rPr lang="en-US" dirty="0" smtClean="0"/>
              <a:t>one 9-chip HIC(”stave w/o Carbon frame”)</a:t>
            </a:r>
          </a:p>
          <a:p>
            <a:pPr marL="514350" indent="-457200"/>
            <a:endParaRPr lang="en-US" dirty="0" smtClean="0"/>
          </a:p>
          <a:p>
            <a:pPr marL="514350" indent="-457200"/>
            <a:r>
              <a:rPr lang="en-US" dirty="0" err="1" smtClean="0"/>
              <a:t>SamTec</a:t>
            </a:r>
            <a:r>
              <a:rPr lang="en-US" dirty="0" smtClean="0"/>
              <a:t> Cables</a:t>
            </a:r>
          </a:p>
          <a:p>
            <a:pPr marL="914400" lvl="1" indent="-457200"/>
            <a:r>
              <a:rPr lang="en-US" dirty="0" smtClean="0"/>
              <a:t>1m, 3x5m, 3x7m and 3x10m</a:t>
            </a:r>
          </a:p>
          <a:p>
            <a:pPr marL="914400" lvl="1" indent="-457200"/>
            <a:r>
              <a:rPr lang="en-US" dirty="0" smtClean="0"/>
              <a:t>One cable per MAPS sensor or </a:t>
            </a:r>
            <a:r>
              <a:rPr lang="en-US" dirty="0" smtClean="0"/>
              <a:t>stave</a:t>
            </a:r>
          </a:p>
          <a:p>
            <a:pPr marL="914400" lvl="1" indent="-457200"/>
            <a:r>
              <a:rPr lang="en-US" dirty="0" smtClean="0"/>
              <a:t>BNL safety rule</a:t>
            </a:r>
            <a:endParaRPr lang="en-US" dirty="0"/>
          </a:p>
          <a:p>
            <a:pPr marL="514350" indent="-457200"/>
            <a:endParaRPr lang="en-US" dirty="0" smtClean="0"/>
          </a:p>
          <a:p>
            <a:pPr marL="514350" indent="-457200"/>
            <a:r>
              <a:rPr lang="en-US" dirty="0" smtClean="0"/>
              <a:t>MOSAIC test bench</a:t>
            </a:r>
          </a:p>
          <a:p>
            <a:pPr lvl="1"/>
            <a:r>
              <a:rPr lang="en-US" dirty="0" smtClean="0"/>
              <a:t>1 MOSAIC in operation;</a:t>
            </a:r>
          </a:p>
          <a:p>
            <a:pPr lvl="2"/>
            <a:r>
              <a:rPr lang="en-US" dirty="0" smtClean="0"/>
              <a:t>Old version w/ AC coupling </a:t>
            </a:r>
          </a:p>
          <a:p>
            <a:pPr lvl="2"/>
            <a:r>
              <a:rPr lang="en-US" dirty="0" smtClean="0"/>
              <a:t>Readout single MAPS chip and also 9-chip HIC.</a:t>
            </a:r>
          </a:p>
          <a:p>
            <a:pPr lvl="2"/>
            <a:r>
              <a:rPr lang="en-US" dirty="0" smtClean="0"/>
              <a:t>Analyze data from MOSAIC readout </a:t>
            </a:r>
          </a:p>
          <a:p>
            <a:pPr lvl="2"/>
            <a:r>
              <a:rPr lang="en-US" dirty="0" smtClean="0"/>
              <a:t>Sensor temperature read back</a:t>
            </a:r>
          </a:p>
          <a:p>
            <a:pPr lvl="2"/>
            <a:r>
              <a:rPr lang="en-US" dirty="0" smtClean="0"/>
              <a:t>Slow control and monitoring and interface </a:t>
            </a:r>
          </a:p>
          <a:p>
            <a:pPr lvl="1"/>
            <a:r>
              <a:rPr lang="en-US" dirty="0" smtClean="0"/>
              <a:t>2 MOSAIC just arrived, being installed   </a:t>
            </a:r>
          </a:p>
          <a:p>
            <a:pPr lvl="2"/>
            <a:r>
              <a:rPr lang="en-US" dirty="0" smtClean="0"/>
              <a:t>New version w/DC coupling </a:t>
            </a:r>
          </a:p>
          <a:p>
            <a:pPr lvl="2"/>
            <a:r>
              <a:rPr lang="en-US" dirty="0" smtClean="0"/>
              <a:t>Interface to Power Unit (distribution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Full stave QA</a:t>
            </a:r>
            <a:endParaRPr lang="en-US" dirty="0" smtClean="0"/>
          </a:p>
          <a:p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MAPS to RU e-link interface </a:t>
            </a:r>
            <a:r>
              <a:rPr lang="en-US" dirty="0"/>
              <a:t>(ALICE, no change for sPHENIX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Preliminary data format</a:t>
            </a:r>
          </a:p>
          <a:p>
            <a:pPr lvl="1"/>
            <a:r>
              <a:rPr lang="en-US" dirty="0" smtClean="0"/>
              <a:t>e-link communication protocol defined</a:t>
            </a:r>
          </a:p>
          <a:p>
            <a:pPr lvl="1"/>
            <a:r>
              <a:rPr lang="en-US" dirty="0" smtClean="0"/>
              <a:t>Tested by ALICE on “stave + RUv0”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CAEN Power Supplies</a:t>
            </a:r>
          </a:p>
          <a:p>
            <a:pPr lvl="1"/>
            <a:r>
              <a:rPr lang="en-US" dirty="0" smtClean="0"/>
              <a:t>Arrived @LANL</a:t>
            </a:r>
          </a:p>
          <a:p>
            <a:pPr lvl="1"/>
            <a:r>
              <a:rPr lang="en-US" dirty="0" smtClean="0"/>
              <a:t>1 Crate </a:t>
            </a:r>
            <a:r>
              <a:rPr lang="en-US" dirty="0" smtClean="0"/>
              <a:t>and </a:t>
            </a:r>
            <a:r>
              <a:rPr lang="en-US" dirty="0" smtClean="0"/>
              <a:t>1 Controller </a:t>
            </a:r>
            <a:endParaRPr lang="en-US" dirty="0" smtClean="0"/>
          </a:p>
          <a:p>
            <a:pPr lvl="1"/>
            <a:r>
              <a:rPr lang="en-US" dirty="0" smtClean="0"/>
              <a:t>2 PS modules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Draft sPHENIX/MVTX technical document on readout and control available</a:t>
            </a:r>
          </a:p>
          <a:p>
            <a:pPr lvl="1"/>
            <a:r>
              <a:rPr lang="en-US" dirty="0" smtClean="0"/>
              <a:t>ALPIDE operation &amp; data format </a:t>
            </a:r>
          </a:p>
          <a:p>
            <a:pPr lvl="1"/>
            <a:r>
              <a:rPr lang="en-US" dirty="0" smtClean="0"/>
              <a:t>RU interface </a:t>
            </a:r>
          </a:p>
          <a:p>
            <a:pPr lvl="1"/>
            <a:r>
              <a:rPr lang="en-US" dirty="0" smtClean="0"/>
              <a:t>FELIX interface</a:t>
            </a:r>
          </a:p>
          <a:p>
            <a:pPr lvl="1"/>
            <a:r>
              <a:rPr lang="en-US" dirty="0" smtClean="0"/>
              <a:t>Power unit interface </a:t>
            </a:r>
          </a:p>
          <a:p>
            <a:pPr lvl="1"/>
            <a:r>
              <a:rPr lang="en-US" dirty="0" smtClean="0"/>
              <a:t>Work in progress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85F-1CBB-DA4E-AC55-4A8BA0436644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14544" y="2546124"/>
            <a:ext cx="3865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 do w/ MOSAIC test bench: ~ by 12/2017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Long </a:t>
            </a:r>
            <a:r>
              <a:rPr lang="en-US" sz="1600" dirty="0" err="1" smtClean="0"/>
              <a:t>FireFly</a:t>
            </a:r>
            <a:r>
              <a:rPr lang="en-US" sz="1600" dirty="0" smtClean="0"/>
              <a:t> cable test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Short </a:t>
            </a:r>
            <a:r>
              <a:rPr lang="en-US" sz="1600" dirty="0" err="1" smtClean="0"/>
              <a:t>FireFly</a:t>
            </a:r>
            <a:r>
              <a:rPr lang="en-US" sz="1600" dirty="0" smtClean="0"/>
              <a:t> cable extension test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Bit error check with Eye diagram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Optimize ALPIDE operation configuration 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49240" y="4216361"/>
            <a:ext cx="3416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do: by ~10/2017</a:t>
            </a:r>
          </a:p>
          <a:p>
            <a:r>
              <a:rPr lang="en-US" dirty="0" smtClean="0"/>
              <a:t>- Setup and operate power system</a:t>
            </a:r>
          </a:p>
          <a:p>
            <a:r>
              <a:rPr lang="en-US" dirty="0" smtClean="0"/>
              <a:t>- Remote control GUI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4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One FELIX board and a Linux Server</a:t>
            </a:r>
          </a:p>
          <a:p>
            <a:pPr lvl="1"/>
            <a:r>
              <a:rPr lang="en-US" dirty="0" smtClean="0"/>
              <a:t>FELIX </a:t>
            </a:r>
            <a:r>
              <a:rPr lang="en-US" dirty="0" smtClean="0"/>
              <a:t>installed and tested</a:t>
            </a:r>
          </a:p>
          <a:p>
            <a:pPr lvl="1"/>
            <a:r>
              <a:rPr lang="en-US" dirty="0" smtClean="0"/>
              <a:t>Passed GBT loop test</a:t>
            </a:r>
          </a:p>
          <a:p>
            <a:pPr lvl="1"/>
            <a:r>
              <a:rPr lang="en-US" dirty="0" smtClean="0"/>
              <a:t>Installed sPHENIX </a:t>
            </a:r>
            <a:r>
              <a:rPr lang="en-US" dirty="0" smtClean="0"/>
              <a:t>RCDAQ </a:t>
            </a:r>
          </a:p>
          <a:p>
            <a:pPr lvl="2"/>
            <a:r>
              <a:rPr lang="en-US" dirty="0" smtClean="0"/>
              <a:t>integration w/ sPHENIX RCDAQ in progress</a:t>
            </a:r>
            <a:endParaRPr lang="en-US" dirty="0" smtClean="0"/>
          </a:p>
          <a:p>
            <a:pPr lvl="1"/>
            <a:r>
              <a:rPr lang="en-US" dirty="0" smtClean="0"/>
              <a:t>48 optical fibers </a:t>
            </a:r>
            <a:r>
              <a:rPr lang="en-US" dirty="0" smtClean="0"/>
              <a:t>and patch panel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RUv1.0</a:t>
            </a:r>
          </a:p>
          <a:p>
            <a:pPr lvl="1"/>
            <a:r>
              <a:rPr lang="en-US" dirty="0" smtClean="0"/>
              <a:t>First 5 test boards arrive @ CERN, ~next Monday</a:t>
            </a:r>
          </a:p>
          <a:p>
            <a:pPr lvl="1"/>
            <a:r>
              <a:rPr lang="en-US" dirty="0" smtClean="0"/>
              <a:t>Production of the rest ~late August</a:t>
            </a:r>
            <a:endParaRPr lang="en-US" dirty="0" smtClean="0"/>
          </a:p>
          <a:p>
            <a:pPr lvl="2"/>
            <a:r>
              <a:rPr lang="en-US" dirty="0" smtClean="0"/>
              <a:t>Ordered 5 RUs for LANL R&amp;D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Power Units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istribution boards v1 being tested at CERN, </a:t>
            </a:r>
          </a:p>
          <a:p>
            <a:pPr lvl="1"/>
            <a:r>
              <a:rPr lang="en-US" dirty="0" smtClean="0"/>
              <a:t>One available ~late August  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85F-1CBB-DA4E-AC55-4A8BA0436644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3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3"/>
            <a:ext cx="8229600" cy="1143000"/>
          </a:xfrm>
        </p:spPr>
        <p:txBody>
          <a:bodyPr/>
          <a:lstStyle/>
          <a:p>
            <a:r>
              <a:rPr lang="en-US" dirty="0" smtClean="0"/>
              <a:t>Current Status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1849"/>
            <a:ext cx="7990947" cy="3882843"/>
          </a:xfrm>
        </p:spPr>
        <p:txBody>
          <a:bodyPr/>
          <a:lstStyle/>
          <a:p>
            <a:r>
              <a:rPr lang="en-US" dirty="0" smtClean="0"/>
              <a:t>Telescope Mechanical box </a:t>
            </a:r>
            <a:r>
              <a:rPr lang="en-US" dirty="0" smtClean="0"/>
              <a:t>designed</a:t>
            </a:r>
          </a:p>
          <a:p>
            <a:pPr lvl="1"/>
            <a:r>
              <a:rPr lang="en-US" dirty="0" smtClean="0"/>
              <a:t>Design sent to UT-Austin for quote </a:t>
            </a:r>
          </a:p>
          <a:p>
            <a:pPr lvl="1"/>
            <a:r>
              <a:rPr lang="en-US" dirty="0" smtClean="0"/>
              <a:t>4 MAPS sensors</a:t>
            </a:r>
          </a:p>
          <a:p>
            <a:pPr lvl="1"/>
            <a:r>
              <a:rPr lang="en-US" dirty="0" smtClean="0"/>
              <a:t>4 staves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85F-1CBB-DA4E-AC55-4A8BA0436644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606" y="2744334"/>
            <a:ext cx="5597394" cy="36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27"/>
            <a:ext cx="8229600" cy="789400"/>
          </a:xfrm>
        </p:spPr>
        <p:txBody>
          <a:bodyPr/>
          <a:lstStyle/>
          <a:p>
            <a:r>
              <a:rPr lang="en-US" dirty="0" smtClean="0"/>
              <a:t>Cosmic Test: 1/2018-6/2018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861" y="1169181"/>
            <a:ext cx="5261139" cy="518716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 telescope consists of 4 MAPS layers (a combination of chips/staves) to allow cosmic ray tracking study </a:t>
            </a:r>
          </a:p>
          <a:p>
            <a:pPr lvl="1"/>
            <a:r>
              <a:rPr lang="en-US" dirty="0" smtClean="0"/>
              <a:t>Full readout chain, 4 Chips + 4RUs + 1 FELIX + RCDAQ. @40MHz clock </a:t>
            </a:r>
          </a:p>
          <a:p>
            <a:pPr lvl="1"/>
            <a:r>
              <a:rPr lang="en-US" dirty="0" smtClean="0"/>
              <a:t>Track position resolution study with cosmic rays, </a:t>
            </a:r>
            <a:r>
              <a:rPr lang="en-US" dirty="0" smtClean="0"/>
              <a:t>~30um resolution, &lt;P&gt;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Tasks and schedule</a:t>
            </a:r>
          </a:p>
          <a:p>
            <a:pPr lvl="1"/>
            <a:r>
              <a:rPr lang="en-US" dirty="0" smtClean="0"/>
              <a:t>Readout electronics </a:t>
            </a:r>
            <a:r>
              <a:rPr lang="en-US" dirty="0" smtClean="0"/>
              <a:t>chain</a:t>
            </a:r>
          </a:p>
          <a:p>
            <a:pPr lvl="2"/>
            <a:r>
              <a:rPr lang="en-US" dirty="0" smtClean="0"/>
              <a:t>MAPS chip/stave operation, configuration, w/ MOSAIC - </a:t>
            </a:r>
            <a:r>
              <a:rPr lang="en-US" dirty="0" err="1" smtClean="0"/>
              <a:t>Xuan</a:t>
            </a:r>
            <a:r>
              <a:rPr lang="en-US" dirty="0" smtClean="0"/>
              <a:t>, </a:t>
            </a:r>
            <a:r>
              <a:rPr lang="en-US" dirty="0" err="1" smtClean="0"/>
              <a:t>Sho</a:t>
            </a:r>
            <a:r>
              <a:rPr lang="en-US" dirty="0" smtClean="0"/>
              <a:t>, </a:t>
            </a:r>
          </a:p>
          <a:p>
            <a:pPr lvl="3"/>
            <a:r>
              <a:rPr lang="en-US" dirty="0" smtClean="0"/>
              <a:t>Shaping time &lt;~10uS, noise rate &lt; 10-6;</a:t>
            </a:r>
          </a:p>
          <a:p>
            <a:pPr lvl="3"/>
            <a:r>
              <a:rPr lang="en-US" dirty="0" smtClean="0"/>
              <a:t>Threshold scan and noise rate; </a:t>
            </a:r>
          </a:p>
          <a:p>
            <a:pPr lvl="2"/>
            <a:r>
              <a:rPr lang="en-US" dirty="0" smtClean="0"/>
              <a:t>MAPS readout and control with RUv1.0</a:t>
            </a:r>
          </a:p>
          <a:p>
            <a:pPr lvl="3"/>
            <a:r>
              <a:rPr lang="en-US" dirty="0" smtClean="0"/>
              <a:t>Alex T., </a:t>
            </a:r>
            <a:r>
              <a:rPr lang="en-US" dirty="0" smtClean="0"/>
              <a:t>Mark, </a:t>
            </a:r>
            <a:r>
              <a:rPr lang="en-US" dirty="0" err="1" smtClean="0"/>
              <a:t>Sho</a:t>
            </a:r>
            <a:endParaRPr lang="en-US" dirty="0" smtClean="0"/>
          </a:p>
          <a:p>
            <a:pPr lvl="2"/>
            <a:r>
              <a:rPr lang="en-US" dirty="0" smtClean="0"/>
              <a:t>RUv1.0 and </a:t>
            </a:r>
            <a:r>
              <a:rPr lang="en-US" dirty="0" smtClean="0"/>
              <a:t>FELIXv1.5 </a:t>
            </a:r>
            <a:r>
              <a:rPr lang="en-US" dirty="0" smtClean="0"/>
              <a:t>GBT communication</a:t>
            </a:r>
          </a:p>
          <a:p>
            <a:pPr lvl="3"/>
            <a:r>
              <a:rPr lang="en-US" dirty="0" smtClean="0"/>
              <a:t>Alex T., </a:t>
            </a:r>
            <a:r>
              <a:rPr lang="en-US" dirty="0" smtClean="0"/>
              <a:t>Mark, </a:t>
            </a:r>
            <a:r>
              <a:rPr lang="en-US" dirty="0" err="1" smtClean="0"/>
              <a:t>Sho</a:t>
            </a:r>
            <a:endParaRPr lang="en-US" dirty="0" smtClean="0"/>
          </a:p>
          <a:p>
            <a:pPr lvl="2"/>
            <a:r>
              <a:rPr lang="en-US" dirty="0" smtClean="0"/>
              <a:t>FELIX and sPHENIX RCDAQ integration </a:t>
            </a:r>
          </a:p>
          <a:p>
            <a:pPr lvl="3"/>
            <a:r>
              <a:rPr lang="en-US" dirty="0" err="1" smtClean="0"/>
              <a:t>Sho</a:t>
            </a:r>
            <a:r>
              <a:rPr lang="en-US" dirty="0" smtClean="0"/>
              <a:t>, Alex T., </a:t>
            </a:r>
          </a:p>
          <a:p>
            <a:pPr lvl="1"/>
            <a:r>
              <a:rPr lang="en-US" dirty="0" smtClean="0"/>
              <a:t> Mechanical support</a:t>
            </a:r>
          </a:p>
          <a:p>
            <a:pPr lvl="2"/>
            <a:r>
              <a:rPr lang="en-US" dirty="0" smtClean="0"/>
              <a:t>Telescope box design and assembly: 8/17 </a:t>
            </a:r>
            <a:r>
              <a:rPr lang="mr-IN" dirty="0" smtClean="0"/>
              <a:t>–</a:t>
            </a:r>
            <a:r>
              <a:rPr lang="en-US" dirty="0" smtClean="0"/>
              <a:t> 10/17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Analysis </a:t>
            </a:r>
            <a:r>
              <a:rPr lang="en-US" dirty="0" smtClean="0"/>
              <a:t>software</a:t>
            </a:r>
          </a:p>
          <a:p>
            <a:pPr lvl="2"/>
            <a:r>
              <a:rPr lang="en-US" dirty="0" smtClean="0"/>
              <a:t>GEANT </a:t>
            </a:r>
            <a:r>
              <a:rPr lang="mr-IN" dirty="0" smtClean="0"/>
              <a:t>–</a:t>
            </a:r>
            <a:r>
              <a:rPr lang="en-US" dirty="0" smtClean="0"/>
              <a:t> Darren, Hubert</a:t>
            </a:r>
          </a:p>
          <a:p>
            <a:pPr lvl="2"/>
            <a:r>
              <a:rPr lang="en-US" dirty="0" smtClean="0"/>
              <a:t>Alignment and offline analysis </a:t>
            </a:r>
            <a:r>
              <a:rPr lang="mr-IN" dirty="0" smtClean="0"/>
              <a:t>–</a:t>
            </a:r>
            <a:r>
              <a:rPr lang="en-US" dirty="0" smtClean="0"/>
              <a:t> Darren, </a:t>
            </a:r>
            <a:r>
              <a:rPr lang="en-US" dirty="0" err="1" smtClean="0"/>
              <a:t>Xuan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85F-1CBB-DA4E-AC55-4A8BA0436644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307" y="4154459"/>
            <a:ext cx="3055243" cy="158738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736859" y="3521252"/>
            <a:ext cx="1141503" cy="2624225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13" descr="july6_hijing_100pions_1upsilon_compare_nomvtx_dcaz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15" y="1075257"/>
            <a:ext cx="32004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61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4597"/>
          </a:xfrm>
        </p:spPr>
        <p:txBody>
          <a:bodyPr/>
          <a:lstStyle/>
          <a:p>
            <a:r>
              <a:rPr lang="en-US" dirty="0" smtClean="0"/>
              <a:t>Toward DOE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2865"/>
            <a:ext cx="8229600" cy="539502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BNL Directors Review report &amp; future plan</a:t>
            </a:r>
          </a:p>
          <a:p>
            <a:pPr lvl="1"/>
            <a:r>
              <a:rPr lang="en-US" dirty="0" smtClean="0"/>
              <a:t>Available this Friday, 7/28/2017</a:t>
            </a:r>
          </a:p>
          <a:p>
            <a:pPr lvl="1"/>
            <a:r>
              <a:rPr lang="en-US" dirty="0" smtClean="0"/>
              <a:t>Start a Bi</a:t>
            </a:r>
            <a:r>
              <a:rPr lang="en-US" dirty="0"/>
              <a:t>-weekly MVTX group meeting  </a:t>
            </a:r>
            <a:endParaRPr lang="en-US" dirty="0" smtClean="0"/>
          </a:p>
          <a:p>
            <a:pPr lvl="2"/>
            <a:r>
              <a:rPr lang="en-US" dirty="0" smtClean="0"/>
              <a:t>Expect ~2 months to address findings</a:t>
            </a:r>
          </a:p>
          <a:p>
            <a:pPr lvl="2"/>
            <a:r>
              <a:rPr lang="en-US" dirty="0" smtClean="0"/>
              <a:t>Develop future plan </a:t>
            </a:r>
          </a:p>
          <a:p>
            <a:pPr lvl="1"/>
            <a:r>
              <a:rPr lang="en-US" dirty="0" smtClean="0"/>
              <a:t>Discuss with BNL ALD and DOE for next step: funding &amp; schedule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Cost</a:t>
            </a:r>
            <a:r>
              <a:rPr lang="en-US" dirty="0" smtClean="0"/>
              <a:t>, Schedule and Risks </a:t>
            </a:r>
          </a:p>
          <a:p>
            <a:pPr lvl="1"/>
            <a:r>
              <a:rPr lang="en-US" dirty="0"/>
              <a:t>Weekly project managers’ </a:t>
            </a:r>
            <a:r>
              <a:rPr lang="en-US" dirty="0" smtClean="0"/>
              <a:t>meeting to address general concerns and issues</a:t>
            </a:r>
            <a:endParaRPr lang="en-US" dirty="0"/>
          </a:p>
          <a:p>
            <a:pPr lvl="1"/>
            <a:r>
              <a:rPr lang="en-US" dirty="0"/>
              <a:t>Draft risk management plan document</a:t>
            </a:r>
          </a:p>
          <a:p>
            <a:pPr lvl="1"/>
            <a:r>
              <a:rPr lang="en-US" dirty="0" smtClean="0"/>
              <a:t>Update</a:t>
            </a:r>
            <a:r>
              <a:rPr lang="en-US" dirty="0" smtClean="0"/>
              <a:t> cost on </a:t>
            </a:r>
            <a:r>
              <a:rPr lang="en-US" dirty="0" smtClean="0"/>
              <a:t>modifying mechanical support to integrate MVTX w/ INTT/TPC: </a:t>
            </a:r>
          </a:p>
          <a:p>
            <a:pPr lvl="2"/>
            <a:r>
              <a:rPr lang="en-US" dirty="0" smtClean="0"/>
              <a:t>Walt/Chris + MIT + BNL Engineers (TBD ~3-4 weeks) </a:t>
            </a:r>
          </a:p>
          <a:p>
            <a:pPr lvl="2"/>
            <a:r>
              <a:rPr lang="en-US" dirty="0" smtClean="0"/>
              <a:t>sPHENIX Tracking Integration Task Force </a:t>
            </a:r>
          </a:p>
          <a:p>
            <a:pPr lvl="1"/>
            <a:r>
              <a:rPr lang="en-US" dirty="0" smtClean="0"/>
              <a:t>Address </a:t>
            </a:r>
            <a:r>
              <a:rPr lang="en-US" dirty="0" smtClean="0"/>
              <a:t>other recommendations from BNL Directors Review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Update Physics “Money Plots” </a:t>
            </a:r>
          </a:p>
          <a:p>
            <a:pPr lvl="1"/>
            <a:r>
              <a:rPr lang="en-US" dirty="0" smtClean="0"/>
              <a:t>B-hadron and b-jet tagging through simulations</a:t>
            </a:r>
          </a:p>
          <a:p>
            <a:pPr lvl="2"/>
            <a:r>
              <a:rPr lang="en-US" dirty="0" err="1" smtClean="0"/>
              <a:t>Au+Au</a:t>
            </a:r>
            <a:endParaRPr lang="en-US" dirty="0" smtClean="0"/>
          </a:p>
          <a:p>
            <a:pPr lvl="1"/>
            <a:r>
              <a:rPr lang="en-US" dirty="0" smtClean="0"/>
              <a:t>Get more inputs from theory groups</a:t>
            </a:r>
          </a:p>
          <a:p>
            <a:pPr lvl="2"/>
            <a:r>
              <a:rPr lang="en-US" dirty="0" smtClean="0"/>
              <a:t>LANL, Duke, Jet-scape, TAMU, </a:t>
            </a:r>
            <a:r>
              <a:rPr lang="en-US" dirty="0" err="1" smtClean="0"/>
              <a:t>Sacley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dirty="0" smtClean="0"/>
              <a:t>  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New</a:t>
            </a:r>
            <a:r>
              <a:rPr lang="en-US" dirty="0" smtClean="0"/>
              <a:t> external collaborators </a:t>
            </a:r>
          </a:p>
          <a:p>
            <a:pPr lvl="1"/>
            <a:r>
              <a:rPr lang="en-US" dirty="0" smtClean="0"/>
              <a:t>NCU </a:t>
            </a:r>
            <a:r>
              <a:rPr lang="en-US" dirty="0" err="1" smtClean="0"/>
              <a:t>Twaiwan</a:t>
            </a:r>
            <a:r>
              <a:rPr lang="en-US" dirty="0" smtClean="0"/>
              <a:t>, QA and test @CERN &amp; offline simulations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Work w/ BNL </a:t>
            </a:r>
            <a:r>
              <a:rPr lang="en-US" dirty="0" smtClean="0"/>
              <a:t>ALD,  DOE/NP  and MVTX group </a:t>
            </a:r>
          </a:p>
          <a:p>
            <a:pPr lvl="1"/>
            <a:r>
              <a:rPr lang="en-US" dirty="0" smtClean="0"/>
              <a:t>Project documents</a:t>
            </a:r>
          </a:p>
          <a:p>
            <a:pPr lvl="1"/>
            <a:r>
              <a:rPr lang="en-US" dirty="0" smtClean="0"/>
              <a:t>Reviews</a:t>
            </a:r>
          </a:p>
          <a:p>
            <a:pPr lvl="1"/>
            <a:r>
              <a:rPr lang="en-US" dirty="0" smtClean="0"/>
              <a:t>Funding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85F-1CBB-DA4E-AC55-4A8BA0436644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4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85F-1CBB-DA4E-AC55-4A8BA0436644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9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sPHENIX/MVTX LDRD Status &amp; </a:t>
            </a:r>
            <a:r>
              <a:rPr lang="en-US" dirty="0" smtClean="0"/>
              <a:t>Plan</a:t>
            </a:r>
            <a:br>
              <a:rPr lang="en-US" dirty="0" smtClean="0"/>
            </a:br>
            <a:r>
              <a:rPr lang="en-US" dirty="0" smtClean="0"/>
              <a:t>7/20/2017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7333" y="1944637"/>
            <a:ext cx="772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—specifications for all items in the readout chain</a:t>
            </a:r>
          </a:p>
          <a:p>
            <a:r>
              <a:rPr lang="en-US" dirty="0"/>
              <a:t>—purpose, goals for any beam tests</a:t>
            </a:r>
          </a:p>
          <a:p>
            <a:r>
              <a:rPr lang="en-US" dirty="0"/>
              <a:t>—engineering estimates for mechanical and electrical development work that needs to be done</a:t>
            </a:r>
          </a:p>
          <a:p>
            <a:r>
              <a:rPr lang="en-US" dirty="0"/>
              <a:t>—more detailed specifications of milestones that will be guiding the work over the next 2+ years</a:t>
            </a:r>
          </a:p>
          <a:p>
            <a:r>
              <a:rPr lang="en-US" dirty="0"/>
              <a:t>—Priority lists of what needs to be completed before the full DOE MAPS review</a:t>
            </a:r>
          </a:p>
          <a:p>
            <a:r>
              <a:rPr lang="en-US" dirty="0"/>
              <a:t>—Spend-plan for the remainder of this year and the following year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directions for people involved in both LDRD and MAPS project?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33B9-EEEB-4C46-A653-974802A24766}" type="datetime1">
              <a:rPr lang="en-US" smtClean="0"/>
              <a:t>7/27/17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2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3042</Words>
  <Application>Microsoft Macintosh PowerPoint</Application>
  <PresentationFormat>On-screen Show (4:3)</PresentationFormat>
  <Paragraphs>644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LDRD – MVTX Key Tasks/Milestones </vt:lpstr>
      <vt:lpstr>Experimental Tasks and Assignments 07/27/2017 </vt:lpstr>
      <vt:lpstr>Current Status (1)</vt:lpstr>
      <vt:lpstr>Current Status (2)</vt:lpstr>
      <vt:lpstr>Current Status (3)</vt:lpstr>
      <vt:lpstr>Cosmic Test: 1/2018-6/2018</vt:lpstr>
      <vt:lpstr>Toward DOE Proposal</vt:lpstr>
      <vt:lpstr>PowerPoint Presentation</vt:lpstr>
      <vt:lpstr>sPHENIX/MVTX LDRD Status &amp; Plan 7/20/2017</vt:lpstr>
      <vt:lpstr>Goals of Test Beams and Cosmic Tests</vt:lpstr>
      <vt:lpstr>MVTX Readout Electronics</vt:lpstr>
      <vt:lpstr>MVTX Data Flow</vt:lpstr>
      <vt:lpstr>Technical Goals</vt:lpstr>
      <vt:lpstr>Engineering Estimate</vt:lpstr>
      <vt:lpstr>LDRD Priority List</vt:lpstr>
      <vt:lpstr>LDRD Budget for Major Items </vt:lpstr>
      <vt:lpstr>Scope of the MVTX Project</vt:lpstr>
      <vt:lpstr>Status, Plans and Issues</vt:lpstr>
      <vt:lpstr>Schedule</vt:lpstr>
      <vt:lpstr>Costs</vt:lpstr>
      <vt:lpstr>Initial Assignments, 10/2016</vt:lpstr>
      <vt:lpstr>MVTX BNL Director’s Review July 10-11, 2017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140</cp:revision>
  <cp:lastPrinted>2017-07-21T16:21:23Z</cp:lastPrinted>
  <dcterms:created xsi:type="dcterms:W3CDTF">2017-07-20T04:36:18Z</dcterms:created>
  <dcterms:modified xsi:type="dcterms:W3CDTF">2017-07-27T23:07:28Z</dcterms:modified>
</cp:coreProperties>
</file>