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50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47FA-B97D-DA4C-A847-3E9E696755D6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F3EF-B1CD-BE46-B38B-D3A4D22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BFD3-49C4-AB46-917B-FB99A6B2C4CC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6393-B10C-D344-AAF2-DAD9996F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8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77AC-AC07-7249-82CA-FA2BEA5F0F19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787A-8D2B-3D41-92DE-DFD197EE776C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5EF1-FAD2-3D40-B9AA-5545C946F7A6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2AF7-E3DE-8A48-8C9C-3B7ABE43C98E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DAB4-9A85-5247-85BA-8E2DAE99EA7E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FDE4-A4A5-CD4C-B949-6AA51F5421AB}" type="datetime1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1AAD-4FC0-674F-9ED2-BC06AA9E65FB}" type="datetime1">
              <a:rPr lang="en-US" smtClean="0"/>
              <a:t>6/29/17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9159-2267-9E43-9753-D3221D3636FF}" type="datetime1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2A50-1EED-4441-A280-772F7FD01303}" type="datetime1">
              <a:rPr lang="en-US" smtClean="0"/>
              <a:t>6/29/17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633-118E-564D-8B33-0C9D3AA46A25}" type="datetime1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1EDC-35FD-5C41-B658-08ED7CB00EF6}" type="datetime1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B307-1F5A-AF46-B4AE-9FA9F2195EA7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3186133" y="3151607"/>
            <a:ext cx="1765856" cy="4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0753" y="2530607"/>
            <a:ext cx="1324800" cy="1242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578" y="3977752"/>
            <a:ext cx="1281674" cy="130261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01" y="2934119"/>
            <a:ext cx="2977721" cy="987400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5034885" y="3921519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06" name="Rectangle 105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124" name="TextBox 123"/>
          <p:cNvSpPr txBox="1"/>
          <p:nvPr/>
        </p:nvSpPr>
        <p:spPr>
          <a:xfrm>
            <a:off x="5173205" y="5140528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 Board</a:t>
            </a:r>
            <a:endParaRPr lang="en-US" sz="1200" dirty="0"/>
          </a:p>
        </p:txBody>
      </p:sp>
      <p:sp>
        <p:nvSpPr>
          <p:cNvPr id="126" name="Rectangle 125"/>
          <p:cNvSpPr/>
          <p:nvPr/>
        </p:nvSpPr>
        <p:spPr>
          <a:xfrm>
            <a:off x="2554793" y="4415572"/>
            <a:ext cx="987827" cy="544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Filtering Board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(Capacitors)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465086" y="3587498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Samtec</a:t>
            </a:r>
            <a:r>
              <a:rPr lang="en-US" sz="1200" dirty="0" smtClean="0"/>
              <a:t> </a:t>
            </a:r>
            <a:r>
              <a:rPr lang="en-US" sz="1200" dirty="0" err="1" smtClean="0"/>
              <a:t>Twinax</a:t>
            </a:r>
            <a:r>
              <a:rPr lang="en-US" sz="1200" dirty="0" smtClean="0"/>
              <a:t> “</a:t>
            </a:r>
            <a:r>
              <a:rPr lang="en-US" sz="1200" dirty="0" err="1" smtClean="0"/>
              <a:t>FireFly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186134" y="2768760"/>
            <a:ext cx="17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 Data (1.2Gbps)</a:t>
            </a:r>
          </a:p>
          <a:p>
            <a:r>
              <a:rPr lang="en-US" sz="1200" dirty="0" smtClean="0"/>
              <a:t>1 Clock, 1 Control/Trigger</a:t>
            </a:r>
            <a:endParaRPr lang="en-US" sz="1200" dirty="0"/>
          </a:p>
        </p:txBody>
      </p:sp>
      <p:sp>
        <p:nvSpPr>
          <p:cNvPr id="129" name="Right Arrow 128"/>
          <p:cNvSpPr/>
          <p:nvPr/>
        </p:nvSpPr>
        <p:spPr>
          <a:xfrm rot="10800000">
            <a:off x="3577102" y="4467163"/>
            <a:ext cx="1405166" cy="215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022001" y="2293711"/>
            <a:ext cx="101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Readout Unit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788005" y="4624363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Regulated Power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961570" y="3599583"/>
            <a:ext cx="1113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FELIX (or CRU)</a:t>
            </a:r>
          </a:p>
        </p:txBody>
      </p:sp>
      <p:sp>
        <p:nvSpPr>
          <p:cNvPr id="137" name="Right Arrow 136"/>
          <p:cNvSpPr/>
          <p:nvPr/>
        </p:nvSpPr>
        <p:spPr>
          <a:xfrm>
            <a:off x="6432838" y="3081271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  <a:endParaRPr lang="en-US" sz="9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8" name="Left-Right Arrow 137"/>
          <p:cNvSpPr/>
          <p:nvPr/>
        </p:nvSpPr>
        <p:spPr>
          <a:xfrm>
            <a:off x="6432839" y="2649271"/>
            <a:ext cx="1320970" cy="43200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  <a:endParaRPr lang="en-US" sz="9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1" name="Left Arrow 140"/>
          <p:cNvSpPr/>
          <p:nvPr/>
        </p:nvSpPr>
        <p:spPr>
          <a:xfrm>
            <a:off x="6432839" y="3383583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89596" y="4190166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Alpide</a:t>
            </a:r>
            <a:r>
              <a:rPr lang="en-US" sz="1200" dirty="0" smtClean="0"/>
              <a:t> Sensors</a:t>
            </a:r>
            <a:endParaRPr lang="en-US" sz="1200" dirty="0"/>
          </a:p>
        </p:txBody>
      </p:sp>
      <p:cxnSp>
        <p:nvCxnSpPr>
          <p:cNvPr id="145" name="Straight Arrow Connector 144"/>
          <p:cNvCxnSpPr>
            <a:stCxn id="143" idx="0"/>
          </p:cNvCxnSpPr>
          <p:nvPr/>
        </p:nvCxnSpPr>
        <p:spPr>
          <a:xfrm flipH="1" flipV="1">
            <a:off x="510631" y="3454697"/>
            <a:ext cx="199387" cy="73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3" idx="0"/>
          </p:cNvCxnSpPr>
          <p:nvPr/>
        </p:nvCxnSpPr>
        <p:spPr>
          <a:xfrm flipV="1">
            <a:off x="710018" y="3454697"/>
            <a:ext cx="16901" cy="73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43" idx="2"/>
          </p:cNvCxnSpPr>
          <p:nvPr/>
        </p:nvCxnSpPr>
        <p:spPr>
          <a:xfrm flipV="1">
            <a:off x="710018" y="4572595"/>
            <a:ext cx="591276" cy="7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427270" y="4007554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FPC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1609244" y="4683074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Cold Plate</a:t>
            </a:r>
            <a:endParaRPr lang="en-US" sz="1200" dirty="0"/>
          </a:p>
        </p:txBody>
      </p:sp>
      <p:cxnSp>
        <p:nvCxnSpPr>
          <p:cNvPr id="155" name="Elbow Connector 154"/>
          <p:cNvCxnSpPr>
            <a:stCxn id="126" idx="0"/>
          </p:cNvCxnSpPr>
          <p:nvPr/>
        </p:nvCxnSpPr>
        <p:spPr>
          <a:xfrm rot="16200000" flipV="1">
            <a:off x="2499041" y="3865907"/>
            <a:ext cx="373079" cy="72625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034885" y="4456533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regulators</a:t>
            </a:r>
            <a:endParaRPr lang="en-US" sz="1200" dirty="0"/>
          </a:p>
        </p:txBody>
      </p:sp>
      <p:cxnSp>
        <p:nvCxnSpPr>
          <p:cNvPr id="160" name="Straight Arrow Connector 159"/>
          <p:cNvCxnSpPr>
            <a:endCxn id="106" idx="0"/>
          </p:cNvCxnSpPr>
          <p:nvPr/>
        </p:nvCxnSpPr>
        <p:spPr>
          <a:xfrm>
            <a:off x="5521070" y="3725995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338256" y="3990913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</a:t>
            </a:r>
            <a:endParaRPr lang="en-US" sz="1200" dirty="0"/>
          </a:p>
        </p:txBody>
      </p:sp>
      <p:sp>
        <p:nvSpPr>
          <p:cNvPr id="163" name="Left Brace 162"/>
          <p:cNvSpPr/>
          <p:nvPr/>
        </p:nvSpPr>
        <p:spPr>
          <a:xfrm rot="5400000">
            <a:off x="3920385" y="1709939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3886549" y="2141779"/>
            <a:ext cx="57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 m</a:t>
            </a:r>
            <a:endParaRPr 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416937" y="2393430"/>
            <a:ext cx="1263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GBT Optical Links</a:t>
            </a:r>
            <a:endParaRPr lang="en-US" sz="1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710018" y="2649274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9-sensor Stave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MVTX Readout and Control System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C9FC-B9A6-624B-99B6-25929871D3AA}" type="datetime1">
              <a:rPr lang="en-US" smtClean="0"/>
              <a:t>6/29/17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80267" y="4162624"/>
            <a:ext cx="1207706" cy="724139"/>
            <a:chOff x="7680267" y="4162624"/>
            <a:chExt cx="1207706" cy="724139"/>
          </a:xfrm>
        </p:grpSpPr>
        <p:sp>
          <p:nvSpPr>
            <p:cNvPr id="56" name="Rounded Rectangular Callout 55"/>
            <p:cNvSpPr/>
            <p:nvPr/>
          </p:nvSpPr>
          <p:spPr>
            <a:xfrm>
              <a:off x="7680267" y="4162624"/>
              <a:ext cx="1207706" cy="724139"/>
            </a:xfrm>
            <a:prstGeom prst="wedgeRoundRectCallout">
              <a:avLst>
                <a:gd name="adj1" fmla="val -6749"/>
                <a:gd name="adj2" fmla="val -80009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60817" y="4213414"/>
              <a:ext cx="1095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FELIX v1.5:</a:t>
              </a:r>
            </a:p>
            <a:p>
              <a:r>
                <a:rPr lang="en-US" sz="1400" dirty="0" smtClean="0"/>
                <a:t>Arrived June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49563" y="1154475"/>
            <a:ext cx="1908211" cy="724139"/>
            <a:chOff x="5889348" y="1241539"/>
            <a:chExt cx="1908211" cy="724139"/>
          </a:xfrm>
        </p:grpSpPr>
        <p:sp>
          <p:nvSpPr>
            <p:cNvPr id="9" name="TextBox 8"/>
            <p:cNvSpPr txBox="1"/>
            <p:nvPr/>
          </p:nvSpPr>
          <p:spPr>
            <a:xfrm>
              <a:off x="5969745" y="1269498"/>
              <a:ext cx="1713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RUv1 prototype:</a:t>
              </a:r>
            </a:p>
            <a:p>
              <a:r>
                <a:rPr lang="en-US" sz="1400" dirty="0" smtClean="0"/>
                <a:t> available: </a:t>
              </a:r>
              <a:r>
                <a:rPr lang="en-US" sz="1400" dirty="0" smtClean="0"/>
                <a:t>~Aug/Sep.</a:t>
              </a:r>
              <a:endParaRPr lang="en-US" sz="1400" dirty="0"/>
            </a:p>
          </p:txBody>
        </p:sp>
        <p:sp>
          <p:nvSpPr>
            <p:cNvPr id="58" name="Rounded Rectangular Callout 57"/>
            <p:cNvSpPr/>
            <p:nvPr/>
          </p:nvSpPr>
          <p:spPr>
            <a:xfrm>
              <a:off x="5889348" y="1241539"/>
              <a:ext cx="1908211" cy="724139"/>
            </a:xfrm>
            <a:prstGeom prst="wedgeRoundRectCallout">
              <a:avLst>
                <a:gd name="adj1" fmla="val 2804"/>
                <a:gd name="adj2" fmla="val 11838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21758" y="5532674"/>
            <a:ext cx="1207706" cy="724139"/>
            <a:chOff x="5928479" y="5406140"/>
            <a:chExt cx="1207706" cy="724139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928479" y="5406140"/>
              <a:ext cx="1207706" cy="724139"/>
            </a:xfrm>
            <a:prstGeom prst="wedgeRoundRectCallout">
              <a:avLst>
                <a:gd name="adj1" fmla="val 39733"/>
                <a:gd name="adj2" fmla="val -9353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8373" y="5483949"/>
              <a:ext cx="896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Available: </a:t>
              </a:r>
            </a:p>
            <a:p>
              <a:r>
                <a:rPr lang="en-US" sz="1400" dirty="0" smtClean="0"/>
                <a:t>~August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1740" y="1720048"/>
            <a:ext cx="1660986" cy="724139"/>
            <a:chOff x="671740" y="1720048"/>
            <a:chExt cx="1660986" cy="724139"/>
          </a:xfrm>
        </p:grpSpPr>
        <p:sp>
          <p:nvSpPr>
            <p:cNvPr id="60" name="Rounded Rectangular Callout 59"/>
            <p:cNvSpPr/>
            <p:nvPr/>
          </p:nvSpPr>
          <p:spPr>
            <a:xfrm>
              <a:off x="671740" y="1720048"/>
              <a:ext cx="1660986" cy="724139"/>
            </a:xfrm>
            <a:prstGeom prst="wedgeRoundRectCallout">
              <a:avLst>
                <a:gd name="adj1" fmla="val -17077"/>
                <a:gd name="adj2" fmla="val 82858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817" y="1747099"/>
              <a:ext cx="1389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Prototype stave: </a:t>
              </a:r>
            </a:p>
            <a:p>
              <a:r>
                <a:rPr lang="en-US" sz="1400" dirty="0" smtClean="0"/>
                <a:t>Arrived: June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582956" y="1160592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Calibri Light" panose="020F0302020204030204" pitchFamily="34" charset="0"/>
              </a:rPr>
              <a:t>sPHENIX</a:t>
            </a:r>
            <a:r>
              <a:rPr lang="en-US" sz="1200" dirty="0" smtClean="0">
                <a:latin typeface="Calibri Light" panose="020F0302020204030204" pitchFamily="34" charset="0"/>
              </a:rPr>
              <a:t> GL-1 &amp; GTM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rot="16200000">
            <a:off x="8146739" y="1988868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DCS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019800" y="2204869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4" idx="0"/>
          </p:cNvCxnSpPr>
          <p:nvPr/>
        </p:nvCxnSpPr>
        <p:spPr>
          <a:xfrm flipV="1">
            <a:off x="6019800" y="2204868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53742" y="1993960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457208" y="2480550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842" y="2802581"/>
            <a:ext cx="1353052" cy="83498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 rot="16200000">
            <a:off x="6502956" y="4408363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Power supplies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87" name="Left Arrow 86"/>
          <p:cNvSpPr/>
          <p:nvPr/>
        </p:nvSpPr>
        <p:spPr>
          <a:xfrm>
            <a:off x="5987638" y="4341228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Left Arrow 76"/>
          <p:cNvSpPr/>
          <p:nvPr/>
        </p:nvSpPr>
        <p:spPr>
          <a:xfrm rot="16200000">
            <a:off x="8379726" y="2025655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LDRD </a:t>
            </a:r>
            <a:r>
              <a:rPr lang="mr-IN" dirty="0" smtClean="0"/>
              <a:t>–</a:t>
            </a:r>
            <a:r>
              <a:rPr lang="en-US" dirty="0" smtClean="0"/>
              <a:t> MVTX Key Tasks/Milestones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83442" y="2766252"/>
            <a:ext cx="12480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8981" y="2489099"/>
            <a:ext cx="2016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RUv1.0/FELIX1.5 Integration </a:t>
            </a:r>
          </a:p>
          <a:p>
            <a:endParaRPr lang="en-US" sz="1000" dirty="0"/>
          </a:p>
          <a:p>
            <a:r>
              <a:rPr lang="en-US" sz="1000" dirty="0" smtClean="0"/>
              <a:t>40MHz,  7/17-12/17</a:t>
            </a:r>
            <a:endParaRPr lang="en-US" sz="1000" dirty="0"/>
          </a:p>
        </p:txBody>
      </p:sp>
      <p:sp>
        <p:nvSpPr>
          <p:cNvPr id="22" name="6-Point Star 21"/>
          <p:cNvSpPr/>
          <p:nvPr/>
        </p:nvSpPr>
        <p:spPr>
          <a:xfrm>
            <a:off x="2969749" y="2702085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435645" y="3129886"/>
            <a:ext cx="2088947" cy="553998"/>
            <a:chOff x="2435645" y="2902146"/>
            <a:chExt cx="2088947" cy="553998"/>
          </a:xfrm>
        </p:grpSpPr>
        <p:sp>
          <p:nvSpPr>
            <p:cNvPr id="21" name="TextBox 20"/>
            <p:cNvSpPr txBox="1"/>
            <p:nvPr/>
          </p:nvSpPr>
          <p:spPr>
            <a:xfrm>
              <a:off x="2546669" y="2902146"/>
              <a:ext cx="19779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RUv1.x/FELIX2.0, 10MHz,</a:t>
              </a:r>
            </a:p>
            <a:p>
              <a:r>
                <a:rPr lang="en-US" sz="1000" dirty="0" smtClean="0"/>
                <a:t>    </a:t>
              </a:r>
            </a:p>
            <a:p>
              <a:r>
                <a:rPr lang="en-US" sz="1000" dirty="0" smtClean="0"/>
                <a:t>10/17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6/18</a:t>
              </a:r>
              <a:endParaRPr lang="en-US" sz="10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35645" y="3121397"/>
              <a:ext cx="1772043" cy="108084"/>
              <a:chOff x="2435645" y="3121397"/>
              <a:chExt cx="2142390" cy="10808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6-Point Star 2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6-Point Star 23"/>
          <p:cNvSpPr/>
          <p:nvPr/>
        </p:nvSpPr>
        <p:spPr>
          <a:xfrm>
            <a:off x="4440866" y="3549308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47752" y="3484023"/>
            <a:ext cx="16370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MVTX Design Review 7/6/2018</a:t>
            </a:r>
            <a:endParaRPr lang="en-US" sz="9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273299" y="3764858"/>
            <a:ext cx="1708642" cy="553998"/>
            <a:chOff x="4442954" y="3954696"/>
            <a:chExt cx="1490164" cy="553998"/>
          </a:xfrm>
        </p:grpSpPr>
        <p:grpSp>
          <p:nvGrpSpPr>
            <p:cNvPr id="27" name="Group 26"/>
            <p:cNvGrpSpPr/>
            <p:nvPr/>
          </p:nvGrpSpPr>
          <p:grpSpPr>
            <a:xfrm>
              <a:off x="4442954" y="4160899"/>
              <a:ext cx="1335861" cy="108084"/>
              <a:chOff x="2435645" y="3121397"/>
              <a:chExt cx="2142390" cy="10808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6-Point Star 2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48469" y="3954696"/>
              <a:ext cx="14846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System test, cosmic &amp; source 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6/18 - 1/19</a:t>
              </a:r>
              <a:endParaRPr lang="en-US" sz="1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0035" y="3121397"/>
            <a:ext cx="6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769" y="4967225"/>
            <a:ext cx="283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MVTX: 1/1/2018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1/1/2022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95775" y="5332332"/>
            <a:ext cx="2409056" cy="553998"/>
            <a:chOff x="4495775" y="5421112"/>
            <a:chExt cx="2409056" cy="553998"/>
          </a:xfrm>
        </p:grpSpPr>
        <p:grpSp>
          <p:nvGrpSpPr>
            <p:cNvPr id="31" name="Group 30"/>
            <p:cNvGrpSpPr/>
            <p:nvPr/>
          </p:nvGrpSpPr>
          <p:grpSpPr>
            <a:xfrm>
              <a:off x="4495775" y="5632743"/>
              <a:ext cx="2142390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6-Point Star 3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555548" y="5421112"/>
              <a:ext cx="23492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Stave Production, procure FPGA, GBT etc.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8/18-4/19  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6005" y="1684577"/>
            <a:ext cx="7092045" cy="571227"/>
            <a:chOff x="996005" y="1786177"/>
            <a:chExt cx="7092045" cy="571227"/>
          </a:xfrm>
        </p:grpSpPr>
        <p:grpSp>
          <p:nvGrpSpPr>
            <p:cNvPr id="15" name="Group 14"/>
            <p:cNvGrpSpPr/>
            <p:nvPr/>
          </p:nvGrpSpPr>
          <p:grpSpPr>
            <a:xfrm>
              <a:off x="996005" y="1786177"/>
              <a:ext cx="7092045" cy="571227"/>
              <a:chOff x="996005" y="1786177"/>
              <a:chExt cx="7092045" cy="5712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71463" y="1840951"/>
                <a:ext cx="62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7/17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996005" y="2183594"/>
                <a:ext cx="6872000" cy="173810"/>
                <a:chOff x="996005" y="2183594"/>
                <a:chExt cx="6872000" cy="17381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996005" y="2348705"/>
                  <a:ext cx="6872000" cy="86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084754" y="2183594"/>
                  <a:ext cx="0" cy="15658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57529" y="1819321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10/17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72352" y="1786177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10/18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46253" y="1828730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10/19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>
            <a:off x="3031509" y="5203453"/>
            <a:ext cx="49322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805032" y="5887443"/>
            <a:ext cx="1622911" cy="553998"/>
            <a:chOff x="5805032" y="5887443"/>
            <a:chExt cx="1622911" cy="553998"/>
          </a:xfrm>
        </p:grpSpPr>
        <p:grpSp>
          <p:nvGrpSpPr>
            <p:cNvPr id="37" name="Group 36"/>
            <p:cNvGrpSpPr/>
            <p:nvPr/>
          </p:nvGrpSpPr>
          <p:grpSpPr>
            <a:xfrm>
              <a:off x="5805032" y="6096978"/>
              <a:ext cx="1475426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6-Point Star 3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848386" y="5887443"/>
              <a:ext cx="15795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Electronics Production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1/19-8/19  </a:t>
              </a:r>
              <a:endParaRPr lang="en-US" sz="1000" dirty="0"/>
            </a:p>
          </p:txBody>
        </p:sp>
      </p:grpSp>
      <p:cxnSp>
        <p:nvCxnSpPr>
          <p:cNvPr id="54" name="Straight Arrow Connector 53"/>
          <p:cNvCxnSpPr>
            <a:stCxn id="24" idx="2"/>
          </p:cNvCxnSpPr>
          <p:nvPr/>
        </p:nvCxnSpPr>
        <p:spPr>
          <a:xfrm>
            <a:off x="4494309" y="3657392"/>
            <a:ext cx="1466" cy="1886571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66185" y="4079145"/>
            <a:ext cx="1466" cy="2031893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4222531" y="3421025"/>
            <a:ext cx="202895" cy="178464"/>
          </a:xfrm>
          <a:prstGeom prst="bentConnector3">
            <a:avLst>
              <a:gd name="adj1" fmla="val 50000"/>
            </a:avLst>
          </a:prstGeom>
          <a:ln w="127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821274" y="4274339"/>
            <a:ext cx="2211935" cy="707886"/>
            <a:chOff x="2528306" y="2902146"/>
            <a:chExt cx="1996286" cy="707886"/>
          </a:xfrm>
        </p:grpSpPr>
        <p:sp>
          <p:nvSpPr>
            <p:cNvPr id="64" name="TextBox 63"/>
            <p:cNvSpPr txBox="1"/>
            <p:nvPr/>
          </p:nvSpPr>
          <p:spPr>
            <a:xfrm>
              <a:off x="2546669" y="2902146"/>
              <a:ext cx="1977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Test Beam, tracking performance </a:t>
              </a:r>
            </a:p>
            <a:p>
              <a:endParaRPr lang="en-US" sz="1000" dirty="0"/>
            </a:p>
            <a:p>
              <a:r>
                <a:rPr lang="en-US" sz="1000" dirty="0" smtClean="0"/>
                <a:t>analysis, physics </a:t>
              </a:r>
              <a:r>
                <a:rPr lang="en-US" sz="1000" dirty="0" err="1" smtClean="0"/>
                <a:t>sim</a:t>
              </a:r>
              <a:r>
                <a:rPr lang="en-US" sz="1000" dirty="0" smtClean="0"/>
                <a:t>, NIM paper etc.   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         1/19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9/19</a:t>
              </a:r>
              <a:endParaRPr lang="en-US" sz="1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528306" y="3121397"/>
              <a:ext cx="1683642" cy="108084"/>
              <a:chOff x="2547653" y="3121397"/>
              <a:chExt cx="2035508" cy="10808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V="1">
                <a:off x="2547653" y="3175439"/>
                <a:ext cx="2035508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6-Point Star 66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C971-C603-A740-BA05-5FD01E2AE5FE}" type="datetime1">
              <a:rPr lang="en-US" smtClean="0"/>
              <a:t>6/29/17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1805121" y="2404255"/>
            <a:ext cx="0" cy="9733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28232" y="2581586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82957" y="5598005"/>
            <a:ext cx="146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BNL Director Review</a:t>
            </a:r>
          </a:p>
          <a:p>
            <a:r>
              <a:rPr lang="en-US" sz="1200" dirty="0" smtClean="0"/>
              <a:t>7/10-11,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12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Tasks and Assignments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2842"/>
            <a:ext cx="8229600" cy="5273507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Interface to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Cesar, Ming </a:t>
            </a:r>
          </a:p>
          <a:p>
            <a:pPr lvl="1"/>
            <a:r>
              <a:rPr lang="en-US" dirty="0" smtClean="0"/>
              <a:t>Data format, trigger etc.  </a:t>
            </a:r>
          </a:p>
          <a:p>
            <a:pPr lvl="1"/>
            <a:r>
              <a:rPr lang="en-US" dirty="0" smtClean="0"/>
              <a:t>Online monitoring and  analysis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Readout firmware -  Alex T., </a:t>
            </a:r>
            <a:r>
              <a:rPr lang="en-US" dirty="0" err="1" smtClean="0"/>
              <a:t>Sho</a:t>
            </a:r>
            <a:r>
              <a:rPr lang="en-US" dirty="0" smtClean="0"/>
              <a:t>, Mark</a:t>
            </a:r>
          </a:p>
          <a:p>
            <a:pPr lvl="1"/>
            <a:r>
              <a:rPr lang="en-US" dirty="0" smtClean="0"/>
              <a:t>RU and FELIX firmware development &amp; test </a:t>
            </a:r>
            <a:r>
              <a:rPr lang="mr-IN" dirty="0" smtClean="0"/>
              <a:t>–</a:t>
            </a:r>
            <a:r>
              <a:rPr lang="en-US" dirty="0" smtClean="0"/>
              <a:t> Alex, Mark, </a:t>
            </a:r>
            <a:r>
              <a:rPr lang="en-US" dirty="0" err="1" smtClean="0"/>
              <a:t>Sho</a:t>
            </a:r>
            <a:r>
              <a:rPr lang="en-US" dirty="0" smtClean="0"/>
              <a:t>, Kun </a:t>
            </a:r>
          </a:p>
          <a:p>
            <a:pPr lvl="1"/>
            <a:r>
              <a:rPr lang="en-US" dirty="0" smtClean="0"/>
              <a:t>FELIX and </a:t>
            </a:r>
            <a:r>
              <a:rPr lang="en-US" dirty="0" err="1" smtClean="0"/>
              <a:t>sPHENIX</a:t>
            </a:r>
            <a:r>
              <a:rPr lang="en-US" dirty="0" smtClean="0"/>
              <a:t> DAQ, offline code  - </a:t>
            </a:r>
            <a:r>
              <a:rPr lang="en-US" dirty="0" err="1" smtClean="0"/>
              <a:t>Sho</a:t>
            </a:r>
            <a:r>
              <a:rPr lang="en-US" dirty="0" smtClean="0"/>
              <a:t>, Alex T., Ming</a:t>
            </a:r>
          </a:p>
          <a:p>
            <a:pPr lvl="1"/>
            <a:r>
              <a:rPr lang="en-US" dirty="0" smtClean="0"/>
              <a:t>Evaluation test boards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Andi</a:t>
            </a:r>
            <a:r>
              <a:rPr lang="en-US" dirty="0" smtClean="0"/>
              <a:t>, Kun, Mark  </a:t>
            </a:r>
          </a:p>
          <a:p>
            <a:endParaRPr lang="en-US" dirty="0" smtClean="0"/>
          </a:p>
          <a:p>
            <a:r>
              <a:rPr lang="en-US" dirty="0" smtClean="0"/>
              <a:t>Detector Control System (DCS)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</a:t>
            </a:r>
            <a:r>
              <a:rPr lang="en-US" dirty="0" err="1" smtClean="0"/>
              <a:t>Sanghoon</a:t>
            </a:r>
            <a:r>
              <a:rPr lang="en-US" dirty="0" smtClean="0"/>
              <a:t>, </a:t>
            </a:r>
            <a:r>
              <a:rPr lang="en-US" dirty="0" err="1" smtClean="0"/>
              <a:t>Xuan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Slow control and monitoring of sensor status </a:t>
            </a:r>
          </a:p>
          <a:p>
            <a:pPr lvl="1"/>
            <a:r>
              <a:rPr lang="en-US" dirty="0" smtClean="0"/>
              <a:t>PS control and monitor, offline code  </a:t>
            </a:r>
          </a:p>
          <a:p>
            <a:endParaRPr lang="en-US" dirty="0"/>
          </a:p>
          <a:p>
            <a:r>
              <a:rPr lang="en-US" dirty="0" smtClean="0"/>
              <a:t>Single chip/stave evaluation w/ MOSAIC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Xuan</a:t>
            </a:r>
            <a:r>
              <a:rPr lang="en-US" dirty="0" smtClean="0"/>
              <a:t>, Alex W. Elena</a:t>
            </a:r>
          </a:p>
          <a:p>
            <a:pPr lvl="1"/>
            <a:r>
              <a:rPr lang="en-US" dirty="0" smtClean="0"/>
              <a:t>Chip performance, noise, threshold, gain, timing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Stave performance </a:t>
            </a:r>
          </a:p>
          <a:p>
            <a:pPr lvl="1"/>
            <a:r>
              <a:rPr lang="en-US" dirty="0" smtClean="0"/>
              <a:t>Data analysis </a:t>
            </a:r>
          </a:p>
          <a:p>
            <a:pPr lvl="1"/>
            <a:r>
              <a:rPr lang="en-US" dirty="0" smtClean="0"/>
              <a:t>Cosmic telescope  - </a:t>
            </a:r>
            <a:r>
              <a:rPr lang="en-US" dirty="0" err="1" smtClean="0"/>
              <a:t>Xuan</a:t>
            </a:r>
            <a:endParaRPr lang="en-US" dirty="0"/>
          </a:p>
          <a:p>
            <a:r>
              <a:rPr lang="en-US" dirty="0" err="1" smtClean="0"/>
              <a:t>FireFly</a:t>
            </a:r>
            <a:r>
              <a:rPr lang="en-US" dirty="0" smtClean="0"/>
              <a:t> cable test w/ MOSAIC </a:t>
            </a:r>
            <a:r>
              <a:rPr lang="en-US" dirty="0" smtClean="0"/>
              <a:t> - </a:t>
            </a:r>
            <a:r>
              <a:rPr lang="en-US" dirty="0" err="1" smtClean="0"/>
              <a:t>Xuan</a:t>
            </a:r>
            <a:r>
              <a:rPr lang="en-US" dirty="0" smtClean="0"/>
              <a:t>, Ming </a:t>
            </a:r>
          </a:p>
          <a:p>
            <a:pPr lvl="1"/>
            <a:r>
              <a:rPr lang="en-US" dirty="0" smtClean="0"/>
              <a:t>Extension cable test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Mechanical system: Chris, Walt, a visiting student?</a:t>
            </a:r>
          </a:p>
          <a:p>
            <a:pPr lvl="1"/>
            <a:r>
              <a:rPr lang="en-US" dirty="0" smtClean="0"/>
              <a:t>Telescope frame</a:t>
            </a:r>
          </a:p>
          <a:p>
            <a:pPr lvl="1"/>
            <a:r>
              <a:rPr lang="en-US" dirty="0" smtClean="0"/>
              <a:t>Cooling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integration conceptual design </a:t>
            </a:r>
            <a:r>
              <a:rPr lang="mr-IN" dirty="0" smtClean="0"/>
              <a:t>–</a:t>
            </a:r>
            <a:r>
              <a:rPr lang="en-US" dirty="0" smtClean="0"/>
              <a:t> Walt, Chris, Ming </a:t>
            </a:r>
          </a:p>
          <a:p>
            <a:pPr lvl="1"/>
            <a:endParaRPr lang="en-US" dirty="0"/>
          </a:p>
          <a:p>
            <a:r>
              <a:rPr lang="en-US" dirty="0" smtClean="0"/>
              <a:t>Physics simulation : </a:t>
            </a:r>
            <a:r>
              <a:rPr lang="en-US" dirty="0" err="1" smtClean="0"/>
              <a:t>Sanghoon</a:t>
            </a:r>
            <a:r>
              <a:rPr lang="en-US" dirty="0" smtClean="0"/>
              <a:t>, Darren, </a:t>
            </a:r>
            <a:r>
              <a:rPr lang="en-US" dirty="0" err="1" smtClean="0"/>
              <a:t>Xuan</a:t>
            </a:r>
            <a:r>
              <a:rPr lang="en-US" dirty="0" smtClean="0"/>
              <a:t>, Alex W. </a:t>
            </a:r>
          </a:p>
          <a:p>
            <a:pPr lvl="1"/>
            <a:r>
              <a:rPr lang="en-US" dirty="0" smtClean="0"/>
              <a:t>Vertex finding </a:t>
            </a:r>
          </a:p>
          <a:p>
            <a:pPr lvl="1"/>
            <a:r>
              <a:rPr lang="en-US" dirty="0" smtClean="0"/>
              <a:t>B-reconstruction  </a:t>
            </a:r>
          </a:p>
          <a:p>
            <a:pPr lvl="1"/>
            <a:r>
              <a:rPr lang="en-US" dirty="0" smtClean="0"/>
              <a:t>Full physics simulations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Stave production and test </a:t>
            </a:r>
            <a:r>
              <a:rPr lang="mr-IN" dirty="0" smtClean="0"/>
              <a:t>–</a:t>
            </a:r>
            <a:r>
              <a:rPr lang="en-US" dirty="0" smtClean="0"/>
              <a:t> Cesar, new hire? Collaborators </a:t>
            </a:r>
          </a:p>
          <a:p>
            <a:pPr lvl="1"/>
            <a:r>
              <a:rPr lang="en-US" dirty="0" smtClean="0"/>
              <a:t>Stave production </a:t>
            </a:r>
          </a:p>
          <a:p>
            <a:pPr lvl="1"/>
            <a:r>
              <a:rPr lang="en-US" dirty="0" smtClean="0"/>
              <a:t>Test staves, DAQ operation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9159-2267-9E43-9753-D3221D3636FF}" type="datetime1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462</Words>
  <Application>Microsoft Macintosh PowerPoint</Application>
  <PresentationFormat>On-screen Show (4:3)</PresentationFormat>
  <Paragraphs>107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MVTX Readout and Control System</vt:lpstr>
      <vt:lpstr>LDRD – MVTX Key Tasks/Milestones </vt:lpstr>
      <vt:lpstr>Experimental Tasks and Assignments 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56</cp:revision>
  <cp:lastPrinted>2017-06-29T14:53:07Z</cp:lastPrinted>
  <dcterms:created xsi:type="dcterms:W3CDTF">2017-06-29T04:55:26Z</dcterms:created>
  <dcterms:modified xsi:type="dcterms:W3CDTF">2017-06-30T03:53:55Z</dcterms:modified>
</cp:coreProperties>
</file>