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1" r:id="rId3"/>
    <p:sldId id="262" r:id="rId4"/>
    <p:sldId id="258" r:id="rId5"/>
    <p:sldId id="264" r:id="rId6"/>
    <p:sldId id="257" r:id="rId7"/>
    <p:sldId id="259" r:id="rId8"/>
    <p:sldId id="263" r:id="rId9"/>
    <p:sldId id="267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2" d="100"/>
          <a:sy n="202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9B34-79BD-A24E-B951-BE773628959B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D4AE-DF2E-0049-9D0E-C5D0507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1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641B6-D11E-BC40-B885-15D1A3CB93DB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BCB98-B95E-924C-996B-B75668B9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1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FE1-322D-C246-9BBB-C44782BBB6AE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6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ACD7-836B-354E-859B-8F5DA24B9945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9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D33E-D8D7-E04B-AD32-B1A3F9325950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72259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476A-0328-8D47-804A-BB672F4A6EFC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3463-C6F6-694A-812A-16BFFFE14356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6B77-7495-AE4E-839F-15B66024F589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6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A45-2D43-624D-A69E-BEA21866B197}" type="datetime1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23E8-3D7E-1349-9C41-44C6ACADE0F5}" type="datetime1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1349-E4CD-044A-8874-A15D6B7EB9E7}" type="datetime1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E363-D2E5-8548-824E-E7D20C2F4B79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2561-5AEF-6549-BC32-CE9E56F8020B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38064-4D0C-3E4E-A8D2-398629D389CD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07EA5-F33F-6B4A-9A6A-BF882706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microsoft.com/office/2007/relationships/hdphoto" Target="../media/hdphoto2.wdp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Tasks and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" y="1595439"/>
            <a:ext cx="9048750" cy="38496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59C-3EE1-2D4E-83C5-CE3D3EE653CA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770951"/>
          </a:xfrm>
        </p:spPr>
        <p:txBody>
          <a:bodyPr/>
          <a:lstStyle/>
          <a:p>
            <a:r>
              <a:rPr lang="en-US" dirty="0" smtClean="0"/>
              <a:t>Experimental Task </a:t>
            </a:r>
            <a:r>
              <a:rPr lang="en-US" dirty="0"/>
              <a:t>A</a:t>
            </a:r>
            <a:r>
              <a:rPr lang="en-US" dirty="0" smtClean="0"/>
              <a:t>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124"/>
            <a:ext cx="8229600" cy="5628967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sPHENIX</a:t>
            </a:r>
            <a:r>
              <a:rPr lang="en-US" dirty="0" smtClean="0"/>
              <a:t> readout and trigger requirements (DCM2, JSEB </a:t>
            </a:r>
            <a:r>
              <a:rPr lang="en-US" dirty="0" err="1" smtClean="0"/>
              <a:t>etc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Mike and 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MAPS CRU readout - </a:t>
            </a:r>
            <a:r>
              <a:rPr lang="en-US" dirty="0" smtClean="0">
                <a:solidFill>
                  <a:srgbClr val="FF0000"/>
                </a:solidFill>
              </a:rPr>
              <a:t>Mark, Ming, Pat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Physical parameters (PCIex4)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Data format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Electrical signal, lack of busy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sPHENIX</a:t>
            </a:r>
            <a:r>
              <a:rPr lang="en-US" dirty="0" smtClean="0"/>
              <a:t> trigger/busy inputs and clock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Detailed specs/understanding of MAPS/ALIPED-3(4 ~ final) test card – </a:t>
            </a:r>
            <a:r>
              <a:rPr lang="en-US" dirty="0" smtClean="0">
                <a:solidFill>
                  <a:srgbClr val="FF0000"/>
                </a:solidFill>
              </a:rPr>
              <a:t>Pat, Cesar and Andy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BNL specifies cabling/material electrical and fire safety </a:t>
            </a:r>
            <a:r>
              <a:rPr lang="en-US" dirty="0" err="1" smtClean="0"/>
              <a:t>etc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Walt, Hubert, Eric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Radiation enviroenment, damage, occupancy, SEU; Configuration and Operation, programing and initializatio etc – </a:t>
            </a:r>
            <a:r>
              <a:rPr lang="is-IS" dirty="0" smtClean="0">
                <a:solidFill>
                  <a:srgbClr val="FF0000"/>
                </a:solidFill>
              </a:rPr>
              <a:t>Mark, Xuan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Power needs: 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smtClean="0"/>
              <a:t>(LANL LDRD) </a:t>
            </a:r>
            <a:r>
              <a:rPr lang="is-IS" dirty="0" smtClean="0">
                <a:solidFill>
                  <a:srgbClr val="FF0000"/>
                </a:solidFill>
              </a:rPr>
              <a:t>Hubert and Ming; 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smtClean="0"/>
              <a:t>(BNL sPHENIX) </a:t>
            </a:r>
            <a:r>
              <a:rPr lang="is-IS" dirty="0" smtClean="0">
                <a:solidFill>
                  <a:srgbClr val="FF0000"/>
                </a:solidFill>
              </a:rPr>
              <a:t>Hubert, Eric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taves, readout control etc. (A, V)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Mechanics – </a:t>
            </a:r>
            <a:r>
              <a:rPr lang="is-IS" dirty="0" smtClean="0">
                <a:solidFill>
                  <a:srgbClr val="FF0000"/>
                </a:solidFill>
              </a:rPr>
              <a:t>Walt, Hubert, Jin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tructure, cooling, alignment, assembly and integration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</a:t>
            </a:r>
            <a:r>
              <a:rPr lang="is-IS" dirty="0" smtClean="0"/>
              <a:t>ntegration into sPHENIX – </a:t>
            </a:r>
            <a:r>
              <a:rPr lang="is-IS" dirty="0" smtClean="0">
                <a:solidFill>
                  <a:srgbClr val="FF0000"/>
                </a:solidFill>
              </a:rPr>
              <a:t>Walt, Eric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Test stands setup and operation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ingle chip readout – </a:t>
            </a:r>
            <a:r>
              <a:rPr lang="is-IS" dirty="0" smtClean="0">
                <a:solidFill>
                  <a:srgbClr val="FF0000"/>
                </a:solidFill>
              </a:rPr>
              <a:t>Mike, Pat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taves and cosmic ray - </a:t>
            </a:r>
            <a:r>
              <a:rPr lang="is-IS" dirty="0" smtClean="0">
                <a:solidFill>
                  <a:srgbClr val="FF0000"/>
                </a:solidFill>
              </a:rPr>
              <a:t>Xuan Cesar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is-IS" dirty="0" smtClean="0"/>
              <a:t>ockup, electrical, readout, power – </a:t>
            </a:r>
            <a:r>
              <a:rPr lang="is-IS" dirty="0" smtClean="0">
                <a:solidFill>
                  <a:srgbClr val="FF0000"/>
                </a:solidFill>
              </a:rPr>
              <a:t>Sanghoon, Hubert, Walt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FPGA firmware – </a:t>
            </a:r>
            <a:r>
              <a:rPr lang="is-IS" dirty="0" smtClean="0">
                <a:solidFill>
                  <a:srgbClr val="FF0000"/>
                </a:solidFill>
              </a:rPr>
              <a:t>Andy, Mark, Cesar, Ming and Pat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smtClean="0"/>
              <a:t>VHDL, Verilog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oftware – </a:t>
            </a:r>
            <a:r>
              <a:rPr lang="is-IS" dirty="0" smtClean="0">
                <a:solidFill>
                  <a:srgbClr val="FF0000"/>
                </a:solidFill>
              </a:rPr>
              <a:t>Sanghoon and Andy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low controls, electronics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</a:t>
            </a:r>
            <a:r>
              <a:rPr lang="is-IS" dirty="0" smtClean="0"/>
              <a:t>est software, root-based 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Beam test – </a:t>
            </a:r>
            <a:r>
              <a:rPr lang="is-IS" dirty="0" smtClean="0">
                <a:solidFill>
                  <a:srgbClr val="FF0000"/>
                </a:solidFill>
              </a:rPr>
              <a:t>Ming and team 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smtClean="0"/>
              <a:t>LANL, FNAL, rad damage at LANSCE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Web page – </a:t>
            </a:r>
            <a:r>
              <a:rPr lang="is-IS" dirty="0" smtClean="0">
                <a:solidFill>
                  <a:srgbClr val="FF0000"/>
                </a:solidFill>
              </a:rPr>
              <a:t>Hubert, Pat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smtClean="0"/>
              <a:t>R+W access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</a:t>
            </a:r>
            <a:r>
              <a:rPr lang="is-IS" dirty="0" smtClean="0"/>
              <a:t>ree structure     </a:t>
            </a:r>
            <a:r>
              <a:rPr lang="en-US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https://p25ext.lanl.gov/maps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25FF-1456-CA44-A519-B60AAED004B3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2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DRD-DR-sPHENIX-TaskList-102016-PlanningMeetin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14463" r="13333" b="3"/>
          <a:stretch/>
        </p:blipFill>
        <p:spPr>
          <a:xfrm rot="16200000">
            <a:off x="1963225" y="-681698"/>
            <a:ext cx="5750937" cy="8523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904" y="131788"/>
            <a:ext cx="544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of Experimental to-do list and assigned names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B35B-87AF-3244-B117-19793F67D88F}" type="datetime1">
              <a:rPr lang="en-US" smtClean="0"/>
              <a:t>10/25/16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DRD-DR-sPHENIX-TaskList-102016-PlanningMeet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7490" y="-881955"/>
            <a:ext cx="6736186" cy="87174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347-7948-E947-B00E-EC90435CE2AA}" type="datetime1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16-01-25 at 9.19.11 AM.png"/>
          <p:cNvPicPr>
            <a:picLocks noChangeAspect="1"/>
          </p:cNvPicPr>
          <p:nvPr/>
        </p:nvPicPr>
        <p:blipFill>
          <a:blip r:embed="rId2">
            <a:extLst/>
          </a:blip>
          <a:srcRect l="7559" t="3697" r="5172" b="2926"/>
          <a:stretch>
            <a:fillRect/>
          </a:stretch>
        </p:blipFill>
        <p:spPr>
          <a:xfrm>
            <a:off x="119524" y="1601832"/>
            <a:ext cx="2996722" cy="3000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554" y="-8635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 </a:t>
            </a:r>
            <a:r>
              <a:rPr dirty="0"/>
              <a:t>R&amp;D </a:t>
            </a:r>
            <a:r>
              <a:rPr lang="en-US" dirty="0" smtClean="0"/>
              <a:t>Deliverables: Physics</a:t>
            </a:r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531838" y="767107"/>
            <a:ext cx="8149352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/>
              <a:t>LDRD Experimental Goal: Improved B-jet Identification in Heavy Ion Collisions</a:t>
            </a:r>
          </a:p>
        </p:txBody>
      </p:sp>
      <p:pic>
        <p:nvPicPr>
          <p:cNvPr id="187" name="Screen Shot 2015-06-05 at 11.38.26 AM.png"/>
          <p:cNvPicPr>
            <a:picLocks noChangeAspect="1"/>
          </p:cNvPicPr>
          <p:nvPr/>
        </p:nvPicPr>
        <p:blipFill>
          <a:blip r:embed="rId3">
            <a:extLst/>
          </a:blip>
          <a:srcRect l="51196" b="34314"/>
          <a:stretch>
            <a:fillRect/>
          </a:stretch>
        </p:blipFill>
        <p:spPr>
          <a:xfrm>
            <a:off x="3219276" y="1711626"/>
            <a:ext cx="2493264" cy="2504630"/>
          </a:xfrm>
          <a:prstGeom prst="rect">
            <a:avLst/>
          </a:prstGeom>
          <a:ln w="25400"/>
        </p:spPr>
      </p:pic>
      <p:sp>
        <p:nvSpPr>
          <p:cNvPr id="188" name="Shape 188"/>
          <p:cNvSpPr/>
          <p:nvPr/>
        </p:nvSpPr>
        <p:spPr>
          <a:xfrm>
            <a:off x="3425336" y="1220365"/>
            <a:ext cx="2863386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Secondary Vertexing</a:t>
            </a:r>
          </a:p>
        </p:txBody>
      </p:sp>
      <p:sp>
        <p:nvSpPr>
          <p:cNvPr id="189" name="Shape 189"/>
          <p:cNvSpPr/>
          <p:nvPr/>
        </p:nvSpPr>
        <p:spPr>
          <a:xfrm>
            <a:off x="6715590" y="1265458"/>
            <a:ext cx="2141258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Track-Counting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1727" y="1699720"/>
            <a:ext cx="3158987" cy="248745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191220" y="4664717"/>
            <a:ext cx="6921869" cy="142954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LANL proposed tracker, a 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FOM</a:t>
            </a:r>
          </a:p>
          <a:p>
            <a:pPr marL="457177" indent="-457177">
              <a:buFont typeface="Arial"/>
              <a:buChar char="•"/>
            </a:pP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Shape 197"/>
          <p:cNvSpPr/>
          <p:nvPr/>
        </p:nvSpPr>
        <p:spPr>
          <a:xfrm>
            <a:off x="374916" y="5535299"/>
            <a:ext cx="6471823" cy="153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 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b="1" dirty="0">
                <a:solidFill>
                  <a:schemeClr val="accent5"/>
                </a:solidFill>
                <a:sym typeface="Helvetica"/>
              </a:rPr>
              <a:t>Analysis of existing PHENIX data using these techniques, as developed for our prototype tracker, will produce additional B hadron results at RHIC </a:t>
            </a:r>
            <a:endParaRPr lang="en-US" sz="1700" dirty="0">
              <a:solidFill>
                <a:schemeClr val="accent5"/>
              </a:solidFill>
              <a:latin typeface="Helvetica"/>
              <a:cs typeface="Helvetica"/>
            </a:endParaRP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76616" y="2794224"/>
            <a:ext cx="6075" cy="1202731"/>
          </a:xfrm>
          <a:prstGeom prst="line">
            <a:avLst/>
          </a:prstGeom>
          <a:noFill/>
          <a:ln w="41275" cap="flat">
            <a:solidFill>
              <a:srgbClr val="00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02" y="4499991"/>
            <a:ext cx="1731945" cy="2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74238" y="3287400"/>
            <a:ext cx="564731" cy="288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b="1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Q1: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6185" y="2321918"/>
            <a:ext cx="564731" cy="288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b="1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Q3:</a:t>
            </a:r>
          </a:p>
        </p:txBody>
      </p:sp>
    </p:spTree>
    <p:extLst>
      <p:ext uri="{BB962C8B-B14F-4D97-AF65-F5344CB8AC3E}">
        <p14:creationId xmlns:p14="http://schemas.microsoft.com/office/powerpoint/2010/main" val="22116075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04"/>
          <p:cNvSpPr/>
          <p:nvPr/>
        </p:nvSpPr>
        <p:spPr>
          <a:xfrm>
            <a:off x="5594418" y="1218985"/>
            <a:ext cx="2911385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</a:t>
            </a:r>
            <a:r>
              <a:rPr sz="1200" dirty="0"/>
              <a:t>st MAPS prototype sensor</a:t>
            </a:r>
            <a:r>
              <a:rPr sz="1200" b="0" dirty="0"/>
              <a:t> being studied at TA-</a:t>
            </a:r>
            <a:r>
              <a:rPr sz="1200" b="0" dirty="0" smtClean="0"/>
              <a:t>53</a:t>
            </a:r>
            <a:endParaRPr lang="en-US" sz="1200" dirty="0"/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554" y="-8635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 </a:t>
            </a:r>
            <a:r>
              <a:rPr dirty="0"/>
              <a:t>R&amp;D </a:t>
            </a:r>
            <a:r>
              <a:rPr lang="en-US" dirty="0" smtClean="0"/>
              <a:t>Deliverables: Tracker</a:t>
            </a:r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431790" y="4381621"/>
            <a:ext cx="2381330" cy="2088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700" dirty="0">
                <a:solidFill>
                  <a:schemeClr val="tx1"/>
                </a:solidFill>
              </a:rPr>
              <a:t>Annual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sz="1700" dirty="0">
                <a:solidFill>
                  <a:schemeClr val="tx1"/>
                </a:solidFill>
              </a:rPr>
              <a:t>FermiLab 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sz="1700" dirty="0">
                <a:solidFill>
                  <a:schemeClr val="tx1"/>
                </a:solidFill>
              </a:rPr>
              <a:t>Test Beam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rgbClr val="008000"/>
              </a:solidFill>
            </a:endParaRPr>
          </a:p>
          <a:p>
            <a:r>
              <a:rPr lang="en-US" sz="1700" b="0" dirty="0">
                <a:solidFill>
                  <a:srgbClr val="008000"/>
                </a:solidFill>
              </a:rPr>
              <a:t>Test prototype tracker</a:t>
            </a:r>
          </a:p>
          <a:p>
            <a:endParaRPr lang="en-US" sz="600" b="0" dirty="0">
              <a:solidFill>
                <a:srgbClr val="008000"/>
              </a:solidFill>
            </a:endParaRPr>
          </a:p>
          <a:p>
            <a:r>
              <a:rPr lang="en-US" sz="1700" b="0" dirty="0">
                <a:solidFill>
                  <a:srgbClr val="008000"/>
                </a:solidFill>
              </a:rPr>
              <a:t>Validate tracking and reconstruction</a:t>
            </a:r>
          </a:p>
          <a:p>
            <a:endParaRPr lang="en-US" sz="1700" dirty="0"/>
          </a:p>
          <a:p>
            <a:endParaRPr sz="1700" dirty="0"/>
          </a:p>
        </p:txBody>
      </p:sp>
      <p:grpSp>
        <p:nvGrpSpPr>
          <p:cNvPr id="176" name="Group 176"/>
          <p:cNvGrpSpPr/>
          <p:nvPr/>
        </p:nvGrpSpPr>
        <p:grpSpPr>
          <a:xfrm>
            <a:off x="5965394" y="4152020"/>
            <a:ext cx="2693609" cy="2140180"/>
            <a:chOff x="0" y="0"/>
            <a:chExt cx="3704224" cy="2383542"/>
          </a:xfrm>
        </p:grpSpPr>
        <p:pic>
          <p:nvPicPr>
            <p:cNvPr id="175" name="IMG_2346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181" b="13467"/>
            <a:stretch>
              <a:fillRect/>
            </a:stretch>
          </p:blipFill>
          <p:spPr>
            <a:xfrm>
              <a:off x="127000" y="88900"/>
              <a:ext cx="3450225" cy="20533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Picture 173"/>
            <p:cNvPicPr>
              <a:picLocks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3704225" cy="2383543"/>
            </a:xfrm>
            <a:prstGeom prst="rect">
              <a:avLst/>
            </a:prstGeom>
            <a:effectLst/>
          </p:spPr>
        </p:pic>
      </p:grpSp>
      <p:sp>
        <p:nvSpPr>
          <p:cNvPr id="177" name="Shape 177"/>
          <p:cNvSpPr/>
          <p:nvPr/>
        </p:nvSpPr>
        <p:spPr>
          <a:xfrm>
            <a:off x="5237978" y="6176333"/>
            <a:ext cx="3634530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lang="en-US" sz="1700" b="1" dirty="0" err="1"/>
              <a:t>sPHENIX</a:t>
            </a:r>
            <a:r>
              <a:rPr lang="en-US" sz="1700" b="1" dirty="0"/>
              <a:t> </a:t>
            </a:r>
            <a:r>
              <a:rPr sz="1700" b="1" dirty="0"/>
              <a:t>EMCAL &amp; HCAL Prototypes</a:t>
            </a:r>
            <a:r>
              <a:rPr lang="en-US" sz="1700" b="1" dirty="0"/>
              <a:t> </a:t>
            </a:r>
            <a:r>
              <a:rPr sz="1700" b="1" dirty="0"/>
              <a:t>taken April 19, 2016</a:t>
            </a:r>
          </a:p>
        </p:txBody>
      </p:sp>
      <p:sp>
        <p:nvSpPr>
          <p:cNvPr id="178" name="Shape 178"/>
          <p:cNvSpPr/>
          <p:nvPr/>
        </p:nvSpPr>
        <p:spPr>
          <a:xfrm>
            <a:off x="355538" y="722535"/>
            <a:ext cx="8085712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defRPr b="1">
                <a:solidFill>
                  <a:schemeClr val="accent5"/>
                </a:solidFill>
              </a:defRPr>
            </a:pPr>
            <a:r>
              <a:rPr sz="2000" dirty="0"/>
              <a:t>LDRD Experimental Goal: LANL built 4-stave prototype tracker at test beam</a:t>
            </a:r>
            <a:r>
              <a:rPr lang="en-US" sz="2000" dirty="0"/>
              <a:t> </a:t>
            </a:r>
            <a:r>
              <a:rPr sz="2000" dirty="0"/>
              <a:t>with custom sPHENIX readout</a:t>
            </a:r>
          </a:p>
        </p:txBody>
      </p:sp>
      <p:sp>
        <p:nvSpPr>
          <p:cNvPr id="181" name="Shape 181"/>
          <p:cNvSpPr/>
          <p:nvPr/>
        </p:nvSpPr>
        <p:spPr>
          <a:xfrm>
            <a:off x="-9117" y="6430552"/>
            <a:ext cx="4239028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sz="1700" b="1" dirty="0"/>
              <a:t>sPHENIX Readout (</a:t>
            </a:r>
            <a:r>
              <a:rPr lang="en-US" sz="1700" b="1" dirty="0"/>
              <a:t>FVTX expertise</a:t>
            </a:r>
            <a:r>
              <a:rPr sz="1700" b="1" dirty="0"/>
              <a:t>) </a:t>
            </a:r>
          </a:p>
        </p:txBody>
      </p:sp>
      <p:sp>
        <p:nvSpPr>
          <p:cNvPr id="184" name="Shape 184"/>
          <p:cNvSpPr/>
          <p:nvPr/>
        </p:nvSpPr>
        <p:spPr>
          <a:xfrm>
            <a:off x="-229635" y="6133905"/>
            <a:ext cx="460674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sz="1700" b="1" dirty="0"/>
              <a:t>Custom Front-End</a:t>
            </a:r>
            <a:r>
              <a:rPr lang="en-US" sz="1700" b="1" dirty="0"/>
              <a:t>, intergrate into</a:t>
            </a:r>
            <a:endParaRPr sz="1700" b="1" dirty="0"/>
          </a:p>
        </p:txBody>
      </p:sp>
      <p:pic>
        <p:nvPicPr>
          <p:cNvPr id="185" name="20120123-_DSC3372-filtered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05" y="4404081"/>
            <a:ext cx="2308385" cy="1699346"/>
          </a:xfrm>
          <a:prstGeom prst="rect">
            <a:avLst/>
          </a:prstGeom>
          <a:ln w="25400"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4" y="1452730"/>
            <a:ext cx="4007356" cy="303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Shape 180"/>
          <p:cNvSpPr/>
          <p:nvPr/>
        </p:nvSpPr>
        <p:spPr>
          <a:xfrm>
            <a:off x="3384487" y="3063939"/>
            <a:ext cx="1231792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/>
          </a:lstStyle>
          <a:p>
            <a:r>
              <a:rPr sz="1700" b="1" dirty="0"/>
              <a:t>MAPS Stave </a:t>
            </a:r>
            <a:endParaRPr lang="en-US" sz="1700" b="1" dirty="0"/>
          </a:p>
          <a:p>
            <a:r>
              <a:rPr sz="1700" b="1" dirty="0"/>
              <a:t>Construction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846" y="1449518"/>
            <a:ext cx="1163908" cy="1545011"/>
          </a:xfrm>
          <a:prstGeom prst="rect">
            <a:avLst/>
          </a:prstGeom>
        </p:spPr>
      </p:pic>
      <p:grpSp>
        <p:nvGrpSpPr>
          <p:cNvPr id="19" name="Group 207"/>
          <p:cNvGrpSpPr/>
          <p:nvPr/>
        </p:nvGrpSpPr>
        <p:grpSpPr>
          <a:xfrm>
            <a:off x="6057745" y="1904556"/>
            <a:ext cx="2015824" cy="1556263"/>
            <a:chOff x="0" y="0"/>
            <a:chExt cx="3101968" cy="2412937"/>
          </a:xfrm>
        </p:grpSpPr>
        <p:pic>
          <p:nvPicPr>
            <p:cNvPr id="20" name="IMG_0054_small.jp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19579" t="45264" r="24285"/>
            <a:stretch>
              <a:fillRect/>
            </a:stretch>
          </p:blipFill>
          <p:spPr>
            <a:xfrm>
              <a:off x="127000" y="88900"/>
              <a:ext cx="2847969" cy="20827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101969" cy="241293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1157747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728" t="84659"/>
          <a:stretch/>
        </p:blipFill>
        <p:spPr>
          <a:xfrm>
            <a:off x="180650" y="2931271"/>
            <a:ext cx="4608054" cy="420252"/>
          </a:xfrm>
          <a:prstGeom prst="rect">
            <a:avLst/>
          </a:prstGeom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Tasks and Schedules: LDRD-</a:t>
            </a:r>
            <a:r>
              <a:rPr lang="en-US" dirty="0" err="1" smtClean="0"/>
              <a:t>sPHENIX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01" y="3924907"/>
            <a:ext cx="7870956" cy="22187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88704" y="988288"/>
            <a:ext cx="4249744" cy="903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- Challenging experimental task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- Theory challenges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643" y="653652"/>
            <a:ext cx="2675001" cy="372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b="1" dirty="0" smtClean="0"/>
              <a:t>Possible</a:t>
            </a:r>
            <a:r>
              <a:rPr lang="en-US" sz="1300" b="1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 </a:t>
            </a:r>
            <a:r>
              <a:rPr lang="en-US" sz="1300" b="1" dirty="0" err="1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sPHENIX</a:t>
            </a:r>
            <a:r>
              <a:rPr lang="en-US" sz="1300" b="1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 Project Schedule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24902" y="3348196"/>
            <a:ext cx="2580336" cy="498402"/>
          </a:xfrm>
          <a:prstGeom prst="wedgeRectCallout">
            <a:avLst>
              <a:gd name="adj1" fmla="val 55080"/>
              <a:gd name="adj2" fmla="val 125920"/>
            </a:avLst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281731" marR="40638" indent="-241093" defTabSz="455398" hangingPunct="0">
              <a:lnSpc>
                <a:spcPct val="142000"/>
              </a:lnSpc>
              <a:buFontTx/>
              <a:buAutoNum type="arabicPeriod"/>
            </a:pPr>
            <a:r>
              <a:rPr lang="en-US" sz="1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ALICE MAPS Prod./Test complete</a:t>
            </a:r>
          </a:p>
          <a:p>
            <a:pPr marL="281731" marR="40638" indent="-241093" defTabSz="455398" hangingPunct="0">
              <a:lnSpc>
                <a:spcPct val="142000"/>
              </a:lnSpc>
              <a:buFontTx/>
              <a:buAutoNum type="arabicPeriod"/>
            </a:pPr>
            <a:r>
              <a:rPr lang="en-US" sz="1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ALICE ITS complete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10238" b="24297"/>
          <a:stretch/>
        </p:blipFill>
        <p:spPr>
          <a:xfrm>
            <a:off x="254193" y="962497"/>
            <a:ext cx="4387583" cy="2073836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874643" y="2585094"/>
            <a:ext cx="1780450" cy="247423"/>
          </a:xfrm>
          <a:prstGeom prst="homePlate">
            <a:avLst>
              <a:gd name="adj" fmla="val 133008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algn="ctr" defTabSz="455398" hangingPunct="0">
              <a:lnSpc>
                <a:spcPct val="142000"/>
              </a:lnSpc>
            </a:pPr>
            <a:r>
              <a:rPr lang="en-US" sz="800" b="1" i="1" dirty="0">
                <a:solidFill>
                  <a:srgbClr val="3366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LDRD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917" y="6206759"/>
            <a:ext cx="7433121" cy="542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400" b="1" dirty="0">
                <a:solidFill>
                  <a:srgbClr val="008000"/>
                </a:solidFill>
              </a:rPr>
              <a:t>Detailed theory schedule matched to experimental timeline (simulations for design, comparison to</a:t>
            </a:r>
          </a:p>
          <a:p>
            <a:pPr marL="40638" marR="40638" defTabSz="455398" hangingPunct="0">
              <a:lnSpc>
                <a:spcPct val="110000"/>
              </a:lnSpc>
            </a:pPr>
            <a:r>
              <a:rPr lang="en-US" sz="1400" b="1" dirty="0">
                <a:solidFill>
                  <a:srgbClr val="008000"/>
                </a:solidFill>
              </a:rPr>
              <a:t> PHENIX data, validation of theoretical input, package for b-jet simulations )</a:t>
            </a:r>
            <a:endParaRPr lang="en-US" sz="1400" b="1" dirty="0">
              <a:solidFill>
                <a:srgbClr val="008000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89100" y="4438574"/>
            <a:ext cx="0" cy="1828100"/>
          </a:xfrm>
          <a:prstGeom prst="straightConnector1">
            <a:avLst/>
          </a:prstGeom>
          <a:noFill/>
          <a:ln w="25400" cap="flat">
            <a:solidFill>
              <a:srgbClr val="66006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 flipV="1">
            <a:off x="8369639" y="4297452"/>
            <a:ext cx="0" cy="1969222"/>
          </a:xfrm>
          <a:prstGeom prst="straightConnector1">
            <a:avLst/>
          </a:prstGeom>
          <a:noFill/>
          <a:ln w="25400" cap="flat">
            <a:solidFill>
              <a:srgbClr val="66006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V="1">
            <a:off x="6244652" y="6110139"/>
            <a:ext cx="3433" cy="169148"/>
          </a:xfrm>
          <a:prstGeom prst="straightConnector1">
            <a:avLst/>
          </a:prstGeom>
          <a:noFill/>
          <a:ln w="25400" cap="flat">
            <a:solidFill>
              <a:srgbClr val="66006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5962287" y="4483334"/>
            <a:ext cx="564731" cy="288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b="1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Q6: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8887" y="5999196"/>
            <a:ext cx="313409" cy="288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Q8:</a:t>
            </a:r>
          </a:p>
        </p:txBody>
      </p:sp>
    </p:spTree>
    <p:extLst>
      <p:ext uri="{BB962C8B-B14F-4D97-AF65-F5344CB8AC3E}">
        <p14:creationId xmlns:p14="http://schemas.microsoft.com/office/powerpoint/2010/main" val="24945309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“My” </a:t>
            </a:r>
            <a:r>
              <a:rPr lang="en-US" dirty="0" smtClean="0"/>
              <a:t>Effort in FY17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between LANL-CERN/ALICE</a:t>
            </a:r>
          </a:p>
          <a:p>
            <a:pPr lvl="1"/>
            <a:r>
              <a:rPr lang="en-US" dirty="0" smtClean="0"/>
              <a:t>Associate membership</a:t>
            </a:r>
          </a:p>
          <a:p>
            <a:pPr lvl="1"/>
            <a:r>
              <a:rPr lang="en-US" dirty="0" smtClean="0"/>
              <a:t>Access resources from CERN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sPHENIX</a:t>
            </a:r>
            <a:r>
              <a:rPr lang="en-US" dirty="0" smtClean="0"/>
              <a:t> MAPS proposal </a:t>
            </a:r>
          </a:p>
          <a:p>
            <a:pPr lvl="1"/>
            <a:r>
              <a:rPr lang="en-US" dirty="0" smtClean="0"/>
              <a:t>build collaboration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Detector readout R&amp;D</a:t>
            </a:r>
          </a:p>
          <a:p>
            <a:pPr lvl="1"/>
            <a:r>
              <a:rPr lang="en-US" dirty="0" smtClean="0"/>
              <a:t>Obtain test bench</a:t>
            </a:r>
          </a:p>
          <a:p>
            <a:pPr lvl="1"/>
            <a:r>
              <a:rPr lang="en-US" dirty="0" smtClean="0"/>
              <a:t>Obtain MAPS and readout cards </a:t>
            </a:r>
          </a:p>
          <a:p>
            <a:pPr lvl="1"/>
            <a:r>
              <a:rPr lang="en-US" dirty="0" smtClean="0"/>
              <a:t>Collaboration with ALICE/ITS</a:t>
            </a:r>
          </a:p>
          <a:p>
            <a:pPr lvl="1"/>
            <a:r>
              <a:rPr lang="en-US" dirty="0" smtClean="0"/>
              <a:t>Local readout R&amp;D with Mark et al.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Build up MAPS expertise</a:t>
            </a:r>
          </a:p>
          <a:p>
            <a:pPr lvl="1"/>
            <a:r>
              <a:rPr lang="en-US" dirty="0" smtClean="0"/>
              <a:t>Work at ALICE/CERN for extended periods</a:t>
            </a:r>
          </a:p>
          <a:p>
            <a:pPr lvl="1"/>
            <a:r>
              <a:rPr lang="en-US" dirty="0" smtClean="0"/>
              <a:t>MAPS, staves assembly and testing etc.</a:t>
            </a:r>
          </a:p>
          <a:p>
            <a:pPr lvl="1"/>
            <a:endParaRPr lang="en-US" dirty="0"/>
          </a:p>
          <a:p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Physics simulations and b-tagging algorithms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F3B7-C701-D242-AF6F-5155F5200F48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327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191-6FDB-1F44-BA80-26733F863A5B}" type="datetime1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Tasks and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20939"/>
            <a:ext cx="914400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AB36-5917-2F40-9393-EC7CF9429EC6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1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383" y="-72514"/>
            <a:ext cx="8501063" cy="6518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B-jet Theory Effort and Innovation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338" y="1423200"/>
            <a:ext cx="5937545" cy="455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7307"/>
          <a:stretch/>
        </p:blipFill>
        <p:spPr>
          <a:xfrm>
            <a:off x="367262" y="5065079"/>
            <a:ext cx="891735" cy="974118"/>
          </a:xfrm>
          <a:prstGeom prst="rect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889" r="9472"/>
          <a:stretch/>
        </p:blipFill>
        <p:spPr>
          <a:xfrm>
            <a:off x="373567" y="1385528"/>
            <a:ext cx="891735" cy="906525"/>
          </a:xfrm>
          <a:prstGeom prst="rect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20" y="3274334"/>
            <a:ext cx="885431" cy="885431"/>
          </a:xfrm>
          <a:prstGeom prst="rect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735" y="3218949"/>
            <a:ext cx="988084" cy="939107"/>
          </a:xfrm>
          <a:prstGeom prst="rect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t="8938"/>
          <a:stretch/>
        </p:blipFill>
        <p:spPr>
          <a:xfrm>
            <a:off x="7888343" y="5065529"/>
            <a:ext cx="886511" cy="974118"/>
          </a:xfrm>
          <a:prstGeom prst="rect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7" name="Shape 178"/>
          <p:cNvSpPr/>
          <p:nvPr/>
        </p:nvSpPr>
        <p:spPr>
          <a:xfrm>
            <a:off x="268054" y="704267"/>
            <a:ext cx="880677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defRPr b="1">
                <a:solidFill>
                  <a:schemeClr val="accent5"/>
                </a:solidFill>
              </a:defRPr>
            </a:pPr>
            <a:r>
              <a:rPr sz="1700" dirty="0"/>
              <a:t>LDRD </a:t>
            </a:r>
            <a:r>
              <a:rPr lang="en-US" sz="1700" dirty="0"/>
              <a:t>Theoretical</a:t>
            </a:r>
            <a:r>
              <a:rPr sz="1700" dirty="0"/>
              <a:t> Goal: </a:t>
            </a:r>
            <a:r>
              <a:rPr lang="en-US" sz="1700" b="1" i="1" dirty="0"/>
              <a:t>develop the most accurate  description of b-jet observables in heavy ion collisions; use b-jets as precision diagnostics of the QGP</a:t>
            </a:r>
            <a:endParaRPr sz="1700" dirty="0"/>
          </a:p>
        </p:txBody>
      </p:sp>
      <p:sp>
        <p:nvSpPr>
          <p:cNvPr id="19" name="Shape 153"/>
          <p:cNvSpPr/>
          <p:nvPr/>
        </p:nvSpPr>
        <p:spPr>
          <a:xfrm>
            <a:off x="121670" y="2451257"/>
            <a:ext cx="1004328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SCET, jets, 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err="1" smtClean="0"/>
              <a:t>resummation</a:t>
            </a:r>
            <a:r>
              <a:rPr lang="en-US" sz="1200" dirty="0" smtClean="0"/>
              <a:t>,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err="1"/>
              <a:t>p</a:t>
            </a:r>
            <a:r>
              <a:rPr lang="en-US" sz="1200" dirty="0" err="1" smtClean="0"/>
              <a:t>+p</a:t>
            </a:r>
            <a:endParaRPr sz="1200" dirty="0"/>
          </a:p>
        </p:txBody>
      </p:sp>
      <p:sp>
        <p:nvSpPr>
          <p:cNvPr id="20" name="Shape 153"/>
          <p:cNvSpPr/>
          <p:nvPr/>
        </p:nvSpPr>
        <p:spPr>
          <a:xfrm>
            <a:off x="106366" y="4262961"/>
            <a:ext cx="961498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err="1" smtClean="0"/>
              <a:t>pQCD</a:t>
            </a:r>
            <a:r>
              <a:rPr lang="en-US" sz="1200" dirty="0" smtClean="0"/>
              <a:t>, b-jets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heavy flavor, 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substructure</a:t>
            </a:r>
            <a:endParaRPr sz="1200" dirty="0"/>
          </a:p>
        </p:txBody>
      </p:sp>
      <p:sp>
        <p:nvSpPr>
          <p:cNvPr id="21" name="Shape 153"/>
          <p:cNvSpPr/>
          <p:nvPr/>
        </p:nvSpPr>
        <p:spPr>
          <a:xfrm>
            <a:off x="51910" y="6114745"/>
            <a:ext cx="1201272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MD simulations,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strongly-coupled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plasmas</a:t>
            </a:r>
            <a:endParaRPr sz="1200" dirty="0"/>
          </a:p>
        </p:txBody>
      </p:sp>
      <p:sp>
        <p:nvSpPr>
          <p:cNvPr id="22" name="Shape 153"/>
          <p:cNvSpPr/>
          <p:nvPr/>
        </p:nvSpPr>
        <p:spPr>
          <a:xfrm>
            <a:off x="7553419" y="2426536"/>
            <a:ext cx="918893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Energy loss, 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b-jets, HIC,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tomography</a:t>
            </a:r>
            <a:endParaRPr sz="1200" dirty="0"/>
          </a:p>
        </p:txBody>
      </p:sp>
      <p:sp>
        <p:nvSpPr>
          <p:cNvPr id="23" name="Shape 153"/>
          <p:cNvSpPr/>
          <p:nvPr/>
        </p:nvSpPr>
        <p:spPr>
          <a:xfrm>
            <a:off x="7572931" y="4261249"/>
            <a:ext cx="95300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Lattice QCD,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err="1" smtClean="0"/>
              <a:t>EoS</a:t>
            </a:r>
            <a:r>
              <a:rPr lang="en-US" sz="1200" dirty="0" smtClean="0"/>
              <a:t>, charge 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fluctuations</a:t>
            </a:r>
            <a:endParaRPr sz="1200" dirty="0"/>
          </a:p>
        </p:txBody>
      </p:sp>
      <p:sp>
        <p:nvSpPr>
          <p:cNvPr id="24" name="Shape 153"/>
          <p:cNvSpPr/>
          <p:nvPr/>
        </p:nvSpPr>
        <p:spPr>
          <a:xfrm>
            <a:off x="7600836" y="6140461"/>
            <a:ext cx="95300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Lattice QCD, 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large-scale </a:t>
            </a:r>
          </a:p>
          <a:p>
            <a:pPr marL="0" lvl="1" indent="160729"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smtClean="0"/>
              <a:t>simulations</a:t>
            </a:r>
            <a:endParaRPr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735" y="1322853"/>
            <a:ext cx="952242" cy="1012411"/>
          </a:xfrm>
          <a:prstGeom prst="rect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7" name="Shape 231"/>
          <p:cNvSpPr/>
          <p:nvPr/>
        </p:nvSpPr>
        <p:spPr>
          <a:xfrm>
            <a:off x="1880111" y="6085298"/>
            <a:ext cx="5692820" cy="5915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/>
          <a:p>
            <a:pPr algn="just" defTabSz="321457">
              <a:defRPr sz="2000" b="1">
                <a:solidFill>
                  <a:srgbClr val="23232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000FF"/>
                </a:solidFill>
              </a:rPr>
              <a:t>Key advancements in several intersecting areas of physics needed. Breakthrough only possible at LANL </a:t>
            </a:r>
            <a:endParaRPr sz="17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8289-04EA-ED4D-BB02-B16D96ECDDA2}" type="datetime1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Summary: 10/20/2016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agreed to have a bi-weekly meeting on Thursday 1:00 – 2:00PM (~2:30 if needed) to discuss experimental progress</a:t>
            </a:r>
          </a:p>
          <a:p>
            <a:r>
              <a:rPr lang="en-US" dirty="0" smtClean="0"/>
              <a:t>Once a month a joint </a:t>
            </a:r>
            <a:r>
              <a:rPr lang="en-US" dirty="0" err="1" smtClean="0"/>
              <a:t>Exp+The</a:t>
            </a:r>
            <a:r>
              <a:rPr lang="en-US" dirty="0" smtClean="0"/>
              <a:t> meeting on Thursday 1:00-3:00PM </a:t>
            </a:r>
          </a:p>
          <a:p>
            <a:r>
              <a:rPr lang="en-US" dirty="0" smtClean="0"/>
              <a:t>Assigned experimental tasks and responsibilities (next slide)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692D-E217-994D-9D1F-330514F4B8C2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7169</TotalTime>
  <Words>816</Words>
  <Application>Microsoft Macintosh PowerPoint</Application>
  <PresentationFormat>On-screen Show (4:3)</PresentationFormat>
  <Paragraphs>150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Experiment: Tasks and Schedules</vt:lpstr>
      <vt:lpstr>Experimental R&amp;D Deliverables: Physics</vt:lpstr>
      <vt:lpstr>Experimental R&amp;D Deliverables: Tracker</vt:lpstr>
      <vt:lpstr>Tasks and Schedules: LDRD-sPHENIX</vt:lpstr>
      <vt:lpstr>“My” Effort in FY17</vt:lpstr>
      <vt:lpstr>PowerPoint Presentation</vt:lpstr>
      <vt:lpstr>Theory: Tasks and Schedules</vt:lpstr>
      <vt:lpstr>B-jet Theory Effort and Innovation</vt:lpstr>
      <vt:lpstr>Meeting Summary: 10/20/2016 </vt:lpstr>
      <vt:lpstr>Experimental Task Assignments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36</cp:revision>
  <cp:lastPrinted>2016-10-25T16:55:39Z</cp:lastPrinted>
  <dcterms:created xsi:type="dcterms:W3CDTF">2016-10-20T17:54:42Z</dcterms:created>
  <dcterms:modified xsi:type="dcterms:W3CDTF">2016-10-25T17:24:44Z</dcterms:modified>
</cp:coreProperties>
</file>