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58" r:id="rId4"/>
    <p:sldId id="260" r:id="rId5"/>
    <p:sldId id="261" r:id="rId6"/>
    <p:sldId id="262" r:id="rId7"/>
    <p:sldId id="264" r:id="rId8"/>
    <p:sldId id="266" r:id="rId9"/>
    <p:sldId id="265" r:id="rId10"/>
    <p:sldId id="259" r:id="rId11"/>
    <p:sldId id="263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 snapToObjects="1">
      <p:cViewPr varScale="1">
        <p:scale>
          <a:sx n="166" d="100"/>
          <a:sy n="166" d="100"/>
        </p:scale>
        <p:origin x="-112" y="-5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2FF0F3-3D70-F046-BFE9-63DF5C6C1116}" type="datetimeFigureOut">
              <a:rPr lang="en-US" smtClean="0"/>
              <a:t>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B73AE0-D855-0B46-B6EF-B0F0678822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1493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0DEF5-C91B-3F41-9E56-D194F9F52DBE}" type="datetimeFigureOut">
              <a:rPr lang="en-US" smtClean="0"/>
              <a:t>1/12/17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A4E45-2A6A-2E49-B39C-D241037C11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48973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AD5051-4471-412D-8D9D-31E396387DC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0600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C103B-C064-464E-950A-00ABEB38BEAB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5916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AAF525-75AC-2349-8DC7-257163C75722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196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295D0E-8097-A24E-8914-08E8AA03361F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928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8916-AA70-BA43-8EF3-E664627605F7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908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7C9BB-7912-7F4E-83D4-D50E15408F61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871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702B44-6179-1C49-8258-B3537902C18A}" type="datetime1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323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A1BC4-8CFE-1F44-8C86-D32EC51DD80D}" type="datetime1">
              <a:rPr lang="en-US" smtClean="0"/>
              <a:t>1/12/17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16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4FFBA-1AF0-7C42-A6BE-45FA49B0C3D5}" type="datetime1">
              <a:rPr lang="en-US" smtClean="0"/>
              <a:t>1/12/17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634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0579-C3BB-C343-9F03-B2951B144BD7}" type="datetime1">
              <a:rPr lang="en-US" smtClean="0"/>
              <a:t>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1087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92386-6D35-1D41-96D5-BD42E16AA516}" type="datetime1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974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1CD70-F22C-6B44-A273-EAE5E86D91DA}" type="datetime1">
              <a:rPr lang="en-US" smtClean="0"/>
              <a:t>1/12/17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047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AC1BF-6566-BC46-A4FE-C510719E5A75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47105-BD37-6743-BBA3-5988C87BB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092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Relationship Id="rId3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Relationship Id="rId3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emf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4094"/>
            <a:ext cx="8229600" cy="1143000"/>
          </a:xfrm>
        </p:spPr>
        <p:txBody>
          <a:bodyPr/>
          <a:lstStyle/>
          <a:p>
            <a:r>
              <a:rPr lang="en-US" dirty="0" smtClean="0"/>
              <a:t>Transition Plan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217094"/>
            <a:ext cx="7557245" cy="4339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200" b="1" dirty="0"/>
              <a:t>Project: </a:t>
            </a:r>
            <a:r>
              <a:rPr lang="pl-PL" sz="1200" dirty="0"/>
              <a:t>20170073DR</a:t>
            </a:r>
          </a:p>
          <a:p>
            <a:r>
              <a:rPr lang="pl-PL" sz="1200" b="1" dirty="0" err="1"/>
              <a:t>Title</a:t>
            </a:r>
            <a:r>
              <a:rPr lang="pl-PL" sz="1200" b="1" dirty="0"/>
              <a:t>: </a:t>
            </a:r>
            <a:r>
              <a:rPr lang="pl-PL" sz="1200" dirty="0" err="1"/>
              <a:t>Probing</a:t>
            </a:r>
            <a:r>
              <a:rPr lang="pl-PL" sz="1200" dirty="0"/>
              <a:t> </a:t>
            </a:r>
            <a:r>
              <a:rPr lang="pl-PL" sz="1200" dirty="0" err="1"/>
              <a:t>Quark-Gluon</a:t>
            </a:r>
            <a:r>
              <a:rPr lang="pl-PL" sz="1200" dirty="0"/>
              <a:t> </a:t>
            </a:r>
            <a:r>
              <a:rPr lang="pl-PL" sz="1200" dirty="0" err="1"/>
              <a:t>Plasma</a:t>
            </a:r>
            <a:r>
              <a:rPr lang="pl-PL" sz="1200" dirty="0"/>
              <a:t> with </a:t>
            </a:r>
            <a:r>
              <a:rPr lang="pl-PL" sz="1200" dirty="0" err="1"/>
              <a:t>Bottom</a:t>
            </a:r>
            <a:r>
              <a:rPr lang="pl-PL" sz="1200" dirty="0"/>
              <a:t> </a:t>
            </a:r>
            <a:r>
              <a:rPr lang="pl-PL" sz="1200" dirty="0" err="1"/>
              <a:t>Quark</a:t>
            </a:r>
            <a:r>
              <a:rPr lang="pl-PL" sz="1200" dirty="0"/>
              <a:t> </a:t>
            </a:r>
            <a:r>
              <a:rPr lang="pl-PL" sz="1200" dirty="0" err="1"/>
              <a:t>Jets</a:t>
            </a:r>
            <a:r>
              <a:rPr lang="pl-PL" sz="1200" dirty="0"/>
              <a:t> </a:t>
            </a:r>
            <a:r>
              <a:rPr lang="pl-PL" sz="1200" dirty="0" err="1"/>
              <a:t>at</a:t>
            </a:r>
            <a:r>
              <a:rPr lang="pl-PL" sz="1200" dirty="0"/>
              <a:t> </a:t>
            </a:r>
            <a:r>
              <a:rPr lang="pl-PL" sz="1200" dirty="0" err="1"/>
              <a:t>sPHENIX</a:t>
            </a:r>
            <a:endParaRPr lang="pl-PL" sz="1200" dirty="0"/>
          </a:p>
          <a:p>
            <a:r>
              <a:rPr lang="pl-PL" sz="1200" b="1" dirty="0" err="1"/>
              <a:t>Initial</a:t>
            </a:r>
            <a:r>
              <a:rPr lang="pl-PL" sz="1200" b="1" dirty="0"/>
              <a:t> “</a:t>
            </a:r>
            <a:r>
              <a:rPr lang="pl-PL" sz="1200" b="1" dirty="0" err="1"/>
              <a:t>Transition</a:t>
            </a:r>
            <a:r>
              <a:rPr lang="pl-PL" sz="1200" b="1" dirty="0"/>
              <a:t> Plan”</a:t>
            </a:r>
            <a:r>
              <a:rPr lang="pl-PL" sz="1200" b="1" dirty="0" smtClean="0"/>
              <a:t>:</a:t>
            </a:r>
          </a:p>
          <a:p>
            <a:endParaRPr lang="pl-PL" sz="1200" dirty="0"/>
          </a:p>
          <a:p>
            <a:r>
              <a:rPr lang="pl-PL" sz="1200" b="1" dirty="0">
                <a:solidFill>
                  <a:srgbClr val="FF0000"/>
                </a:solidFill>
              </a:rPr>
              <a:t>Experiment: </a:t>
            </a:r>
            <a:r>
              <a:rPr lang="pl-PL" sz="1200" dirty="0"/>
              <a:t>At the end of </a:t>
            </a:r>
            <a:r>
              <a:rPr lang="pl-PL" sz="1200" dirty="0" err="1"/>
              <a:t>this</a:t>
            </a:r>
            <a:r>
              <a:rPr lang="pl-PL" sz="1200" dirty="0"/>
              <a:t> DR </a:t>
            </a:r>
            <a:r>
              <a:rPr lang="pl-PL" sz="1200" dirty="0" err="1"/>
              <a:t>project</a:t>
            </a:r>
            <a:r>
              <a:rPr lang="pl-PL" sz="1200" dirty="0"/>
              <a:t> we </a:t>
            </a:r>
            <a:r>
              <a:rPr lang="pl-PL" sz="1200" dirty="0" err="1"/>
              <a:t>will</a:t>
            </a:r>
            <a:r>
              <a:rPr lang="pl-PL" sz="1200" dirty="0"/>
              <a:t> </a:t>
            </a:r>
            <a:r>
              <a:rPr lang="pl-PL" sz="1200" dirty="0" err="1"/>
              <a:t>have</a:t>
            </a:r>
            <a:r>
              <a:rPr lang="pl-PL" sz="1200" dirty="0"/>
              <a:t> </a:t>
            </a:r>
            <a:r>
              <a:rPr lang="pl-PL" sz="1200" dirty="0" err="1"/>
              <a:t>secured</a:t>
            </a:r>
            <a:r>
              <a:rPr lang="pl-PL" sz="1200" dirty="0"/>
              <a:t> a major role for </a:t>
            </a:r>
            <a:r>
              <a:rPr lang="pl-PL" sz="1200" dirty="0" smtClean="0"/>
              <a:t>LANL </a:t>
            </a:r>
            <a:r>
              <a:rPr lang="pl-PL" sz="1200" dirty="0"/>
              <a:t>in the development, </a:t>
            </a:r>
            <a:r>
              <a:rPr lang="pl-PL" sz="1200" dirty="0" err="1"/>
              <a:t>construction</a:t>
            </a:r>
            <a:r>
              <a:rPr lang="pl-PL" sz="1200" dirty="0"/>
              <a:t>, and </a:t>
            </a:r>
            <a:r>
              <a:rPr lang="pl-PL" sz="1200" dirty="0" err="1"/>
              <a:t>utilization</a:t>
            </a:r>
            <a:r>
              <a:rPr lang="pl-PL" sz="1200" dirty="0"/>
              <a:t> of the </a:t>
            </a:r>
            <a:r>
              <a:rPr lang="pl-PL" sz="1200" dirty="0" err="1"/>
              <a:t>sPHENIX</a:t>
            </a:r>
            <a:r>
              <a:rPr lang="pl-PL" sz="1200" dirty="0"/>
              <a:t> </a:t>
            </a:r>
            <a:r>
              <a:rPr lang="pl-PL" sz="1200" dirty="0" err="1"/>
              <a:t>detector</a:t>
            </a:r>
            <a:r>
              <a:rPr lang="pl-PL" sz="1200" dirty="0"/>
              <a:t>. </a:t>
            </a:r>
            <a:r>
              <a:rPr lang="pl-PL" sz="1200" dirty="0" err="1" smtClean="0"/>
              <a:t>Our</a:t>
            </a:r>
            <a:r>
              <a:rPr lang="pl-PL" sz="1200" dirty="0" smtClean="0"/>
              <a:t> </a:t>
            </a:r>
            <a:r>
              <a:rPr lang="pl-PL" sz="1200" dirty="0" err="1"/>
              <a:t>transition</a:t>
            </a:r>
            <a:r>
              <a:rPr lang="pl-PL" sz="1200" dirty="0"/>
              <a:t> model to DOE </a:t>
            </a:r>
            <a:r>
              <a:rPr lang="pl-PL" sz="1200" dirty="0" err="1"/>
              <a:t>funding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based</a:t>
            </a:r>
            <a:r>
              <a:rPr lang="pl-PL" sz="1200" dirty="0"/>
              <a:t> upon </a:t>
            </a:r>
            <a:r>
              <a:rPr lang="pl-PL" sz="1200" dirty="0" err="1"/>
              <a:t>our</a:t>
            </a:r>
            <a:r>
              <a:rPr lang="pl-PL" sz="1200" dirty="0"/>
              <a:t> </a:t>
            </a:r>
            <a:r>
              <a:rPr lang="pl-PL" sz="1200" dirty="0" err="1"/>
              <a:t>previously</a:t>
            </a:r>
            <a:r>
              <a:rPr lang="pl-PL" sz="1200" dirty="0"/>
              <a:t> </a:t>
            </a:r>
            <a:r>
              <a:rPr lang="pl-PL" sz="1200" dirty="0" err="1"/>
              <a:t>successful</a:t>
            </a:r>
            <a:r>
              <a:rPr lang="pl-PL" sz="1200" dirty="0"/>
              <a:t> PHENIX </a:t>
            </a:r>
            <a:r>
              <a:rPr lang="pl-PL" sz="1200" dirty="0" smtClean="0"/>
              <a:t>FVTX </a:t>
            </a:r>
            <a:r>
              <a:rPr lang="pl-PL" sz="1200" dirty="0" err="1"/>
              <a:t>at</a:t>
            </a:r>
            <a:r>
              <a:rPr lang="pl-PL" sz="1200" dirty="0"/>
              <a:t> BNL and the E906 </a:t>
            </a:r>
            <a:r>
              <a:rPr lang="pl-PL" sz="1200" dirty="0" err="1"/>
              <a:t>muon</a:t>
            </a:r>
            <a:r>
              <a:rPr lang="pl-PL" sz="1200" dirty="0"/>
              <a:t> </a:t>
            </a:r>
            <a:r>
              <a:rPr lang="pl-PL" sz="1200" dirty="0" err="1"/>
              <a:t>identifier</a:t>
            </a:r>
            <a:r>
              <a:rPr lang="pl-PL" sz="1200" dirty="0"/>
              <a:t> </a:t>
            </a:r>
            <a:r>
              <a:rPr lang="pl-PL" sz="1200" dirty="0" err="1"/>
              <a:t>at</a:t>
            </a:r>
            <a:r>
              <a:rPr lang="pl-PL" sz="1200" dirty="0"/>
              <a:t> </a:t>
            </a:r>
            <a:r>
              <a:rPr lang="pl-PL" sz="1200" dirty="0" err="1"/>
              <a:t>Fermilab</a:t>
            </a:r>
            <a:r>
              <a:rPr lang="pl-PL" sz="1200" dirty="0"/>
              <a:t>, </a:t>
            </a:r>
            <a:r>
              <a:rPr lang="pl-PL" sz="1200" dirty="0" err="1"/>
              <a:t>both</a:t>
            </a:r>
            <a:r>
              <a:rPr lang="pl-PL" sz="1200" dirty="0"/>
              <a:t> of </a:t>
            </a:r>
            <a:r>
              <a:rPr lang="pl-PL" sz="1200" dirty="0" err="1"/>
              <a:t>which</a:t>
            </a:r>
            <a:r>
              <a:rPr lang="pl-PL" sz="1200" dirty="0"/>
              <a:t> </a:t>
            </a:r>
            <a:r>
              <a:rPr lang="pl-PL" sz="1200" dirty="0" err="1"/>
              <a:t>began</a:t>
            </a:r>
            <a:r>
              <a:rPr lang="pl-PL" sz="1200" dirty="0"/>
              <a:t> as LANL </a:t>
            </a:r>
            <a:r>
              <a:rPr lang="pl-PL" sz="1200" dirty="0" smtClean="0"/>
              <a:t>LDRD </a:t>
            </a:r>
            <a:r>
              <a:rPr lang="pl-PL" sz="1200" dirty="0" err="1" smtClean="0"/>
              <a:t>projects</a:t>
            </a:r>
            <a:r>
              <a:rPr lang="pl-PL" sz="1200" dirty="0"/>
              <a:t>. </a:t>
            </a:r>
            <a:r>
              <a:rPr lang="pl-PL" sz="1200" dirty="0" err="1"/>
              <a:t>These</a:t>
            </a:r>
            <a:r>
              <a:rPr lang="pl-PL" sz="1200" dirty="0"/>
              <a:t> </a:t>
            </a:r>
            <a:r>
              <a:rPr lang="pl-PL" sz="1200" dirty="0" err="1"/>
              <a:t>two</a:t>
            </a:r>
            <a:r>
              <a:rPr lang="pl-PL" sz="1200" dirty="0"/>
              <a:t> </a:t>
            </a:r>
            <a:r>
              <a:rPr lang="pl-PL" sz="1200" dirty="0" err="1"/>
              <a:t>projects</a:t>
            </a:r>
            <a:r>
              <a:rPr lang="pl-PL" sz="1200" dirty="0"/>
              <a:t> </a:t>
            </a:r>
            <a:r>
              <a:rPr lang="pl-PL" sz="1200" dirty="0" err="1"/>
              <a:t>were</a:t>
            </a:r>
            <a:r>
              <a:rPr lang="pl-PL" sz="1200" dirty="0"/>
              <a:t> </a:t>
            </a:r>
            <a:r>
              <a:rPr lang="pl-PL" sz="1200" dirty="0" err="1"/>
              <a:t>subsequently</a:t>
            </a:r>
            <a:r>
              <a:rPr lang="pl-PL" sz="1200" dirty="0"/>
              <a:t> </a:t>
            </a:r>
            <a:r>
              <a:rPr lang="pl-PL" sz="1200" dirty="0" err="1"/>
              <a:t>adopted</a:t>
            </a:r>
            <a:r>
              <a:rPr lang="pl-PL" sz="1200" dirty="0"/>
              <a:t> by the DOE </a:t>
            </a:r>
            <a:r>
              <a:rPr lang="pl-PL" sz="1200" dirty="0" err="1"/>
              <a:t>Nuclear</a:t>
            </a:r>
            <a:r>
              <a:rPr lang="pl-PL" sz="1200" dirty="0"/>
              <a:t> </a:t>
            </a:r>
            <a:r>
              <a:rPr lang="pl-PL" sz="1200" dirty="0" err="1" smtClean="0"/>
              <a:t>Physics</a:t>
            </a:r>
            <a:r>
              <a:rPr lang="pl-PL" sz="1200" dirty="0" smtClean="0"/>
              <a:t> </a:t>
            </a:r>
            <a:r>
              <a:rPr lang="pl-PL" sz="1200" dirty="0"/>
              <a:t>program, </a:t>
            </a:r>
            <a:r>
              <a:rPr lang="pl-PL" sz="1200" dirty="0" err="1"/>
              <a:t>who</a:t>
            </a:r>
            <a:r>
              <a:rPr lang="pl-PL" sz="1200" dirty="0"/>
              <a:t> </a:t>
            </a:r>
            <a:r>
              <a:rPr lang="pl-PL" sz="1200" dirty="0" err="1"/>
              <a:t>provided</a:t>
            </a:r>
            <a:r>
              <a:rPr lang="pl-PL" sz="1200" dirty="0"/>
              <a:t> </a:t>
            </a:r>
            <a:r>
              <a:rPr lang="pl-PL" sz="1200" dirty="0" err="1"/>
              <a:t>full</a:t>
            </a:r>
            <a:r>
              <a:rPr lang="pl-PL" sz="1200" dirty="0"/>
              <a:t> </a:t>
            </a:r>
            <a:r>
              <a:rPr lang="pl-PL" sz="1200" dirty="0" err="1"/>
              <a:t>detector</a:t>
            </a:r>
            <a:r>
              <a:rPr lang="pl-PL" sz="1200" dirty="0"/>
              <a:t> </a:t>
            </a:r>
            <a:r>
              <a:rPr lang="pl-PL" sz="1200" dirty="0" err="1"/>
              <a:t>funding</a:t>
            </a:r>
            <a:r>
              <a:rPr lang="pl-PL" sz="1200" dirty="0"/>
              <a:t> and </a:t>
            </a:r>
            <a:r>
              <a:rPr lang="pl-PL" sz="1200" dirty="0" err="1"/>
              <a:t>support</a:t>
            </a:r>
            <a:r>
              <a:rPr lang="pl-PL" sz="1200" dirty="0"/>
              <a:t> for the LANL-</a:t>
            </a:r>
            <a:r>
              <a:rPr lang="pl-PL" sz="1200" dirty="0" err="1"/>
              <a:t>led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</a:t>
            </a:r>
            <a:r>
              <a:rPr lang="pl-PL" sz="1200" dirty="0" err="1"/>
              <a:t>programs</a:t>
            </a:r>
            <a:r>
              <a:rPr lang="pl-PL" sz="1200" dirty="0" smtClean="0"/>
              <a:t>. </a:t>
            </a:r>
            <a:r>
              <a:rPr lang="pl-PL" sz="1200" dirty="0" err="1"/>
              <a:t>This</a:t>
            </a:r>
            <a:r>
              <a:rPr lang="pl-PL" sz="1200" dirty="0"/>
              <a:t> past </a:t>
            </a:r>
            <a:r>
              <a:rPr lang="pl-PL" sz="1200" dirty="0" err="1"/>
              <a:t>record</a:t>
            </a:r>
            <a:r>
              <a:rPr lang="pl-PL" sz="1200" dirty="0"/>
              <a:t> </a:t>
            </a:r>
            <a:r>
              <a:rPr lang="pl-PL" sz="1200" dirty="0" err="1"/>
              <a:t>demonstrates</a:t>
            </a:r>
            <a:r>
              <a:rPr lang="pl-PL" sz="1200" dirty="0"/>
              <a:t> </a:t>
            </a:r>
            <a:r>
              <a:rPr lang="pl-PL" sz="1200" dirty="0" err="1"/>
              <a:t>that</a:t>
            </a:r>
            <a:r>
              <a:rPr lang="pl-PL" sz="1200" dirty="0"/>
              <a:t> the </a:t>
            </a:r>
            <a:r>
              <a:rPr lang="pl-PL" sz="1200" dirty="0" err="1"/>
              <a:t>current</a:t>
            </a:r>
            <a:r>
              <a:rPr lang="pl-PL" sz="1200" dirty="0"/>
              <a:t> team </a:t>
            </a:r>
            <a:r>
              <a:rPr lang="pl-PL" sz="1200" dirty="0" err="1"/>
              <a:t>has</a:t>
            </a:r>
            <a:r>
              <a:rPr lang="pl-PL" sz="1200" dirty="0"/>
              <a:t> </a:t>
            </a:r>
            <a:r>
              <a:rPr lang="pl-PL" sz="1200" dirty="0" err="1"/>
              <a:t>abundant</a:t>
            </a:r>
            <a:r>
              <a:rPr lang="pl-PL" sz="1200" dirty="0"/>
              <a:t> program development </a:t>
            </a:r>
            <a:r>
              <a:rPr lang="pl-PL" sz="1200" dirty="0" err="1" smtClean="0"/>
              <a:t>experience</a:t>
            </a:r>
            <a:r>
              <a:rPr lang="pl-PL" sz="1200" dirty="0" smtClean="0"/>
              <a:t> </a:t>
            </a:r>
            <a:r>
              <a:rPr lang="pl-PL" sz="1200" dirty="0"/>
              <a:t>for </a:t>
            </a:r>
            <a:r>
              <a:rPr lang="pl-PL" sz="1200" dirty="0" err="1"/>
              <a:t>managing</a:t>
            </a:r>
            <a:r>
              <a:rPr lang="pl-PL" sz="1200" dirty="0"/>
              <a:t> </a:t>
            </a: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kind</a:t>
            </a:r>
            <a:r>
              <a:rPr lang="pl-PL" sz="1200" dirty="0"/>
              <a:t> of </a:t>
            </a:r>
            <a:r>
              <a:rPr lang="pl-PL" sz="1200" dirty="0" err="1"/>
              <a:t>transition</a:t>
            </a:r>
            <a:r>
              <a:rPr lang="pl-PL" sz="1200" dirty="0"/>
              <a:t>. </a:t>
            </a:r>
            <a:r>
              <a:rPr lang="pl-PL" sz="1200" dirty="0" err="1"/>
              <a:t>After</a:t>
            </a:r>
            <a:r>
              <a:rPr lang="pl-PL" sz="1200" dirty="0"/>
              <a:t> </a:t>
            </a:r>
            <a:r>
              <a:rPr lang="pl-PL" sz="1200" dirty="0" err="1"/>
              <a:t>this</a:t>
            </a:r>
            <a:r>
              <a:rPr lang="pl-PL" sz="1200" dirty="0"/>
              <a:t> DR </a:t>
            </a:r>
            <a:r>
              <a:rPr lang="pl-PL" sz="1200" dirty="0" err="1"/>
              <a:t>project</a:t>
            </a:r>
            <a:r>
              <a:rPr lang="pl-PL" sz="1200" dirty="0"/>
              <a:t>, we </a:t>
            </a:r>
            <a:r>
              <a:rPr lang="pl-PL" sz="1200" dirty="0" err="1" smtClean="0"/>
              <a:t>will</a:t>
            </a:r>
            <a:r>
              <a:rPr lang="pl-PL" sz="1200" dirty="0" smtClean="0"/>
              <a:t> </a:t>
            </a:r>
            <a:r>
              <a:rPr lang="pl-PL" sz="1200" dirty="0" err="1"/>
              <a:t>work</a:t>
            </a:r>
            <a:r>
              <a:rPr lang="pl-PL" sz="1200" dirty="0"/>
              <a:t> </a:t>
            </a:r>
            <a:r>
              <a:rPr lang="pl-PL" sz="1200" dirty="0" err="1"/>
              <a:t>closely</a:t>
            </a:r>
            <a:r>
              <a:rPr lang="pl-PL" sz="1200" dirty="0"/>
              <a:t> with </a:t>
            </a:r>
            <a:r>
              <a:rPr lang="pl-PL" sz="1200" dirty="0" err="1"/>
              <a:t>LANL’s</a:t>
            </a:r>
            <a:r>
              <a:rPr lang="pl-PL" sz="1200" dirty="0"/>
              <a:t> </a:t>
            </a:r>
            <a:r>
              <a:rPr lang="pl-PL" sz="1200" dirty="0" err="1"/>
              <a:t>Nuclear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program </a:t>
            </a:r>
            <a:r>
              <a:rPr lang="pl-PL" sz="1200" dirty="0" err="1"/>
              <a:t>office</a:t>
            </a:r>
            <a:r>
              <a:rPr lang="pl-PL" sz="1200" dirty="0"/>
              <a:t>, the </a:t>
            </a:r>
            <a:r>
              <a:rPr lang="pl-PL" sz="1200" dirty="0" err="1"/>
              <a:t>sPHENIX</a:t>
            </a:r>
            <a:r>
              <a:rPr lang="pl-PL" sz="1200" dirty="0"/>
              <a:t> </a:t>
            </a:r>
            <a:r>
              <a:rPr lang="pl-PL" sz="1200" dirty="0" err="1"/>
              <a:t>collaboration</a:t>
            </a:r>
            <a:r>
              <a:rPr lang="pl-PL" sz="1200" dirty="0"/>
              <a:t>, </a:t>
            </a:r>
            <a:r>
              <a:rPr lang="pl-PL" sz="1200" dirty="0" smtClean="0"/>
              <a:t>and </a:t>
            </a:r>
            <a:r>
              <a:rPr lang="pl-PL" sz="1200" dirty="0" err="1"/>
              <a:t>our</a:t>
            </a:r>
            <a:r>
              <a:rPr lang="pl-PL" sz="1200" dirty="0"/>
              <a:t> DOE </a:t>
            </a:r>
            <a:r>
              <a:rPr lang="pl-PL" sz="1200" dirty="0" err="1"/>
              <a:t>Nuclear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program </a:t>
            </a:r>
            <a:r>
              <a:rPr lang="pl-PL" sz="1200" dirty="0" err="1"/>
              <a:t>managers</a:t>
            </a:r>
            <a:r>
              <a:rPr lang="pl-PL" sz="1200" dirty="0"/>
              <a:t> to </a:t>
            </a:r>
            <a:r>
              <a:rPr lang="pl-PL" sz="1200" dirty="0" err="1"/>
              <a:t>construct</a:t>
            </a:r>
            <a:r>
              <a:rPr lang="pl-PL" sz="1200" dirty="0"/>
              <a:t> and </a:t>
            </a:r>
            <a:r>
              <a:rPr lang="pl-PL" sz="1200" dirty="0" err="1"/>
              <a:t>install</a:t>
            </a:r>
            <a:r>
              <a:rPr lang="pl-PL" sz="1200" dirty="0"/>
              <a:t> the </a:t>
            </a:r>
            <a:r>
              <a:rPr lang="pl-PL" sz="1200" dirty="0" err="1"/>
              <a:t>full</a:t>
            </a:r>
            <a:r>
              <a:rPr lang="pl-PL" sz="1200" dirty="0"/>
              <a:t> </a:t>
            </a:r>
            <a:r>
              <a:rPr lang="pl-PL" sz="1200" dirty="0" err="1"/>
              <a:t>inner</a:t>
            </a:r>
            <a:r>
              <a:rPr lang="pl-PL" sz="1200" dirty="0"/>
              <a:t> </a:t>
            </a:r>
            <a:r>
              <a:rPr lang="pl-PL" sz="1200" dirty="0" err="1"/>
              <a:t>tracker</a:t>
            </a:r>
            <a:r>
              <a:rPr lang="pl-PL" sz="1200" dirty="0"/>
              <a:t>. The </a:t>
            </a:r>
            <a:r>
              <a:rPr lang="pl-PL" sz="1200" dirty="0" err="1"/>
              <a:t>potential</a:t>
            </a:r>
            <a:r>
              <a:rPr lang="pl-PL" sz="1200" dirty="0"/>
              <a:t> </a:t>
            </a:r>
            <a:r>
              <a:rPr lang="pl-PL" sz="1200" dirty="0" err="1"/>
              <a:t>total</a:t>
            </a:r>
            <a:r>
              <a:rPr lang="pl-PL" sz="1200" dirty="0"/>
              <a:t> return on </a:t>
            </a: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proposed</a:t>
            </a:r>
            <a:r>
              <a:rPr lang="pl-PL" sz="1200" dirty="0"/>
              <a:t> LDRD investment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large</a:t>
            </a:r>
            <a:r>
              <a:rPr lang="pl-PL" sz="1200" dirty="0"/>
              <a:t>, </a:t>
            </a:r>
            <a:r>
              <a:rPr lang="pl-PL" sz="1200" dirty="0" err="1"/>
              <a:t>above</a:t>
            </a:r>
            <a:r>
              <a:rPr lang="pl-PL" sz="1200" dirty="0"/>
              <a:t> 6:1. For </a:t>
            </a:r>
            <a:r>
              <a:rPr lang="pl-PL" sz="1200" dirty="0" err="1"/>
              <a:t>example</a:t>
            </a:r>
            <a:r>
              <a:rPr lang="pl-PL" sz="1200" dirty="0"/>
              <a:t>, the DOE </a:t>
            </a:r>
            <a:r>
              <a:rPr lang="pl-PL" sz="1200" dirty="0" err="1"/>
              <a:t>currently</a:t>
            </a:r>
            <a:r>
              <a:rPr lang="pl-PL" sz="1200" dirty="0"/>
              <a:t> </a:t>
            </a:r>
            <a:r>
              <a:rPr lang="pl-PL" sz="1200" dirty="0" err="1"/>
              <a:t>provides</a:t>
            </a:r>
            <a:r>
              <a:rPr lang="pl-PL" sz="1200" dirty="0"/>
              <a:t> </a:t>
            </a:r>
            <a:r>
              <a:rPr lang="pl-PL" sz="1200" dirty="0" err="1"/>
              <a:t>about</a:t>
            </a:r>
            <a:r>
              <a:rPr lang="pl-PL" sz="1200" dirty="0"/>
              <a:t> $3M per </a:t>
            </a:r>
            <a:r>
              <a:rPr lang="pl-PL" sz="1200" dirty="0" err="1"/>
              <a:t>year</a:t>
            </a:r>
            <a:r>
              <a:rPr lang="pl-PL" sz="1200" dirty="0"/>
              <a:t> to LANL for </a:t>
            </a:r>
            <a:r>
              <a:rPr lang="pl-PL" sz="1200" dirty="0" err="1"/>
              <a:t>physics</a:t>
            </a:r>
            <a:r>
              <a:rPr lang="pl-PL" sz="1200" dirty="0"/>
              <a:t> </a:t>
            </a:r>
            <a:r>
              <a:rPr lang="pl-PL" sz="1200" dirty="0" err="1"/>
              <a:t>work</a:t>
            </a:r>
            <a:r>
              <a:rPr lang="pl-PL" sz="1200" dirty="0"/>
              <a:t> </a:t>
            </a:r>
            <a:r>
              <a:rPr lang="pl-PL" sz="1200" dirty="0" err="1"/>
              <a:t>related</a:t>
            </a:r>
            <a:r>
              <a:rPr lang="pl-PL" sz="1200" dirty="0"/>
              <a:t> to </a:t>
            </a:r>
            <a:r>
              <a:rPr lang="pl-PL" sz="1200" dirty="0" err="1"/>
              <a:t>our</a:t>
            </a:r>
            <a:r>
              <a:rPr lang="pl-PL" sz="1200" dirty="0"/>
              <a:t> FVTX </a:t>
            </a:r>
            <a:r>
              <a:rPr lang="pl-PL" sz="1200" dirty="0" err="1"/>
              <a:t>detector</a:t>
            </a:r>
            <a:r>
              <a:rPr lang="pl-PL" sz="1200" dirty="0"/>
              <a:t> and </a:t>
            </a:r>
            <a:r>
              <a:rPr lang="pl-PL" sz="1200" dirty="0" err="1"/>
              <a:t>has</a:t>
            </a:r>
            <a:r>
              <a:rPr lang="pl-PL" sz="1200" dirty="0"/>
              <a:t> </a:t>
            </a:r>
            <a:r>
              <a:rPr lang="pl-PL" sz="1200" dirty="0" err="1"/>
              <a:t>done</a:t>
            </a:r>
            <a:r>
              <a:rPr lang="pl-PL" sz="1200" dirty="0"/>
              <a:t> </a:t>
            </a:r>
            <a:r>
              <a:rPr lang="pl-PL" sz="1200" dirty="0" err="1"/>
              <a:t>so</a:t>
            </a:r>
            <a:r>
              <a:rPr lang="pl-PL" sz="1200" dirty="0"/>
              <a:t> for </a:t>
            </a:r>
            <a:r>
              <a:rPr lang="pl-PL" sz="1200" dirty="0" err="1"/>
              <a:t>about</a:t>
            </a:r>
            <a:r>
              <a:rPr lang="pl-PL" sz="1200" dirty="0"/>
              <a:t> 7 </a:t>
            </a:r>
            <a:r>
              <a:rPr lang="pl-PL" sz="1200" dirty="0" err="1"/>
              <a:t>years</a:t>
            </a:r>
            <a:r>
              <a:rPr lang="pl-PL" sz="1200" dirty="0"/>
              <a:t>. The FVTX </a:t>
            </a:r>
            <a:r>
              <a:rPr lang="pl-PL" sz="1200" dirty="0" err="1"/>
              <a:t>physics</a:t>
            </a:r>
            <a:r>
              <a:rPr lang="pl-PL" sz="1200" dirty="0"/>
              <a:t> program </a:t>
            </a:r>
            <a:r>
              <a:rPr lang="pl-PL" sz="1200" dirty="0" err="1"/>
              <a:t>will</a:t>
            </a:r>
            <a:r>
              <a:rPr lang="pl-PL" sz="1200" dirty="0"/>
              <a:t> </a:t>
            </a:r>
            <a:r>
              <a:rPr lang="pl-PL" sz="1200" dirty="0" err="1"/>
              <a:t>likely</a:t>
            </a:r>
            <a:r>
              <a:rPr lang="pl-PL" sz="1200" dirty="0"/>
              <a:t> end </a:t>
            </a:r>
            <a:r>
              <a:rPr lang="pl-PL" sz="1200" dirty="0" err="1"/>
              <a:t>within</a:t>
            </a:r>
            <a:r>
              <a:rPr lang="pl-PL" sz="1200" dirty="0"/>
              <a:t> a </a:t>
            </a:r>
            <a:r>
              <a:rPr lang="pl-PL" sz="1200" dirty="0" err="1"/>
              <a:t>few</a:t>
            </a:r>
            <a:r>
              <a:rPr lang="pl-PL" sz="1200" dirty="0"/>
              <a:t> </a:t>
            </a:r>
            <a:r>
              <a:rPr lang="pl-PL" sz="1200" dirty="0" err="1"/>
              <a:t>years</a:t>
            </a:r>
            <a:r>
              <a:rPr lang="pl-PL" sz="1200" dirty="0"/>
              <a:t>. </a:t>
            </a:r>
            <a:r>
              <a:rPr lang="pl-PL" sz="1200" dirty="0" err="1"/>
              <a:t>Without</a:t>
            </a:r>
            <a:r>
              <a:rPr lang="pl-PL" sz="1200" dirty="0"/>
              <a:t> a major </a:t>
            </a:r>
            <a:r>
              <a:rPr lang="pl-PL" sz="1200" dirty="0" err="1"/>
              <a:t>new</a:t>
            </a:r>
            <a:r>
              <a:rPr lang="pl-PL" sz="1200" dirty="0"/>
              <a:t> role </a:t>
            </a:r>
            <a:r>
              <a:rPr lang="pl-PL" sz="1200" dirty="0" err="1"/>
              <a:t>at</a:t>
            </a:r>
            <a:r>
              <a:rPr lang="pl-PL" sz="1200" dirty="0"/>
              <a:t> </a:t>
            </a:r>
            <a:r>
              <a:rPr lang="pl-PL" sz="1200" dirty="0" err="1"/>
              <a:t>sPHENIX</a:t>
            </a:r>
            <a:r>
              <a:rPr lang="pl-PL" sz="1200" dirty="0"/>
              <a:t>, </a:t>
            </a:r>
            <a:r>
              <a:rPr lang="pl-PL" sz="1200" dirty="0" err="1"/>
              <a:t>our</a:t>
            </a:r>
            <a:r>
              <a:rPr lang="pl-PL" sz="1200" dirty="0"/>
              <a:t> DOE </a:t>
            </a:r>
            <a:r>
              <a:rPr lang="pl-PL" sz="1200" dirty="0" err="1"/>
              <a:t>longterm</a:t>
            </a:r>
            <a:r>
              <a:rPr lang="pl-PL" sz="1200" dirty="0"/>
              <a:t> </a:t>
            </a:r>
            <a:r>
              <a:rPr lang="pl-PL" sz="1200" dirty="0" err="1"/>
              <a:t>support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at</a:t>
            </a:r>
            <a:r>
              <a:rPr lang="pl-PL" sz="1200" dirty="0"/>
              <a:t> </a:t>
            </a:r>
            <a:r>
              <a:rPr lang="pl-PL" sz="1200" dirty="0" err="1"/>
              <a:t>risk</a:t>
            </a:r>
            <a:r>
              <a:rPr lang="pl-PL" sz="1200" dirty="0"/>
              <a:t>. </a:t>
            </a:r>
          </a:p>
          <a:p>
            <a:endParaRPr lang="pl-PL" sz="1200" dirty="0"/>
          </a:p>
          <a:p>
            <a:r>
              <a:rPr lang="pl-PL" sz="1200" b="1" dirty="0" err="1">
                <a:solidFill>
                  <a:srgbClr val="FF0000"/>
                </a:solidFill>
              </a:rPr>
              <a:t>Theory</a:t>
            </a:r>
            <a:r>
              <a:rPr lang="pl-PL" sz="1200" b="1" dirty="0">
                <a:solidFill>
                  <a:srgbClr val="FF0000"/>
                </a:solidFill>
              </a:rPr>
              <a:t>: </a:t>
            </a: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project</a:t>
            </a:r>
            <a:r>
              <a:rPr lang="pl-PL" sz="1200" dirty="0"/>
              <a:t> </a:t>
            </a:r>
            <a:r>
              <a:rPr lang="pl-PL" sz="1200" dirty="0" err="1"/>
              <a:t>will</a:t>
            </a:r>
            <a:r>
              <a:rPr lang="pl-PL" sz="1200" dirty="0"/>
              <a:t> place LANL </a:t>
            </a:r>
            <a:r>
              <a:rPr lang="pl-PL" sz="1200" dirty="0" err="1"/>
              <a:t>at</a:t>
            </a:r>
            <a:r>
              <a:rPr lang="pl-PL" sz="1200" dirty="0"/>
              <a:t> the </a:t>
            </a:r>
            <a:r>
              <a:rPr lang="pl-PL" sz="1200" dirty="0" err="1"/>
              <a:t>forefront</a:t>
            </a:r>
            <a:r>
              <a:rPr lang="pl-PL" sz="1200" dirty="0"/>
              <a:t> of b-</a:t>
            </a:r>
            <a:r>
              <a:rPr lang="pl-PL" sz="1200" dirty="0" err="1"/>
              <a:t>jet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</a:t>
            </a:r>
            <a:r>
              <a:rPr lang="pl-PL" sz="1200" dirty="0" err="1"/>
              <a:t>calculations</a:t>
            </a:r>
            <a:r>
              <a:rPr lang="pl-PL" sz="1200" dirty="0"/>
              <a:t> for </a:t>
            </a:r>
            <a:r>
              <a:rPr lang="pl-PL" sz="1200" dirty="0" err="1"/>
              <a:t>both</a:t>
            </a:r>
            <a:r>
              <a:rPr lang="pl-PL" sz="1200" dirty="0"/>
              <a:t> RHIC and LHC </a:t>
            </a:r>
            <a:r>
              <a:rPr lang="pl-PL" sz="1200" dirty="0" err="1"/>
              <a:t>collision</a:t>
            </a:r>
            <a:r>
              <a:rPr lang="pl-PL" sz="1200" dirty="0"/>
              <a:t> </a:t>
            </a:r>
            <a:r>
              <a:rPr lang="pl-PL" sz="1200" dirty="0" err="1"/>
              <a:t>energies</a:t>
            </a:r>
            <a:r>
              <a:rPr lang="pl-PL" sz="1200" dirty="0"/>
              <a:t> </a:t>
            </a:r>
            <a:r>
              <a:rPr lang="pl-PL" sz="1200" dirty="0" err="1"/>
              <a:t>under</a:t>
            </a:r>
            <a:r>
              <a:rPr lang="pl-PL" sz="1200" dirty="0"/>
              <a:t> a </a:t>
            </a:r>
            <a:r>
              <a:rPr lang="pl-PL" sz="1200" dirty="0" err="1"/>
              <a:t>common</a:t>
            </a:r>
            <a:r>
              <a:rPr lang="pl-PL" sz="1200" dirty="0"/>
              <a:t> </a:t>
            </a:r>
            <a:r>
              <a:rPr lang="pl-PL" sz="1200" dirty="0" err="1"/>
              <a:t>theoretical</a:t>
            </a:r>
            <a:r>
              <a:rPr lang="pl-PL" sz="1200" dirty="0"/>
              <a:t> </a:t>
            </a:r>
            <a:r>
              <a:rPr lang="pl-PL" sz="1200" dirty="0" err="1"/>
              <a:t>framework</a:t>
            </a:r>
            <a:r>
              <a:rPr lang="pl-PL" sz="1200" dirty="0"/>
              <a:t>. </a:t>
            </a:r>
            <a:r>
              <a:rPr lang="pl-PL" sz="1200" dirty="0" err="1"/>
              <a:t>This</a:t>
            </a:r>
            <a:r>
              <a:rPr lang="pl-PL" sz="1200" dirty="0"/>
              <a:t> </a:t>
            </a:r>
            <a:r>
              <a:rPr lang="pl-PL" sz="1200" dirty="0" err="1"/>
              <a:t>will</a:t>
            </a:r>
            <a:r>
              <a:rPr lang="pl-PL" sz="1200" dirty="0"/>
              <a:t> </a:t>
            </a:r>
            <a:r>
              <a:rPr lang="pl-PL" sz="1200" dirty="0" err="1"/>
              <a:t>ensure</a:t>
            </a:r>
            <a:r>
              <a:rPr lang="pl-PL" sz="1200" dirty="0"/>
              <a:t> </a:t>
            </a:r>
            <a:r>
              <a:rPr lang="pl-PL" sz="1200" dirty="0" err="1"/>
              <a:t>that</a:t>
            </a:r>
            <a:r>
              <a:rPr lang="pl-PL" sz="1200" dirty="0"/>
              <a:t>, </a:t>
            </a:r>
            <a:r>
              <a:rPr lang="pl-PL" sz="1200" dirty="0" err="1"/>
              <a:t>after</a:t>
            </a:r>
            <a:r>
              <a:rPr lang="pl-PL" sz="1200" dirty="0"/>
              <a:t> the </a:t>
            </a:r>
            <a:r>
              <a:rPr lang="pl-PL" sz="1200" dirty="0" err="1"/>
              <a:t>completion</a:t>
            </a:r>
            <a:r>
              <a:rPr lang="pl-PL" sz="1200" dirty="0"/>
              <a:t> of the DR, the </a:t>
            </a:r>
            <a:r>
              <a:rPr lang="pl-PL" sz="1200" dirty="0" err="1"/>
              <a:t>utilization</a:t>
            </a:r>
            <a:r>
              <a:rPr lang="pl-PL" sz="1200" dirty="0"/>
              <a:t> of the </a:t>
            </a:r>
            <a:r>
              <a:rPr lang="pl-PL" sz="1200" dirty="0" err="1"/>
              <a:t>next</a:t>
            </a:r>
            <a:r>
              <a:rPr lang="pl-PL" sz="1200" dirty="0"/>
              <a:t> </a:t>
            </a:r>
            <a:r>
              <a:rPr lang="pl-PL" sz="1200" dirty="0" err="1"/>
              <a:t>generation</a:t>
            </a:r>
            <a:r>
              <a:rPr lang="pl-PL" sz="1200" dirty="0"/>
              <a:t> of </a:t>
            </a:r>
            <a:r>
              <a:rPr lang="pl-PL" sz="1200" dirty="0" err="1"/>
              <a:t>experiments</a:t>
            </a:r>
            <a:r>
              <a:rPr lang="pl-PL" sz="1200" dirty="0"/>
              <a:t> </a:t>
            </a:r>
            <a:r>
              <a:rPr lang="pl-PL" sz="1200" dirty="0" err="1"/>
              <a:t>is</a:t>
            </a:r>
            <a:r>
              <a:rPr lang="pl-PL" sz="1200" dirty="0"/>
              <a:t> </a:t>
            </a:r>
            <a:r>
              <a:rPr lang="pl-PL" sz="1200" dirty="0" err="1"/>
              <a:t>fully</a:t>
            </a:r>
            <a:r>
              <a:rPr lang="pl-PL" sz="1200" dirty="0"/>
              <a:t> </a:t>
            </a:r>
            <a:r>
              <a:rPr lang="pl-PL" sz="1200" dirty="0" err="1"/>
              <a:t>maximized</a:t>
            </a:r>
            <a:r>
              <a:rPr lang="pl-PL" sz="1200" dirty="0"/>
              <a:t> and </a:t>
            </a:r>
            <a:r>
              <a:rPr lang="pl-PL" sz="1200" dirty="0" err="1"/>
              <a:t>will</a:t>
            </a:r>
            <a:r>
              <a:rPr lang="pl-PL" sz="1200" dirty="0"/>
              <a:t> </a:t>
            </a:r>
            <a:r>
              <a:rPr lang="pl-PL" sz="1200" dirty="0" err="1"/>
              <a:t>provide</a:t>
            </a:r>
            <a:r>
              <a:rPr lang="pl-PL" sz="1200" dirty="0"/>
              <a:t> </a:t>
            </a:r>
            <a:r>
              <a:rPr lang="pl-PL" sz="1200" dirty="0" err="1"/>
              <a:t>additional</a:t>
            </a:r>
            <a:r>
              <a:rPr lang="pl-PL" sz="1200" dirty="0"/>
              <a:t> </a:t>
            </a:r>
            <a:r>
              <a:rPr lang="pl-PL" sz="1200" dirty="0" err="1"/>
              <a:t>insight</a:t>
            </a:r>
            <a:r>
              <a:rPr lang="pl-PL" sz="1200" dirty="0"/>
              <a:t> </a:t>
            </a:r>
            <a:r>
              <a:rPr lang="pl-PL" sz="1200" dirty="0" err="1"/>
              <a:t>into</a:t>
            </a:r>
            <a:r>
              <a:rPr lang="pl-PL" sz="1200" dirty="0"/>
              <a:t> the heavy </a:t>
            </a:r>
            <a:r>
              <a:rPr lang="pl-PL" sz="1200" dirty="0" err="1"/>
              <a:t>ion</a:t>
            </a:r>
            <a:r>
              <a:rPr lang="pl-PL" sz="1200" dirty="0"/>
              <a:t> LHC </a:t>
            </a:r>
            <a:r>
              <a:rPr lang="pl-PL" sz="1200" dirty="0" err="1"/>
              <a:t>experiments</a:t>
            </a:r>
            <a:r>
              <a:rPr lang="pl-PL" sz="1200" dirty="0"/>
              <a:t> </a:t>
            </a:r>
            <a:r>
              <a:rPr lang="pl-PL" sz="1200" dirty="0" err="1"/>
              <a:t>currently</a:t>
            </a:r>
            <a:r>
              <a:rPr lang="pl-PL" sz="1200" dirty="0"/>
              <a:t> </a:t>
            </a:r>
            <a:r>
              <a:rPr lang="pl-PL" sz="1200" dirty="0" err="1"/>
              <a:t>underway</a:t>
            </a:r>
            <a:r>
              <a:rPr lang="pl-PL" sz="1200" dirty="0"/>
              <a:t>. </a:t>
            </a:r>
            <a:r>
              <a:rPr lang="pl-PL" sz="1200" dirty="0" err="1"/>
              <a:t>Previous</a:t>
            </a:r>
            <a:r>
              <a:rPr lang="pl-PL" sz="1200" dirty="0"/>
              <a:t> </a:t>
            </a:r>
            <a:r>
              <a:rPr lang="pl-PL" sz="1200" dirty="0" err="1"/>
              <a:t>successful</a:t>
            </a:r>
            <a:r>
              <a:rPr lang="pl-PL" sz="1200" dirty="0"/>
              <a:t> </a:t>
            </a:r>
            <a:r>
              <a:rPr lang="pl-PL" sz="1200" dirty="0" err="1"/>
              <a:t>theoretical</a:t>
            </a:r>
            <a:r>
              <a:rPr lang="pl-PL" sz="1200" dirty="0"/>
              <a:t> LDRD </a:t>
            </a:r>
            <a:r>
              <a:rPr lang="pl-PL" sz="1200" dirty="0" err="1"/>
              <a:t>projects</a:t>
            </a:r>
            <a:r>
              <a:rPr lang="pl-PL" sz="1200" dirty="0"/>
              <a:t> </a:t>
            </a:r>
            <a:r>
              <a:rPr lang="pl-PL" sz="1200" dirty="0" err="1"/>
              <a:t>have</a:t>
            </a:r>
            <a:r>
              <a:rPr lang="pl-PL" sz="1200" dirty="0"/>
              <a:t> </a:t>
            </a:r>
            <a:r>
              <a:rPr lang="pl-PL" sz="1200" dirty="0" err="1"/>
              <a:t>allowed</a:t>
            </a:r>
            <a:r>
              <a:rPr lang="pl-PL" sz="1200" dirty="0"/>
              <a:t> LANL to </a:t>
            </a:r>
            <a:r>
              <a:rPr lang="pl-PL" sz="1200" dirty="0" err="1"/>
              <a:t>secure</a:t>
            </a:r>
            <a:r>
              <a:rPr lang="pl-PL" sz="1200" dirty="0"/>
              <a:t> </a:t>
            </a:r>
            <a:r>
              <a:rPr lang="pl-PL" sz="1200" dirty="0" err="1"/>
              <a:t>significant</a:t>
            </a:r>
            <a:r>
              <a:rPr lang="pl-PL" sz="1200" dirty="0"/>
              <a:t> DOE </a:t>
            </a:r>
            <a:r>
              <a:rPr lang="pl-PL" sz="1200" dirty="0" err="1"/>
              <a:t>early</a:t>
            </a:r>
            <a:r>
              <a:rPr lang="pl-PL" sz="1200" dirty="0"/>
              <a:t> </a:t>
            </a:r>
            <a:r>
              <a:rPr lang="pl-PL" sz="1200" dirty="0" err="1"/>
              <a:t>career</a:t>
            </a:r>
            <a:r>
              <a:rPr lang="pl-PL" sz="1200" dirty="0"/>
              <a:t> </a:t>
            </a:r>
            <a:r>
              <a:rPr lang="pl-PL" sz="1200" dirty="0" err="1"/>
              <a:t>award</a:t>
            </a:r>
            <a:r>
              <a:rPr lang="pl-PL" sz="1200" dirty="0"/>
              <a:t> </a:t>
            </a:r>
            <a:r>
              <a:rPr lang="pl-PL" sz="1200" dirty="0" err="1"/>
              <a:t>funding</a:t>
            </a:r>
            <a:r>
              <a:rPr lang="pl-PL" sz="1200" dirty="0"/>
              <a:t> ($1M/</a:t>
            </a:r>
            <a:r>
              <a:rPr lang="pl-PL" sz="1200" dirty="0" err="1"/>
              <a:t>yr</a:t>
            </a:r>
            <a:r>
              <a:rPr lang="pl-PL" sz="1200" dirty="0"/>
              <a:t> for 5 </a:t>
            </a:r>
            <a:r>
              <a:rPr lang="pl-PL" sz="1200" dirty="0" err="1"/>
              <a:t>yrs</a:t>
            </a:r>
            <a:r>
              <a:rPr lang="pl-PL" sz="1200" dirty="0"/>
              <a:t>) and we </a:t>
            </a:r>
            <a:r>
              <a:rPr lang="pl-PL" sz="1200" dirty="0" err="1"/>
              <a:t>expect</a:t>
            </a:r>
            <a:r>
              <a:rPr lang="pl-PL" sz="1200" dirty="0"/>
              <a:t> to </a:t>
            </a:r>
            <a:r>
              <a:rPr lang="pl-PL" sz="1200" dirty="0" err="1"/>
              <a:t>receive</a:t>
            </a:r>
            <a:r>
              <a:rPr lang="pl-PL" sz="1200" dirty="0"/>
              <a:t> </a:t>
            </a:r>
            <a:r>
              <a:rPr lang="pl-PL" sz="1200" dirty="0" err="1"/>
              <a:t>long</a:t>
            </a:r>
            <a:r>
              <a:rPr lang="pl-PL" sz="1200" dirty="0"/>
              <a:t>-term DOE </a:t>
            </a:r>
            <a:r>
              <a:rPr lang="pl-PL" sz="1200" dirty="0" err="1"/>
              <a:t>baseline</a:t>
            </a:r>
            <a:r>
              <a:rPr lang="pl-PL" sz="1200" dirty="0"/>
              <a:t> </a:t>
            </a:r>
            <a:r>
              <a:rPr lang="pl-PL" sz="1200" dirty="0" err="1"/>
              <a:t>support</a:t>
            </a:r>
            <a:r>
              <a:rPr lang="pl-PL" sz="1200" dirty="0"/>
              <a:t> as a </a:t>
            </a:r>
            <a:r>
              <a:rPr lang="pl-PL" sz="1200" dirty="0" err="1"/>
              <a:t>result</a:t>
            </a:r>
            <a:r>
              <a:rPr lang="pl-PL" sz="1200" dirty="0"/>
              <a:t> of </a:t>
            </a:r>
            <a:r>
              <a:rPr lang="pl-PL" sz="1200" dirty="0" err="1"/>
              <a:t>this</a:t>
            </a:r>
            <a:r>
              <a:rPr lang="pl-PL" sz="1200" dirty="0"/>
              <a:t> LDRD </a:t>
            </a:r>
            <a:r>
              <a:rPr lang="pl-PL" sz="1200" dirty="0" err="1"/>
              <a:t>effort</a:t>
            </a:r>
            <a:r>
              <a:rPr lang="pl-PL" sz="1200" dirty="0"/>
              <a:t>. </a:t>
            </a:r>
            <a:r>
              <a:rPr lang="pl-PL" sz="1200" dirty="0" err="1"/>
              <a:t>Funding</a:t>
            </a:r>
            <a:r>
              <a:rPr lang="pl-PL" sz="1200" dirty="0"/>
              <a:t> </a:t>
            </a:r>
            <a:r>
              <a:rPr lang="pl-PL" sz="1200" dirty="0" err="1"/>
              <a:t>sources</a:t>
            </a:r>
            <a:r>
              <a:rPr lang="pl-PL" sz="1200" dirty="0"/>
              <a:t> for the </a:t>
            </a:r>
            <a:r>
              <a:rPr lang="pl-PL" sz="1200" dirty="0" err="1"/>
              <a:t>theoretical</a:t>
            </a:r>
            <a:r>
              <a:rPr lang="pl-PL" sz="1200" dirty="0"/>
              <a:t> </a:t>
            </a:r>
            <a:r>
              <a:rPr lang="pl-PL" sz="1200" dirty="0" err="1"/>
              <a:t>efforts</a:t>
            </a:r>
            <a:r>
              <a:rPr lang="pl-PL" sz="1200" dirty="0"/>
              <a:t> </a:t>
            </a:r>
            <a:r>
              <a:rPr lang="pl-PL" sz="1200" dirty="0" err="1"/>
              <a:t>include</a:t>
            </a:r>
            <a:r>
              <a:rPr lang="pl-PL" sz="1200" dirty="0"/>
              <a:t> </a:t>
            </a:r>
            <a:r>
              <a:rPr lang="pl-PL" sz="1200" dirty="0" err="1"/>
              <a:t>DOE’s</a:t>
            </a:r>
            <a:r>
              <a:rPr lang="pl-PL" sz="1200" dirty="0"/>
              <a:t> </a:t>
            </a:r>
            <a:r>
              <a:rPr lang="pl-PL" sz="1200" dirty="0" err="1"/>
              <a:t>Nuclear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, High </a:t>
            </a:r>
            <a:r>
              <a:rPr lang="pl-PL" sz="1200" dirty="0" err="1"/>
              <a:t>Energy</a:t>
            </a:r>
            <a:r>
              <a:rPr lang="pl-PL" sz="1200" dirty="0"/>
              <a:t> </a:t>
            </a:r>
            <a:r>
              <a:rPr lang="pl-PL" sz="1200" dirty="0" err="1"/>
              <a:t>Physics</a:t>
            </a:r>
            <a:r>
              <a:rPr lang="pl-PL" sz="1200" dirty="0"/>
              <a:t> and </a:t>
            </a:r>
            <a:r>
              <a:rPr lang="pl-PL" sz="1200" dirty="0" err="1"/>
              <a:t>Fusion</a:t>
            </a:r>
            <a:r>
              <a:rPr lang="pl-PL" sz="1200" dirty="0"/>
              <a:t> </a:t>
            </a:r>
            <a:r>
              <a:rPr lang="pl-PL" sz="1200" dirty="0" err="1"/>
              <a:t>Energy</a:t>
            </a:r>
            <a:r>
              <a:rPr lang="pl-PL" sz="1200" dirty="0"/>
              <a:t> Science program </a:t>
            </a:r>
            <a:r>
              <a:rPr lang="pl-PL" sz="1200" dirty="0" err="1"/>
              <a:t>offices</a:t>
            </a:r>
            <a:r>
              <a:rPr lang="pl-PL" sz="1200" dirty="0"/>
              <a:t>. </a:t>
            </a:r>
            <a:endParaRPr lang="en-US" sz="1200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29DE-2E25-7343-A02E-8AE9797CBE7B}" type="datetime1">
              <a:rPr lang="en-US" smtClean="0"/>
              <a:t>1/12/17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842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MAPS: a State of the Art Tracker</a:t>
            </a:r>
            <a:endParaRPr lang="en-US" sz="3600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112450" y="1029597"/>
            <a:ext cx="5608190" cy="2758037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Advantages of MAPS:</a:t>
            </a:r>
          </a:p>
          <a:p>
            <a:pPr lvl="1"/>
            <a:r>
              <a:rPr lang="en-US" dirty="0" smtClean="0"/>
              <a:t>Very fine pitch (28x28 </a:t>
            </a:r>
            <a:r>
              <a:rPr lang="en-US" dirty="0" err="1" smtClean="0"/>
              <a:t>μm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efficiency (&gt;99%) and low noise (&lt;10</a:t>
            </a:r>
            <a:r>
              <a:rPr lang="en-US" baseline="30000" dirty="0" smtClean="0"/>
              <a:t>-6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High speed, 2~4 </a:t>
            </a:r>
            <a:r>
              <a:rPr lang="en-US" dirty="0" err="1" smtClean="0"/>
              <a:t>μS</a:t>
            </a:r>
            <a:endParaRPr lang="en-US" dirty="0" smtClean="0"/>
          </a:p>
          <a:p>
            <a:pPr lvl="1"/>
            <a:r>
              <a:rPr lang="en-US" dirty="0" smtClean="0"/>
              <a:t>Ultra-thin/low mass, 50</a:t>
            </a:r>
            <a:r>
              <a:rPr lang="en-US" dirty="0"/>
              <a:t>μm</a:t>
            </a:r>
            <a:r>
              <a:rPr lang="en-US" dirty="0" smtClean="0"/>
              <a:t> (~0.3% X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On-pixel digitization, low power dissipation </a:t>
            </a:r>
          </a:p>
          <a:p>
            <a:pPr lvl="1"/>
            <a:r>
              <a:rPr lang="en-US" dirty="0" smtClean="0"/>
              <a:t>15+ years of R&amp;D at CERN for ALICE upgrade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An ideal detector for QGP b-jet physics!</a:t>
            </a:r>
          </a:p>
          <a:p>
            <a:pPr lvl="1"/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9946A2-7DA3-964B-8CB4-4BEB62FBB81F}" type="datetime1">
              <a:rPr lang="en-US" smtClean="0"/>
              <a:t>1/12/17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10</a:t>
            </a:fld>
            <a:endParaRPr lang="en-US"/>
          </a:p>
        </p:txBody>
      </p:sp>
      <p:pic>
        <p:nvPicPr>
          <p:cNvPr id="5" name="pasted-image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6358" y="3659268"/>
            <a:ext cx="7745167" cy="2897729"/>
          </a:xfrm>
          <a:prstGeom prst="rect">
            <a:avLst/>
          </a:prstGeom>
          <a:ln w="25400" cap="flat">
            <a:noFill/>
            <a:round/>
          </a:ln>
          <a:effectLst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701812" y="1327665"/>
            <a:ext cx="3246214" cy="2459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 flipH="1">
            <a:off x="633128" y="4147975"/>
            <a:ext cx="13230" cy="222922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2450" y="498102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50 </a:t>
            </a:r>
            <a:r>
              <a:rPr lang="en-US" dirty="0" err="1"/>
              <a:t>μm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431687" y="6249231"/>
            <a:ext cx="78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28 </a:t>
            </a:r>
            <a:r>
              <a:rPr lang="en-US" dirty="0" err="1"/>
              <a:t>μm</a:t>
            </a:r>
            <a:endParaRPr lang="en-US" dirty="0"/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773920" y="6377197"/>
            <a:ext cx="4650136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1812" y="1029597"/>
            <a:ext cx="2109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 9-chip MAPS stave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8322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Theory: Tasks and Schedules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0" y="1761948"/>
            <a:ext cx="9144000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90626D-8E64-C74D-A577-3DF279518AE2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4094"/>
            <a:ext cx="8229600" cy="1143000"/>
          </a:xfrm>
        </p:spPr>
        <p:txBody>
          <a:bodyPr/>
          <a:lstStyle/>
          <a:p>
            <a:r>
              <a:rPr lang="en-US" dirty="0" smtClean="0"/>
              <a:t>Theory Transition Details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5717" y="3267116"/>
            <a:ext cx="8091083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/>
          </a:p>
          <a:p>
            <a:r>
              <a:rPr lang="pl-PL" b="1" dirty="0" err="1">
                <a:solidFill>
                  <a:srgbClr val="FF0000"/>
                </a:solidFill>
              </a:rPr>
              <a:t>Theory</a:t>
            </a:r>
            <a:r>
              <a:rPr lang="pl-PL" b="1" dirty="0">
                <a:solidFill>
                  <a:srgbClr val="FF0000"/>
                </a:solidFill>
              </a:rPr>
              <a:t>: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project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place LANL </a:t>
            </a:r>
            <a:r>
              <a:rPr lang="pl-PL" dirty="0" err="1"/>
              <a:t>at</a:t>
            </a:r>
            <a:r>
              <a:rPr lang="pl-PL" dirty="0"/>
              <a:t> the </a:t>
            </a:r>
            <a:r>
              <a:rPr lang="pl-PL" dirty="0" err="1"/>
              <a:t>forefront</a:t>
            </a:r>
            <a:r>
              <a:rPr lang="pl-PL" dirty="0"/>
              <a:t> of b-</a:t>
            </a:r>
            <a:r>
              <a:rPr lang="pl-PL" dirty="0" err="1"/>
              <a:t>jet</a:t>
            </a:r>
            <a:r>
              <a:rPr lang="pl-PL" dirty="0"/>
              <a:t> </a:t>
            </a:r>
            <a:r>
              <a:rPr lang="pl-PL" dirty="0" err="1"/>
              <a:t>physics</a:t>
            </a:r>
            <a:r>
              <a:rPr lang="pl-PL" dirty="0"/>
              <a:t> </a:t>
            </a:r>
            <a:r>
              <a:rPr lang="pl-PL" dirty="0" err="1"/>
              <a:t>calculations</a:t>
            </a:r>
            <a:r>
              <a:rPr lang="pl-PL" dirty="0"/>
              <a:t> for </a:t>
            </a:r>
            <a:r>
              <a:rPr lang="pl-PL" dirty="0" err="1"/>
              <a:t>both</a:t>
            </a:r>
            <a:r>
              <a:rPr lang="pl-PL" dirty="0"/>
              <a:t> RHIC and LHC </a:t>
            </a:r>
            <a:r>
              <a:rPr lang="pl-PL" dirty="0" err="1"/>
              <a:t>collision</a:t>
            </a:r>
            <a:r>
              <a:rPr lang="pl-PL" dirty="0"/>
              <a:t> </a:t>
            </a:r>
            <a:r>
              <a:rPr lang="pl-PL" dirty="0" err="1"/>
              <a:t>energies</a:t>
            </a:r>
            <a:r>
              <a:rPr lang="pl-PL" dirty="0"/>
              <a:t> </a:t>
            </a:r>
            <a:r>
              <a:rPr lang="pl-PL" dirty="0" err="1"/>
              <a:t>under</a:t>
            </a:r>
            <a:r>
              <a:rPr lang="pl-PL" dirty="0"/>
              <a:t> a </a:t>
            </a:r>
            <a:r>
              <a:rPr lang="pl-PL" dirty="0" err="1"/>
              <a:t>common</a:t>
            </a:r>
            <a:r>
              <a:rPr lang="pl-PL" dirty="0"/>
              <a:t> </a:t>
            </a:r>
            <a:r>
              <a:rPr lang="pl-PL" dirty="0" err="1"/>
              <a:t>theoretical</a:t>
            </a:r>
            <a:r>
              <a:rPr lang="pl-PL" dirty="0"/>
              <a:t> </a:t>
            </a:r>
            <a:r>
              <a:rPr lang="pl-PL" dirty="0" err="1"/>
              <a:t>framework</a:t>
            </a:r>
            <a:r>
              <a:rPr lang="pl-PL" dirty="0"/>
              <a:t>. </a:t>
            </a:r>
            <a:r>
              <a:rPr lang="pl-PL" dirty="0" err="1"/>
              <a:t>This</a:t>
            </a:r>
            <a:r>
              <a:rPr lang="pl-PL" dirty="0"/>
              <a:t>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ensure</a:t>
            </a:r>
            <a:r>
              <a:rPr lang="pl-PL" dirty="0"/>
              <a:t> </a:t>
            </a:r>
            <a:r>
              <a:rPr lang="pl-PL" dirty="0" err="1"/>
              <a:t>that</a:t>
            </a:r>
            <a:r>
              <a:rPr lang="pl-PL" dirty="0"/>
              <a:t>, </a:t>
            </a:r>
            <a:r>
              <a:rPr lang="pl-PL" dirty="0" err="1"/>
              <a:t>after</a:t>
            </a:r>
            <a:r>
              <a:rPr lang="pl-PL" dirty="0"/>
              <a:t> the </a:t>
            </a:r>
            <a:r>
              <a:rPr lang="pl-PL" dirty="0" err="1"/>
              <a:t>completion</a:t>
            </a:r>
            <a:r>
              <a:rPr lang="pl-PL" dirty="0"/>
              <a:t> of the DR, the </a:t>
            </a:r>
            <a:r>
              <a:rPr lang="pl-PL" dirty="0" err="1"/>
              <a:t>utilization</a:t>
            </a:r>
            <a:r>
              <a:rPr lang="pl-PL" dirty="0"/>
              <a:t> of the </a:t>
            </a:r>
            <a:r>
              <a:rPr lang="pl-PL" dirty="0" err="1"/>
              <a:t>next</a:t>
            </a:r>
            <a:r>
              <a:rPr lang="pl-PL" dirty="0"/>
              <a:t> </a:t>
            </a:r>
            <a:r>
              <a:rPr lang="pl-PL" dirty="0" err="1"/>
              <a:t>generation</a:t>
            </a:r>
            <a:r>
              <a:rPr lang="pl-PL" dirty="0"/>
              <a:t> of </a:t>
            </a:r>
            <a:r>
              <a:rPr lang="pl-PL" dirty="0" err="1"/>
              <a:t>experiments</a:t>
            </a:r>
            <a:r>
              <a:rPr lang="pl-PL" dirty="0"/>
              <a:t> </a:t>
            </a:r>
            <a:r>
              <a:rPr lang="pl-PL" dirty="0" err="1"/>
              <a:t>is</a:t>
            </a:r>
            <a:r>
              <a:rPr lang="pl-PL" dirty="0"/>
              <a:t> </a:t>
            </a:r>
            <a:r>
              <a:rPr lang="pl-PL" dirty="0" err="1"/>
              <a:t>fully</a:t>
            </a:r>
            <a:r>
              <a:rPr lang="pl-PL" dirty="0"/>
              <a:t> </a:t>
            </a:r>
            <a:r>
              <a:rPr lang="pl-PL" dirty="0" err="1"/>
              <a:t>maximized</a:t>
            </a:r>
            <a:r>
              <a:rPr lang="pl-PL" dirty="0"/>
              <a:t> and </a:t>
            </a:r>
            <a:r>
              <a:rPr lang="pl-PL" dirty="0" err="1"/>
              <a:t>will</a:t>
            </a:r>
            <a:r>
              <a:rPr lang="pl-PL" dirty="0"/>
              <a:t> </a:t>
            </a:r>
            <a:r>
              <a:rPr lang="pl-PL" dirty="0" err="1"/>
              <a:t>provide</a:t>
            </a:r>
            <a:r>
              <a:rPr lang="pl-PL" dirty="0"/>
              <a:t> </a:t>
            </a:r>
            <a:r>
              <a:rPr lang="pl-PL" dirty="0" err="1"/>
              <a:t>additional</a:t>
            </a:r>
            <a:r>
              <a:rPr lang="pl-PL" dirty="0"/>
              <a:t> </a:t>
            </a:r>
            <a:r>
              <a:rPr lang="pl-PL" dirty="0" err="1"/>
              <a:t>insight</a:t>
            </a:r>
            <a:r>
              <a:rPr lang="pl-PL" dirty="0"/>
              <a:t> </a:t>
            </a:r>
            <a:r>
              <a:rPr lang="pl-PL" dirty="0" err="1"/>
              <a:t>into</a:t>
            </a:r>
            <a:r>
              <a:rPr lang="pl-PL" dirty="0"/>
              <a:t> the heavy </a:t>
            </a:r>
            <a:r>
              <a:rPr lang="pl-PL" dirty="0" err="1"/>
              <a:t>ion</a:t>
            </a:r>
            <a:r>
              <a:rPr lang="pl-PL" dirty="0"/>
              <a:t> LHC </a:t>
            </a:r>
            <a:r>
              <a:rPr lang="pl-PL" dirty="0" err="1"/>
              <a:t>experiments</a:t>
            </a:r>
            <a:r>
              <a:rPr lang="pl-PL" dirty="0"/>
              <a:t> </a:t>
            </a:r>
            <a:r>
              <a:rPr lang="pl-PL" dirty="0" err="1"/>
              <a:t>currently</a:t>
            </a:r>
            <a:r>
              <a:rPr lang="pl-PL" dirty="0"/>
              <a:t> </a:t>
            </a:r>
            <a:r>
              <a:rPr lang="pl-PL" dirty="0" err="1"/>
              <a:t>underway</a:t>
            </a:r>
            <a:r>
              <a:rPr lang="pl-PL" dirty="0"/>
              <a:t>. </a:t>
            </a:r>
            <a:r>
              <a:rPr lang="pl-PL" dirty="0" err="1"/>
              <a:t>Previous</a:t>
            </a:r>
            <a:r>
              <a:rPr lang="pl-PL" dirty="0"/>
              <a:t> </a:t>
            </a:r>
            <a:r>
              <a:rPr lang="pl-PL" dirty="0" err="1"/>
              <a:t>successful</a:t>
            </a:r>
            <a:r>
              <a:rPr lang="pl-PL" dirty="0"/>
              <a:t> </a:t>
            </a:r>
            <a:r>
              <a:rPr lang="pl-PL" dirty="0" err="1"/>
              <a:t>theoretical</a:t>
            </a:r>
            <a:r>
              <a:rPr lang="pl-PL" dirty="0"/>
              <a:t> LDRD </a:t>
            </a:r>
            <a:r>
              <a:rPr lang="pl-PL" dirty="0" err="1"/>
              <a:t>projects</a:t>
            </a:r>
            <a:r>
              <a:rPr lang="pl-PL" dirty="0"/>
              <a:t> </a:t>
            </a:r>
            <a:r>
              <a:rPr lang="pl-PL" dirty="0" err="1"/>
              <a:t>have</a:t>
            </a:r>
            <a:r>
              <a:rPr lang="pl-PL" dirty="0"/>
              <a:t> </a:t>
            </a:r>
            <a:r>
              <a:rPr lang="pl-PL" dirty="0" err="1"/>
              <a:t>allowed</a:t>
            </a:r>
            <a:r>
              <a:rPr lang="pl-PL" dirty="0"/>
              <a:t> LANL to </a:t>
            </a:r>
            <a:r>
              <a:rPr lang="pl-PL" dirty="0" err="1"/>
              <a:t>secure</a:t>
            </a:r>
            <a:r>
              <a:rPr lang="pl-PL" dirty="0"/>
              <a:t> </a:t>
            </a:r>
            <a:r>
              <a:rPr lang="pl-PL" dirty="0" err="1"/>
              <a:t>significant</a:t>
            </a:r>
            <a:r>
              <a:rPr lang="pl-PL" dirty="0"/>
              <a:t> DOE </a:t>
            </a:r>
            <a:r>
              <a:rPr lang="pl-PL" dirty="0" err="1"/>
              <a:t>early</a:t>
            </a:r>
            <a:r>
              <a:rPr lang="pl-PL" dirty="0"/>
              <a:t> </a:t>
            </a:r>
            <a:r>
              <a:rPr lang="pl-PL" dirty="0" err="1"/>
              <a:t>career</a:t>
            </a:r>
            <a:r>
              <a:rPr lang="pl-PL" dirty="0"/>
              <a:t> </a:t>
            </a:r>
            <a:r>
              <a:rPr lang="pl-PL" dirty="0" err="1"/>
              <a:t>award</a:t>
            </a:r>
            <a:r>
              <a:rPr lang="pl-PL" dirty="0"/>
              <a:t> </a:t>
            </a:r>
            <a:r>
              <a:rPr lang="pl-PL" dirty="0" err="1"/>
              <a:t>funding</a:t>
            </a:r>
            <a:r>
              <a:rPr lang="pl-PL" dirty="0"/>
              <a:t> ($1M/</a:t>
            </a:r>
            <a:r>
              <a:rPr lang="pl-PL" dirty="0" err="1"/>
              <a:t>yr</a:t>
            </a:r>
            <a:r>
              <a:rPr lang="pl-PL" dirty="0"/>
              <a:t> for 5 </a:t>
            </a:r>
            <a:r>
              <a:rPr lang="pl-PL" dirty="0" err="1"/>
              <a:t>yrs</a:t>
            </a:r>
            <a:r>
              <a:rPr lang="pl-PL" dirty="0"/>
              <a:t>) and we </a:t>
            </a:r>
            <a:r>
              <a:rPr lang="pl-PL" dirty="0" err="1"/>
              <a:t>expect</a:t>
            </a:r>
            <a:r>
              <a:rPr lang="pl-PL" dirty="0"/>
              <a:t> to </a:t>
            </a:r>
            <a:r>
              <a:rPr lang="pl-PL" dirty="0" err="1"/>
              <a:t>receive</a:t>
            </a:r>
            <a:r>
              <a:rPr lang="pl-PL" dirty="0"/>
              <a:t> </a:t>
            </a:r>
            <a:r>
              <a:rPr lang="pl-PL" dirty="0" err="1"/>
              <a:t>long</a:t>
            </a:r>
            <a:r>
              <a:rPr lang="pl-PL" dirty="0"/>
              <a:t>-term DOE </a:t>
            </a:r>
            <a:r>
              <a:rPr lang="pl-PL" dirty="0" err="1"/>
              <a:t>baseline</a:t>
            </a:r>
            <a:r>
              <a:rPr lang="pl-PL" dirty="0"/>
              <a:t> </a:t>
            </a:r>
            <a:r>
              <a:rPr lang="pl-PL" dirty="0" err="1"/>
              <a:t>support</a:t>
            </a:r>
            <a:r>
              <a:rPr lang="pl-PL" dirty="0"/>
              <a:t> as a </a:t>
            </a:r>
            <a:r>
              <a:rPr lang="pl-PL" dirty="0" err="1"/>
              <a:t>result</a:t>
            </a:r>
            <a:r>
              <a:rPr lang="pl-PL" dirty="0"/>
              <a:t> of </a:t>
            </a:r>
            <a:r>
              <a:rPr lang="pl-PL" dirty="0" err="1"/>
              <a:t>this</a:t>
            </a:r>
            <a:r>
              <a:rPr lang="pl-PL" dirty="0"/>
              <a:t> LDRD </a:t>
            </a:r>
            <a:r>
              <a:rPr lang="pl-PL" dirty="0" err="1"/>
              <a:t>effort</a:t>
            </a:r>
            <a:r>
              <a:rPr lang="pl-PL" dirty="0"/>
              <a:t>. </a:t>
            </a:r>
            <a:r>
              <a:rPr lang="pl-PL" dirty="0" err="1"/>
              <a:t>Funding</a:t>
            </a:r>
            <a:r>
              <a:rPr lang="pl-PL" dirty="0"/>
              <a:t> </a:t>
            </a:r>
            <a:r>
              <a:rPr lang="pl-PL" dirty="0" err="1"/>
              <a:t>sources</a:t>
            </a:r>
            <a:r>
              <a:rPr lang="pl-PL" dirty="0"/>
              <a:t> for the </a:t>
            </a:r>
            <a:r>
              <a:rPr lang="pl-PL" dirty="0" err="1"/>
              <a:t>theoretical</a:t>
            </a:r>
            <a:r>
              <a:rPr lang="pl-PL" dirty="0"/>
              <a:t> </a:t>
            </a:r>
            <a:r>
              <a:rPr lang="pl-PL" dirty="0" err="1"/>
              <a:t>efforts</a:t>
            </a:r>
            <a:r>
              <a:rPr lang="pl-PL" dirty="0"/>
              <a:t> </a:t>
            </a:r>
            <a:r>
              <a:rPr lang="pl-PL" dirty="0" err="1"/>
              <a:t>include</a:t>
            </a:r>
            <a:r>
              <a:rPr lang="pl-PL" dirty="0"/>
              <a:t> </a:t>
            </a:r>
            <a:r>
              <a:rPr lang="pl-PL" dirty="0" err="1"/>
              <a:t>DOE’s</a:t>
            </a:r>
            <a:r>
              <a:rPr lang="pl-PL" dirty="0"/>
              <a:t> </a:t>
            </a:r>
            <a:r>
              <a:rPr lang="pl-PL" dirty="0" err="1"/>
              <a:t>Nuclear</a:t>
            </a:r>
            <a:r>
              <a:rPr lang="pl-PL" dirty="0"/>
              <a:t> </a:t>
            </a:r>
            <a:r>
              <a:rPr lang="pl-PL" dirty="0" err="1"/>
              <a:t>Physics</a:t>
            </a:r>
            <a:r>
              <a:rPr lang="pl-PL" dirty="0"/>
              <a:t>, High </a:t>
            </a:r>
            <a:r>
              <a:rPr lang="pl-PL" dirty="0" err="1"/>
              <a:t>Energy</a:t>
            </a:r>
            <a:r>
              <a:rPr lang="pl-PL" dirty="0"/>
              <a:t> </a:t>
            </a:r>
            <a:r>
              <a:rPr lang="pl-PL" dirty="0" err="1"/>
              <a:t>Physics</a:t>
            </a:r>
            <a:r>
              <a:rPr lang="pl-PL" dirty="0"/>
              <a:t> and </a:t>
            </a:r>
            <a:r>
              <a:rPr lang="pl-PL" dirty="0" err="1"/>
              <a:t>Fusion</a:t>
            </a:r>
            <a:r>
              <a:rPr lang="pl-PL" dirty="0"/>
              <a:t> </a:t>
            </a:r>
            <a:r>
              <a:rPr lang="pl-PL" dirty="0" err="1"/>
              <a:t>Energy</a:t>
            </a:r>
            <a:r>
              <a:rPr lang="pl-PL" dirty="0"/>
              <a:t> Science program </a:t>
            </a:r>
            <a:r>
              <a:rPr lang="pl-PL" dirty="0" err="1"/>
              <a:t>offices</a:t>
            </a:r>
            <a:r>
              <a:rPr lang="pl-PL" dirty="0"/>
              <a:t>. 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29DE-2E25-7343-A02E-8AE9797CBE7B}" type="datetime1">
              <a:rPr lang="en-US" smtClean="0"/>
              <a:t>1/12/17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12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0337" y="1217094"/>
            <a:ext cx="803646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  Transition Plan details is still being worked out. The transition is 2 ¾ years away </a:t>
            </a:r>
          </a:p>
          <a:p>
            <a:endParaRPr lang="en-US" sz="8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We can certainly can use some of the experience of LANL managers. What were the transition steps taken 3 year  prior to the end of the last successful project you led? 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89783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4094"/>
            <a:ext cx="8229600" cy="1143000"/>
          </a:xfrm>
        </p:spPr>
        <p:txBody>
          <a:bodyPr/>
          <a:lstStyle/>
          <a:p>
            <a:r>
              <a:rPr lang="en-US" dirty="0" err="1" smtClean="0"/>
              <a:t>Perturbative</a:t>
            </a:r>
            <a:r>
              <a:rPr lang="en-US" dirty="0" smtClean="0"/>
              <a:t> QCD and SCET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50337" y="2417422"/>
            <a:ext cx="8091083" cy="3877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/>
          </a:p>
          <a:p>
            <a:r>
              <a:rPr lang="pl-PL" b="1" dirty="0" err="1">
                <a:solidFill>
                  <a:srgbClr val="FF0000"/>
                </a:solidFill>
              </a:rPr>
              <a:t>Theory</a:t>
            </a:r>
            <a:r>
              <a:rPr lang="pl-PL" b="1" dirty="0">
                <a:solidFill>
                  <a:srgbClr val="FF0000"/>
                </a:solidFill>
              </a:rPr>
              <a:t>: </a:t>
            </a:r>
            <a:r>
              <a:rPr lang="pl-PL" b="1" dirty="0" smtClean="0">
                <a:solidFill>
                  <a:srgbClr val="FF0000"/>
                </a:solidFill>
              </a:rPr>
              <a:t> </a:t>
            </a:r>
            <a:r>
              <a:rPr lang="pl-PL" dirty="0" smtClean="0">
                <a:solidFill>
                  <a:srgbClr val="000000"/>
                </a:solidFill>
              </a:rPr>
              <a:t>NP program manager </a:t>
            </a:r>
            <a:r>
              <a:rPr lang="pl-PL" b="1" dirty="0" smtClean="0">
                <a:solidFill>
                  <a:srgbClr val="000000"/>
                </a:solidFill>
              </a:rPr>
              <a:t>J. </a:t>
            </a:r>
            <a:r>
              <a:rPr lang="pl-PL" b="1" dirty="0" err="1" smtClean="0">
                <a:solidFill>
                  <a:srgbClr val="000000"/>
                </a:solidFill>
              </a:rPr>
              <a:t>Carlson</a:t>
            </a:r>
            <a:r>
              <a:rPr lang="pl-PL" b="1" dirty="0" smtClean="0">
                <a:solidFill>
                  <a:srgbClr val="000000"/>
                </a:solidFill>
              </a:rPr>
              <a:t>  </a:t>
            </a:r>
          </a:p>
          <a:p>
            <a:r>
              <a:rPr lang="pl-PL" dirty="0" smtClean="0"/>
              <a:t>We  </a:t>
            </a:r>
            <a:r>
              <a:rPr lang="pl-PL" dirty="0" err="1" smtClean="0"/>
              <a:t>expect</a:t>
            </a:r>
            <a:r>
              <a:rPr lang="pl-PL" dirty="0" smtClean="0"/>
              <a:t> </a:t>
            </a:r>
            <a:r>
              <a:rPr lang="pl-PL" dirty="0"/>
              <a:t>to </a:t>
            </a:r>
            <a:r>
              <a:rPr lang="pl-PL" dirty="0" err="1"/>
              <a:t>receive</a:t>
            </a:r>
            <a:r>
              <a:rPr lang="pl-PL" dirty="0"/>
              <a:t> </a:t>
            </a:r>
            <a:r>
              <a:rPr lang="pl-PL" dirty="0" err="1"/>
              <a:t>long</a:t>
            </a:r>
            <a:r>
              <a:rPr lang="pl-PL" dirty="0"/>
              <a:t>-term DOE </a:t>
            </a:r>
            <a:endParaRPr lang="pl-PL" dirty="0" smtClean="0"/>
          </a:p>
          <a:p>
            <a:r>
              <a:rPr lang="pl-PL" dirty="0" err="1" smtClean="0"/>
              <a:t>Baseline</a:t>
            </a:r>
            <a:r>
              <a:rPr lang="pl-PL" dirty="0" smtClean="0"/>
              <a:t>  </a:t>
            </a:r>
            <a:r>
              <a:rPr lang="pl-PL" dirty="0" err="1" smtClean="0"/>
              <a:t>support</a:t>
            </a:r>
            <a:r>
              <a:rPr lang="pl-PL" dirty="0" smtClean="0"/>
              <a:t> </a:t>
            </a:r>
            <a:r>
              <a:rPr lang="pl-PL" dirty="0"/>
              <a:t>as a </a:t>
            </a:r>
            <a:r>
              <a:rPr lang="pl-PL" dirty="0" err="1"/>
              <a:t>result</a:t>
            </a:r>
            <a:r>
              <a:rPr lang="pl-PL" dirty="0"/>
              <a:t> of </a:t>
            </a:r>
            <a:r>
              <a:rPr lang="pl-PL" dirty="0" err="1"/>
              <a:t>this</a:t>
            </a:r>
            <a:r>
              <a:rPr lang="pl-PL" dirty="0"/>
              <a:t> </a:t>
            </a:r>
            <a:endParaRPr lang="pl-PL" dirty="0" smtClean="0"/>
          </a:p>
          <a:p>
            <a:r>
              <a:rPr lang="pl-PL" dirty="0" smtClean="0"/>
              <a:t>LDRD </a:t>
            </a:r>
            <a:r>
              <a:rPr lang="pl-PL" dirty="0" err="1"/>
              <a:t>effort</a:t>
            </a:r>
            <a:r>
              <a:rPr lang="pl-PL" dirty="0"/>
              <a:t>. </a:t>
            </a:r>
            <a:endParaRPr lang="pl-PL" dirty="0" smtClean="0"/>
          </a:p>
          <a:p>
            <a:endParaRPr lang="pl-PL" dirty="0" smtClean="0"/>
          </a:p>
          <a:p>
            <a:r>
              <a:rPr lang="pl-PL" sz="2400" dirty="0" smtClean="0">
                <a:solidFill>
                  <a:srgbClr val="0000FF"/>
                </a:solidFill>
              </a:rPr>
              <a:t>Extended </a:t>
            </a:r>
            <a:r>
              <a:rPr lang="pl-PL" sz="2400" dirty="0" err="1" smtClean="0">
                <a:solidFill>
                  <a:srgbClr val="0000FF"/>
                </a:solidFill>
              </a:rPr>
              <a:t>jet</a:t>
            </a:r>
            <a:r>
              <a:rPr lang="pl-PL" sz="2400" dirty="0" smtClean="0">
                <a:solidFill>
                  <a:srgbClr val="0000FF"/>
                </a:solidFill>
              </a:rPr>
              <a:t> </a:t>
            </a:r>
            <a:r>
              <a:rPr lang="pl-PL" sz="2400" dirty="0" err="1" smtClean="0">
                <a:solidFill>
                  <a:srgbClr val="0000FF"/>
                </a:solidFill>
              </a:rPr>
              <a:t>studies</a:t>
            </a:r>
            <a:r>
              <a:rPr lang="pl-PL" sz="2400" dirty="0" smtClean="0">
                <a:solidFill>
                  <a:srgbClr val="0000FF"/>
                </a:solidFill>
              </a:rPr>
              <a:t> </a:t>
            </a:r>
            <a:r>
              <a:rPr lang="pl-PL" sz="2400" dirty="0" err="1" smtClean="0">
                <a:solidFill>
                  <a:srgbClr val="0000FF"/>
                </a:solidFill>
              </a:rPr>
              <a:t>at</a:t>
            </a:r>
            <a:r>
              <a:rPr lang="pl-PL" sz="2400" dirty="0" smtClean="0">
                <a:solidFill>
                  <a:srgbClr val="0000FF"/>
                </a:solidFill>
              </a:rPr>
              <a:t> LHC </a:t>
            </a:r>
          </a:p>
          <a:p>
            <a:endParaRPr lang="pl-PL" sz="2400" dirty="0">
              <a:solidFill>
                <a:srgbClr val="0000FF"/>
              </a:solidFill>
            </a:endParaRPr>
          </a:p>
          <a:p>
            <a:r>
              <a:rPr lang="pl-PL" sz="2400" dirty="0" smtClean="0">
                <a:solidFill>
                  <a:srgbClr val="0000FF"/>
                </a:solidFill>
              </a:rPr>
              <a:t>Jet and heavy </a:t>
            </a:r>
            <a:r>
              <a:rPr lang="pl-PL" sz="2400" dirty="0" err="1" smtClean="0">
                <a:solidFill>
                  <a:srgbClr val="0000FF"/>
                </a:solidFill>
              </a:rPr>
              <a:t>flavor</a:t>
            </a:r>
            <a:r>
              <a:rPr lang="pl-PL" sz="2400" dirty="0" smtClean="0">
                <a:solidFill>
                  <a:srgbClr val="0000FF"/>
                </a:solidFill>
              </a:rPr>
              <a:t> </a:t>
            </a:r>
            <a:r>
              <a:rPr lang="pl-PL" sz="2400" dirty="0" err="1" smtClean="0">
                <a:solidFill>
                  <a:srgbClr val="0000FF"/>
                </a:solidFill>
              </a:rPr>
              <a:t>physics</a:t>
            </a:r>
            <a:r>
              <a:rPr lang="pl-PL" sz="2400" dirty="0" smtClean="0">
                <a:solidFill>
                  <a:srgbClr val="0000FF"/>
                </a:solidFill>
              </a:rPr>
              <a:t> </a:t>
            </a:r>
            <a:r>
              <a:rPr lang="pl-PL" sz="2400" dirty="0" err="1" smtClean="0">
                <a:solidFill>
                  <a:srgbClr val="0000FF"/>
                </a:solidFill>
              </a:rPr>
              <a:t>at</a:t>
            </a:r>
            <a:r>
              <a:rPr lang="pl-PL" sz="2400" dirty="0" smtClean="0">
                <a:solidFill>
                  <a:srgbClr val="0000FF"/>
                </a:solidFill>
              </a:rPr>
              <a:t> </a:t>
            </a:r>
          </a:p>
          <a:p>
            <a:r>
              <a:rPr lang="pl-PL" sz="2400" dirty="0" smtClean="0">
                <a:solidFill>
                  <a:srgbClr val="0000FF"/>
                </a:solidFill>
              </a:rPr>
              <a:t>RHIC </a:t>
            </a:r>
            <a:r>
              <a:rPr lang="pl-PL" sz="2400" dirty="0" err="1" smtClean="0">
                <a:solidFill>
                  <a:srgbClr val="0000FF"/>
                </a:solidFill>
              </a:rPr>
              <a:t>sPHENIX</a:t>
            </a:r>
            <a:endParaRPr lang="pl-PL" sz="2400" dirty="0" smtClean="0">
              <a:solidFill>
                <a:srgbClr val="0000FF"/>
              </a:solidFill>
            </a:endParaRPr>
          </a:p>
          <a:p>
            <a:endParaRPr lang="pl-PL" sz="2400" dirty="0">
              <a:solidFill>
                <a:srgbClr val="0000FF"/>
              </a:solidFill>
            </a:endParaRPr>
          </a:p>
          <a:p>
            <a:r>
              <a:rPr lang="pl-PL" sz="2400" dirty="0" err="1" smtClean="0">
                <a:solidFill>
                  <a:srgbClr val="0000FF"/>
                </a:solidFill>
              </a:rPr>
              <a:t>Future</a:t>
            </a:r>
            <a:r>
              <a:rPr lang="pl-PL" sz="2400" dirty="0" smtClean="0">
                <a:solidFill>
                  <a:srgbClr val="0000FF"/>
                </a:solidFill>
              </a:rPr>
              <a:t> EIC program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29DE-2E25-7343-A02E-8AE9797CBE7B}" type="datetime1">
              <a:rPr lang="en-US" smtClean="0"/>
              <a:t>1/12/17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13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0337" y="1217094"/>
            <a:ext cx="80364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Two Early career awards in this area:</a:t>
            </a:r>
            <a:endParaRPr lang="en-US" sz="8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	</a:t>
            </a:r>
            <a:r>
              <a:rPr lang="en-US" sz="2400" dirty="0" err="1" smtClean="0"/>
              <a:t>Vitev</a:t>
            </a:r>
            <a:r>
              <a:rPr lang="en-US" sz="2400" dirty="0" smtClean="0"/>
              <a:t> $500k/y ending this year</a:t>
            </a:r>
          </a:p>
          <a:p>
            <a:r>
              <a:rPr lang="en-US" sz="2400" dirty="0" smtClean="0"/>
              <a:t>	Lee </a:t>
            </a:r>
            <a:r>
              <a:rPr lang="en-US" sz="2400" dirty="0"/>
              <a:t>$500k/y ending </a:t>
            </a:r>
            <a:r>
              <a:rPr lang="en-US" sz="2400" dirty="0" smtClean="0"/>
              <a:t>FY19</a:t>
            </a:r>
            <a:endParaRPr lang="en-US" sz="2400" dirty="0"/>
          </a:p>
        </p:txBody>
      </p:sp>
      <p:pic>
        <p:nvPicPr>
          <p:cNvPr id="11" name="Picture 10" descr="eA_ehX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3297" y="4419637"/>
            <a:ext cx="3379067" cy="211380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58241" y="4586162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Observe the lepton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083" y="1638300"/>
            <a:ext cx="3967558" cy="262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8941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74094"/>
            <a:ext cx="8229600" cy="1143000"/>
          </a:xfrm>
        </p:spPr>
        <p:txBody>
          <a:bodyPr/>
          <a:lstStyle/>
          <a:p>
            <a:r>
              <a:rPr lang="en-US" dirty="0" smtClean="0"/>
              <a:t>Lattice QCD and Plasma Physics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2737" y="2048091"/>
            <a:ext cx="80910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/>
          </a:p>
          <a:p>
            <a:r>
              <a:rPr lang="pl-PL" b="1" dirty="0" err="1">
                <a:solidFill>
                  <a:srgbClr val="FF0000"/>
                </a:solidFill>
              </a:rPr>
              <a:t>Theory</a:t>
            </a:r>
            <a:r>
              <a:rPr lang="pl-PL" b="1" dirty="0">
                <a:solidFill>
                  <a:srgbClr val="FF0000"/>
                </a:solidFill>
              </a:rPr>
              <a:t>: </a:t>
            </a:r>
            <a:r>
              <a:rPr lang="pl-PL" dirty="0" smtClean="0"/>
              <a:t>R. Gupta </a:t>
            </a:r>
            <a:r>
              <a:rPr lang="pl-PL" dirty="0" err="1" smtClean="0"/>
              <a:t>is</a:t>
            </a:r>
            <a:r>
              <a:rPr lang="pl-PL" dirty="0" smtClean="0"/>
              <a:t> HEP program manager. 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8D29DE-2E25-7343-A02E-8AE9797CBE7B}" type="datetime1">
              <a:rPr lang="en-US" smtClean="0"/>
              <a:t>1/12/17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B47105-BD37-6743-BBA3-5988C87BB97D}" type="slidenum">
              <a:rPr lang="en-US" smtClean="0"/>
              <a:t>14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650337" y="1217094"/>
            <a:ext cx="8036463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Lattice QCD needs to work with DOE to increase HEP funding.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Apply for computing time</a:t>
            </a:r>
          </a:p>
          <a:p>
            <a:endParaRPr lang="en-US" sz="800" dirty="0" smtClean="0">
              <a:solidFill>
                <a:srgbClr val="0000FF"/>
              </a:solidFill>
            </a:endParaRPr>
          </a:p>
          <a:p>
            <a:endParaRPr lang="en-US" sz="800" dirty="0">
              <a:solidFill>
                <a:srgbClr val="0000FF"/>
              </a:solidFill>
            </a:endParaRPr>
          </a:p>
          <a:p>
            <a:endParaRPr lang="en-US" sz="800" dirty="0" smtClean="0">
              <a:solidFill>
                <a:srgbClr val="0000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50337" y="3156087"/>
            <a:ext cx="8036463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8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Seek OFES DOE funding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2737" y="3781342"/>
            <a:ext cx="498281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200" dirty="0"/>
          </a:p>
          <a:p>
            <a:r>
              <a:rPr lang="pl-PL" b="1" dirty="0" err="1">
                <a:solidFill>
                  <a:srgbClr val="FF0000"/>
                </a:solidFill>
              </a:rPr>
              <a:t>Theory</a:t>
            </a:r>
            <a:r>
              <a:rPr lang="pl-PL" b="1" dirty="0" smtClean="0">
                <a:solidFill>
                  <a:srgbClr val="FF0000"/>
                </a:solidFill>
              </a:rPr>
              <a:t>:   </a:t>
            </a:r>
            <a:r>
              <a:rPr lang="pl-PL" dirty="0" smtClean="0"/>
              <a:t>FES </a:t>
            </a:r>
            <a:r>
              <a:rPr lang="pl-PL" dirty="0" err="1" smtClean="0"/>
              <a:t>funding</a:t>
            </a:r>
            <a:r>
              <a:rPr lang="pl-PL" dirty="0" smtClean="0"/>
              <a:t> D. Rej.    </a:t>
            </a:r>
          </a:p>
          <a:p>
            <a:endParaRPr lang="en-US" dirty="0" smtClean="0"/>
          </a:p>
          <a:p>
            <a:r>
              <a:rPr lang="en-US" dirty="0"/>
              <a:t>P</a:t>
            </a:r>
            <a:r>
              <a:rPr lang="en-US" dirty="0" smtClean="0"/>
              <a:t>redict </a:t>
            </a:r>
            <a:r>
              <a:rPr lang="en-US" dirty="0"/>
              <a:t>transport properties of materials (carbon, aluminum) relevant to temperatures and densities accessible in current and future experiments </a:t>
            </a:r>
            <a:r>
              <a:rPr lang="en-US" b="1" dirty="0">
                <a:solidFill>
                  <a:srgbClr val="0000FF"/>
                </a:solidFill>
              </a:rPr>
              <a:t>LCLS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Stopping power measurements at </a:t>
            </a:r>
            <a:r>
              <a:rPr lang="en-US" b="1" dirty="0">
                <a:solidFill>
                  <a:srgbClr val="0000FF"/>
                </a:solidFill>
              </a:rPr>
              <a:t>NIF and OMEGA </a:t>
            </a:r>
            <a:r>
              <a:rPr lang="en-US" dirty="0"/>
              <a:t>are becoming available.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Picture 1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180" y="3740863"/>
            <a:ext cx="3124200" cy="2790842"/>
          </a:xfrm>
          <a:prstGeom prst="rect">
            <a:avLst/>
          </a:prstGeom>
        </p:spPr>
      </p:pic>
      <p:sp>
        <p:nvSpPr>
          <p:cNvPr id="14" name="Shape 178"/>
          <p:cNvSpPr/>
          <p:nvPr/>
        </p:nvSpPr>
        <p:spPr>
          <a:xfrm>
            <a:off x="745922" y="2498879"/>
            <a:ext cx="4274539" cy="7797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>
              <a:defRPr b="1">
                <a:solidFill>
                  <a:schemeClr val="accent5"/>
                </a:solidFill>
              </a:defRPr>
            </a:pPr>
            <a:r>
              <a:rPr lang="en-US" sz="2200" dirty="0" smtClean="0"/>
              <a:t>Computing:  </a:t>
            </a:r>
            <a:r>
              <a:rPr lang="en-US" sz="2200" dirty="0" smtClean="0">
                <a:solidFill>
                  <a:srgbClr val="0000FF"/>
                </a:solidFill>
              </a:rPr>
              <a:t>USQCD at LANL, LLNL, ORNL, BNL, </a:t>
            </a:r>
            <a:r>
              <a:rPr lang="en-US" sz="2200" dirty="0" err="1" smtClean="0">
                <a:solidFill>
                  <a:srgbClr val="0000FF"/>
                </a:solidFill>
              </a:rPr>
              <a:t>Jlab</a:t>
            </a:r>
            <a:r>
              <a:rPr lang="en-US" sz="2200" dirty="0" smtClean="0">
                <a:solidFill>
                  <a:srgbClr val="0000FF"/>
                </a:solidFill>
              </a:rPr>
              <a:t>, </a:t>
            </a:r>
            <a:r>
              <a:rPr lang="en-US" sz="2200" dirty="0" err="1" smtClean="0">
                <a:solidFill>
                  <a:srgbClr val="0000FF"/>
                </a:solidFill>
              </a:rPr>
              <a:t>Fermilab</a:t>
            </a:r>
            <a:r>
              <a:rPr lang="en-US" sz="2200" dirty="0" smtClean="0">
                <a:solidFill>
                  <a:srgbClr val="0000FF"/>
                </a:solidFill>
              </a:rPr>
              <a:t>, …</a:t>
            </a:r>
            <a:endParaRPr sz="2200" dirty="0">
              <a:solidFill>
                <a:srgbClr val="0000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4590" y="1699809"/>
            <a:ext cx="2942209" cy="1940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8782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52"/>
            <a:ext cx="8229600" cy="13810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LDRD Project Overview</a:t>
            </a:r>
            <a:br>
              <a:rPr lang="en-US" dirty="0" smtClean="0"/>
            </a:br>
            <a:r>
              <a:rPr lang="en-US" sz="2200" dirty="0" smtClean="0"/>
              <a:t>Ming Liu, P-25</a:t>
            </a:r>
            <a:br>
              <a:rPr lang="en-US" sz="2200" dirty="0" smtClean="0"/>
            </a:br>
            <a:r>
              <a:rPr lang="en-US" sz="2200" dirty="0" smtClean="0"/>
              <a:t>December 5</a:t>
            </a:r>
            <a:r>
              <a:rPr lang="en-US" sz="2200" baseline="30000" dirty="0" smtClean="0"/>
              <a:t>th</a:t>
            </a:r>
            <a:r>
              <a:rPr lang="en-US" sz="2200" dirty="0" smtClean="0"/>
              <a:t>, 2016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6188"/>
            <a:ext cx="8229600" cy="452657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LDRD Goals</a:t>
            </a:r>
          </a:p>
          <a:p>
            <a:pPr lvl="1"/>
            <a:r>
              <a:rPr lang="en-US" dirty="0" smtClean="0"/>
              <a:t>Develop </a:t>
            </a:r>
            <a:r>
              <a:rPr lang="en-US" dirty="0" smtClean="0">
                <a:solidFill>
                  <a:srgbClr val="FF0000"/>
                </a:solidFill>
              </a:rPr>
              <a:t>a new QGP physics program </a:t>
            </a:r>
            <a:r>
              <a:rPr lang="en-US" dirty="0" smtClean="0"/>
              <a:t>with heavy flavor b-jet measurements in </a:t>
            </a:r>
            <a:r>
              <a:rPr lang="en-US" dirty="0" err="1" smtClean="0"/>
              <a:t>sPHENIX</a:t>
            </a:r>
            <a:r>
              <a:rPr lang="en-US" dirty="0" smtClean="0"/>
              <a:t> at RHIC</a:t>
            </a:r>
          </a:p>
          <a:p>
            <a:pPr lvl="1"/>
            <a:r>
              <a:rPr lang="en-US" dirty="0" smtClean="0"/>
              <a:t>Carry out </a:t>
            </a:r>
            <a:r>
              <a:rPr lang="en-US" dirty="0" smtClean="0">
                <a:solidFill>
                  <a:srgbClr val="FF0000"/>
                </a:solidFill>
              </a:rPr>
              <a:t>key detector R&amp;D </a:t>
            </a:r>
            <a:r>
              <a:rPr lang="en-US" dirty="0" smtClean="0"/>
              <a:t>and develop </a:t>
            </a:r>
            <a:r>
              <a:rPr lang="en-US" dirty="0" smtClean="0">
                <a:solidFill>
                  <a:srgbClr val="FF0000"/>
                </a:solidFill>
              </a:rPr>
              <a:t>a new MIE proposal </a:t>
            </a:r>
            <a:r>
              <a:rPr lang="en-US" dirty="0" smtClean="0"/>
              <a:t>to DOE to build a state-of-the-art MAPS-based high precision vertex detector to support the b-jet physics program in </a:t>
            </a:r>
            <a:r>
              <a:rPr lang="en-US" dirty="0" err="1" smtClean="0"/>
              <a:t>sPHENIX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P</a:t>
            </a:r>
            <a:r>
              <a:rPr lang="en-US" dirty="0" smtClean="0">
                <a:solidFill>
                  <a:srgbClr val="0000FF"/>
                </a:solidFill>
              </a:rPr>
              <a:t>roject Scope, Plan and Milestones  </a:t>
            </a:r>
          </a:p>
          <a:p>
            <a:pPr lvl="1"/>
            <a:r>
              <a:rPr lang="en-US" dirty="0" smtClean="0"/>
              <a:t>Experimental tasks</a:t>
            </a:r>
          </a:p>
          <a:p>
            <a:pPr lvl="1"/>
            <a:r>
              <a:rPr lang="en-US" dirty="0" smtClean="0"/>
              <a:t>Theoretical tasks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Cost, Schedule, Procurement and Risk Management</a:t>
            </a:r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Organization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sPHENIX</a:t>
            </a:r>
            <a:r>
              <a:rPr lang="en-US" dirty="0" smtClean="0"/>
              <a:t>/MAPS Project Web page: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6890C-0303-8442-B1FF-B093A46913FF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339333" y="5811541"/>
            <a:ext cx="30315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https://p25ext.lanl.gov/maps/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74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896252"/>
          </a:xfrm>
        </p:spPr>
        <p:txBody>
          <a:bodyPr/>
          <a:lstStyle/>
          <a:p>
            <a:r>
              <a:rPr lang="en-US" dirty="0" smtClean="0"/>
              <a:t>Goal: Big Science to LANL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910" y="916890"/>
            <a:ext cx="5747409" cy="3063528"/>
          </a:xfrm>
        </p:spPr>
        <p:txBody>
          <a:bodyPr>
            <a:normAutofit fontScale="55000" lnSpcReduction="20000"/>
          </a:bodyPr>
          <a:lstStyle/>
          <a:p>
            <a:r>
              <a:rPr lang="en-US" dirty="0" err="1" smtClean="0"/>
              <a:t>sPHENIX</a:t>
            </a:r>
            <a:r>
              <a:rPr lang="en-US" dirty="0" smtClean="0"/>
              <a:t> is the next US NP flagship project in heavy ion physics, to study the properties of Quark-Gluon-Plasma (QGP); recently granted CD-0 (9/2016)</a:t>
            </a:r>
          </a:p>
          <a:p>
            <a:endParaRPr lang="en-US" dirty="0" smtClean="0"/>
          </a:p>
          <a:p>
            <a:r>
              <a:rPr lang="en-US" dirty="0" smtClean="0"/>
              <a:t>This LDRD will allow LANL to take a leadership role in </a:t>
            </a:r>
            <a:r>
              <a:rPr lang="en-US" dirty="0" err="1" smtClean="0"/>
              <a:t>sPHENIX</a:t>
            </a:r>
            <a:endParaRPr lang="en-US" dirty="0" smtClean="0"/>
          </a:p>
          <a:p>
            <a:pPr lvl="1"/>
            <a:r>
              <a:rPr lang="en-US" dirty="0" smtClean="0"/>
              <a:t>Proposed innovation : develop a new b-jet physics program as a Major Pillar of the </a:t>
            </a:r>
            <a:r>
              <a:rPr lang="en-US" dirty="0" err="1" smtClean="0"/>
              <a:t>sPHENIX</a:t>
            </a:r>
            <a:r>
              <a:rPr lang="en-US" dirty="0" smtClean="0"/>
              <a:t> Program</a:t>
            </a:r>
            <a:r>
              <a:rPr lang="en-US" dirty="0"/>
              <a:t>;</a:t>
            </a:r>
            <a:r>
              <a:rPr lang="en-US" dirty="0" smtClean="0"/>
              <a:t> novel </a:t>
            </a:r>
            <a:r>
              <a:rPr lang="en-US" dirty="0" smtClean="0">
                <a:solidFill>
                  <a:srgbClr val="0000FF"/>
                </a:solidFill>
              </a:rPr>
              <a:t>Monolithic-Active-Pixel-Sensor (MAPS) </a:t>
            </a:r>
            <a:r>
              <a:rPr lang="en-US" dirty="0" smtClean="0"/>
              <a:t>based precision tracking; b-jet identification and theory</a:t>
            </a:r>
          </a:p>
          <a:p>
            <a:pPr lvl="1"/>
            <a:r>
              <a:rPr lang="en-US" dirty="0" smtClean="0"/>
              <a:t>Bring new state of the art technical capability (MAPS) to LANL applied program, also future EIC program </a:t>
            </a:r>
          </a:p>
        </p:txBody>
      </p:sp>
      <p:grpSp>
        <p:nvGrpSpPr>
          <p:cNvPr id="5" name="Group 76"/>
          <p:cNvGrpSpPr/>
          <p:nvPr/>
        </p:nvGrpSpPr>
        <p:grpSpPr>
          <a:xfrm>
            <a:off x="5788859" y="2131962"/>
            <a:ext cx="3314360" cy="1848456"/>
            <a:chOff x="0" y="0"/>
            <a:chExt cx="6206385" cy="2699311"/>
          </a:xfrm>
        </p:grpSpPr>
        <p:pic>
          <p:nvPicPr>
            <p:cNvPr id="6" name="Screen Shot 2015-07-02 at 10.56.48 AM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206386" cy="2053045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pic>
          <p:nvPicPr>
            <p:cNvPr id="7" name="Screen Shot 2015-07-02 at 10.56.48 AM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0" y="2031408"/>
              <a:ext cx="6206386" cy="667904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</p:grpSp>
      <p:sp>
        <p:nvSpPr>
          <p:cNvPr id="9" name="TextBox 8"/>
          <p:cNvSpPr txBox="1"/>
          <p:nvPr/>
        </p:nvSpPr>
        <p:spPr>
          <a:xfrm>
            <a:off x="5922818" y="1116299"/>
            <a:ext cx="318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baseline="0" dirty="0" smtClean="0">
                <a:solidFill>
                  <a:srgbClr val="FF0000"/>
                </a:solidFill>
              </a:rPr>
              <a:t>Cannot be done at the LHC</a:t>
            </a:r>
            <a:r>
              <a:rPr lang="en-US" sz="2000" b="1" dirty="0" smtClean="0">
                <a:solidFill>
                  <a:srgbClr val="FF0000"/>
                </a:solidFill>
              </a:rPr>
              <a:t> for lack of low </a:t>
            </a:r>
            <a:r>
              <a:rPr lang="en-US" sz="2000" b="1" dirty="0" err="1" smtClean="0">
                <a:solidFill>
                  <a:srgbClr val="FF0000"/>
                </a:solidFill>
              </a:rPr>
              <a:t>pT</a:t>
            </a:r>
            <a:r>
              <a:rPr lang="en-US" sz="2000" b="1" dirty="0" smtClean="0">
                <a:solidFill>
                  <a:srgbClr val="FF0000"/>
                </a:solidFill>
              </a:rPr>
              <a:t> reach and huge backgrounds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FC9E33-F8B8-0D43-B45A-FAF01A3448A1}" type="datetime1">
              <a:rPr lang="en-US" smtClean="0"/>
              <a:t>1/12/17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3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58949" y="6157741"/>
            <a:ext cx="7427463" cy="3402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758949" y="4133599"/>
            <a:ext cx="1563168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124200" y="4126523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22117" y="3716314"/>
            <a:ext cx="29822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err="1" smtClean="0">
                <a:solidFill>
                  <a:srgbClr val="0000FF"/>
                </a:solidFill>
              </a:rPr>
              <a:t>sPHENIX</a:t>
            </a:r>
            <a:r>
              <a:rPr lang="en-US" b="1" dirty="0" smtClean="0">
                <a:solidFill>
                  <a:srgbClr val="0000FF"/>
                </a:solidFill>
              </a:rPr>
              <a:t> Three Physics </a:t>
            </a:r>
            <a:r>
              <a:rPr lang="en-US" b="1" dirty="0">
                <a:solidFill>
                  <a:srgbClr val="0000FF"/>
                </a:solidFill>
              </a:rPr>
              <a:t>Pillars 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5788859" y="4133599"/>
            <a:ext cx="2397552" cy="2015162"/>
            <a:chOff x="5460593" y="3827413"/>
            <a:chExt cx="2407058" cy="2024142"/>
          </a:xfrm>
          <a:noFill/>
        </p:grpSpPr>
        <p:grpSp>
          <p:nvGrpSpPr>
            <p:cNvPr id="22" name="Group 21"/>
            <p:cNvGrpSpPr/>
            <p:nvPr/>
          </p:nvGrpSpPr>
          <p:grpSpPr>
            <a:xfrm>
              <a:off x="5460593" y="3827413"/>
              <a:ext cx="2407058" cy="2024142"/>
              <a:chOff x="5349670" y="3827413"/>
              <a:chExt cx="2407058" cy="2024142"/>
            </a:xfrm>
            <a:grpFill/>
          </p:grpSpPr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 bwMode="auto">
              <a:xfrm>
                <a:off x="5639549" y="4241243"/>
                <a:ext cx="1827299" cy="1370997"/>
              </a:xfrm>
              <a:prstGeom prst="rect">
                <a:avLst/>
              </a:prstGeom>
              <a:grpFill/>
              <a:ln>
                <a:noFill/>
              </a:ln>
              <a:extLst>
                <a:ext uri="{FAA26D3D-D897-4be2-8F04-BA451C77F1D7}">
                  <ma14:placeholderFlag xmlns:ma14="http://schemas.microsoft.com/office/mac/drawingml/2011/main"/>
                </a:ext>
              </a:extLst>
            </p:spPr>
          </p:pic>
          <p:sp>
            <p:nvSpPr>
              <p:cNvPr id="21" name="Rectangle 20"/>
              <p:cNvSpPr/>
              <p:nvPr/>
            </p:nvSpPr>
            <p:spPr>
              <a:xfrm>
                <a:off x="5349670" y="3827413"/>
                <a:ext cx="2407058" cy="2024142"/>
              </a:xfrm>
              <a:prstGeom prst="rect">
                <a:avLst/>
              </a:prstGeom>
              <a:grp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766773" y="3871911"/>
              <a:ext cx="2011316" cy="370978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B-</a:t>
              </a:r>
              <a:r>
                <a:rPr lang="en-US" b="1" dirty="0">
                  <a:solidFill>
                    <a:srgbClr val="FF0000"/>
                  </a:solidFill>
                </a:rPr>
                <a:t>J</a:t>
              </a:r>
              <a:r>
                <a:rPr lang="en-US" b="1" dirty="0" smtClean="0">
                  <a:solidFill>
                    <a:srgbClr val="FF0000"/>
                  </a:solidFill>
                </a:rPr>
                <a:t>ets </a:t>
              </a:r>
              <a:r>
                <a:rPr lang="en-US" b="1" dirty="0">
                  <a:solidFill>
                    <a:srgbClr val="FF0000"/>
                  </a:solidFill>
                  <a:sym typeface="Wingdings"/>
                </a:rPr>
                <a:t> this LDRD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6" name="TextBox 25"/>
          <p:cNvSpPr txBox="1"/>
          <p:nvPr/>
        </p:nvSpPr>
        <p:spPr>
          <a:xfrm>
            <a:off x="758949" y="4177900"/>
            <a:ext cx="5437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Jets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3149788" y="4177900"/>
            <a:ext cx="983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Upsilons</a:t>
            </a: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049" y="4547232"/>
            <a:ext cx="1536068" cy="1465833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9788" y="4626142"/>
            <a:ext cx="1527942" cy="1415789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3149788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86049" y="4167620"/>
            <a:ext cx="1553530" cy="2024142"/>
          </a:xfrm>
          <a:prstGeom prst="rect">
            <a:avLst/>
          </a:prstGeom>
          <a:solidFill>
            <a:schemeClr val="accent4">
              <a:lumMod val="20000"/>
              <a:lumOff val="80000"/>
              <a:alpha val="38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855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54392" y="33338"/>
            <a:ext cx="8868307" cy="891402"/>
          </a:xfrm>
        </p:spPr>
        <p:txBody>
          <a:bodyPr>
            <a:normAutofit/>
          </a:bodyPr>
          <a:lstStyle/>
          <a:p>
            <a:r>
              <a:rPr lang="en-US" sz="3600" dirty="0"/>
              <a:t> </a:t>
            </a:r>
            <a:r>
              <a:rPr lang="en-US" sz="3600" dirty="0" smtClean="0"/>
              <a:t>LANL Proposed </a:t>
            </a:r>
            <a:r>
              <a:rPr lang="en-US" sz="3600" dirty="0" err="1" smtClean="0"/>
              <a:t>sPHENIX</a:t>
            </a:r>
            <a:r>
              <a:rPr lang="en-US" sz="3600" dirty="0" smtClean="0"/>
              <a:t> MAPS Inner Tracker</a:t>
            </a:r>
            <a:endParaRPr lang="en-US" sz="36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F8B04E-460B-B340-979B-8B60A2BEF480}" type="slidenum">
              <a:rPr lang="en-US" smtClean="0"/>
              <a:t>4</a:t>
            </a:fld>
            <a:endParaRPr lang="en-US"/>
          </a:p>
        </p:txBody>
      </p:sp>
      <p:grpSp>
        <p:nvGrpSpPr>
          <p:cNvPr id="24" name="Group 23"/>
          <p:cNvGrpSpPr/>
          <p:nvPr/>
        </p:nvGrpSpPr>
        <p:grpSpPr>
          <a:xfrm>
            <a:off x="5987455" y="1799107"/>
            <a:ext cx="2978302" cy="4405732"/>
            <a:chOff x="5249074" y="1144588"/>
            <a:chExt cx="3513926" cy="4785796"/>
          </a:xfrm>
        </p:grpSpPr>
        <p:grpSp>
          <p:nvGrpSpPr>
            <p:cNvPr id="23" name="Group 22"/>
            <p:cNvGrpSpPr/>
            <p:nvPr/>
          </p:nvGrpSpPr>
          <p:grpSpPr>
            <a:xfrm>
              <a:off x="5249074" y="1144588"/>
              <a:ext cx="3513926" cy="4785796"/>
              <a:chOff x="181774" y="1570554"/>
              <a:chExt cx="3513926" cy="4785796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1774" y="1570554"/>
                <a:ext cx="3513926" cy="2068910"/>
              </a:xfrm>
              <a:prstGeom prst="rect">
                <a:avLst/>
              </a:prstGeom>
              <a:noFill/>
              <a:ln>
                <a:noFill/>
              </a:ln>
              <a:extLst/>
            </p:spPr>
          </p:pic>
          <p:grpSp>
            <p:nvGrpSpPr>
              <p:cNvPr id="22" name="Group 21"/>
              <p:cNvGrpSpPr/>
              <p:nvPr/>
            </p:nvGrpSpPr>
            <p:grpSpPr>
              <a:xfrm>
                <a:off x="190500" y="2692400"/>
                <a:ext cx="3505200" cy="3663950"/>
                <a:chOff x="190500" y="2692400"/>
                <a:chExt cx="3505200" cy="3663950"/>
              </a:xfrm>
            </p:grpSpPr>
            <p:grpSp>
              <p:nvGrpSpPr>
                <p:cNvPr id="11" name="Group 10"/>
                <p:cNvGrpSpPr/>
                <p:nvPr/>
              </p:nvGrpSpPr>
              <p:grpSpPr>
                <a:xfrm>
                  <a:off x="190500" y="4070350"/>
                  <a:ext cx="3505200" cy="2286000"/>
                  <a:chOff x="4343400" y="990600"/>
                  <a:chExt cx="3818732" cy="2590800"/>
                </a:xfrm>
              </p:grpSpPr>
              <p:pic>
                <p:nvPicPr>
                  <p:cNvPr id="12" name="Picture 11"/>
                  <p:cNvPicPr>
                    <a:picLocks noChangeAspect="1"/>
                  </p:cNvPicPr>
                  <p:nvPr/>
                </p:nvPicPr>
                <p:blipFill>
                  <a:blip r:embed="rId3" cstate="print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4343400" y="990600"/>
                    <a:ext cx="3818732" cy="2590800"/>
                  </a:xfrm>
                  <a:prstGeom prst="rect">
                    <a:avLst/>
                  </a:prstGeom>
                  <a:ln w="19050">
                    <a:solidFill>
                      <a:srgbClr val="FF0000"/>
                    </a:solidFill>
                  </a:ln>
                </p:spPr>
              </p:pic>
              <p:sp>
                <p:nvSpPr>
                  <p:cNvPr id="13" name="Rectangle 12"/>
                  <p:cNvSpPr/>
                  <p:nvPr/>
                </p:nvSpPr>
                <p:spPr>
                  <a:xfrm>
                    <a:off x="5791200" y="3436299"/>
                    <a:ext cx="1143000" cy="1451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14" name="Rectangle 13"/>
                  <p:cNvSpPr/>
                  <p:nvPr/>
                </p:nvSpPr>
                <p:spPr>
                  <a:xfrm>
                    <a:off x="7924800" y="3360099"/>
                    <a:ext cx="228600" cy="221301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cxnSp>
              <p:nvCxnSpPr>
                <p:cNvPr id="16" name="Straight Connector 15"/>
                <p:cNvCxnSpPr/>
                <p:nvPr/>
              </p:nvCxnSpPr>
              <p:spPr>
                <a:xfrm flipH="1">
                  <a:off x="196850" y="2692400"/>
                  <a:ext cx="1797050" cy="1346200"/>
                </a:xfrm>
                <a:prstGeom prst="line">
                  <a:avLst/>
                </a:pr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" name="Straight Connector 17"/>
            <p:cNvCxnSpPr/>
            <p:nvPr/>
          </p:nvCxnSpPr>
          <p:spPr>
            <a:xfrm>
              <a:off x="7418465" y="2170668"/>
              <a:ext cx="1344535" cy="145415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TextBox 24"/>
          <p:cNvSpPr txBox="1"/>
          <p:nvPr/>
        </p:nvSpPr>
        <p:spPr>
          <a:xfrm>
            <a:off x="6482685" y="1141987"/>
            <a:ext cx="2732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ALICE ITS Upgrade (2021+);</a:t>
            </a:r>
          </a:p>
          <a:p>
            <a:r>
              <a:rPr lang="en-US" dirty="0" smtClean="0"/>
              <a:t>Inner Tracker </a:t>
            </a:r>
            <a:r>
              <a:rPr lang="en-US" dirty="0"/>
              <a:t>S</a:t>
            </a:r>
            <a:r>
              <a:rPr lang="en-US" dirty="0" smtClean="0"/>
              <a:t>ystem</a:t>
            </a:r>
            <a:endParaRPr lang="en-US" dirty="0"/>
          </a:p>
        </p:txBody>
      </p:sp>
      <p:grpSp>
        <p:nvGrpSpPr>
          <p:cNvPr id="26" name="Group 112"/>
          <p:cNvGrpSpPr/>
          <p:nvPr/>
        </p:nvGrpSpPr>
        <p:grpSpPr>
          <a:xfrm>
            <a:off x="568325" y="3989079"/>
            <a:ext cx="2851151" cy="2249686"/>
            <a:chOff x="7365933" y="494668"/>
            <a:chExt cx="3771955" cy="3013162"/>
          </a:xfrm>
        </p:grpSpPr>
        <p:pic>
          <p:nvPicPr>
            <p:cNvPr id="27" name="Screen Shot 2015-11-03 at 1.34.37 PM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7365933" y="556092"/>
              <a:ext cx="3771955" cy="2951738"/>
            </a:xfrm>
            <a:prstGeom prst="rect">
              <a:avLst/>
            </a:prstGeom>
            <a:ln w="25400" cap="flat">
              <a:noFill/>
              <a:round/>
            </a:ln>
            <a:effectLst/>
          </p:spPr>
        </p:pic>
        <p:sp>
          <p:nvSpPr>
            <p:cNvPr id="28" name="Shape 111"/>
            <p:cNvSpPr/>
            <p:nvPr/>
          </p:nvSpPr>
          <p:spPr>
            <a:xfrm>
              <a:off x="8005560" y="494668"/>
              <a:ext cx="2443054" cy="42596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50800" tIns="50800" rIns="50800" bIns="50800" numCol="1" anchor="ctr">
              <a:spAutoFit/>
            </a:bodyPr>
            <a:lstStyle>
              <a:lvl1pPr>
                <a:defRPr sz="1400" b="1">
                  <a:solidFill>
                    <a:srgbClr val="000000"/>
                  </a:solidFill>
                </a:defRPr>
              </a:lvl1pPr>
            </a:lstStyle>
            <a:p>
              <a:r>
                <a:rPr lang="en-US" dirty="0" err="1" smtClean="0">
                  <a:solidFill>
                    <a:srgbClr val="FF0000"/>
                  </a:solidFill>
                </a:rPr>
                <a:t>sPHENIX</a:t>
              </a:r>
              <a:r>
                <a:rPr lang="en-US" dirty="0" smtClean="0">
                  <a:solidFill>
                    <a:srgbClr val="FF0000"/>
                  </a:solidFill>
                </a:rPr>
                <a:t> </a:t>
              </a:r>
              <a:r>
                <a:rPr dirty="0" smtClean="0">
                  <a:solidFill>
                    <a:srgbClr val="FF0000"/>
                  </a:solidFill>
                </a:rPr>
                <a:t>Inner Trackin</a:t>
              </a:r>
              <a:r>
                <a:rPr lang="en-US" dirty="0" smtClean="0">
                  <a:solidFill>
                    <a:srgbClr val="FF0000"/>
                  </a:solidFill>
                </a:rPr>
                <a:t>g</a:t>
              </a:r>
              <a:endParaRPr dirty="0">
                <a:solidFill>
                  <a:srgbClr val="FF0000"/>
                </a:solidFill>
              </a:endParaRPr>
            </a:p>
          </p:txBody>
        </p:sp>
      </p:grpSp>
      <p:sp>
        <p:nvSpPr>
          <p:cNvPr id="42" name="Left Arrow 41"/>
          <p:cNvSpPr/>
          <p:nvPr/>
        </p:nvSpPr>
        <p:spPr>
          <a:xfrm>
            <a:off x="3237724" y="4995500"/>
            <a:ext cx="2619927" cy="1457742"/>
          </a:xfrm>
          <a:prstGeom prst="leftArrow">
            <a:avLst/>
          </a:prstGeom>
          <a:solidFill>
            <a:srgbClr val="CCFFCC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“Adopt” ALICE/ITS 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Mini. risk,</a:t>
            </a:r>
          </a:p>
          <a:p>
            <a:pPr algn="ctr"/>
            <a:r>
              <a:rPr lang="en-US" sz="1600" dirty="0" smtClean="0">
                <a:solidFill>
                  <a:srgbClr val="FF0000"/>
                </a:solidFill>
              </a:rPr>
              <a:t>Max. physics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90720" y="1492285"/>
            <a:ext cx="2333516" cy="923330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i="1" dirty="0" smtClean="0"/>
              <a:t>Key integration issues:</a:t>
            </a:r>
          </a:p>
          <a:p>
            <a:r>
              <a:rPr lang="en-US" dirty="0" smtClean="0"/>
              <a:t>- Readout</a:t>
            </a:r>
          </a:p>
          <a:p>
            <a:r>
              <a:rPr lang="en-US" dirty="0" smtClean="0"/>
              <a:t>- Mechanics</a:t>
            </a:r>
            <a:endParaRPr lang="en-US" dirty="0"/>
          </a:p>
        </p:txBody>
      </p:sp>
      <p:pic>
        <p:nvPicPr>
          <p:cNvPr id="29" name="Screen Shot 2016-01-25 at 9.19.11 AM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512667" y="3067443"/>
            <a:ext cx="1544811" cy="192805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74" h="21473" extrusionOk="0">
                <a:moveTo>
                  <a:pt x="15864" y="0"/>
                </a:moveTo>
                <a:lnTo>
                  <a:pt x="15582" y="284"/>
                </a:lnTo>
                <a:cubicBezTo>
                  <a:pt x="15339" y="525"/>
                  <a:pt x="15313" y="578"/>
                  <a:pt x="15412" y="652"/>
                </a:cubicBezTo>
                <a:cubicBezTo>
                  <a:pt x="15514" y="727"/>
                  <a:pt x="15508" y="802"/>
                  <a:pt x="15359" y="1220"/>
                </a:cubicBezTo>
                <a:cubicBezTo>
                  <a:pt x="15133" y="1857"/>
                  <a:pt x="15106" y="1885"/>
                  <a:pt x="14761" y="1886"/>
                </a:cubicBezTo>
                <a:cubicBezTo>
                  <a:pt x="14391" y="1887"/>
                  <a:pt x="14295" y="1943"/>
                  <a:pt x="14113" y="2260"/>
                </a:cubicBezTo>
                <a:cubicBezTo>
                  <a:pt x="12545" y="4995"/>
                  <a:pt x="12153" y="5657"/>
                  <a:pt x="12053" y="5734"/>
                </a:cubicBezTo>
                <a:cubicBezTo>
                  <a:pt x="11976" y="5792"/>
                  <a:pt x="11686" y="5822"/>
                  <a:pt x="11250" y="5817"/>
                </a:cubicBezTo>
                <a:cubicBezTo>
                  <a:pt x="10519" y="5810"/>
                  <a:pt x="10341" y="5767"/>
                  <a:pt x="10486" y="5633"/>
                </a:cubicBezTo>
                <a:cubicBezTo>
                  <a:pt x="10534" y="5589"/>
                  <a:pt x="10572" y="5527"/>
                  <a:pt x="10572" y="5495"/>
                </a:cubicBezTo>
                <a:cubicBezTo>
                  <a:pt x="10572" y="5371"/>
                  <a:pt x="10345" y="5444"/>
                  <a:pt x="10139" y="5633"/>
                </a:cubicBezTo>
                <a:cubicBezTo>
                  <a:pt x="9929" y="5827"/>
                  <a:pt x="9906" y="5828"/>
                  <a:pt x="8783" y="5838"/>
                </a:cubicBezTo>
                <a:cubicBezTo>
                  <a:pt x="8153" y="5844"/>
                  <a:pt x="7573" y="5817"/>
                  <a:pt x="7484" y="5776"/>
                </a:cubicBezTo>
                <a:cubicBezTo>
                  <a:pt x="7396" y="5735"/>
                  <a:pt x="7287" y="5696"/>
                  <a:pt x="7243" y="5692"/>
                </a:cubicBezTo>
                <a:cubicBezTo>
                  <a:pt x="7199" y="5688"/>
                  <a:pt x="7051" y="5643"/>
                  <a:pt x="6919" y="5592"/>
                </a:cubicBezTo>
                <a:cubicBezTo>
                  <a:pt x="6717" y="5513"/>
                  <a:pt x="6647" y="5516"/>
                  <a:pt x="6478" y="5613"/>
                </a:cubicBezTo>
                <a:cubicBezTo>
                  <a:pt x="6368" y="5676"/>
                  <a:pt x="6292" y="5769"/>
                  <a:pt x="6309" y="5821"/>
                </a:cubicBezTo>
                <a:cubicBezTo>
                  <a:pt x="6326" y="5872"/>
                  <a:pt x="6335" y="6006"/>
                  <a:pt x="6328" y="6119"/>
                </a:cubicBezTo>
                <a:cubicBezTo>
                  <a:pt x="6318" y="6278"/>
                  <a:pt x="6364" y="6341"/>
                  <a:pt x="6531" y="6400"/>
                </a:cubicBezTo>
                <a:cubicBezTo>
                  <a:pt x="6832" y="6505"/>
                  <a:pt x="7355" y="6542"/>
                  <a:pt x="7409" y="6462"/>
                </a:cubicBezTo>
                <a:cubicBezTo>
                  <a:pt x="7477" y="6359"/>
                  <a:pt x="7892" y="6385"/>
                  <a:pt x="7992" y="6497"/>
                </a:cubicBezTo>
                <a:cubicBezTo>
                  <a:pt x="8042" y="6551"/>
                  <a:pt x="8055" y="6623"/>
                  <a:pt x="8023" y="6660"/>
                </a:cubicBezTo>
                <a:cubicBezTo>
                  <a:pt x="7990" y="6696"/>
                  <a:pt x="8040" y="6668"/>
                  <a:pt x="8132" y="6597"/>
                </a:cubicBezTo>
                <a:cubicBezTo>
                  <a:pt x="8352" y="6427"/>
                  <a:pt x="8444" y="6438"/>
                  <a:pt x="8588" y="6639"/>
                </a:cubicBezTo>
                <a:cubicBezTo>
                  <a:pt x="8692" y="6785"/>
                  <a:pt x="8818" y="7174"/>
                  <a:pt x="8817" y="7339"/>
                </a:cubicBezTo>
                <a:cubicBezTo>
                  <a:pt x="8817" y="7414"/>
                  <a:pt x="9055" y="7654"/>
                  <a:pt x="9130" y="7654"/>
                </a:cubicBezTo>
                <a:cubicBezTo>
                  <a:pt x="9162" y="7654"/>
                  <a:pt x="9210" y="7580"/>
                  <a:pt x="9235" y="7492"/>
                </a:cubicBezTo>
                <a:cubicBezTo>
                  <a:pt x="9274" y="7357"/>
                  <a:pt x="9301" y="7350"/>
                  <a:pt x="9405" y="7429"/>
                </a:cubicBezTo>
                <a:cubicBezTo>
                  <a:pt x="9473" y="7481"/>
                  <a:pt x="9510" y="7548"/>
                  <a:pt x="9488" y="7582"/>
                </a:cubicBezTo>
                <a:cubicBezTo>
                  <a:pt x="9441" y="7652"/>
                  <a:pt x="9773" y="7633"/>
                  <a:pt x="9906" y="7557"/>
                </a:cubicBezTo>
                <a:cubicBezTo>
                  <a:pt x="10024" y="7490"/>
                  <a:pt x="10825" y="7561"/>
                  <a:pt x="10919" y="7648"/>
                </a:cubicBezTo>
                <a:cubicBezTo>
                  <a:pt x="10964" y="7689"/>
                  <a:pt x="10883" y="7901"/>
                  <a:pt x="10712" y="8185"/>
                </a:cubicBezTo>
                <a:cubicBezTo>
                  <a:pt x="10557" y="8442"/>
                  <a:pt x="10315" y="8860"/>
                  <a:pt x="10173" y="9114"/>
                </a:cubicBezTo>
                <a:cubicBezTo>
                  <a:pt x="10031" y="9368"/>
                  <a:pt x="9864" y="9575"/>
                  <a:pt x="9804" y="9575"/>
                </a:cubicBezTo>
                <a:cubicBezTo>
                  <a:pt x="9676" y="9575"/>
                  <a:pt x="9537" y="9798"/>
                  <a:pt x="9586" y="9922"/>
                </a:cubicBezTo>
                <a:cubicBezTo>
                  <a:pt x="9633" y="10043"/>
                  <a:pt x="9452" y="10125"/>
                  <a:pt x="9348" y="10029"/>
                </a:cubicBezTo>
                <a:cubicBezTo>
                  <a:pt x="9272" y="9959"/>
                  <a:pt x="9239" y="9826"/>
                  <a:pt x="9217" y="9520"/>
                </a:cubicBezTo>
                <a:cubicBezTo>
                  <a:pt x="9213" y="9469"/>
                  <a:pt x="9155" y="9429"/>
                  <a:pt x="9088" y="9429"/>
                </a:cubicBezTo>
                <a:cubicBezTo>
                  <a:pt x="8996" y="9429"/>
                  <a:pt x="8968" y="9523"/>
                  <a:pt x="8968" y="9835"/>
                </a:cubicBezTo>
                <a:cubicBezTo>
                  <a:pt x="8968" y="10232"/>
                  <a:pt x="9000" y="10277"/>
                  <a:pt x="9262" y="10248"/>
                </a:cubicBezTo>
                <a:cubicBezTo>
                  <a:pt x="9314" y="10242"/>
                  <a:pt x="9377" y="10269"/>
                  <a:pt x="9405" y="10310"/>
                </a:cubicBezTo>
                <a:cubicBezTo>
                  <a:pt x="9472" y="10410"/>
                  <a:pt x="9300" y="10700"/>
                  <a:pt x="9205" y="10646"/>
                </a:cubicBezTo>
                <a:cubicBezTo>
                  <a:pt x="9164" y="10623"/>
                  <a:pt x="9147" y="10651"/>
                  <a:pt x="9171" y="10709"/>
                </a:cubicBezTo>
                <a:cubicBezTo>
                  <a:pt x="9224" y="10836"/>
                  <a:pt x="8470" y="12208"/>
                  <a:pt x="8218" y="12442"/>
                </a:cubicBezTo>
                <a:cubicBezTo>
                  <a:pt x="8062" y="12587"/>
                  <a:pt x="8004" y="12600"/>
                  <a:pt x="7793" y="12532"/>
                </a:cubicBezTo>
                <a:cubicBezTo>
                  <a:pt x="7119" y="12316"/>
                  <a:pt x="6607" y="13102"/>
                  <a:pt x="6987" y="13770"/>
                </a:cubicBezTo>
                <a:lnTo>
                  <a:pt x="7122" y="14009"/>
                </a:lnTo>
                <a:lnTo>
                  <a:pt x="6629" y="14290"/>
                </a:lnTo>
                <a:cubicBezTo>
                  <a:pt x="5992" y="14648"/>
                  <a:pt x="2143" y="17010"/>
                  <a:pt x="1296" y="17562"/>
                </a:cubicBezTo>
                <a:cubicBezTo>
                  <a:pt x="939" y="17795"/>
                  <a:pt x="495" y="18066"/>
                  <a:pt x="309" y="18162"/>
                </a:cubicBezTo>
                <a:cubicBezTo>
                  <a:pt x="3" y="18321"/>
                  <a:pt x="-26" y="18360"/>
                  <a:pt x="15" y="18561"/>
                </a:cubicBezTo>
                <a:cubicBezTo>
                  <a:pt x="167" y="19300"/>
                  <a:pt x="1956" y="20783"/>
                  <a:pt x="3318" y="21299"/>
                </a:cubicBezTo>
                <a:cubicBezTo>
                  <a:pt x="4112" y="21600"/>
                  <a:pt x="4275" y="21542"/>
                  <a:pt x="4509" y="20876"/>
                </a:cubicBezTo>
                <a:cubicBezTo>
                  <a:pt x="4584" y="20660"/>
                  <a:pt x="4838" y="20018"/>
                  <a:pt x="5073" y="19448"/>
                </a:cubicBezTo>
                <a:cubicBezTo>
                  <a:pt x="5309" y="18879"/>
                  <a:pt x="5793" y="17680"/>
                  <a:pt x="6151" y="16786"/>
                </a:cubicBezTo>
                <a:cubicBezTo>
                  <a:pt x="6508" y="15891"/>
                  <a:pt x="6872" y="15015"/>
                  <a:pt x="6960" y="14841"/>
                </a:cubicBezTo>
                <a:cubicBezTo>
                  <a:pt x="7049" y="14667"/>
                  <a:pt x="7122" y="14479"/>
                  <a:pt x="7122" y="14421"/>
                </a:cubicBezTo>
                <a:cubicBezTo>
                  <a:pt x="7122" y="14250"/>
                  <a:pt x="7264" y="14221"/>
                  <a:pt x="7518" y="14342"/>
                </a:cubicBezTo>
                <a:cubicBezTo>
                  <a:pt x="7965" y="14555"/>
                  <a:pt x="8346" y="14481"/>
                  <a:pt x="8535" y="14144"/>
                </a:cubicBezTo>
                <a:lnTo>
                  <a:pt x="8659" y="13922"/>
                </a:lnTo>
                <a:lnTo>
                  <a:pt x="8821" y="14082"/>
                </a:lnTo>
                <a:cubicBezTo>
                  <a:pt x="8909" y="14169"/>
                  <a:pt x="9087" y="14259"/>
                  <a:pt x="9217" y="14283"/>
                </a:cubicBezTo>
                <a:cubicBezTo>
                  <a:pt x="9346" y="14307"/>
                  <a:pt x="9471" y="14355"/>
                  <a:pt x="9495" y="14390"/>
                </a:cubicBezTo>
                <a:cubicBezTo>
                  <a:pt x="9519" y="14426"/>
                  <a:pt x="9624" y="14456"/>
                  <a:pt x="9729" y="14456"/>
                </a:cubicBezTo>
                <a:cubicBezTo>
                  <a:pt x="9834" y="14456"/>
                  <a:pt x="9945" y="14490"/>
                  <a:pt x="9974" y="14532"/>
                </a:cubicBezTo>
                <a:cubicBezTo>
                  <a:pt x="10002" y="14575"/>
                  <a:pt x="10098" y="14600"/>
                  <a:pt x="10188" y="14588"/>
                </a:cubicBezTo>
                <a:cubicBezTo>
                  <a:pt x="10290" y="14574"/>
                  <a:pt x="10413" y="14639"/>
                  <a:pt x="10512" y="14761"/>
                </a:cubicBezTo>
                <a:cubicBezTo>
                  <a:pt x="10652" y="14932"/>
                  <a:pt x="10660" y="14989"/>
                  <a:pt x="10576" y="15222"/>
                </a:cubicBezTo>
                <a:cubicBezTo>
                  <a:pt x="10524" y="15369"/>
                  <a:pt x="10428" y="15518"/>
                  <a:pt x="10361" y="15552"/>
                </a:cubicBezTo>
                <a:cubicBezTo>
                  <a:pt x="10266" y="15601"/>
                  <a:pt x="10256" y="15667"/>
                  <a:pt x="10316" y="15867"/>
                </a:cubicBezTo>
                <a:cubicBezTo>
                  <a:pt x="10394" y="16126"/>
                  <a:pt x="10397" y="16123"/>
                  <a:pt x="10569" y="15690"/>
                </a:cubicBezTo>
                <a:cubicBezTo>
                  <a:pt x="10622" y="15556"/>
                  <a:pt x="10688" y="15501"/>
                  <a:pt x="10753" y="15534"/>
                </a:cubicBezTo>
                <a:cubicBezTo>
                  <a:pt x="10827" y="15573"/>
                  <a:pt x="10829" y="15564"/>
                  <a:pt x="10764" y="15500"/>
                </a:cubicBezTo>
                <a:cubicBezTo>
                  <a:pt x="10679" y="15414"/>
                  <a:pt x="10729" y="15165"/>
                  <a:pt x="10960" y="14494"/>
                </a:cubicBezTo>
                <a:cubicBezTo>
                  <a:pt x="11164" y="13904"/>
                  <a:pt x="11208" y="13841"/>
                  <a:pt x="11356" y="13947"/>
                </a:cubicBezTo>
                <a:cubicBezTo>
                  <a:pt x="11477" y="14033"/>
                  <a:pt x="11475" y="14025"/>
                  <a:pt x="11348" y="13888"/>
                </a:cubicBezTo>
                <a:cubicBezTo>
                  <a:pt x="11253" y="13785"/>
                  <a:pt x="11232" y="13715"/>
                  <a:pt x="11288" y="13683"/>
                </a:cubicBezTo>
                <a:cubicBezTo>
                  <a:pt x="11335" y="13656"/>
                  <a:pt x="11375" y="13556"/>
                  <a:pt x="11375" y="13461"/>
                </a:cubicBezTo>
                <a:cubicBezTo>
                  <a:pt x="11375" y="13273"/>
                  <a:pt x="11972" y="11420"/>
                  <a:pt x="12124" y="11135"/>
                </a:cubicBezTo>
                <a:cubicBezTo>
                  <a:pt x="12230" y="10936"/>
                  <a:pt x="12528" y="10748"/>
                  <a:pt x="15548" y="8965"/>
                </a:cubicBezTo>
                <a:cubicBezTo>
                  <a:pt x="16718" y="8274"/>
                  <a:pt x="17912" y="7565"/>
                  <a:pt x="18199" y="7391"/>
                </a:cubicBezTo>
                <a:cubicBezTo>
                  <a:pt x="19325" y="6710"/>
                  <a:pt x="20862" y="5812"/>
                  <a:pt x="20945" y="5786"/>
                </a:cubicBezTo>
                <a:cubicBezTo>
                  <a:pt x="21086" y="5742"/>
                  <a:pt x="21031" y="5306"/>
                  <a:pt x="20851" y="5037"/>
                </a:cubicBezTo>
                <a:cubicBezTo>
                  <a:pt x="20709" y="4826"/>
                  <a:pt x="20701" y="4775"/>
                  <a:pt x="20798" y="4701"/>
                </a:cubicBezTo>
                <a:cubicBezTo>
                  <a:pt x="20876" y="4642"/>
                  <a:pt x="20928" y="4637"/>
                  <a:pt x="20964" y="4690"/>
                </a:cubicBezTo>
                <a:cubicBezTo>
                  <a:pt x="21047" y="4815"/>
                  <a:pt x="21114" y="4785"/>
                  <a:pt x="21352" y="4510"/>
                </a:cubicBezTo>
                <a:lnTo>
                  <a:pt x="21574" y="4250"/>
                </a:lnTo>
                <a:lnTo>
                  <a:pt x="21167" y="4250"/>
                </a:lnTo>
                <a:cubicBezTo>
                  <a:pt x="20835" y="4250"/>
                  <a:pt x="20764" y="4274"/>
                  <a:pt x="20783" y="4372"/>
                </a:cubicBezTo>
                <a:cubicBezTo>
                  <a:pt x="20796" y="4437"/>
                  <a:pt x="20746" y="4526"/>
                  <a:pt x="20674" y="4569"/>
                </a:cubicBezTo>
                <a:cubicBezTo>
                  <a:pt x="20567" y="4632"/>
                  <a:pt x="20451" y="4573"/>
                  <a:pt x="20071" y="4261"/>
                </a:cubicBezTo>
                <a:cubicBezTo>
                  <a:pt x="19813" y="4048"/>
                  <a:pt x="19302" y="3685"/>
                  <a:pt x="18938" y="3456"/>
                </a:cubicBezTo>
                <a:cubicBezTo>
                  <a:pt x="18506" y="3185"/>
                  <a:pt x="18303" y="3015"/>
                  <a:pt x="18354" y="2967"/>
                </a:cubicBezTo>
                <a:cubicBezTo>
                  <a:pt x="18397" y="2928"/>
                  <a:pt x="18734" y="2895"/>
                  <a:pt x="19099" y="2891"/>
                </a:cubicBezTo>
                <a:lnTo>
                  <a:pt x="19762" y="2884"/>
                </a:lnTo>
                <a:lnTo>
                  <a:pt x="19736" y="2662"/>
                </a:lnTo>
                <a:cubicBezTo>
                  <a:pt x="19703" y="2386"/>
                  <a:pt x="19620" y="2340"/>
                  <a:pt x="19228" y="2375"/>
                </a:cubicBezTo>
                <a:cubicBezTo>
                  <a:pt x="19004" y="2395"/>
                  <a:pt x="18902" y="2370"/>
                  <a:pt x="18870" y="2291"/>
                </a:cubicBezTo>
                <a:cubicBezTo>
                  <a:pt x="18809" y="2146"/>
                  <a:pt x="18630" y="2149"/>
                  <a:pt x="18568" y="2298"/>
                </a:cubicBezTo>
                <a:cubicBezTo>
                  <a:pt x="18538" y="2372"/>
                  <a:pt x="18469" y="2400"/>
                  <a:pt x="18388" y="2371"/>
                </a:cubicBezTo>
                <a:cubicBezTo>
                  <a:pt x="18316" y="2346"/>
                  <a:pt x="18171" y="2377"/>
                  <a:pt x="18071" y="2437"/>
                </a:cubicBezTo>
                <a:cubicBezTo>
                  <a:pt x="17913" y="2533"/>
                  <a:pt x="17880" y="2533"/>
                  <a:pt x="17796" y="2441"/>
                </a:cubicBezTo>
                <a:cubicBezTo>
                  <a:pt x="17730" y="2367"/>
                  <a:pt x="17587" y="2343"/>
                  <a:pt x="17341" y="2364"/>
                </a:cubicBezTo>
                <a:cubicBezTo>
                  <a:pt x="17080" y="2387"/>
                  <a:pt x="16974" y="2366"/>
                  <a:pt x="16941" y="2288"/>
                </a:cubicBezTo>
                <a:cubicBezTo>
                  <a:pt x="16913" y="2220"/>
                  <a:pt x="16781" y="2181"/>
                  <a:pt x="16576" y="2181"/>
                </a:cubicBezTo>
                <a:cubicBezTo>
                  <a:pt x="16167" y="2181"/>
                  <a:pt x="15388" y="1974"/>
                  <a:pt x="15337" y="1851"/>
                </a:cubicBezTo>
                <a:cubicBezTo>
                  <a:pt x="15315" y="1800"/>
                  <a:pt x="15382" y="1528"/>
                  <a:pt x="15484" y="1248"/>
                </a:cubicBezTo>
                <a:cubicBezTo>
                  <a:pt x="15634" y="834"/>
                  <a:pt x="15696" y="743"/>
                  <a:pt x="15819" y="763"/>
                </a:cubicBezTo>
                <a:cubicBezTo>
                  <a:pt x="15931" y="781"/>
                  <a:pt x="15959" y="757"/>
                  <a:pt x="15921" y="666"/>
                </a:cubicBezTo>
                <a:cubicBezTo>
                  <a:pt x="15893" y="598"/>
                  <a:pt x="15869" y="420"/>
                  <a:pt x="15868" y="270"/>
                </a:cubicBezTo>
                <a:lnTo>
                  <a:pt x="15864" y="0"/>
                </a:lnTo>
                <a:close/>
                <a:moveTo>
                  <a:pt x="18832" y="1002"/>
                </a:moveTo>
                <a:cubicBezTo>
                  <a:pt x="18793" y="1000"/>
                  <a:pt x="18761" y="1046"/>
                  <a:pt x="18761" y="1141"/>
                </a:cubicBezTo>
                <a:cubicBezTo>
                  <a:pt x="18761" y="1300"/>
                  <a:pt x="18654" y="1393"/>
                  <a:pt x="18565" y="1310"/>
                </a:cubicBezTo>
                <a:cubicBezTo>
                  <a:pt x="18480" y="1232"/>
                  <a:pt x="17479" y="1226"/>
                  <a:pt x="17427" y="1303"/>
                </a:cubicBezTo>
                <a:cubicBezTo>
                  <a:pt x="17358" y="1407"/>
                  <a:pt x="17235" y="1300"/>
                  <a:pt x="17235" y="1137"/>
                </a:cubicBezTo>
                <a:cubicBezTo>
                  <a:pt x="17235" y="1021"/>
                  <a:pt x="17205" y="1006"/>
                  <a:pt x="17100" y="1061"/>
                </a:cubicBezTo>
                <a:cubicBezTo>
                  <a:pt x="17015" y="1104"/>
                  <a:pt x="16881" y="1103"/>
                  <a:pt x="16738" y="1057"/>
                </a:cubicBezTo>
                <a:cubicBezTo>
                  <a:pt x="16370" y="939"/>
                  <a:pt x="16271" y="1019"/>
                  <a:pt x="16271" y="1439"/>
                </a:cubicBezTo>
                <a:lnTo>
                  <a:pt x="16271" y="1813"/>
                </a:lnTo>
                <a:lnTo>
                  <a:pt x="16546" y="1813"/>
                </a:lnTo>
                <a:cubicBezTo>
                  <a:pt x="16698" y="1813"/>
                  <a:pt x="16849" y="1776"/>
                  <a:pt x="16877" y="1733"/>
                </a:cubicBezTo>
                <a:cubicBezTo>
                  <a:pt x="16910" y="1684"/>
                  <a:pt x="16961" y="1682"/>
                  <a:pt x="17020" y="1726"/>
                </a:cubicBezTo>
                <a:cubicBezTo>
                  <a:pt x="17072" y="1765"/>
                  <a:pt x="17309" y="1791"/>
                  <a:pt x="17548" y="1785"/>
                </a:cubicBezTo>
                <a:cubicBezTo>
                  <a:pt x="17900" y="1777"/>
                  <a:pt x="17989" y="1798"/>
                  <a:pt x="18019" y="1903"/>
                </a:cubicBezTo>
                <a:cubicBezTo>
                  <a:pt x="18057" y="2037"/>
                  <a:pt x="18199" y="2087"/>
                  <a:pt x="18199" y="1966"/>
                </a:cubicBezTo>
                <a:cubicBezTo>
                  <a:pt x="18199" y="1869"/>
                  <a:pt x="18669" y="1662"/>
                  <a:pt x="18719" y="1737"/>
                </a:cubicBezTo>
                <a:cubicBezTo>
                  <a:pt x="18770" y="1813"/>
                  <a:pt x="20689" y="1794"/>
                  <a:pt x="20821" y="1716"/>
                </a:cubicBezTo>
                <a:cubicBezTo>
                  <a:pt x="20873" y="1685"/>
                  <a:pt x="20936" y="1695"/>
                  <a:pt x="20964" y="1737"/>
                </a:cubicBezTo>
                <a:cubicBezTo>
                  <a:pt x="20992" y="1778"/>
                  <a:pt x="21140" y="1813"/>
                  <a:pt x="21292" y="1813"/>
                </a:cubicBezTo>
                <a:lnTo>
                  <a:pt x="21570" y="1813"/>
                </a:lnTo>
                <a:lnTo>
                  <a:pt x="21570" y="1446"/>
                </a:lnTo>
                <a:cubicBezTo>
                  <a:pt x="21570" y="1098"/>
                  <a:pt x="21472" y="916"/>
                  <a:pt x="21371" y="1068"/>
                </a:cubicBezTo>
                <a:cubicBezTo>
                  <a:pt x="21271" y="1216"/>
                  <a:pt x="20863" y="1353"/>
                  <a:pt x="20772" y="1269"/>
                </a:cubicBezTo>
                <a:cubicBezTo>
                  <a:pt x="20709" y="1211"/>
                  <a:pt x="20617" y="1210"/>
                  <a:pt x="20459" y="1265"/>
                </a:cubicBezTo>
                <a:cubicBezTo>
                  <a:pt x="20302" y="1320"/>
                  <a:pt x="20198" y="1321"/>
                  <a:pt x="20101" y="1265"/>
                </a:cubicBezTo>
                <a:cubicBezTo>
                  <a:pt x="20001" y="1207"/>
                  <a:pt x="19919" y="1209"/>
                  <a:pt x="19796" y="1279"/>
                </a:cubicBezTo>
                <a:cubicBezTo>
                  <a:pt x="19668" y="1353"/>
                  <a:pt x="19604" y="1356"/>
                  <a:pt x="19518" y="1290"/>
                </a:cubicBezTo>
                <a:cubicBezTo>
                  <a:pt x="19453" y="1240"/>
                  <a:pt x="19313" y="1224"/>
                  <a:pt x="19194" y="1251"/>
                </a:cubicBezTo>
                <a:cubicBezTo>
                  <a:pt x="19027" y="1290"/>
                  <a:pt x="18979" y="1268"/>
                  <a:pt x="18945" y="1147"/>
                </a:cubicBezTo>
                <a:cubicBezTo>
                  <a:pt x="18918" y="1052"/>
                  <a:pt x="18871" y="1003"/>
                  <a:pt x="18832" y="1002"/>
                </a:cubicBezTo>
                <a:close/>
                <a:moveTo>
                  <a:pt x="12979" y="10677"/>
                </a:moveTo>
                <a:lnTo>
                  <a:pt x="12979" y="11052"/>
                </a:lnTo>
                <a:lnTo>
                  <a:pt x="12979" y="11423"/>
                </a:lnTo>
                <a:lnTo>
                  <a:pt x="13250" y="11423"/>
                </a:lnTo>
                <a:cubicBezTo>
                  <a:pt x="13399" y="11423"/>
                  <a:pt x="13567" y="11374"/>
                  <a:pt x="13623" y="11312"/>
                </a:cubicBezTo>
                <a:cubicBezTo>
                  <a:pt x="13714" y="11211"/>
                  <a:pt x="13740" y="11212"/>
                  <a:pt x="13868" y="11319"/>
                </a:cubicBezTo>
                <a:cubicBezTo>
                  <a:pt x="14079" y="11495"/>
                  <a:pt x="14300" y="11426"/>
                  <a:pt x="14331" y="11173"/>
                </a:cubicBezTo>
                <a:cubicBezTo>
                  <a:pt x="14355" y="10982"/>
                  <a:pt x="14250" y="10837"/>
                  <a:pt x="14086" y="10833"/>
                </a:cubicBezTo>
                <a:cubicBezTo>
                  <a:pt x="14055" y="10833"/>
                  <a:pt x="13958" y="10904"/>
                  <a:pt x="13868" y="10993"/>
                </a:cubicBezTo>
                <a:cubicBezTo>
                  <a:pt x="13688" y="11170"/>
                  <a:pt x="13589" y="11134"/>
                  <a:pt x="13586" y="10885"/>
                </a:cubicBezTo>
                <a:cubicBezTo>
                  <a:pt x="13584" y="10752"/>
                  <a:pt x="13528" y="10717"/>
                  <a:pt x="13280" y="10698"/>
                </a:cubicBezTo>
                <a:lnTo>
                  <a:pt x="12979" y="10677"/>
                </a:lnTo>
                <a:close/>
                <a:moveTo>
                  <a:pt x="14625" y="10740"/>
                </a:moveTo>
                <a:cubicBezTo>
                  <a:pt x="14550" y="10721"/>
                  <a:pt x="14528" y="10859"/>
                  <a:pt x="14565" y="11139"/>
                </a:cubicBezTo>
                <a:lnTo>
                  <a:pt x="14602" y="11409"/>
                </a:lnTo>
                <a:lnTo>
                  <a:pt x="15216" y="11399"/>
                </a:lnTo>
                <a:lnTo>
                  <a:pt x="15830" y="11388"/>
                </a:lnTo>
                <a:lnTo>
                  <a:pt x="15853" y="11156"/>
                </a:lnTo>
                <a:cubicBezTo>
                  <a:pt x="15881" y="10893"/>
                  <a:pt x="15714" y="10787"/>
                  <a:pt x="15465" y="10910"/>
                </a:cubicBezTo>
                <a:cubicBezTo>
                  <a:pt x="15347" y="10968"/>
                  <a:pt x="15276" y="10950"/>
                  <a:pt x="15160" y="10844"/>
                </a:cubicBezTo>
                <a:cubicBezTo>
                  <a:pt x="15024" y="10718"/>
                  <a:pt x="15004" y="10719"/>
                  <a:pt x="14923" y="10827"/>
                </a:cubicBezTo>
                <a:cubicBezTo>
                  <a:pt x="14841" y="10934"/>
                  <a:pt x="14822" y="10932"/>
                  <a:pt x="14719" y="10813"/>
                </a:cubicBezTo>
                <a:cubicBezTo>
                  <a:pt x="14683" y="10771"/>
                  <a:pt x="14650" y="10746"/>
                  <a:pt x="14625" y="10740"/>
                </a:cubicBezTo>
                <a:close/>
                <a:moveTo>
                  <a:pt x="16373" y="10879"/>
                </a:moveTo>
                <a:cubicBezTo>
                  <a:pt x="16155" y="10884"/>
                  <a:pt x="16112" y="10966"/>
                  <a:pt x="16120" y="11191"/>
                </a:cubicBezTo>
                <a:cubicBezTo>
                  <a:pt x="16130" y="11457"/>
                  <a:pt x="16130" y="11457"/>
                  <a:pt x="16181" y="11239"/>
                </a:cubicBezTo>
                <a:cubicBezTo>
                  <a:pt x="16245" y="10961"/>
                  <a:pt x="16384" y="10952"/>
                  <a:pt x="16418" y="11222"/>
                </a:cubicBezTo>
                <a:cubicBezTo>
                  <a:pt x="16450" y="11477"/>
                  <a:pt x="16572" y="11485"/>
                  <a:pt x="16606" y="11236"/>
                </a:cubicBezTo>
                <a:cubicBezTo>
                  <a:pt x="16642" y="10972"/>
                  <a:pt x="16782" y="10975"/>
                  <a:pt x="16843" y="11239"/>
                </a:cubicBezTo>
                <a:cubicBezTo>
                  <a:pt x="16894" y="11458"/>
                  <a:pt x="16894" y="11456"/>
                  <a:pt x="16904" y="11191"/>
                </a:cubicBezTo>
                <a:cubicBezTo>
                  <a:pt x="16913" y="10940"/>
                  <a:pt x="16894" y="10922"/>
                  <a:pt x="16651" y="10896"/>
                </a:cubicBezTo>
                <a:cubicBezTo>
                  <a:pt x="16536" y="10883"/>
                  <a:pt x="16445" y="10877"/>
                  <a:pt x="16373" y="10879"/>
                </a:cubicBezTo>
                <a:close/>
                <a:moveTo>
                  <a:pt x="2919" y="11073"/>
                </a:moveTo>
                <a:cubicBezTo>
                  <a:pt x="2909" y="11069"/>
                  <a:pt x="2885" y="11087"/>
                  <a:pt x="2840" y="11121"/>
                </a:cubicBezTo>
                <a:cubicBezTo>
                  <a:pt x="2775" y="11171"/>
                  <a:pt x="2592" y="11191"/>
                  <a:pt x="2407" y="11170"/>
                </a:cubicBezTo>
                <a:cubicBezTo>
                  <a:pt x="2164" y="11142"/>
                  <a:pt x="2056" y="11164"/>
                  <a:pt x="1955" y="11267"/>
                </a:cubicBezTo>
                <a:cubicBezTo>
                  <a:pt x="1835" y="11389"/>
                  <a:pt x="1834" y="11423"/>
                  <a:pt x="1944" y="11617"/>
                </a:cubicBezTo>
                <a:cubicBezTo>
                  <a:pt x="2010" y="11735"/>
                  <a:pt x="2064" y="11871"/>
                  <a:pt x="2064" y="11922"/>
                </a:cubicBezTo>
                <a:cubicBezTo>
                  <a:pt x="2064" y="11973"/>
                  <a:pt x="2118" y="12016"/>
                  <a:pt x="2185" y="12016"/>
                </a:cubicBezTo>
                <a:cubicBezTo>
                  <a:pt x="2251" y="12016"/>
                  <a:pt x="2305" y="11967"/>
                  <a:pt x="2305" y="11908"/>
                </a:cubicBezTo>
                <a:cubicBezTo>
                  <a:pt x="2305" y="11716"/>
                  <a:pt x="2437" y="11723"/>
                  <a:pt x="2704" y="11929"/>
                </a:cubicBezTo>
                <a:cubicBezTo>
                  <a:pt x="2931" y="12103"/>
                  <a:pt x="2951" y="12145"/>
                  <a:pt x="2848" y="12224"/>
                </a:cubicBezTo>
                <a:cubicBezTo>
                  <a:pt x="2745" y="12302"/>
                  <a:pt x="2741" y="12354"/>
                  <a:pt x="2833" y="12591"/>
                </a:cubicBezTo>
                <a:cubicBezTo>
                  <a:pt x="2891" y="12743"/>
                  <a:pt x="2944" y="12925"/>
                  <a:pt x="2945" y="12997"/>
                </a:cubicBezTo>
                <a:cubicBezTo>
                  <a:pt x="2948" y="13077"/>
                  <a:pt x="3013" y="13129"/>
                  <a:pt x="3126" y="13135"/>
                </a:cubicBezTo>
                <a:cubicBezTo>
                  <a:pt x="3765" y="13171"/>
                  <a:pt x="4005" y="13165"/>
                  <a:pt x="4042" y="13111"/>
                </a:cubicBezTo>
                <a:cubicBezTo>
                  <a:pt x="4064" y="13077"/>
                  <a:pt x="4121" y="13070"/>
                  <a:pt x="4170" y="13097"/>
                </a:cubicBezTo>
                <a:cubicBezTo>
                  <a:pt x="4218" y="13125"/>
                  <a:pt x="4539" y="13146"/>
                  <a:pt x="4881" y="13142"/>
                </a:cubicBezTo>
                <a:cubicBezTo>
                  <a:pt x="5297" y="13138"/>
                  <a:pt x="5551" y="13171"/>
                  <a:pt x="5650" y="13239"/>
                </a:cubicBezTo>
                <a:cubicBezTo>
                  <a:pt x="5803" y="13346"/>
                  <a:pt x="5903" y="13383"/>
                  <a:pt x="5812" y="13298"/>
                </a:cubicBezTo>
                <a:cubicBezTo>
                  <a:pt x="5717" y="13211"/>
                  <a:pt x="5917" y="13065"/>
                  <a:pt x="6079" y="13104"/>
                </a:cubicBezTo>
                <a:cubicBezTo>
                  <a:pt x="6247" y="13145"/>
                  <a:pt x="6311" y="12952"/>
                  <a:pt x="6158" y="12865"/>
                </a:cubicBezTo>
                <a:cubicBezTo>
                  <a:pt x="6105" y="12835"/>
                  <a:pt x="6102" y="12774"/>
                  <a:pt x="6154" y="12685"/>
                </a:cubicBezTo>
                <a:cubicBezTo>
                  <a:pt x="6214" y="12582"/>
                  <a:pt x="6205" y="12538"/>
                  <a:pt x="6109" y="12504"/>
                </a:cubicBezTo>
                <a:cubicBezTo>
                  <a:pt x="6039" y="12480"/>
                  <a:pt x="5999" y="12411"/>
                  <a:pt x="6023" y="12355"/>
                </a:cubicBezTo>
                <a:cubicBezTo>
                  <a:pt x="6046" y="12300"/>
                  <a:pt x="6031" y="12224"/>
                  <a:pt x="5989" y="12185"/>
                </a:cubicBezTo>
                <a:cubicBezTo>
                  <a:pt x="5941" y="12141"/>
                  <a:pt x="5966" y="12049"/>
                  <a:pt x="6057" y="11936"/>
                </a:cubicBezTo>
                <a:cubicBezTo>
                  <a:pt x="6135" y="11837"/>
                  <a:pt x="6200" y="11674"/>
                  <a:pt x="6200" y="11572"/>
                </a:cubicBezTo>
                <a:cubicBezTo>
                  <a:pt x="6200" y="11423"/>
                  <a:pt x="6161" y="11391"/>
                  <a:pt x="6011" y="11405"/>
                </a:cubicBezTo>
                <a:cubicBezTo>
                  <a:pt x="5909" y="11416"/>
                  <a:pt x="5761" y="11390"/>
                  <a:pt x="5680" y="11350"/>
                </a:cubicBezTo>
                <a:cubicBezTo>
                  <a:pt x="5582" y="11302"/>
                  <a:pt x="5449" y="11305"/>
                  <a:pt x="5288" y="11357"/>
                </a:cubicBezTo>
                <a:cubicBezTo>
                  <a:pt x="5117" y="11412"/>
                  <a:pt x="4999" y="11413"/>
                  <a:pt x="4885" y="11357"/>
                </a:cubicBezTo>
                <a:cubicBezTo>
                  <a:pt x="4782" y="11306"/>
                  <a:pt x="4705" y="11304"/>
                  <a:pt x="4674" y="11350"/>
                </a:cubicBezTo>
                <a:cubicBezTo>
                  <a:pt x="4627" y="11420"/>
                  <a:pt x="4001" y="11381"/>
                  <a:pt x="3751" y="11295"/>
                </a:cubicBezTo>
                <a:cubicBezTo>
                  <a:pt x="3685" y="11271"/>
                  <a:pt x="3581" y="11243"/>
                  <a:pt x="3522" y="11232"/>
                </a:cubicBezTo>
                <a:cubicBezTo>
                  <a:pt x="3463" y="11221"/>
                  <a:pt x="3393" y="11193"/>
                  <a:pt x="3367" y="11170"/>
                </a:cubicBezTo>
                <a:cubicBezTo>
                  <a:pt x="3342" y="11146"/>
                  <a:pt x="3257" y="11181"/>
                  <a:pt x="3179" y="11246"/>
                </a:cubicBezTo>
                <a:cubicBezTo>
                  <a:pt x="3016" y="11382"/>
                  <a:pt x="2834" y="11318"/>
                  <a:pt x="2904" y="11149"/>
                </a:cubicBezTo>
                <a:cubicBezTo>
                  <a:pt x="2923" y="11104"/>
                  <a:pt x="2929" y="11077"/>
                  <a:pt x="2919" y="11073"/>
                </a:cubicBezTo>
                <a:close/>
                <a:moveTo>
                  <a:pt x="13043" y="12179"/>
                </a:moveTo>
                <a:cubicBezTo>
                  <a:pt x="13007" y="12222"/>
                  <a:pt x="12979" y="12347"/>
                  <a:pt x="12979" y="12532"/>
                </a:cubicBezTo>
                <a:cubicBezTo>
                  <a:pt x="12979" y="12902"/>
                  <a:pt x="13108" y="13050"/>
                  <a:pt x="13156" y="12737"/>
                </a:cubicBezTo>
                <a:cubicBezTo>
                  <a:pt x="13190" y="12515"/>
                  <a:pt x="13491" y="12506"/>
                  <a:pt x="13525" y="12726"/>
                </a:cubicBezTo>
                <a:cubicBezTo>
                  <a:pt x="13548" y="12872"/>
                  <a:pt x="13599" y="12883"/>
                  <a:pt x="14267" y="12889"/>
                </a:cubicBezTo>
                <a:lnTo>
                  <a:pt x="14987" y="12896"/>
                </a:lnTo>
                <a:lnTo>
                  <a:pt x="14983" y="12511"/>
                </a:lnTo>
                <a:cubicBezTo>
                  <a:pt x="14981" y="12214"/>
                  <a:pt x="14963" y="12155"/>
                  <a:pt x="14900" y="12255"/>
                </a:cubicBezTo>
                <a:cubicBezTo>
                  <a:pt x="14855" y="12326"/>
                  <a:pt x="14749" y="12387"/>
                  <a:pt x="14663" y="12387"/>
                </a:cubicBezTo>
                <a:cubicBezTo>
                  <a:pt x="14577" y="12387"/>
                  <a:pt x="14505" y="12432"/>
                  <a:pt x="14505" y="12491"/>
                </a:cubicBezTo>
                <a:cubicBezTo>
                  <a:pt x="14505" y="12668"/>
                  <a:pt x="14337" y="12709"/>
                  <a:pt x="14290" y="12543"/>
                </a:cubicBezTo>
                <a:cubicBezTo>
                  <a:pt x="14230" y="12332"/>
                  <a:pt x="13885" y="12326"/>
                  <a:pt x="13849" y="12536"/>
                </a:cubicBezTo>
                <a:cubicBezTo>
                  <a:pt x="13807" y="12785"/>
                  <a:pt x="13664" y="12706"/>
                  <a:pt x="13619" y="12407"/>
                </a:cubicBezTo>
                <a:cubicBezTo>
                  <a:pt x="13585" y="12174"/>
                  <a:pt x="13572" y="12154"/>
                  <a:pt x="13529" y="12293"/>
                </a:cubicBezTo>
                <a:cubicBezTo>
                  <a:pt x="13465" y="12499"/>
                  <a:pt x="13220" y="12510"/>
                  <a:pt x="13164" y="12310"/>
                </a:cubicBezTo>
                <a:cubicBezTo>
                  <a:pt x="13124" y="12172"/>
                  <a:pt x="13079" y="12135"/>
                  <a:pt x="13043" y="12179"/>
                </a:cubicBezTo>
                <a:close/>
                <a:moveTo>
                  <a:pt x="16674" y="12387"/>
                </a:moveTo>
                <a:cubicBezTo>
                  <a:pt x="16448" y="12387"/>
                  <a:pt x="16431" y="12403"/>
                  <a:pt x="16440" y="12664"/>
                </a:cubicBezTo>
                <a:cubicBezTo>
                  <a:pt x="16450" y="12932"/>
                  <a:pt x="16451" y="12934"/>
                  <a:pt x="16501" y="12719"/>
                </a:cubicBezTo>
                <a:cubicBezTo>
                  <a:pt x="16530" y="12594"/>
                  <a:pt x="16607" y="12497"/>
                  <a:pt x="16674" y="12497"/>
                </a:cubicBezTo>
                <a:cubicBezTo>
                  <a:pt x="16741" y="12497"/>
                  <a:pt x="16814" y="12594"/>
                  <a:pt x="16843" y="12719"/>
                </a:cubicBezTo>
                <a:cubicBezTo>
                  <a:pt x="16893" y="12934"/>
                  <a:pt x="16894" y="12932"/>
                  <a:pt x="16904" y="12664"/>
                </a:cubicBezTo>
                <a:cubicBezTo>
                  <a:pt x="16913" y="12403"/>
                  <a:pt x="16900" y="12387"/>
                  <a:pt x="16674" y="12387"/>
                </a:cubicBezTo>
                <a:close/>
                <a:moveTo>
                  <a:pt x="16199" y="12393"/>
                </a:moveTo>
                <a:lnTo>
                  <a:pt x="15714" y="12397"/>
                </a:lnTo>
                <a:lnTo>
                  <a:pt x="15228" y="12397"/>
                </a:lnTo>
                <a:lnTo>
                  <a:pt x="15239" y="12667"/>
                </a:lnTo>
                <a:cubicBezTo>
                  <a:pt x="15248" y="12927"/>
                  <a:pt x="15251" y="12929"/>
                  <a:pt x="15299" y="12723"/>
                </a:cubicBezTo>
                <a:cubicBezTo>
                  <a:pt x="15370" y="12421"/>
                  <a:pt x="15537" y="12399"/>
                  <a:pt x="15642" y="12678"/>
                </a:cubicBezTo>
                <a:cubicBezTo>
                  <a:pt x="15715" y="12870"/>
                  <a:pt x="15765" y="12908"/>
                  <a:pt x="15939" y="12889"/>
                </a:cubicBezTo>
                <a:cubicBezTo>
                  <a:pt x="16112" y="12871"/>
                  <a:pt x="16156" y="12822"/>
                  <a:pt x="16177" y="12629"/>
                </a:cubicBezTo>
                <a:lnTo>
                  <a:pt x="16199" y="12393"/>
                </a:lnTo>
                <a:close/>
                <a:moveTo>
                  <a:pt x="9081" y="16574"/>
                </a:moveTo>
                <a:cubicBezTo>
                  <a:pt x="9070" y="16578"/>
                  <a:pt x="9055" y="16594"/>
                  <a:pt x="9039" y="16619"/>
                </a:cubicBezTo>
                <a:cubicBezTo>
                  <a:pt x="8994" y="16691"/>
                  <a:pt x="8891" y="16748"/>
                  <a:pt x="8810" y="16748"/>
                </a:cubicBezTo>
                <a:cubicBezTo>
                  <a:pt x="8637" y="16748"/>
                  <a:pt x="8542" y="16932"/>
                  <a:pt x="8610" y="17129"/>
                </a:cubicBezTo>
                <a:cubicBezTo>
                  <a:pt x="8642" y="17222"/>
                  <a:pt x="8734" y="17264"/>
                  <a:pt x="8893" y="17264"/>
                </a:cubicBezTo>
                <a:cubicBezTo>
                  <a:pt x="9123" y="17264"/>
                  <a:pt x="9129" y="17260"/>
                  <a:pt x="9126" y="16879"/>
                </a:cubicBezTo>
                <a:cubicBezTo>
                  <a:pt x="9125" y="16655"/>
                  <a:pt x="9113" y="16563"/>
                  <a:pt x="9081" y="16574"/>
                </a:cubicBezTo>
                <a:close/>
                <a:moveTo>
                  <a:pt x="9420" y="16602"/>
                </a:moveTo>
                <a:cubicBezTo>
                  <a:pt x="9398" y="16541"/>
                  <a:pt x="9378" y="16668"/>
                  <a:pt x="9375" y="16886"/>
                </a:cubicBezTo>
                <a:cubicBezTo>
                  <a:pt x="9369" y="17220"/>
                  <a:pt x="9385" y="17271"/>
                  <a:pt x="9480" y="17198"/>
                </a:cubicBezTo>
                <a:cubicBezTo>
                  <a:pt x="9558" y="17139"/>
                  <a:pt x="9610" y="17135"/>
                  <a:pt x="9646" y="17188"/>
                </a:cubicBezTo>
                <a:cubicBezTo>
                  <a:pt x="9674" y="17231"/>
                  <a:pt x="9787" y="17264"/>
                  <a:pt x="9894" y="17264"/>
                </a:cubicBezTo>
                <a:cubicBezTo>
                  <a:pt x="10050" y="17264"/>
                  <a:pt x="10090" y="17227"/>
                  <a:pt x="10090" y="17080"/>
                </a:cubicBezTo>
                <a:cubicBezTo>
                  <a:pt x="10090" y="16979"/>
                  <a:pt x="10098" y="16872"/>
                  <a:pt x="10109" y="16841"/>
                </a:cubicBezTo>
                <a:cubicBezTo>
                  <a:pt x="10144" y="16746"/>
                  <a:pt x="9767" y="16731"/>
                  <a:pt x="9646" y="16824"/>
                </a:cubicBezTo>
                <a:cubicBezTo>
                  <a:pt x="9556" y="16893"/>
                  <a:pt x="9522" y="16892"/>
                  <a:pt x="9495" y="16814"/>
                </a:cubicBezTo>
                <a:cubicBezTo>
                  <a:pt x="9476" y="16758"/>
                  <a:pt x="9442" y="16663"/>
                  <a:pt x="9420" y="16602"/>
                </a:cubicBezTo>
                <a:close/>
                <a:moveTo>
                  <a:pt x="14693" y="16616"/>
                </a:moveTo>
                <a:cubicBezTo>
                  <a:pt x="14654" y="16588"/>
                  <a:pt x="14579" y="16633"/>
                  <a:pt x="14467" y="16748"/>
                </a:cubicBezTo>
                <a:cubicBezTo>
                  <a:pt x="14359" y="16857"/>
                  <a:pt x="14289" y="16874"/>
                  <a:pt x="14181" y="16820"/>
                </a:cubicBezTo>
                <a:cubicBezTo>
                  <a:pt x="14101" y="16781"/>
                  <a:pt x="13979" y="16768"/>
                  <a:pt x="13909" y="16793"/>
                </a:cubicBezTo>
                <a:cubicBezTo>
                  <a:pt x="13758" y="16846"/>
                  <a:pt x="13738" y="17238"/>
                  <a:pt x="13883" y="17292"/>
                </a:cubicBezTo>
                <a:cubicBezTo>
                  <a:pt x="14055" y="17356"/>
                  <a:pt x="14092" y="17343"/>
                  <a:pt x="14252" y="17184"/>
                </a:cubicBezTo>
                <a:cubicBezTo>
                  <a:pt x="14401" y="17037"/>
                  <a:pt x="14415" y="17038"/>
                  <a:pt x="14493" y="17167"/>
                </a:cubicBezTo>
                <a:cubicBezTo>
                  <a:pt x="14600" y="17342"/>
                  <a:pt x="14636" y="17297"/>
                  <a:pt x="14704" y="16914"/>
                </a:cubicBezTo>
                <a:cubicBezTo>
                  <a:pt x="14735" y="16742"/>
                  <a:pt x="14732" y="16644"/>
                  <a:pt x="14693" y="16616"/>
                </a:cubicBezTo>
                <a:close/>
                <a:moveTo>
                  <a:pt x="10358" y="16637"/>
                </a:moveTo>
                <a:cubicBezTo>
                  <a:pt x="10326" y="16639"/>
                  <a:pt x="10297" y="16661"/>
                  <a:pt x="10260" y="16703"/>
                </a:cubicBezTo>
                <a:cubicBezTo>
                  <a:pt x="10195" y="16774"/>
                  <a:pt x="10191" y="16826"/>
                  <a:pt x="10249" y="16859"/>
                </a:cubicBezTo>
                <a:cubicBezTo>
                  <a:pt x="10295" y="16885"/>
                  <a:pt x="10331" y="16985"/>
                  <a:pt x="10331" y="17084"/>
                </a:cubicBezTo>
                <a:cubicBezTo>
                  <a:pt x="10331" y="17258"/>
                  <a:pt x="10350" y="17264"/>
                  <a:pt x="10893" y="17264"/>
                </a:cubicBezTo>
                <a:cubicBezTo>
                  <a:pt x="11389" y="17264"/>
                  <a:pt x="11454" y="17248"/>
                  <a:pt x="11454" y="17126"/>
                </a:cubicBezTo>
                <a:cubicBezTo>
                  <a:pt x="11454" y="16971"/>
                  <a:pt x="11642" y="16796"/>
                  <a:pt x="11725" y="16872"/>
                </a:cubicBezTo>
                <a:cubicBezTo>
                  <a:pt x="11754" y="16899"/>
                  <a:pt x="11778" y="17007"/>
                  <a:pt x="11781" y="17112"/>
                </a:cubicBezTo>
                <a:cubicBezTo>
                  <a:pt x="11786" y="17280"/>
                  <a:pt x="11794" y="17286"/>
                  <a:pt x="11849" y="17157"/>
                </a:cubicBezTo>
                <a:cubicBezTo>
                  <a:pt x="11954" y="16909"/>
                  <a:pt x="11862" y="16748"/>
                  <a:pt x="11612" y="16748"/>
                </a:cubicBezTo>
                <a:cubicBezTo>
                  <a:pt x="11487" y="16748"/>
                  <a:pt x="11362" y="16785"/>
                  <a:pt x="11333" y="16827"/>
                </a:cubicBezTo>
                <a:cubicBezTo>
                  <a:pt x="11297" y="16881"/>
                  <a:pt x="11247" y="16879"/>
                  <a:pt x="11175" y="16824"/>
                </a:cubicBezTo>
                <a:cubicBezTo>
                  <a:pt x="11118" y="16780"/>
                  <a:pt x="10966" y="16752"/>
                  <a:pt x="10832" y="16762"/>
                </a:cubicBezTo>
                <a:cubicBezTo>
                  <a:pt x="10699" y="16771"/>
                  <a:pt x="10535" y="16738"/>
                  <a:pt x="10471" y="16689"/>
                </a:cubicBezTo>
                <a:cubicBezTo>
                  <a:pt x="10424" y="16653"/>
                  <a:pt x="10390" y="16634"/>
                  <a:pt x="10358" y="16637"/>
                </a:cubicBezTo>
                <a:close/>
                <a:moveTo>
                  <a:pt x="12395" y="16755"/>
                </a:moveTo>
                <a:cubicBezTo>
                  <a:pt x="12202" y="16722"/>
                  <a:pt x="12012" y="16894"/>
                  <a:pt x="12079" y="17129"/>
                </a:cubicBezTo>
                <a:cubicBezTo>
                  <a:pt x="12123" y="17283"/>
                  <a:pt x="12486" y="17319"/>
                  <a:pt x="12633" y="17184"/>
                </a:cubicBezTo>
                <a:cubicBezTo>
                  <a:pt x="12695" y="17127"/>
                  <a:pt x="12737" y="17127"/>
                  <a:pt x="12776" y="17184"/>
                </a:cubicBezTo>
                <a:cubicBezTo>
                  <a:pt x="12805" y="17229"/>
                  <a:pt x="12916" y="17264"/>
                  <a:pt x="13021" y="17264"/>
                </a:cubicBezTo>
                <a:cubicBezTo>
                  <a:pt x="13245" y="17264"/>
                  <a:pt x="13363" y="17017"/>
                  <a:pt x="13216" y="16855"/>
                </a:cubicBezTo>
                <a:cubicBezTo>
                  <a:pt x="13093" y="16718"/>
                  <a:pt x="12986" y="16721"/>
                  <a:pt x="12817" y="16862"/>
                </a:cubicBezTo>
                <a:cubicBezTo>
                  <a:pt x="12696" y="16963"/>
                  <a:pt x="12671" y="16963"/>
                  <a:pt x="12580" y="16862"/>
                </a:cubicBezTo>
                <a:cubicBezTo>
                  <a:pt x="12525" y="16801"/>
                  <a:pt x="12460" y="16765"/>
                  <a:pt x="12395" y="16755"/>
                </a:cubicBezTo>
                <a:close/>
                <a:moveTo>
                  <a:pt x="7601" y="18086"/>
                </a:moveTo>
                <a:cubicBezTo>
                  <a:pt x="7562" y="18086"/>
                  <a:pt x="7527" y="18134"/>
                  <a:pt x="7499" y="18231"/>
                </a:cubicBezTo>
                <a:cubicBezTo>
                  <a:pt x="7462" y="18362"/>
                  <a:pt x="7433" y="18371"/>
                  <a:pt x="7299" y="18294"/>
                </a:cubicBezTo>
                <a:cubicBezTo>
                  <a:pt x="7068" y="18161"/>
                  <a:pt x="6881" y="18261"/>
                  <a:pt x="6881" y="18516"/>
                </a:cubicBezTo>
                <a:cubicBezTo>
                  <a:pt x="6881" y="18636"/>
                  <a:pt x="6924" y="18748"/>
                  <a:pt x="6979" y="18769"/>
                </a:cubicBezTo>
                <a:cubicBezTo>
                  <a:pt x="7034" y="18789"/>
                  <a:pt x="7135" y="18790"/>
                  <a:pt x="7201" y="18769"/>
                </a:cubicBezTo>
                <a:cubicBezTo>
                  <a:pt x="7385" y="18710"/>
                  <a:pt x="7791" y="18709"/>
                  <a:pt x="7959" y="18769"/>
                </a:cubicBezTo>
                <a:cubicBezTo>
                  <a:pt x="8047" y="18800"/>
                  <a:pt x="8182" y="18778"/>
                  <a:pt x="8290" y="18713"/>
                </a:cubicBezTo>
                <a:cubicBezTo>
                  <a:pt x="8450" y="18617"/>
                  <a:pt x="8483" y="18615"/>
                  <a:pt x="8569" y="18710"/>
                </a:cubicBezTo>
                <a:cubicBezTo>
                  <a:pt x="8683" y="18836"/>
                  <a:pt x="8901" y="18851"/>
                  <a:pt x="9021" y="18741"/>
                </a:cubicBezTo>
                <a:cubicBezTo>
                  <a:pt x="9079" y="18687"/>
                  <a:pt x="9168" y="18690"/>
                  <a:pt x="9314" y="18751"/>
                </a:cubicBezTo>
                <a:cubicBezTo>
                  <a:pt x="9478" y="18820"/>
                  <a:pt x="9552" y="18821"/>
                  <a:pt x="9642" y="18751"/>
                </a:cubicBezTo>
                <a:cubicBezTo>
                  <a:pt x="9733" y="18682"/>
                  <a:pt x="9791" y="18681"/>
                  <a:pt x="9913" y="18751"/>
                </a:cubicBezTo>
                <a:cubicBezTo>
                  <a:pt x="10148" y="18887"/>
                  <a:pt x="10321" y="18789"/>
                  <a:pt x="10313" y="18526"/>
                </a:cubicBezTo>
                <a:cubicBezTo>
                  <a:pt x="10307" y="18342"/>
                  <a:pt x="10274" y="18301"/>
                  <a:pt x="10124" y="18301"/>
                </a:cubicBezTo>
                <a:cubicBezTo>
                  <a:pt x="10023" y="18301"/>
                  <a:pt x="9918" y="18336"/>
                  <a:pt x="9891" y="18377"/>
                </a:cubicBezTo>
                <a:cubicBezTo>
                  <a:pt x="9859" y="18425"/>
                  <a:pt x="9781" y="18414"/>
                  <a:pt x="9676" y="18346"/>
                </a:cubicBezTo>
                <a:cubicBezTo>
                  <a:pt x="9558" y="18269"/>
                  <a:pt x="9455" y="18258"/>
                  <a:pt x="9314" y="18308"/>
                </a:cubicBezTo>
                <a:cubicBezTo>
                  <a:pt x="9187" y="18352"/>
                  <a:pt x="9061" y="18349"/>
                  <a:pt x="8957" y="18297"/>
                </a:cubicBezTo>
                <a:cubicBezTo>
                  <a:pt x="8835" y="18237"/>
                  <a:pt x="8753" y="18245"/>
                  <a:pt x="8614" y="18328"/>
                </a:cubicBezTo>
                <a:cubicBezTo>
                  <a:pt x="8449" y="18428"/>
                  <a:pt x="8417" y="18424"/>
                  <a:pt x="8301" y="18318"/>
                </a:cubicBezTo>
                <a:cubicBezTo>
                  <a:pt x="8194" y="18220"/>
                  <a:pt x="8133" y="18217"/>
                  <a:pt x="7959" y="18290"/>
                </a:cubicBezTo>
                <a:cubicBezTo>
                  <a:pt x="7772" y="18369"/>
                  <a:pt x="7744" y="18360"/>
                  <a:pt x="7706" y="18228"/>
                </a:cubicBezTo>
                <a:cubicBezTo>
                  <a:pt x="7679" y="18132"/>
                  <a:pt x="7639" y="18085"/>
                  <a:pt x="7601" y="18086"/>
                </a:cubicBezTo>
                <a:close/>
                <a:moveTo>
                  <a:pt x="10606" y="18183"/>
                </a:moveTo>
                <a:cubicBezTo>
                  <a:pt x="10534" y="18177"/>
                  <a:pt x="10520" y="18290"/>
                  <a:pt x="10554" y="18540"/>
                </a:cubicBezTo>
                <a:cubicBezTo>
                  <a:pt x="10578" y="18723"/>
                  <a:pt x="10632" y="18817"/>
                  <a:pt x="10712" y="18817"/>
                </a:cubicBezTo>
                <a:cubicBezTo>
                  <a:pt x="10813" y="18817"/>
                  <a:pt x="10815" y="18801"/>
                  <a:pt x="10727" y="18703"/>
                </a:cubicBezTo>
                <a:cubicBezTo>
                  <a:pt x="10646" y="18613"/>
                  <a:pt x="10645" y="18554"/>
                  <a:pt x="10716" y="18450"/>
                </a:cubicBezTo>
                <a:cubicBezTo>
                  <a:pt x="10787" y="18345"/>
                  <a:pt x="10782" y="18296"/>
                  <a:pt x="10697" y="18231"/>
                </a:cubicBezTo>
                <a:cubicBezTo>
                  <a:pt x="10660" y="18203"/>
                  <a:pt x="10630" y="18185"/>
                  <a:pt x="10606" y="18183"/>
                </a:cubicBezTo>
                <a:close/>
                <a:moveTo>
                  <a:pt x="15947" y="18186"/>
                </a:moveTo>
                <a:cubicBezTo>
                  <a:pt x="15902" y="18186"/>
                  <a:pt x="15881" y="18214"/>
                  <a:pt x="15849" y="18266"/>
                </a:cubicBezTo>
                <a:cubicBezTo>
                  <a:pt x="15806" y="18338"/>
                  <a:pt x="15721" y="18366"/>
                  <a:pt x="15627" y="18339"/>
                </a:cubicBezTo>
                <a:cubicBezTo>
                  <a:pt x="15544" y="18314"/>
                  <a:pt x="15398" y="18330"/>
                  <a:pt x="15303" y="18377"/>
                </a:cubicBezTo>
                <a:cubicBezTo>
                  <a:pt x="15178" y="18438"/>
                  <a:pt x="15107" y="18439"/>
                  <a:pt x="15043" y="18380"/>
                </a:cubicBezTo>
                <a:cubicBezTo>
                  <a:pt x="14889" y="18238"/>
                  <a:pt x="14666" y="18292"/>
                  <a:pt x="14584" y="18491"/>
                </a:cubicBezTo>
                <a:cubicBezTo>
                  <a:pt x="14540" y="18596"/>
                  <a:pt x="14525" y="18714"/>
                  <a:pt x="14550" y="18751"/>
                </a:cubicBezTo>
                <a:cubicBezTo>
                  <a:pt x="14611" y="18843"/>
                  <a:pt x="15045" y="18838"/>
                  <a:pt x="15107" y="18744"/>
                </a:cubicBezTo>
                <a:cubicBezTo>
                  <a:pt x="15139" y="18697"/>
                  <a:pt x="15219" y="18710"/>
                  <a:pt x="15326" y="18779"/>
                </a:cubicBezTo>
                <a:cubicBezTo>
                  <a:pt x="15429" y="18846"/>
                  <a:pt x="15539" y="18862"/>
                  <a:pt x="15612" y="18824"/>
                </a:cubicBezTo>
                <a:cubicBezTo>
                  <a:pt x="15677" y="18791"/>
                  <a:pt x="15801" y="18780"/>
                  <a:pt x="15883" y="18800"/>
                </a:cubicBezTo>
                <a:cubicBezTo>
                  <a:pt x="16000" y="18828"/>
                  <a:pt x="16030" y="18795"/>
                  <a:pt x="16030" y="18647"/>
                </a:cubicBezTo>
                <a:cubicBezTo>
                  <a:pt x="16030" y="18543"/>
                  <a:pt x="16062" y="18441"/>
                  <a:pt x="16101" y="18419"/>
                </a:cubicBezTo>
                <a:cubicBezTo>
                  <a:pt x="16207" y="18358"/>
                  <a:pt x="16377" y="18577"/>
                  <a:pt x="16324" y="18706"/>
                </a:cubicBezTo>
                <a:cubicBezTo>
                  <a:pt x="16298" y="18768"/>
                  <a:pt x="16311" y="18817"/>
                  <a:pt x="16354" y="18817"/>
                </a:cubicBezTo>
                <a:cubicBezTo>
                  <a:pt x="16397" y="18817"/>
                  <a:pt x="16433" y="18721"/>
                  <a:pt x="16433" y="18602"/>
                </a:cubicBezTo>
                <a:cubicBezTo>
                  <a:pt x="16433" y="18433"/>
                  <a:pt x="16378" y="18362"/>
                  <a:pt x="16177" y="18270"/>
                </a:cubicBezTo>
                <a:cubicBezTo>
                  <a:pt x="16060" y="18216"/>
                  <a:pt x="15992" y="18187"/>
                  <a:pt x="15947" y="18186"/>
                </a:cubicBezTo>
                <a:close/>
                <a:moveTo>
                  <a:pt x="12900" y="18301"/>
                </a:moveTo>
                <a:cubicBezTo>
                  <a:pt x="12773" y="18301"/>
                  <a:pt x="12646" y="18334"/>
                  <a:pt x="12618" y="18377"/>
                </a:cubicBezTo>
                <a:cubicBezTo>
                  <a:pt x="12583" y="18428"/>
                  <a:pt x="12534" y="18432"/>
                  <a:pt x="12471" y="18384"/>
                </a:cubicBezTo>
                <a:cubicBezTo>
                  <a:pt x="12418" y="18344"/>
                  <a:pt x="12134" y="18311"/>
                  <a:pt x="11842" y="18311"/>
                </a:cubicBezTo>
                <a:cubicBezTo>
                  <a:pt x="11329" y="18311"/>
                  <a:pt x="11309" y="18317"/>
                  <a:pt x="11269" y="18509"/>
                </a:cubicBezTo>
                <a:cubicBezTo>
                  <a:pt x="11214" y="18777"/>
                  <a:pt x="11256" y="18817"/>
                  <a:pt x="11582" y="18817"/>
                </a:cubicBezTo>
                <a:cubicBezTo>
                  <a:pt x="11764" y="18817"/>
                  <a:pt x="11877" y="18861"/>
                  <a:pt x="11909" y="18939"/>
                </a:cubicBezTo>
                <a:cubicBezTo>
                  <a:pt x="11955" y="19048"/>
                  <a:pt x="11967" y="19048"/>
                  <a:pt x="12034" y="18939"/>
                </a:cubicBezTo>
                <a:cubicBezTo>
                  <a:pt x="12074" y="18873"/>
                  <a:pt x="12172" y="18817"/>
                  <a:pt x="12256" y="18817"/>
                </a:cubicBezTo>
                <a:cubicBezTo>
                  <a:pt x="12339" y="18817"/>
                  <a:pt x="12432" y="18786"/>
                  <a:pt x="12459" y="18744"/>
                </a:cubicBezTo>
                <a:cubicBezTo>
                  <a:pt x="12536" y="18630"/>
                  <a:pt x="12660" y="18732"/>
                  <a:pt x="12663" y="18914"/>
                </a:cubicBezTo>
                <a:cubicBezTo>
                  <a:pt x="12665" y="19060"/>
                  <a:pt x="12672" y="19065"/>
                  <a:pt x="12746" y="18949"/>
                </a:cubicBezTo>
                <a:cubicBezTo>
                  <a:pt x="12791" y="18878"/>
                  <a:pt x="12891" y="18817"/>
                  <a:pt x="12968" y="18817"/>
                </a:cubicBezTo>
                <a:cubicBezTo>
                  <a:pt x="13045" y="18817"/>
                  <a:pt x="13150" y="18782"/>
                  <a:pt x="13198" y="18738"/>
                </a:cubicBezTo>
                <a:cubicBezTo>
                  <a:pt x="13260" y="18680"/>
                  <a:pt x="13298" y="18680"/>
                  <a:pt x="13337" y="18738"/>
                </a:cubicBezTo>
                <a:cubicBezTo>
                  <a:pt x="13429" y="18875"/>
                  <a:pt x="13544" y="18825"/>
                  <a:pt x="13544" y="18647"/>
                </a:cubicBezTo>
                <a:cubicBezTo>
                  <a:pt x="13544" y="18554"/>
                  <a:pt x="13581" y="18443"/>
                  <a:pt x="13627" y="18401"/>
                </a:cubicBezTo>
                <a:cubicBezTo>
                  <a:pt x="13733" y="18303"/>
                  <a:pt x="13463" y="18291"/>
                  <a:pt x="13329" y="18387"/>
                </a:cubicBezTo>
                <a:cubicBezTo>
                  <a:pt x="13272" y="18429"/>
                  <a:pt x="13215" y="18425"/>
                  <a:pt x="13183" y="18377"/>
                </a:cubicBezTo>
                <a:cubicBezTo>
                  <a:pt x="13154" y="18334"/>
                  <a:pt x="13027" y="18301"/>
                  <a:pt x="12900" y="18301"/>
                </a:cubicBezTo>
                <a:close/>
                <a:moveTo>
                  <a:pt x="14109" y="18301"/>
                </a:moveTo>
                <a:cubicBezTo>
                  <a:pt x="13923" y="18301"/>
                  <a:pt x="13760" y="18535"/>
                  <a:pt x="13830" y="18703"/>
                </a:cubicBezTo>
                <a:cubicBezTo>
                  <a:pt x="13883" y="18829"/>
                  <a:pt x="14304" y="18866"/>
                  <a:pt x="14380" y="18751"/>
                </a:cubicBezTo>
                <a:cubicBezTo>
                  <a:pt x="14467" y="18623"/>
                  <a:pt x="14273" y="18301"/>
                  <a:pt x="14109" y="18301"/>
                </a:cubicBezTo>
                <a:close/>
              </a:path>
            </a:pathLst>
          </a:custGeom>
          <a:ln w="25400"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9ADABB-FB4C-0947-94FC-8B542B705AD9}" type="datetime1">
              <a:rPr lang="en-US" smtClean="0"/>
              <a:t>1/12/17</a:t>
            </a:fld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6541" y="906432"/>
            <a:ext cx="3115794" cy="3190010"/>
          </a:xfrm>
          <a:prstGeom prst="rect">
            <a:avLst/>
          </a:prstGeom>
        </p:spPr>
      </p:pic>
      <p:cxnSp>
        <p:nvCxnSpPr>
          <p:cNvPr id="31" name="Straight Connector 30"/>
          <p:cNvCxnSpPr/>
          <p:nvPr/>
        </p:nvCxnSpPr>
        <p:spPr>
          <a:xfrm>
            <a:off x="1993900" y="2488543"/>
            <a:ext cx="697553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flipH="1">
            <a:off x="1174750" y="2488543"/>
            <a:ext cx="711200" cy="1517280"/>
          </a:xfrm>
          <a:prstGeom prst="line">
            <a:avLst/>
          </a:prstGeom>
          <a:ln>
            <a:solidFill>
              <a:srgbClr val="FF0000"/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92737" y="1080861"/>
            <a:ext cx="7676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2022+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1472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8868"/>
            <a:ext cx="8229600" cy="1143000"/>
          </a:xfrm>
        </p:spPr>
        <p:txBody>
          <a:bodyPr/>
          <a:lstStyle/>
          <a:p>
            <a:r>
              <a:rPr lang="en-US" dirty="0" smtClean="0"/>
              <a:t>LDRD Project Scope and Plan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02057" y="1054641"/>
            <a:ext cx="8788219" cy="5301709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Minimal scope</a:t>
            </a:r>
          </a:p>
          <a:p>
            <a:pPr lvl="1"/>
            <a:r>
              <a:rPr lang="en-US" dirty="0" smtClean="0"/>
              <a:t>Develop a MAPS telescope with </a:t>
            </a:r>
            <a:r>
              <a:rPr lang="en-US" dirty="0"/>
              <a:t>2</a:t>
            </a:r>
            <a:r>
              <a:rPr lang="en-US" dirty="0" smtClean="0"/>
              <a:t>-4 early prototype staves with ALICE readout, </a:t>
            </a:r>
            <a:r>
              <a:rPr lang="en-US" dirty="0" err="1" smtClean="0"/>
              <a:t>sPHENIX</a:t>
            </a:r>
            <a:r>
              <a:rPr lang="en-US" dirty="0" smtClean="0"/>
              <a:t> DAQ integration</a:t>
            </a:r>
          </a:p>
          <a:p>
            <a:pPr lvl="1"/>
            <a:r>
              <a:rPr lang="en-US" dirty="0" smtClean="0"/>
              <a:t>Complete R&amp;D on Mechanics conceptual design, </a:t>
            </a:r>
            <a:r>
              <a:rPr lang="en-US" dirty="0" err="1" smtClean="0"/>
              <a:t>sPHENIX</a:t>
            </a:r>
            <a:r>
              <a:rPr lang="en-US" dirty="0" smtClean="0"/>
              <a:t> mechanical system integration </a:t>
            </a:r>
          </a:p>
          <a:p>
            <a:pPr lvl="1"/>
            <a:r>
              <a:rPr lang="en-US" dirty="0" smtClean="0"/>
              <a:t>Develop b-jet tagging algorithms</a:t>
            </a:r>
          </a:p>
          <a:p>
            <a:pPr lvl="1"/>
            <a:r>
              <a:rPr lang="en-US" dirty="0" smtClean="0"/>
              <a:t>DOE MIE proposal submitted to fund the full detector construction</a:t>
            </a:r>
          </a:p>
          <a:p>
            <a:pPr lvl="1"/>
            <a:endParaRPr lang="en-US" dirty="0" smtClean="0"/>
          </a:p>
          <a:p>
            <a:r>
              <a:rPr lang="en-US" dirty="0" smtClean="0">
                <a:solidFill>
                  <a:srgbClr val="0000FF"/>
                </a:solidFill>
              </a:rPr>
              <a:t>Desired scope</a:t>
            </a:r>
          </a:p>
          <a:p>
            <a:pPr lvl="1"/>
            <a:r>
              <a:rPr lang="en-US" dirty="0" smtClean="0"/>
              <a:t>Develop a full 4-production-staves MAPS telescope, test beam run with integrated </a:t>
            </a:r>
            <a:r>
              <a:rPr lang="en-US" dirty="0" err="1" smtClean="0"/>
              <a:t>sPHENIX</a:t>
            </a:r>
            <a:r>
              <a:rPr lang="en-US" dirty="0" smtClean="0"/>
              <a:t> DAQ</a:t>
            </a:r>
          </a:p>
          <a:p>
            <a:pPr lvl="1"/>
            <a:r>
              <a:rPr lang="en-US" dirty="0" smtClean="0"/>
              <a:t>DOE MIE proposal approved for the full detector construction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C7A4-E2AA-564D-88C1-DA222E0871C6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7DA73-A92A-DA4F-A1A7-28B6AC4724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83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257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3600" dirty="0" smtClean="0"/>
              <a:t>LDRD Experimental Key Tasks and Schedules</a:t>
            </a:r>
            <a:endParaRPr lang="en-US" sz="3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C91DB-CC36-0F4B-A49D-B7D84CBED14E}" type="datetime1">
              <a:rPr lang="en-US" smtClean="0"/>
              <a:t>1/12/17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07EA5-F33F-6B4A-9A6A-BF882706C413}" type="slidenum">
              <a:rPr lang="en-US" smtClean="0"/>
              <a:t>6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085930" y="5629476"/>
            <a:ext cx="49345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FF0000"/>
                </a:solidFill>
              </a:rPr>
              <a:t>losely tied to ALICE R&amp;D and Production Schedule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9" name="Picture 8" descr="experiment_timeline_122016.pdf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8" t="7124" r="6952" b="21231"/>
          <a:stretch/>
        </p:blipFill>
        <p:spPr>
          <a:xfrm>
            <a:off x="-8030" y="1516025"/>
            <a:ext cx="9186368" cy="411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722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Line 4"/>
          <p:cNvSpPr>
            <a:spLocks noChangeShapeType="1"/>
          </p:cNvSpPr>
          <p:nvPr/>
        </p:nvSpPr>
        <p:spPr bwMode="auto">
          <a:xfrm>
            <a:off x="1219200" y="4778375"/>
            <a:ext cx="64738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6" name="Rectangle 3"/>
          <p:cNvSpPr>
            <a:spLocks/>
          </p:cNvSpPr>
          <p:nvPr/>
        </p:nvSpPr>
        <p:spPr bwMode="auto">
          <a:xfrm>
            <a:off x="0" y="17463"/>
            <a:ext cx="9144000" cy="692150"/>
          </a:xfrm>
          <a:prstGeom prst="rect">
            <a:avLst/>
          </a:prstGeom>
          <a:solidFill>
            <a:srgbClr val="008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>
            <a:spAutoFit/>
          </a:bodyPr>
          <a:lstStyle/>
          <a:p>
            <a:pPr algn="ctr"/>
            <a:r>
              <a:rPr lang="en-US" sz="4000" b="1">
                <a:solidFill>
                  <a:srgbClr val="FFFFFF"/>
                </a:solidFill>
                <a:latin typeface="Times New Roman" charset="0"/>
              </a:rPr>
              <a:t>Possible sPHENIX Project Scenario</a:t>
            </a:r>
            <a:endParaRPr lang="en-US" sz="4000" b="1">
              <a:solidFill>
                <a:srgbClr val="FFFFFF"/>
              </a:solidFill>
              <a:latin typeface="Century Gothic" charset="0"/>
              <a:sym typeface="Century Gothic" charset="0"/>
            </a:endParaRPr>
          </a:p>
        </p:txBody>
      </p:sp>
      <p:sp>
        <p:nvSpPr>
          <p:cNvPr id="11267" name="Rectangle 5"/>
          <p:cNvSpPr>
            <a:spLocks/>
          </p:cNvSpPr>
          <p:nvPr/>
        </p:nvSpPr>
        <p:spPr bwMode="auto">
          <a:xfrm>
            <a:off x="152400" y="5473700"/>
            <a:ext cx="88519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Operating Funds are used for conceptual design  between CD-0 and CD-1.  Operating funds may also be used prior to CD-4 for R&amp;D, NEPA, D&amp;D, ES&amp;H, transition, startup, and training costs. Non-federal funds from other sources that are considered capital funds and are included in the “Total line item cost” as OPC.</a:t>
            </a:r>
            <a:endParaRPr lang="en-US">
              <a:latin typeface="Lucida Grande" charset="0"/>
              <a:sym typeface="Lucida Grande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Good Practice—For the first year that TEC is requested, ensure that OPC is also requested for that year.  The OPC will allow the project to continue in a long CR until TEC is available and new starts are allowed.</a:t>
            </a:r>
            <a:endParaRPr lang="en-US">
              <a:latin typeface="Lucida Grande" charset="0"/>
              <a:sym typeface="Lucida Grande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MIE funds are more flexible than Line Items.  Moving OPC to TEC or vice versa is much easier than for Line-Item reprogramming since MIE funds are “batched.”</a:t>
            </a:r>
            <a:endParaRPr lang="en-US" altLang="ja-JP">
              <a:latin typeface="Lucida Grande" charset="0"/>
              <a:sym typeface="Lucida Grande" charset="0"/>
            </a:endParaRPr>
          </a:p>
          <a:p>
            <a:pPr>
              <a:spcBef>
                <a:spcPts val="500"/>
              </a:spcBef>
              <a:buClr>
                <a:srgbClr val="000000"/>
              </a:buClr>
              <a:buFont typeface="Arial" charset="0"/>
              <a:buChar char="•"/>
            </a:pPr>
            <a:r>
              <a:rPr lang="en-US" sz="900">
                <a:latin typeface="Lucida Grande" charset="0"/>
                <a:sym typeface="Lucida Grande" charset="0"/>
              </a:rPr>
              <a:t>New Start is defined as the first use/appropriation of any TEC funds (including TEC PED) for both line items and MIEs project.</a:t>
            </a:r>
          </a:p>
        </p:txBody>
      </p:sp>
      <p:sp>
        <p:nvSpPr>
          <p:cNvPr id="11268" name="Line 6"/>
          <p:cNvSpPr>
            <a:spLocks noChangeShapeType="1"/>
          </p:cNvSpPr>
          <p:nvPr/>
        </p:nvSpPr>
        <p:spPr bwMode="auto">
          <a:xfrm>
            <a:off x="2876550" y="1003300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69" name="Line 7"/>
          <p:cNvSpPr>
            <a:spLocks noChangeShapeType="1"/>
          </p:cNvSpPr>
          <p:nvPr/>
        </p:nvSpPr>
        <p:spPr bwMode="auto">
          <a:xfrm>
            <a:off x="5410200" y="946150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0" name="Rectangle 8"/>
          <p:cNvSpPr>
            <a:spLocks/>
          </p:cNvSpPr>
          <p:nvPr/>
        </p:nvSpPr>
        <p:spPr bwMode="auto">
          <a:xfrm>
            <a:off x="639763" y="2555875"/>
            <a:ext cx="555625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ctr"/>
            <a:r>
              <a:rPr lang="en-US" sz="800" b="1" i="1">
                <a:latin typeface="Arial" charset="0"/>
                <a:sym typeface="Arial" charset="0"/>
              </a:rPr>
              <a:t>Critical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 b="1" i="1">
                <a:latin typeface="Arial" charset="0"/>
                <a:sym typeface="Arial" charset="0"/>
              </a:rPr>
              <a:t>Decisions</a:t>
            </a:r>
          </a:p>
        </p:txBody>
      </p:sp>
      <p:sp>
        <p:nvSpPr>
          <p:cNvPr id="11271" name="Line 9"/>
          <p:cNvSpPr>
            <a:spLocks noChangeShapeType="1"/>
          </p:cNvSpPr>
          <p:nvPr/>
        </p:nvSpPr>
        <p:spPr bwMode="auto">
          <a:xfrm rot="10800000" flipH="1">
            <a:off x="1377950" y="1927225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2" name="Line 10"/>
          <p:cNvSpPr>
            <a:spLocks noChangeShapeType="1"/>
          </p:cNvSpPr>
          <p:nvPr/>
        </p:nvSpPr>
        <p:spPr bwMode="auto">
          <a:xfrm rot="10800000" flipH="1">
            <a:off x="2870200" y="1960563"/>
            <a:ext cx="0" cy="5349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3" name="Line 11"/>
          <p:cNvSpPr>
            <a:spLocks noChangeShapeType="1"/>
          </p:cNvSpPr>
          <p:nvPr/>
        </p:nvSpPr>
        <p:spPr bwMode="auto">
          <a:xfrm rot="10800000" flipH="1">
            <a:off x="3619500" y="1949450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74" name="Line 12"/>
          <p:cNvSpPr>
            <a:spLocks noChangeShapeType="1"/>
          </p:cNvSpPr>
          <p:nvPr/>
        </p:nvSpPr>
        <p:spPr bwMode="auto">
          <a:xfrm rot="10800000" flipH="1">
            <a:off x="6248400" y="2012950"/>
            <a:ext cx="0" cy="536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grpSp>
        <p:nvGrpSpPr>
          <p:cNvPr id="11275" name="Group 13"/>
          <p:cNvGrpSpPr>
            <a:grpSpLocks/>
          </p:cNvGrpSpPr>
          <p:nvPr/>
        </p:nvGrpSpPr>
        <p:grpSpPr bwMode="auto">
          <a:xfrm>
            <a:off x="1600200" y="1422400"/>
            <a:ext cx="1425575" cy="504825"/>
            <a:chOff x="0" y="0"/>
            <a:chExt cx="898" cy="318"/>
          </a:xfrm>
        </p:grpSpPr>
        <p:sp>
          <p:nvSpPr>
            <p:cNvPr id="11427" name="AutoShape 14"/>
            <p:cNvSpPr>
              <a:spLocks/>
            </p:cNvSpPr>
            <p:nvPr/>
          </p:nvSpPr>
          <p:spPr bwMode="auto">
            <a:xfrm>
              <a:off x="0" y="0"/>
              <a:ext cx="898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12059" y="0"/>
                  </a:lnTo>
                  <a:lnTo>
                    <a:pt x="21600" y="10800"/>
                  </a:lnTo>
                  <a:lnTo>
                    <a:pt x="12059" y="21600"/>
                  </a:lnTo>
                  <a:lnTo>
                    <a:pt x="0" y="21600"/>
                  </a:lnTo>
                  <a:lnTo>
                    <a:pt x="9541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FFFF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8" name="Rectangle 15"/>
            <p:cNvSpPr>
              <a:spLocks/>
            </p:cNvSpPr>
            <p:nvPr/>
          </p:nvSpPr>
          <p:spPr bwMode="auto">
            <a:xfrm>
              <a:off x="188" y="97"/>
              <a:ext cx="521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>
                  <a:latin typeface="Arial" charset="0"/>
                  <a:sym typeface="Arial" charset="0"/>
                </a:rPr>
                <a:t>          </a:t>
              </a:r>
              <a:r>
                <a:rPr lang="en-US" sz="800" b="1">
                  <a:latin typeface="Arial" charset="0"/>
                  <a:sym typeface="Arial" charset="0"/>
                </a:rPr>
                <a:t>Definition</a:t>
              </a:r>
            </a:p>
          </p:txBody>
        </p:sp>
      </p:grpSp>
      <p:grpSp>
        <p:nvGrpSpPr>
          <p:cNvPr id="11276" name="Group 16"/>
          <p:cNvGrpSpPr>
            <a:grpSpLocks/>
          </p:cNvGrpSpPr>
          <p:nvPr/>
        </p:nvGrpSpPr>
        <p:grpSpPr bwMode="auto">
          <a:xfrm>
            <a:off x="852488" y="1422400"/>
            <a:ext cx="1204912" cy="504825"/>
            <a:chOff x="0" y="0"/>
            <a:chExt cx="758" cy="318"/>
          </a:xfrm>
        </p:grpSpPr>
        <p:sp>
          <p:nvSpPr>
            <p:cNvPr id="11425" name="AutoShape 17"/>
            <p:cNvSpPr>
              <a:spLocks/>
            </p:cNvSpPr>
            <p:nvPr/>
          </p:nvSpPr>
          <p:spPr bwMode="auto">
            <a:xfrm>
              <a:off x="0" y="0"/>
              <a:ext cx="758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21600"/>
                <a:gd name="T22" fmla="*/ 0 h 21600"/>
                <a:gd name="T23" fmla="*/ 21600 w 21600"/>
                <a:gd name="T24" fmla="*/ 21600 h 21600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21600" h="21600">
                  <a:moveTo>
                    <a:pt x="0" y="0"/>
                  </a:moveTo>
                  <a:lnTo>
                    <a:pt x="10785" y="0"/>
                  </a:lnTo>
                  <a:lnTo>
                    <a:pt x="21600" y="10800"/>
                  </a:lnTo>
                  <a:lnTo>
                    <a:pt x="10785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FFFF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6" name="Rectangle 18"/>
            <p:cNvSpPr>
              <a:spLocks/>
            </p:cNvSpPr>
            <p:nvPr/>
          </p:nvSpPr>
          <p:spPr bwMode="auto">
            <a:xfrm>
              <a:off x="127" y="97"/>
              <a:ext cx="314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 b="1">
                  <a:latin typeface="Arial" charset="0"/>
                  <a:sym typeface="Arial" charset="0"/>
                </a:rPr>
                <a:t>Initiation</a:t>
              </a:r>
            </a:p>
          </p:txBody>
        </p:sp>
      </p:grpSp>
      <p:grpSp>
        <p:nvGrpSpPr>
          <p:cNvPr id="11277" name="Group 19"/>
          <p:cNvGrpSpPr>
            <a:grpSpLocks/>
          </p:cNvGrpSpPr>
          <p:nvPr/>
        </p:nvGrpSpPr>
        <p:grpSpPr bwMode="auto">
          <a:xfrm>
            <a:off x="2563813" y="1422400"/>
            <a:ext cx="2913062" cy="504825"/>
            <a:chOff x="0" y="0"/>
            <a:chExt cx="1834" cy="318"/>
          </a:xfrm>
        </p:grpSpPr>
        <p:sp>
          <p:nvSpPr>
            <p:cNvPr id="11423" name="AutoShape 20"/>
            <p:cNvSpPr>
              <a:spLocks/>
            </p:cNvSpPr>
            <p:nvPr/>
          </p:nvSpPr>
          <p:spPr bwMode="auto">
            <a:xfrm>
              <a:off x="0" y="0"/>
              <a:ext cx="1834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16809" y="0"/>
                  </a:lnTo>
                  <a:lnTo>
                    <a:pt x="21600" y="10800"/>
                  </a:lnTo>
                  <a:lnTo>
                    <a:pt x="16809" y="21600"/>
                  </a:lnTo>
                  <a:lnTo>
                    <a:pt x="0" y="21600"/>
                  </a:lnTo>
                  <a:lnTo>
                    <a:pt x="4791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FF9966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4" name="Rectangle 21"/>
            <p:cNvSpPr>
              <a:spLocks/>
            </p:cNvSpPr>
            <p:nvPr/>
          </p:nvSpPr>
          <p:spPr bwMode="auto">
            <a:xfrm>
              <a:off x="741" y="97"/>
              <a:ext cx="353" cy="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 b="1">
                  <a:latin typeface="Arial" charset="0"/>
                  <a:sym typeface="Arial" charset="0"/>
                </a:rPr>
                <a:t>Execution</a:t>
              </a:r>
            </a:p>
          </p:txBody>
        </p:sp>
      </p:grpSp>
      <p:grpSp>
        <p:nvGrpSpPr>
          <p:cNvPr id="11278" name="Group 22"/>
          <p:cNvGrpSpPr>
            <a:grpSpLocks/>
          </p:cNvGrpSpPr>
          <p:nvPr/>
        </p:nvGrpSpPr>
        <p:grpSpPr bwMode="auto">
          <a:xfrm>
            <a:off x="5241925" y="1454150"/>
            <a:ext cx="1624013" cy="506413"/>
            <a:chOff x="0" y="0"/>
            <a:chExt cx="1023" cy="318"/>
          </a:xfrm>
        </p:grpSpPr>
        <p:sp>
          <p:nvSpPr>
            <p:cNvPr id="11421" name="AutoShape 23"/>
            <p:cNvSpPr>
              <a:spLocks/>
            </p:cNvSpPr>
            <p:nvPr/>
          </p:nvSpPr>
          <p:spPr bwMode="auto">
            <a:xfrm>
              <a:off x="0" y="0"/>
              <a:ext cx="1023" cy="31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1600"/>
                <a:gd name="T25" fmla="*/ 0 h 21600"/>
                <a:gd name="T26" fmla="*/ 21600 w 21600"/>
                <a:gd name="T27" fmla="*/ 21600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0"/>
                  </a:moveTo>
                  <a:lnTo>
                    <a:pt x="13222" y="0"/>
                  </a:lnTo>
                  <a:lnTo>
                    <a:pt x="21600" y="10800"/>
                  </a:lnTo>
                  <a:lnTo>
                    <a:pt x="13222" y="21600"/>
                  </a:lnTo>
                  <a:lnTo>
                    <a:pt x="0" y="21600"/>
                  </a:lnTo>
                  <a:lnTo>
                    <a:pt x="8378" y="108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00FFFF">
                <a:alpha val="49411"/>
              </a:srgbClr>
            </a:solidFill>
            <a:ln w="19050" cap="sq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1422" name="Rectangle 24"/>
            <p:cNvSpPr>
              <a:spLocks/>
            </p:cNvSpPr>
            <p:nvPr/>
          </p:nvSpPr>
          <p:spPr bwMode="auto">
            <a:xfrm>
              <a:off x="253" y="97"/>
              <a:ext cx="517" cy="1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38100" tIns="38100" rIns="38100" bIns="38100" anchor="ctr">
              <a:spAutoFit/>
            </a:bodyPr>
            <a:lstStyle/>
            <a:p>
              <a:pPr algn="ctr"/>
              <a:r>
                <a:rPr lang="en-US" sz="800">
                  <a:latin typeface="Arial" charset="0"/>
                  <a:sym typeface="Arial" charset="0"/>
                </a:rPr>
                <a:t>         </a:t>
              </a:r>
              <a:r>
                <a:rPr lang="en-US" sz="800" b="1">
                  <a:latin typeface="Arial" charset="0"/>
                  <a:sym typeface="Arial" charset="0"/>
                </a:rPr>
                <a:t>  Closeout</a:t>
              </a:r>
            </a:p>
          </p:txBody>
        </p:sp>
      </p:grpSp>
      <p:sp>
        <p:nvSpPr>
          <p:cNvPr id="11279" name="Line 25"/>
          <p:cNvSpPr>
            <a:spLocks noChangeShapeType="1"/>
          </p:cNvSpPr>
          <p:nvPr/>
        </p:nvSpPr>
        <p:spPr bwMode="auto">
          <a:xfrm rot="10800000" flipH="1">
            <a:off x="1143000" y="836613"/>
            <a:ext cx="1752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0" name="Rectangle 26"/>
          <p:cNvSpPr>
            <a:spLocks/>
          </p:cNvSpPr>
          <p:nvPr/>
        </p:nvSpPr>
        <p:spPr bwMode="auto">
          <a:xfrm>
            <a:off x="1795463" y="957263"/>
            <a:ext cx="685800" cy="317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Operating</a:t>
            </a:r>
            <a:r>
              <a:rPr lang="en-US" sz="900">
                <a:solidFill>
                  <a:srgbClr val="C00000"/>
                </a:solidFill>
                <a:latin typeface="Arial" charset="0"/>
                <a:sym typeface="Arial" charset="0"/>
              </a:rPr>
              <a:t>*</a:t>
            </a:r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 Funds</a:t>
            </a:r>
          </a:p>
        </p:txBody>
      </p:sp>
      <p:sp>
        <p:nvSpPr>
          <p:cNvPr id="11281" name="Line 27"/>
          <p:cNvSpPr>
            <a:spLocks noChangeShapeType="1"/>
          </p:cNvSpPr>
          <p:nvPr/>
        </p:nvSpPr>
        <p:spPr bwMode="auto">
          <a:xfrm>
            <a:off x="1387475" y="995363"/>
            <a:ext cx="0" cy="3873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2" name="Line 28"/>
          <p:cNvSpPr>
            <a:spLocks noChangeShapeType="1"/>
          </p:cNvSpPr>
          <p:nvPr/>
        </p:nvSpPr>
        <p:spPr bwMode="auto">
          <a:xfrm>
            <a:off x="6264275" y="987425"/>
            <a:ext cx="3175" cy="64611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3" name="Rectangle 29"/>
          <p:cNvSpPr>
            <a:spLocks/>
          </p:cNvSpPr>
          <p:nvPr/>
        </p:nvSpPr>
        <p:spPr bwMode="auto">
          <a:xfrm>
            <a:off x="5440363" y="946150"/>
            <a:ext cx="838200" cy="1905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Operating Funds</a:t>
            </a:r>
          </a:p>
        </p:txBody>
      </p:sp>
      <p:sp>
        <p:nvSpPr>
          <p:cNvPr id="11284" name="Line 30"/>
          <p:cNvSpPr>
            <a:spLocks noChangeShapeType="1"/>
          </p:cNvSpPr>
          <p:nvPr/>
        </p:nvSpPr>
        <p:spPr bwMode="auto">
          <a:xfrm rot="10800000" flipH="1">
            <a:off x="2992438" y="836613"/>
            <a:ext cx="2249487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5" name="Rectangle 31"/>
          <p:cNvSpPr>
            <a:spLocks/>
          </p:cNvSpPr>
          <p:nvPr/>
        </p:nvSpPr>
        <p:spPr bwMode="auto">
          <a:xfrm>
            <a:off x="3429000" y="920750"/>
            <a:ext cx="850900" cy="4191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Construction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 &amp; PED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C00000"/>
                </a:solidFill>
                <a:latin typeface="Arial" charset="0"/>
                <a:sym typeface="Arial" charset="0"/>
              </a:rPr>
              <a:t>Funds</a:t>
            </a:r>
          </a:p>
        </p:txBody>
      </p:sp>
      <p:sp>
        <p:nvSpPr>
          <p:cNvPr id="11286" name="Rectangle 32"/>
          <p:cNvSpPr>
            <a:spLocks/>
          </p:cNvSpPr>
          <p:nvPr/>
        </p:nvSpPr>
        <p:spPr bwMode="auto">
          <a:xfrm>
            <a:off x="5332413" y="2352675"/>
            <a:ext cx="300037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1400">
                <a:solidFill>
                  <a:srgbClr val="C00000"/>
                </a:solidFill>
                <a:latin typeface="Arial" charset="0"/>
                <a:sym typeface="Arial" charset="0"/>
              </a:rPr>
              <a:t>*</a:t>
            </a:r>
          </a:p>
        </p:txBody>
      </p:sp>
      <p:sp>
        <p:nvSpPr>
          <p:cNvPr id="11287" name="Rectangle 33"/>
          <p:cNvSpPr>
            <a:spLocks/>
          </p:cNvSpPr>
          <p:nvPr/>
        </p:nvSpPr>
        <p:spPr bwMode="auto">
          <a:xfrm>
            <a:off x="3162300" y="3752850"/>
            <a:ext cx="1117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solidFill>
                  <a:srgbClr val="C00000"/>
                </a:solidFill>
                <a:latin typeface="Arial" charset="0"/>
                <a:sym typeface="Arial" charset="0"/>
              </a:rPr>
              <a:t>Request/Receive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 b="1">
                <a:solidFill>
                  <a:srgbClr val="C00000"/>
                </a:solidFill>
                <a:latin typeface="Arial" charset="0"/>
                <a:sym typeface="Arial" charset="0"/>
              </a:rPr>
              <a:t>Construction Funds</a:t>
            </a:r>
          </a:p>
        </p:txBody>
      </p:sp>
      <p:sp>
        <p:nvSpPr>
          <p:cNvPr id="11288" name="Line 34"/>
          <p:cNvSpPr>
            <a:spLocks noChangeShapeType="1"/>
          </p:cNvSpPr>
          <p:nvPr/>
        </p:nvSpPr>
        <p:spPr bwMode="auto">
          <a:xfrm>
            <a:off x="30480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89" name="Line 35"/>
          <p:cNvSpPr>
            <a:spLocks noChangeShapeType="1"/>
          </p:cNvSpPr>
          <p:nvPr/>
        </p:nvSpPr>
        <p:spPr bwMode="auto">
          <a:xfrm>
            <a:off x="39624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0" name="Line 36"/>
          <p:cNvSpPr>
            <a:spLocks noChangeShapeType="1"/>
          </p:cNvSpPr>
          <p:nvPr/>
        </p:nvSpPr>
        <p:spPr bwMode="auto">
          <a:xfrm>
            <a:off x="48768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1" name="Line 37"/>
          <p:cNvSpPr>
            <a:spLocks noChangeShapeType="1"/>
          </p:cNvSpPr>
          <p:nvPr/>
        </p:nvSpPr>
        <p:spPr bwMode="auto">
          <a:xfrm>
            <a:off x="57912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2" name="Line 38"/>
          <p:cNvSpPr>
            <a:spLocks noChangeShapeType="1"/>
          </p:cNvSpPr>
          <p:nvPr/>
        </p:nvSpPr>
        <p:spPr bwMode="auto">
          <a:xfrm>
            <a:off x="67056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3" name="Line 39"/>
          <p:cNvSpPr>
            <a:spLocks noChangeShapeType="1"/>
          </p:cNvSpPr>
          <p:nvPr/>
        </p:nvSpPr>
        <p:spPr bwMode="auto">
          <a:xfrm>
            <a:off x="76200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4" name="Line 40"/>
          <p:cNvSpPr>
            <a:spLocks noChangeShapeType="1"/>
          </p:cNvSpPr>
          <p:nvPr/>
        </p:nvSpPr>
        <p:spPr bwMode="auto">
          <a:xfrm>
            <a:off x="2133600" y="4625975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5" name="Line 41"/>
          <p:cNvSpPr>
            <a:spLocks noChangeShapeType="1"/>
          </p:cNvSpPr>
          <p:nvPr/>
        </p:nvSpPr>
        <p:spPr bwMode="auto">
          <a:xfrm>
            <a:off x="2209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6" name="Line 42"/>
          <p:cNvSpPr>
            <a:spLocks noChangeShapeType="1"/>
          </p:cNvSpPr>
          <p:nvPr/>
        </p:nvSpPr>
        <p:spPr bwMode="auto">
          <a:xfrm>
            <a:off x="2362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7" name="Line 43"/>
          <p:cNvSpPr>
            <a:spLocks noChangeShapeType="1"/>
          </p:cNvSpPr>
          <p:nvPr/>
        </p:nvSpPr>
        <p:spPr bwMode="auto">
          <a:xfrm>
            <a:off x="2286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8" name="Line 44"/>
          <p:cNvSpPr>
            <a:spLocks noChangeShapeType="1"/>
          </p:cNvSpPr>
          <p:nvPr/>
        </p:nvSpPr>
        <p:spPr bwMode="auto">
          <a:xfrm>
            <a:off x="2438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299" name="Line 45"/>
          <p:cNvSpPr>
            <a:spLocks noChangeShapeType="1"/>
          </p:cNvSpPr>
          <p:nvPr/>
        </p:nvSpPr>
        <p:spPr bwMode="auto">
          <a:xfrm>
            <a:off x="2514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0" name="Line 46"/>
          <p:cNvSpPr>
            <a:spLocks noChangeShapeType="1"/>
          </p:cNvSpPr>
          <p:nvPr/>
        </p:nvSpPr>
        <p:spPr bwMode="auto">
          <a:xfrm>
            <a:off x="2667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1" name="Line 47"/>
          <p:cNvSpPr>
            <a:spLocks noChangeShapeType="1"/>
          </p:cNvSpPr>
          <p:nvPr/>
        </p:nvSpPr>
        <p:spPr bwMode="auto">
          <a:xfrm>
            <a:off x="2590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2" name="Line 48"/>
          <p:cNvSpPr>
            <a:spLocks noChangeShapeType="1"/>
          </p:cNvSpPr>
          <p:nvPr/>
        </p:nvSpPr>
        <p:spPr bwMode="auto">
          <a:xfrm>
            <a:off x="2743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3" name="Line 49"/>
          <p:cNvSpPr>
            <a:spLocks noChangeShapeType="1"/>
          </p:cNvSpPr>
          <p:nvPr/>
        </p:nvSpPr>
        <p:spPr bwMode="auto">
          <a:xfrm>
            <a:off x="2743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4" name="Line 50"/>
          <p:cNvSpPr>
            <a:spLocks noChangeShapeType="1"/>
          </p:cNvSpPr>
          <p:nvPr/>
        </p:nvSpPr>
        <p:spPr bwMode="auto">
          <a:xfrm>
            <a:off x="2895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5" name="Line 51"/>
          <p:cNvSpPr>
            <a:spLocks noChangeShapeType="1"/>
          </p:cNvSpPr>
          <p:nvPr/>
        </p:nvSpPr>
        <p:spPr bwMode="auto">
          <a:xfrm>
            <a:off x="2819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6" name="Line 52"/>
          <p:cNvSpPr>
            <a:spLocks noChangeShapeType="1"/>
          </p:cNvSpPr>
          <p:nvPr/>
        </p:nvSpPr>
        <p:spPr bwMode="auto">
          <a:xfrm>
            <a:off x="2971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07" name="Rectangle 53"/>
          <p:cNvSpPr>
            <a:spLocks/>
          </p:cNvSpPr>
          <p:nvPr/>
        </p:nvSpPr>
        <p:spPr bwMode="auto">
          <a:xfrm>
            <a:off x="990600" y="491331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2016</a:t>
            </a:r>
          </a:p>
        </p:txBody>
      </p:sp>
      <p:sp>
        <p:nvSpPr>
          <p:cNvPr id="11308" name="Rectangle 54"/>
          <p:cNvSpPr>
            <a:spLocks/>
          </p:cNvSpPr>
          <p:nvPr/>
        </p:nvSpPr>
        <p:spPr bwMode="auto">
          <a:xfrm>
            <a:off x="1916113" y="4930775"/>
            <a:ext cx="5334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2017</a:t>
            </a:r>
          </a:p>
        </p:txBody>
      </p:sp>
      <p:sp>
        <p:nvSpPr>
          <p:cNvPr id="11309" name="Rectangle 55"/>
          <p:cNvSpPr>
            <a:spLocks/>
          </p:cNvSpPr>
          <p:nvPr/>
        </p:nvSpPr>
        <p:spPr bwMode="auto">
          <a:xfrm>
            <a:off x="2819400" y="4930775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2018</a:t>
            </a:r>
          </a:p>
        </p:txBody>
      </p:sp>
      <p:sp>
        <p:nvSpPr>
          <p:cNvPr id="11310" name="Rectangle 56"/>
          <p:cNvSpPr>
            <a:spLocks/>
          </p:cNvSpPr>
          <p:nvPr/>
        </p:nvSpPr>
        <p:spPr bwMode="auto">
          <a:xfrm>
            <a:off x="3733800" y="4930775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2019</a:t>
            </a:r>
          </a:p>
        </p:txBody>
      </p:sp>
      <p:sp>
        <p:nvSpPr>
          <p:cNvPr id="11311" name="Rectangle 57"/>
          <p:cNvSpPr>
            <a:spLocks/>
          </p:cNvSpPr>
          <p:nvPr/>
        </p:nvSpPr>
        <p:spPr bwMode="auto">
          <a:xfrm>
            <a:off x="5562600" y="490696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2021</a:t>
            </a:r>
          </a:p>
        </p:txBody>
      </p:sp>
      <p:sp>
        <p:nvSpPr>
          <p:cNvPr id="11312" name="Rectangle 58"/>
          <p:cNvSpPr>
            <a:spLocks/>
          </p:cNvSpPr>
          <p:nvPr/>
        </p:nvSpPr>
        <p:spPr bwMode="auto">
          <a:xfrm>
            <a:off x="4648200" y="490696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2020</a:t>
            </a:r>
          </a:p>
        </p:txBody>
      </p:sp>
      <p:sp>
        <p:nvSpPr>
          <p:cNvPr id="11313" name="Line 59"/>
          <p:cNvSpPr>
            <a:spLocks noChangeShapeType="1"/>
          </p:cNvSpPr>
          <p:nvPr/>
        </p:nvSpPr>
        <p:spPr bwMode="auto">
          <a:xfrm>
            <a:off x="3124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4" name="Line 60"/>
          <p:cNvSpPr>
            <a:spLocks noChangeShapeType="1"/>
          </p:cNvSpPr>
          <p:nvPr/>
        </p:nvSpPr>
        <p:spPr bwMode="auto">
          <a:xfrm>
            <a:off x="3276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5" name="Line 61"/>
          <p:cNvSpPr>
            <a:spLocks noChangeShapeType="1"/>
          </p:cNvSpPr>
          <p:nvPr/>
        </p:nvSpPr>
        <p:spPr bwMode="auto">
          <a:xfrm>
            <a:off x="3200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6" name="Line 62"/>
          <p:cNvSpPr>
            <a:spLocks noChangeShapeType="1"/>
          </p:cNvSpPr>
          <p:nvPr/>
        </p:nvSpPr>
        <p:spPr bwMode="auto">
          <a:xfrm>
            <a:off x="3352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7" name="Line 63"/>
          <p:cNvSpPr>
            <a:spLocks noChangeShapeType="1"/>
          </p:cNvSpPr>
          <p:nvPr/>
        </p:nvSpPr>
        <p:spPr bwMode="auto">
          <a:xfrm>
            <a:off x="3429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8" name="Line 64"/>
          <p:cNvSpPr>
            <a:spLocks noChangeShapeType="1"/>
          </p:cNvSpPr>
          <p:nvPr/>
        </p:nvSpPr>
        <p:spPr bwMode="auto">
          <a:xfrm>
            <a:off x="3581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19" name="Line 65"/>
          <p:cNvSpPr>
            <a:spLocks noChangeShapeType="1"/>
          </p:cNvSpPr>
          <p:nvPr/>
        </p:nvSpPr>
        <p:spPr bwMode="auto">
          <a:xfrm>
            <a:off x="3505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0" name="Line 66"/>
          <p:cNvSpPr>
            <a:spLocks noChangeShapeType="1"/>
          </p:cNvSpPr>
          <p:nvPr/>
        </p:nvSpPr>
        <p:spPr bwMode="auto">
          <a:xfrm>
            <a:off x="3657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1" name="Line 67"/>
          <p:cNvSpPr>
            <a:spLocks noChangeShapeType="1"/>
          </p:cNvSpPr>
          <p:nvPr/>
        </p:nvSpPr>
        <p:spPr bwMode="auto">
          <a:xfrm>
            <a:off x="3657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2" name="Line 68"/>
          <p:cNvSpPr>
            <a:spLocks noChangeShapeType="1"/>
          </p:cNvSpPr>
          <p:nvPr/>
        </p:nvSpPr>
        <p:spPr bwMode="auto">
          <a:xfrm>
            <a:off x="3810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3" name="Line 69"/>
          <p:cNvSpPr>
            <a:spLocks noChangeShapeType="1"/>
          </p:cNvSpPr>
          <p:nvPr/>
        </p:nvSpPr>
        <p:spPr bwMode="auto">
          <a:xfrm>
            <a:off x="3733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4" name="Line 70"/>
          <p:cNvSpPr>
            <a:spLocks noChangeShapeType="1"/>
          </p:cNvSpPr>
          <p:nvPr/>
        </p:nvSpPr>
        <p:spPr bwMode="auto">
          <a:xfrm>
            <a:off x="3886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5" name="Line 71"/>
          <p:cNvSpPr>
            <a:spLocks noChangeShapeType="1"/>
          </p:cNvSpPr>
          <p:nvPr/>
        </p:nvSpPr>
        <p:spPr bwMode="auto">
          <a:xfrm>
            <a:off x="4038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6" name="Line 72"/>
          <p:cNvSpPr>
            <a:spLocks noChangeShapeType="1"/>
          </p:cNvSpPr>
          <p:nvPr/>
        </p:nvSpPr>
        <p:spPr bwMode="auto">
          <a:xfrm>
            <a:off x="4191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7" name="Line 73"/>
          <p:cNvSpPr>
            <a:spLocks noChangeShapeType="1"/>
          </p:cNvSpPr>
          <p:nvPr/>
        </p:nvSpPr>
        <p:spPr bwMode="auto">
          <a:xfrm>
            <a:off x="4114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8" name="Line 74"/>
          <p:cNvSpPr>
            <a:spLocks noChangeShapeType="1"/>
          </p:cNvSpPr>
          <p:nvPr/>
        </p:nvSpPr>
        <p:spPr bwMode="auto">
          <a:xfrm>
            <a:off x="4267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29" name="Line 75"/>
          <p:cNvSpPr>
            <a:spLocks noChangeShapeType="1"/>
          </p:cNvSpPr>
          <p:nvPr/>
        </p:nvSpPr>
        <p:spPr bwMode="auto">
          <a:xfrm>
            <a:off x="4343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0" name="Line 76"/>
          <p:cNvSpPr>
            <a:spLocks noChangeShapeType="1"/>
          </p:cNvSpPr>
          <p:nvPr/>
        </p:nvSpPr>
        <p:spPr bwMode="auto">
          <a:xfrm>
            <a:off x="4495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1" name="Line 77"/>
          <p:cNvSpPr>
            <a:spLocks noChangeShapeType="1"/>
          </p:cNvSpPr>
          <p:nvPr/>
        </p:nvSpPr>
        <p:spPr bwMode="auto">
          <a:xfrm>
            <a:off x="4419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2" name="Line 78"/>
          <p:cNvSpPr>
            <a:spLocks noChangeShapeType="1"/>
          </p:cNvSpPr>
          <p:nvPr/>
        </p:nvSpPr>
        <p:spPr bwMode="auto">
          <a:xfrm>
            <a:off x="4572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3" name="Line 79"/>
          <p:cNvSpPr>
            <a:spLocks noChangeShapeType="1"/>
          </p:cNvSpPr>
          <p:nvPr/>
        </p:nvSpPr>
        <p:spPr bwMode="auto">
          <a:xfrm>
            <a:off x="4572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4" name="Line 80"/>
          <p:cNvSpPr>
            <a:spLocks noChangeShapeType="1"/>
          </p:cNvSpPr>
          <p:nvPr/>
        </p:nvSpPr>
        <p:spPr bwMode="auto">
          <a:xfrm>
            <a:off x="4724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5" name="Line 81"/>
          <p:cNvSpPr>
            <a:spLocks noChangeShapeType="1"/>
          </p:cNvSpPr>
          <p:nvPr/>
        </p:nvSpPr>
        <p:spPr bwMode="auto">
          <a:xfrm>
            <a:off x="4648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6" name="Line 82"/>
          <p:cNvSpPr>
            <a:spLocks noChangeShapeType="1"/>
          </p:cNvSpPr>
          <p:nvPr/>
        </p:nvSpPr>
        <p:spPr bwMode="auto">
          <a:xfrm>
            <a:off x="4800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7" name="Line 83"/>
          <p:cNvSpPr>
            <a:spLocks noChangeShapeType="1"/>
          </p:cNvSpPr>
          <p:nvPr/>
        </p:nvSpPr>
        <p:spPr bwMode="auto">
          <a:xfrm>
            <a:off x="4953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8" name="Line 84"/>
          <p:cNvSpPr>
            <a:spLocks noChangeShapeType="1"/>
          </p:cNvSpPr>
          <p:nvPr/>
        </p:nvSpPr>
        <p:spPr bwMode="auto">
          <a:xfrm>
            <a:off x="5105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39" name="Line 85"/>
          <p:cNvSpPr>
            <a:spLocks noChangeShapeType="1"/>
          </p:cNvSpPr>
          <p:nvPr/>
        </p:nvSpPr>
        <p:spPr bwMode="auto">
          <a:xfrm>
            <a:off x="5029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0" name="Line 86"/>
          <p:cNvSpPr>
            <a:spLocks noChangeShapeType="1"/>
          </p:cNvSpPr>
          <p:nvPr/>
        </p:nvSpPr>
        <p:spPr bwMode="auto">
          <a:xfrm>
            <a:off x="5181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1" name="Line 87"/>
          <p:cNvSpPr>
            <a:spLocks noChangeShapeType="1"/>
          </p:cNvSpPr>
          <p:nvPr/>
        </p:nvSpPr>
        <p:spPr bwMode="auto">
          <a:xfrm>
            <a:off x="5257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2" name="Line 88"/>
          <p:cNvSpPr>
            <a:spLocks noChangeShapeType="1"/>
          </p:cNvSpPr>
          <p:nvPr/>
        </p:nvSpPr>
        <p:spPr bwMode="auto">
          <a:xfrm>
            <a:off x="5410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3" name="Line 89"/>
          <p:cNvSpPr>
            <a:spLocks noChangeShapeType="1"/>
          </p:cNvSpPr>
          <p:nvPr/>
        </p:nvSpPr>
        <p:spPr bwMode="auto">
          <a:xfrm>
            <a:off x="5334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4" name="Line 90"/>
          <p:cNvSpPr>
            <a:spLocks noChangeShapeType="1"/>
          </p:cNvSpPr>
          <p:nvPr/>
        </p:nvSpPr>
        <p:spPr bwMode="auto">
          <a:xfrm>
            <a:off x="5486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5" name="Line 91"/>
          <p:cNvSpPr>
            <a:spLocks noChangeShapeType="1"/>
          </p:cNvSpPr>
          <p:nvPr/>
        </p:nvSpPr>
        <p:spPr bwMode="auto">
          <a:xfrm>
            <a:off x="5486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6" name="Line 92"/>
          <p:cNvSpPr>
            <a:spLocks noChangeShapeType="1"/>
          </p:cNvSpPr>
          <p:nvPr/>
        </p:nvSpPr>
        <p:spPr bwMode="auto">
          <a:xfrm>
            <a:off x="5638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7" name="Line 93"/>
          <p:cNvSpPr>
            <a:spLocks noChangeShapeType="1"/>
          </p:cNvSpPr>
          <p:nvPr/>
        </p:nvSpPr>
        <p:spPr bwMode="auto">
          <a:xfrm>
            <a:off x="5562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8" name="Line 94"/>
          <p:cNvSpPr>
            <a:spLocks noChangeShapeType="1"/>
          </p:cNvSpPr>
          <p:nvPr/>
        </p:nvSpPr>
        <p:spPr bwMode="auto">
          <a:xfrm>
            <a:off x="5715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49" name="Line 95"/>
          <p:cNvSpPr>
            <a:spLocks noChangeShapeType="1"/>
          </p:cNvSpPr>
          <p:nvPr/>
        </p:nvSpPr>
        <p:spPr bwMode="auto">
          <a:xfrm>
            <a:off x="5867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0" name="Line 96"/>
          <p:cNvSpPr>
            <a:spLocks noChangeShapeType="1"/>
          </p:cNvSpPr>
          <p:nvPr/>
        </p:nvSpPr>
        <p:spPr bwMode="auto">
          <a:xfrm>
            <a:off x="6019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1" name="Line 97"/>
          <p:cNvSpPr>
            <a:spLocks noChangeShapeType="1"/>
          </p:cNvSpPr>
          <p:nvPr/>
        </p:nvSpPr>
        <p:spPr bwMode="auto">
          <a:xfrm>
            <a:off x="5943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2" name="Line 98"/>
          <p:cNvSpPr>
            <a:spLocks noChangeShapeType="1"/>
          </p:cNvSpPr>
          <p:nvPr/>
        </p:nvSpPr>
        <p:spPr bwMode="auto">
          <a:xfrm>
            <a:off x="6096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3" name="Line 99"/>
          <p:cNvSpPr>
            <a:spLocks noChangeShapeType="1"/>
          </p:cNvSpPr>
          <p:nvPr/>
        </p:nvSpPr>
        <p:spPr bwMode="auto">
          <a:xfrm>
            <a:off x="6172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4" name="Line 100"/>
          <p:cNvSpPr>
            <a:spLocks noChangeShapeType="1"/>
          </p:cNvSpPr>
          <p:nvPr/>
        </p:nvSpPr>
        <p:spPr bwMode="auto">
          <a:xfrm>
            <a:off x="6324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5" name="Line 101"/>
          <p:cNvSpPr>
            <a:spLocks noChangeShapeType="1"/>
          </p:cNvSpPr>
          <p:nvPr/>
        </p:nvSpPr>
        <p:spPr bwMode="auto">
          <a:xfrm>
            <a:off x="6248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6" name="Line 102"/>
          <p:cNvSpPr>
            <a:spLocks noChangeShapeType="1"/>
          </p:cNvSpPr>
          <p:nvPr/>
        </p:nvSpPr>
        <p:spPr bwMode="auto">
          <a:xfrm>
            <a:off x="6400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7" name="Line 103"/>
          <p:cNvSpPr>
            <a:spLocks noChangeShapeType="1"/>
          </p:cNvSpPr>
          <p:nvPr/>
        </p:nvSpPr>
        <p:spPr bwMode="auto">
          <a:xfrm>
            <a:off x="6400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8" name="Line 104"/>
          <p:cNvSpPr>
            <a:spLocks noChangeShapeType="1"/>
          </p:cNvSpPr>
          <p:nvPr/>
        </p:nvSpPr>
        <p:spPr bwMode="auto">
          <a:xfrm>
            <a:off x="6553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59" name="Line 105"/>
          <p:cNvSpPr>
            <a:spLocks noChangeShapeType="1"/>
          </p:cNvSpPr>
          <p:nvPr/>
        </p:nvSpPr>
        <p:spPr bwMode="auto">
          <a:xfrm>
            <a:off x="6477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0" name="Line 106"/>
          <p:cNvSpPr>
            <a:spLocks noChangeShapeType="1"/>
          </p:cNvSpPr>
          <p:nvPr/>
        </p:nvSpPr>
        <p:spPr bwMode="auto">
          <a:xfrm>
            <a:off x="6629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1" name="Line 107"/>
          <p:cNvSpPr>
            <a:spLocks noChangeShapeType="1"/>
          </p:cNvSpPr>
          <p:nvPr/>
        </p:nvSpPr>
        <p:spPr bwMode="auto">
          <a:xfrm>
            <a:off x="6781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2" name="Line 108"/>
          <p:cNvSpPr>
            <a:spLocks noChangeShapeType="1"/>
          </p:cNvSpPr>
          <p:nvPr/>
        </p:nvSpPr>
        <p:spPr bwMode="auto">
          <a:xfrm>
            <a:off x="6934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3" name="Line 109"/>
          <p:cNvSpPr>
            <a:spLocks noChangeShapeType="1"/>
          </p:cNvSpPr>
          <p:nvPr/>
        </p:nvSpPr>
        <p:spPr bwMode="auto">
          <a:xfrm>
            <a:off x="6858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4" name="Line 110"/>
          <p:cNvSpPr>
            <a:spLocks noChangeShapeType="1"/>
          </p:cNvSpPr>
          <p:nvPr/>
        </p:nvSpPr>
        <p:spPr bwMode="auto">
          <a:xfrm>
            <a:off x="7010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5" name="Line 111"/>
          <p:cNvSpPr>
            <a:spLocks noChangeShapeType="1"/>
          </p:cNvSpPr>
          <p:nvPr/>
        </p:nvSpPr>
        <p:spPr bwMode="auto">
          <a:xfrm>
            <a:off x="7086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6" name="Line 112"/>
          <p:cNvSpPr>
            <a:spLocks noChangeShapeType="1"/>
          </p:cNvSpPr>
          <p:nvPr/>
        </p:nvSpPr>
        <p:spPr bwMode="auto">
          <a:xfrm>
            <a:off x="7239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7" name="Line 113"/>
          <p:cNvSpPr>
            <a:spLocks noChangeShapeType="1"/>
          </p:cNvSpPr>
          <p:nvPr/>
        </p:nvSpPr>
        <p:spPr bwMode="auto">
          <a:xfrm>
            <a:off x="7162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8" name="Line 114"/>
          <p:cNvSpPr>
            <a:spLocks noChangeShapeType="1"/>
          </p:cNvSpPr>
          <p:nvPr/>
        </p:nvSpPr>
        <p:spPr bwMode="auto">
          <a:xfrm>
            <a:off x="7315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69" name="Line 115"/>
          <p:cNvSpPr>
            <a:spLocks noChangeShapeType="1"/>
          </p:cNvSpPr>
          <p:nvPr/>
        </p:nvSpPr>
        <p:spPr bwMode="auto">
          <a:xfrm>
            <a:off x="7315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0" name="Line 116"/>
          <p:cNvSpPr>
            <a:spLocks noChangeShapeType="1"/>
          </p:cNvSpPr>
          <p:nvPr/>
        </p:nvSpPr>
        <p:spPr bwMode="auto">
          <a:xfrm>
            <a:off x="7467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1" name="Line 117"/>
          <p:cNvSpPr>
            <a:spLocks noChangeShapeType="1"/>
          </p:cNvSpPr>
          <p:nvPr/>
        </p:nvSpPr>
        <p:spPr bwMode="auto">
          <a:xfrm>
            <a:off x="7391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2" name="Line 118"/>
          <p:cNvSpPr>
            <a:spLocks noChangeShapeType="1"/>
          </p:cNvSpPr>
          <p:nvPr/>
        </p:nvSpPr>
        <p:spPr bwMode="auto">
          <a:xfrm>
            <a:off x="7543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3" name="Line 119"/>
          <p:cNvSpPr>
            <a:spLocks noChangeShapeType="1"/>
          </p:cNvSpPr>
          <p:nvPr/>
        </p:nvSpPr>
        <p:spPr bwMode="auto">
          <a:xfrm>
            <a:off x="1295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4" name="Line 120"/>
          <p:cNvSpPr>
            <a:spLocks noChangeShapeType="1"/>
          </p:cNvSpPr>
          <p:nvPr/>
        </p:nvSpPr>
        <p:spPr bwMode="auto">
          <a:xfrm>
            <a:off x="1447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5" name="Line 121"/>
          <p:cNvSpPr>
            <a:spLocks noChangeShapeType="1"/>
          </p:cNvSpPr>
          <p:nvPr/>
        </p:nvSpPr>
        <p:spPr bwMode="auto">
          <a:xfrm>
            <a:off x="1371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6" name="Line 122"/>
          <p:cNvSpPr>
            <a:spLocks noChangeShapeType="1"/>
          </p:cNvSpPr>
          <p:nvPr/>
        </p:nvSpPr>
        <p:spPr bwMode="auto">
          <a:xfrm>
            <a:off x="1524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7" name="Line 123"/>
          <p:cNvSpPr>
            <a:spLocks noChangeShapeType="1"/>
          </p:cNvSpPr>
          <p:nvPr/>
        </p:nvSpPr>
        <p:spPr bwMode="auto">
          <a:xfrm>
            <a:off x="1600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8" name="Line 124"/>
          <p:cNvSpPr>
            <a:spLocks noChangeShapeType="1"/>
          </p:cNvSpPr>
          <p:nvPr/>
        </p:nvSpPr>
        <p:spPr bwMode="auto">
          <a:xfrm>
            <a:off x="17526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79" name="Line 125"/>
          <p:cNvSpPr>
            <a:spLocks noChangeShapeType="1"/>
          </p:cNvSpPr>
          <p:nvPr/>
        </p:nvSpPr>
        <p:spPr bwMode="auto">
          <a:xfrm>
            <a:off x="1676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0" name="Line 126"/>
          <p:cNvSpPr>
            <a:spLocks noChangeShapeType="1"/>
          </p:cNvSpPr>
          <p:nvPr/>
        </p:nvSpPr>
        <p:spPr bwMode="auto">
          <a:xfrm>
            <a:off x="1828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1" name="Line 127"/>
          <p:cNvSpPr>
            <a:spLocks noChangeShapeType="1"/>
          </p:cNvSpPr>
          <p:nvPr/>
        </p:nvSpPr>
        <p:spPr bwMode="auto">
          <a:xfrm>
            <a:off x="18288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2" name="Line 128"/>
          <p:cNvSpPr>
            <a:spLocks noChangeShapeType="1"/>
          </p:cNvSpPr>
          <p:nvPr/>
        </p:nvSpPr>
        <p:spPr bwMode="auto">
          <a:xfrm>
            <a:off x="19812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3" name="Line 129"/>
          <p:cNvSpPr>
            <a:spLocks noChangeShapeType="1"/>
          </p:cNvSpPr>
          <p:nvPr/>
        </p:nvSpPr>
        <p:spPr bwMode="auto">
          <a:xfrm>
            <a:off x="19050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4" name="Line 130"/>
          <p:cNvSpPr>
            <a:spLocks noChangeShapeType="1"/>
          </p:cNvSpPr>
          <p:nvPr/>
        </p:nvSpPr>
        <p:spPr bwMode="auto">
          <a:xfrm>
            <a:off x="2057400" y="470217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5" name="Line 131"/>
          <p:cNvSpPr>
            <a:spLocks noChangeShapeType="1"/>
          </p:cNvSpPr>
          <p:nvPr/>
        </p:nvSpPr>
        <p:spPr bwMode="auto">
          <a:xfrm>
            <a:off x="2865438" y="4357688"/>
            <a:ext cx="0" cy="71437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6" name="Line 132"/>
          <p:cNvSpPr>
            <a:spLocks noChangeShapeType="1"/>
          </p:cNvSpPr>
          <p:nvPr/>
        </p:nvSpPr>
        <p:spPr bwMode="auto">
          <a:xfrm>
            <a:off x="1371600" y="4268788"/>
            <a:ext cx="0" cy="119062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7" name="Line 133"/>
          <p:cNvSpPr>
            <a:spLocks noChangeShapeType="1"/>
          </p:cNvSpPr>
          <p:nvPr/>
        </p:nvSpPr>
        <p:spPr bwMode="auto">
          <a:xfrm>
            <a:off x="3619500" y="4352925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8" name="Line 134"/>
          <p:cNvSpPr>
            <a:spLocks noChangeShapeType="1"/>
          </p:cNvSpPr>
          <p:nvPr/>
        </p:nvSpPr>
        <p:spPr bwMode="auto">
          <a:xfrm>
            <a:off x="6267450" y="4335463"/>
            <a:ext cx="0" cy="76200"/>
          </a:xfrm>
          <a:prstGeom prst="line">
            <a:avLst/>
          </a:prstGeom>
          <a:noFill/>
          <a:ln w="9525">
            <a:solidFill>
              <a:srgbClr val="8F9E95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89" name="Rectangle 135"/>
          <p:cNvSpPr>
            <a:spLocks/>
          </p:cNvSpPr>
          <p:nvPr/>
        </p:nvSpPr>
        <p:spPr bwMode="auto">
          <a:xfrm>
            <a:off x="8193242" y="2352675"/>
            <a:ext cx="887258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1000" b="1" dirty="0">
                <a:latin typeface="Century Gothic" charset="0"/>
                <a:sym typeface="Century Gothic" charset="0"/>
              </a:rPr>
              <a:t>Assumption: 	</a:t>
            </a:r>
            <a:endParaRPr lang="en-US" dirty="0">
              <a:latin typeface="Century Gothic" charset="0"/>
              <a:sym typeface="Century Gothic" charset="0"/>
            </a:endParaRP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1000" b="1" dirty="0">
                <a:latin typeface="Century Gothic" charset="0"/>
                <a:sym typeface="Century Gothic" charset="0"/>
              </a:rPr>
              <a:t>3 Months CR</a:t>
            </a:r>
            <a:endParaRPr lang="en-US" dirty="0">
              <a:latin typeface="Century Gothic" charset="0"/>
              <a:sym typeface="Century Gothic" charset="0"/>
            </a:endParaRPr>
          </a:p>
          <a:p>
            <a:pPr>
              <a:buClr>
                <a:srgbClr val="000000"/>
              </a:buClr>
              <a:buFont typeface="Arial" charset="0"/>
              <a:buChar char="•"/>
            </a:pPr>
            <a:r>
              <a:rPr lang="en-US" sz="1000" b="1" dirty="0">
                <a:latin typeface="Century Gothic" charset="0"/>
                <a:sym typeface="Century Gothic" charset="0"/>
              </a:rPr>
              <a:t>Will receive 1/12 per month during CR</a:t>
            </a:r>
          </a:p>
        </p:txBody>
      </p:sp>
      <p:sp>
        <p:nvSpPr>
          <p:cNvPr id="11390" name="Rectangle 136"/>
          <p:cNvSpPr>
            <a:spLocks/>
          </p:cNvSpPr>
          <p:nvPr/>
        </p:nvSpPr>
        <p:spPr bwMode="auto">
          <a:xfrm>
            <a:off x="6477000" y="4906963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2022</a:t>
            </a:r>
          </a:p>
        </p:txBody>
      </p:sp>
      <p:sp>
        <p:nvSpPr>
          <p:cNvPr id="11391" name="Line 137"/>
          <p:cNvSpPr>
            <a:spLocks noChangeShapeType="1"/>
          </p:cNvSpPr>
          <p:nvPr/>
        </p:nvSpPr>
        <p:spPr bwMode="auto">
          <a:xfrm>
            <a:off x="1219200" y="4602163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2" name="Rectangle 138"/>
          <p:cNvSpPr>
            <a:spLocks/>
          </p:cNvSpPr>
          <p:nvPr/>
        </p:nvSpPr>
        <p:spPr bwMode="auto">
          <a:xfrm>
            <a:off x="1738313" y="2066925"/>
            <a:ext cx="939800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i="1">
                <a:solidFill>
                  <a:srgbClr val="A5947E"/>
                </a:solidFill>
                <a:latin typeface="Century Gothic" charset="0"/>
                <a:sym typeface="Century Gothic" charset="0"/>
              </a:rPr>
              <a:t>Conceptual Design</a:t>
            </a:r>
          </a:p>
        </p:txBody>
      </p:sp>
      <p:sp>
        <p:nvSpPr>
          <p:cNvPr id="11393" name="Rectangle 139"/>
          <p:cNvSpPr>
            <a:spLocks/>
          </p:cNvSpPr>
          <p:nvPr/>
        </p:nvSpPr>
        <p:spPr bwMode="auto">
          <a:xfrm>
            <a:off x="2857500" y="2005013"/>
            <a:ext cx="85090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i="1">
                <a:solidFill>
                  <a:srgbClr val="A5947E"/>
                </a:solidFill>
                <a:latin typeface="Century Gothic" charset="0"/>
                <a:sym typeface="Century Gothic" charset="0"/>
              </a:rPr>
              <a:t>Preliminary and Final Design</a:t>
            </a:r>
          </a:p>
        </p:txBody>
      </p:sp>
      <p:sp>
        <p:nvSpPr>
          <p:cNvPr id="11394" name="Rectangle 140"/>
          <p:cNvSpPr>
            <a:spLocks/>
          </p:cNvSpPr>
          <p:nvPr/>
        </p:nvSpPr>
        <p:spPr bwMode="auto">
          <a:xfrm>
            <a:off x="3976688" y="2057400"/>
            <a:ext cx="1231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i="1">
                <a:solidFill>
                  <a:srgbClr val="A5947E"/>
                </a:solidFill>
                <a:latin typeface="Century Gothic" charset="0"/>
                <a:sym typeface="Century Gothic" charset="0"/>
              </a:rPr>
              <a:t>Construction</a:t>
            </a:r>
          </a:p>
        </p:txBody>
      </p:sp>
      <p:sp>
        <p:nvSpPr>
          <p:cNvPr id="11395" name="Line 141"/>
          <p:cNvSpPr>
            <a:spLocks noChangeShapeType="1"/>
          </p:cNvSpPr>
          <p:nvPr/>
        </p:nvSpPr>
        <p:spPr bwMode="auto">
          <a:xfrm flipH="1">
            <a:off x="1454150" y="2232025"/>
            <a:ext cx="304800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6" name="Line 142"/>
          <p:cNvSpPr>
            <a:spLocks noChangeShapeType="1"/>
          </p:cNvSpPr>
          <p:nvPr/>
        </p:nvSpPr>
        <p:spPr bwMode="auto">
          <a:xfrm flipH="1">
            <a:off x="2876550" y="2209800"/>
            <a:ext cx="228600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7" name="Line 143"/>
          <p:cNvSpPr>
            <a:spLocks noChangeShapeType="1"/>
          </p:cNvSpPr>
          <p:nvPr/>
        </p:nvSpPr>
        <p:spPr bwMode="auto">
          <a:xfrm rot="10800000">
            <a:off x="3694113" y="2208213"/>
            <a:ext cx="496887" cy="1587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8" name="Line 144"/>
          <p:cNvSpPr>
            <a:spLocks noChangeShapeType="1"/>
          </p:cNvSpPr>
          <p:nvPr/>
        </p:nvSpPr>
        <p:spPr bwMode="auto">
          <a:xfrm>
            <a:off x="2590800" y="2217738"/>
            <a:ext cx="255588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399" name="Line 145"/>
          <p:cNvSpPr>
            <a:spLocks noChangeShapeType="1"/>
          </p:cNvSpPr>
          <p:nvPr/>
        </p:nvSpPr>
        <p:spPr bwMode="auto">
          <a:xfrm>
            <a:off x="3449638" y="2224088"/>
            <a:ext cx="180975" cy="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0" name="Line 146"/>
          <p:cNvSpPr>
            <a:spLocks noChangeShapeType="1"/>
          </p:cNvSpPr>
          <p:nvPr/>
        </p:nvSpPr>
        <p:spPr bwMode="auto">
          <a:xfrm rot="10800000" flipH="1">
            <a:off x="4968875" y="2203450"/>
            <a:ext cx="520700" cy="6350"/>
          </a:xfrm>
          <a:prstGeom prst="line">
            <a:avLst/>
          </a:prstGeom>
          <a:noFill/>
          <a:ln w="9525">
            <a:solidFill>
              <a:srgbClr val="A5947E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1" name="Rectangle 147"/>
          <p:cNvSpPr>
            <a:spLocks/>
          </p:cNvSpPr>
          <p:nvPr/>
        </p:nvSpPr>
        <p:spPr bwMode="auto">
          <a:xfrm>
            <a:off x="381000" y="4876800"/>
            <a:ext cx="6223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900" b="1">
                <a:solidFill>
                  <a:srgbClr val="002060"/>
                </a:solidFill>
                <a:latin typeface="Century Gothic" charset="0"/>
                <a:sym typeface="Century Gothic" charset="0"/>
              </a:rPr>
              <a:t>CY</a:t>
            </a:r>
          </a:p>
        </p:txBody>
      </p:sp>
      <p:sp>
        <p:nvSpPr>
          <p:cNvPr id="11402" name="Oval 148"/>
          <p:cNvSpPr>
            <a:spLocks/>
          </p:cNvSpPr>
          <p:nvPr/>
        </p:nvSpPr>
        <p:spPr bwMode="auto">
          <a:xfrm>
            <a:off x="5130800" y="2281238"/>
            <a:ext cx="738188" cy="782637"/>
          </a:xfrm>
          <a:prstGeom prst="ellips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>
              <a:latin typeface="Arial" charset="0"/>
            </a:endParaRPr>
          </a:p>
        </p:txBody>
      </p:sp>
      <p:sp>
        <p:nvSpPr>
          <p:cNvPr id="11404" name="Line 150"/>
          <p:cNvSpPr>
            <a:spLocks noChangeShapeType="1"/>
          </p:cNvSpPr>
          <p:nvPr/>
        </p:nvSpPr>
        <p:spPr bwMode="auto">
          <a:xfrm>
            <a:off x="2865438" y="2794000"/>
            <a:ext cx="0" cy="1281113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5" name="Rectangle 151"/>
          <p:cNvSpPr>
            <a:spLocks/>
          </p:cNvSpPr>
          <p:nvPr/>
        </p:nvSpPr>
        <p:spPr bwMode="auto">
          <a:xfrm>
            <a:off x="2438400" y="2549525"/>
            <a:ext cx="876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CD-1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 Alternative Selection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and Cost 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Range</a:t>
            </a:r>
          </a:p>
        </p:txBody>
      </p:sp>
      <p:sp>
        <p:nvSpPr>
          <p:cNvPr id="11406" name="Line 152"/>
          <p:cNvSpPr>
            <a:spLocks noChangeShapeType="1"/>
          </p:cNvSpPr>
          <p:nvPr/>
        </p:nvSpPr>
        <p:spPr bwMode="auto">
          <a:xfrm>
            <a:off x="1377950" y="2794000"/>
            <a:ext cx="0" cy="1281113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7" name="Line 153"/>
          <p:cNvSpPr>
            <a:spLocks noChangeShapeType="1"/>
          </p:cNvSpPr>
          <p:nvPr/>
        </p:nvSpPr>
        <p:spPr bwMode="auto">
          <a:xfrm>
            <a:off x="3619500" y="2724150"/>
            <a:ext cx="0" cy="1281113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8" name="Line 154"/>
          <p:cNvSpPr>
            <a:spLocks noChangeShapeType="1"/>
          </p:cNvSpPr>
          <p:nvPr/>
        </p:nvSpPr>
        <p:spPr bwMode="auto">
          <a:xfrm>
            <a:off x="6256338" y="2703513"/>
            <a:ext cx="0" cy="1279525"/>
          </a:xfrm>
          <a:prstGeom prst="line">
            <a:avLst/>
          </a:prstGeom>
          <a:noFill/>
          <a:ln w="9525">
            <a:solidFill>
              <a:srgbClr val="00B0F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1409" name="Rectangle 155"/>
          <p:cNvSpPr>
            <a:spLocks/>
          </p:cNvSpPr>
          <p:nvPr/>
        </p:nvSpPr>
        <p:spPr bwMode="auto">
          <a:xfrm>
            <a:off x="5791200" y="2505075"/>
            <a:ext cx="9271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CD-4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Start of Operations or Project Completion</a:t>
            </a:r>
          </a:p>
        </p:txBody>
      </p:sp>
      <p:sp>
        <p:nvSpPr>
          <p:cNvPr id="11410" name="Rectangle 156"/>
          <p:cNvSpPr>
            <a:spLocks/>
          </p:cNvSpPr>
          <p:nvPr/>
        </p:nvSpPr>
        <p:spPr bwMode="auto">
          <a:xfrm>
            <a:off x="3200400" y="3070225"/>
            <a:ext cx="8509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CD-3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 Start of Construction or Execution</a:t>
            </a:r>
          </a:p>
        </p:txBody>
      </p:sp>
      <p:sp>
        <p:nvSpPr>
          <p:cNvPr id="11411" name="Rectangle 157"/>
          <p:cNvSpPr>
            <a:spLocks/>
          </p:cNvSpPr>
          <p:nvPr/>
        </p:nvSpPr>
        <p:spPr bwMode="auto">
          <a:xfrm>
            <a:off x="3063875" y="2544763"/>
            <a:ext cx="10033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>
                <a:latin typeface="Arial" charset="0"/>
                <a:sym typeface="Arial" charset="0"/>
              </a:rPr>
              <a:t>CD-2</a:t>
            </a:r>
            <a:endParaRPr lang="en-US">
              <a:latin typeface="Lucida Grande" charset="0"/>
              <a:sym typeface="Lucida Grande" charset="0"/>
            </a:endParaRPr>
          </a:p>
          <a:p>
            <a:pPr algn="ctr"/>
            <a:r>
              <a:rPr lang="en-US" sz="800">
                <a:solidFill>
                  <a:srgbClr val="7F7F7F"/>
                </a:solidFill>
                <a:latin typeface="Arial" charset="0"/>
                <a:sym typeface="Arial" charset="0"/>
              </a:rPr>
              <a:t>Approve Performance Baseline (PB)</a:t>
            </a:r>
          </a:p>
        </p:txBody>
      </p:sp>
      <p:sp>
        <p:nvSpPr>
          <p:cNvPr id="11412" name="Rectangle 158"/>
          <p:cNvSpPr>
            <a:spLocks/>
          </p:cNvSpPr>
          <p:nvPr/>
        </p:nvSpPr>
        <p:spPr bwMode="auto">
          <a:xfrm>
            <a:off x="1553498" y="2555875"/>
            <a:ext cx="7493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pPr algn="ctr"/>
            <a:r>
              <a:rPr lang="en-US" sz="800" b="1" dirty="0">
                <a:latin typeface="Arial" charset="0"/>
                <a:sym typeface="Arial" charset="0"/>
              </a:rPr>
              <a:t>CD-0</a:t>
            </a:r>
            <a:endParaRPr lang="en-US" dirty="0">
              <a:latin typeface="Lucida Grande" charset="0"/>
              <a:sym typeface="Lucida Grande" charset="0"/>
            </a:endParaRPr>
          </a:p>
          <a:p>
            <a:pPr algn="ctr"/>
            <a:r>
              <a:rPr lang="en-US" sz="800" dirty="0" smtClean="0">
                <a:solidFill>
                  <a:srgbClr val="FF0000"/>
                </a:solidFill>
                <a:latin typeface="Arial" charset="0"/>
                <a:sym typeface="Arial" charset="0"/>
              </a:rPr>
              <a:t>Approved </a:t>
            </a:r>
            <a:r>
              <a:rPr lang="en-US" sz="800" dirty="0">
                <a:solidFill>
                  <a:srgbClr val="FF0000"/>
                </a:solidFill>
                <a:latin typeface="Arial" charset="0"/>
                <a:sym typeface="Arial" charset="0"/>
              </a:rPr>
              <a:t>Mission </a:t>
            </a:r>
            <a:r>
              <a:rPr lang="en-US" sz="800" dirty="0" smtClean="0">
                <a:solidFill>
                  <a:srgbClr val="FF0000"/>
                </a:solidFill>
                <a:latin typeface="Arial" charset="0"/>
                <a:sym typeface="Arial" charset="0"/>
              </a:rPr>
              <a:t>Need</a:t>
            </a:r>
          </a:p>
          <a:p>
            <a:pPr algn="ctr"/>
            <a:r>
              <a:rPr lang="en-US" sz="800" dirty="0" smtClean="0">
                <a:solidFill>
                  <a:srgbClr val="FF0000"/>
                </a:solidFill>
                <a:latin typeface="Arial" charset="0"/>
                <a:sym typeface="Arial" charset="0"/>
              </a:rPr>
              <a:t>9/2016</a:t>
            </a:r>
            <a:endParaRPr lang="en-US" sz="800" dirty="0">
              <a:solidFill>
                <a:srgbClr val="FF0000"/>
              </a:solidFill>
              <a:latin typeface="Arial" charset="0"/>
              <a:sym typeface="Arial" charset="0"/>
            </a:endParaRPr>
          </a:p>
        </p:txBody>
      </p:sp>
      <p:sp>
        <p:nvSpPr>
          <p:cNvPr id="11413" name="Rectangle 160"/>
          <p:cNvSpPr>
            <a:spLocks/>
          </p:cNvSpPr>
          <p:nvPr/>
        </p:nvSpPr>
        <p:spPr bwMode="auto">
          <a:xfrm>
            <a:off x="7391400" y="4943475"/>
            <a:ext cx="4699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8100" tIns="38100" rIns="38100" bIns="38100"/>
          <a:lstStyle/>
          <a:p>
            <a:r>
              <a:rPr lang="en-US" sz="900" b="1">
                <a:latin typeface="Century Gothic" charset="0"/>
                <a:sym typeface="Century Gothic" charset="0"/>
              </a:rPr>
              <a:t>2023</a:t>
            </a:r>
          </a:p>
        </p:txBody>
      </p:sp>
      <p:sp>
        <p:nvSpPr>
          <p:cNvPr id="11414" name="Rectangle 161"/>
          <p:cNvSpPr>
            <a:spLocks/>
          </p:cNvSpPr>
          <p:nvPr/>
        </p:nvSpPr>
        <p:spPr bwMode="auto">
          <a:xfrm>
            <a:off x="5162550" y="2549525"/>
            <a:ext cx="598488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38100" tIns="38100" rIns="38100" bIns="38100">
            <a:spAutoFit/>
          </a:bodyPr>
          <a:lstStyle/>
          <a:p>
            <a:endParaRPr lang="en-US" sz="800">
              <a:latin typeface="Century Gothic" charset="0"/>
              <a:sym typeface="Century Gothic" charset="0"/>
            </a:endParaRPr>
          </a:p>
          <a:p>
            <a:r>
              <a:rPr lang="en-US" sz="800">
                <a:latin typeface="Century Gothic" charset="0"/>
                <a:sym typeface="Century Gothic" charset="0"/>
              </a:rPr>
              <a:t>Installation</a:t>
            </a:r>
          </a:p>
        </p:txBody>
      </p:sp>
      <p:sp>
        <p:nvSpPr>
          <p:cNvPr id="11415" name="Text Box 162"/>
          <p:cNvSpPr txBox="1">
            <a:spLocks noChangeArrowheads="1"/>
          </p:cNvSpPr>
          <p:nvPr/>
        </p:nvSpPr>
        <p:spPr bwMode="auto">
          <a:xfrm>
            <a:off x="8428038" y="6454775"/>
            <a:ext cx="258762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r" eaLnBrk="1" hangingPunct="1"/>
            <a:fld id="{21420008-9194-2C43-AE43-112B23CF1C57}" type="slidenum">
              <a:rPr lang="en-US" sz="1200">
                <a:solidFill>
                  <a:srgbClr val="564B3C"/>
                </a:solidFill>
                <a:latin typeface="Century Gothic" charset="0"/>
                <a:sym typeface="Century Gothic" charset="0"/>
              </a:rPr>
              <a:pPr algn="r" eaLnBrk="1" hangingPunct="1"/>
              <a:t>7</a:t>
            </a:fld>
            <a:endParaRPr lang="en-US" sz="1200">
              <a:solidFill>
                <a:srgbClr val="564B3C"/>
              </a:solidFill>
              <a:latin typeface="Century Gothic" charset="0"/>
              <a:sym typeface="Century Gothic" charset="0"/>
            </a:endParaRPr>
          </a:p>
        </p:txBody>
      </p:sp>
      <p:sp>
        <p:nvSpPr>
          <p:cNvPr id="11417" name="Line 164"/>
          <p:cNvSpPr>
            <a:spLocks noChangeShapeType="1"/>
          </p:cNvSpPr>
          <p:nvPr/>
        </p:nvSpPr>
        <p:spPr bwMode="auto">
          <a:xfrm rot="10800000" flipH="1">
            <a:off x="5334000" y="836613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04A0C1E3-52F1-9E4E-937F-6B76A49D4878}" type="datetime1">
              <a:rPr lang="en-US" smtClean="0"/>
              <a:t>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1142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fld id="{45DD331D-3D8B-CB42-A3F8-CCBE4D3396BC}" type="slidenum">
              <a:rPr lang="en-US" sz="1200">
                <a:solidFill>
                  <a:srgbClr val="898989"/>
                </a:solidFill>
              </a:rPr>
              <a:pPr eaLnBrk="1" hangingPunct="1"/>
              <a:t>7</a:t>
            </a:fld>
            <a:endParaRPr lang="en-US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854461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09600"/>
          </a:xfrm>
          <a:solidFill>
            <a:srgbClr val="0080FF"/>
          </a:solidFill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Scope of </a:t>
            </a:r>
            <a:r>
              <a:rPr lang="en-US" sz="3200" b="1" dirty="0" err="1" smtClean="0">
                <a:solidFill>
                  <a:schemeClr val="bg1"/>
                </a:solidFill>
              </a:rPr>
              <a:t>sPHENIX</a:t>
            </a:r>
            <a:r>
              <a:rPr lang="en-US" sz="3200" b="1" dirty="0" smtClean="0">
                <a:solidFill>
                  <a:schemeClr val="bg1"/>
                </a:solidFill>
              </a:rPr>
              <a:t> MIE</a:t>
            </a:r>
            <a:endParaRPr lang="en-US" sz="3200" b="1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838200"/>
            <a:ext cx="3909527" cy="45611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82D3-5599-014D-985B-04EBBC90A14B}" type="datetime1">
              <a:rPr lang="en-US" smtClean="0"/>
              <a:t>1/12/17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68997-1228-B644-96C5-49F0937B56CD}" type="slidenum">
              <a:rPr lang="en-US" smtClean="0"/>
              <a:t>8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514600" y="5181600"/>
            <a:ext cx="6477000" cy="1569660"/>
          </a:xfrm>
          <a:prstGeom prst="rect">
            <a:avLst/>
          </a:prstGeom>
          <a:noFill/>
          <a:ln w="28575">
            <a:solidFill>
              <a:srgbClr val="0080FF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MIE scope will be tracked with EVMS and reported to </a:t>
            </a:r>
            <a:r>
              <a:rPr lang="en-US" sz="1600" b="1" dirty="0" smtClean="0"/>
              <a:t>DOE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Infrastructure and Facility upgrade will be managed by  the Project team. Likely reported to </a:t>
            </a:r>
            <a:r>
              <a:rPr lang="en-US" sz="1600" b="1" dirty="0" smtClean="0"/>
              <a:t>NPP/BNL. </a:t>
            </a:r>
            <a:r>
              <a:rPr lang="en-US" sz="1600" dirty="0" smtClean="0"/>
              <a:t>Could require EVMS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The Ops labor supporting the MIE will also be managed by the Project team and reported to </a:t>
            </a:r>
            <a:r>
              <a:rPr lang="en-US" sz="1600" b="1" dirty="0" smtClean="0"/>
              <a:t>NPP.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MAPS and INTT are treated like deliverables and tracked with milestones</a:t>
            </a:r>
            <a:endParaRPr lang="en-US" sz="1600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5824" r="-83"/>
          <a:stretch/>
        </p:blipFill>
        <p:spPr>
          <a:xfrm>
            <a:off x="4452060" y="749299"/>
            <a:ext cx="4234740" cy="430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7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-2302"/>
            <a:ext cx="8229600" cy="1035008"/>
          </a:xfrm>
        </p:spPr>
        <p:txBody>
          <a:bodyPr/>
          <a:lstStyle/>
          <a:p>
            <a:r>
              <a:rPr lang="en-US" dirty="0" err="1" smtClean="0"/>
              <a:t>sPHENIX</a:t>
            </a:r>
            <a:r>
              <a:rPr lang="en-US" dirty="0" smtClean="0"/>
              <a:t>/MAPS LDRD Updates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032706"/>
            <a:ext cx="8229600" cy="5688769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Feasibility review, December 5</a:t>
            </a:r>
            <a:r>
              <a:rPr lang="en-US" baseline="30000" dirty="0" smtClean="0"/>
              <a:t>th</a:t>
            </a:r>
            <a:r>
              <a:rPr lang="en-US" dirty="0" smtClean="0"/>
              <a:t> , 2016</a:t>
            </a:r>
          </a:p>
          <a:p>
            <a:pPr lvl="1"/>
            <a:r>
              <a:rPr lang="en-US" dirty="0" smtClean="0"/>
              <a:t>Waiting for feedback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Electronics and readout and mechanics</a:t>
            </a:r>
          </a:p>
          <a:p>
            <a:pPr lvl="1"/>
            <a:r>
              <a:rPr lang="en-US" dirty="0" smtClean="0"/>
              <a:t>Readout units:  10 V0 boards to be produced, 5 for LANL R&amp;D </a:t>
            </a:r>
          </a:p>
          <a:p>
            <a:pPr lvl="1"/>
            <a:r>
              <a:rPr lang="en-US" dirty="0" smtClean="0"/>
              <a:t>2 High-speed readout test bench (MOSAIC boards): ordered and to be fabricated soon </a:t>
            </a:r>
          </a:p>
          <a:p>
            <a:pPr lvl="1"/>
            <a:r>
              <a:rPr lang="en-US" dirty="0" smtClean="0"/>
              <a:t>5 production version MAPS chips: ordered and fabricated (expected ~December), </a:t>
            </a:r>
          </a:p>
          <a:p>
            <a:pPr lvl="1"/>
            <a:r>
              <a:rPr lang="en-US" dirty="0" smtClean="0"/>
              <a:t>Altera evaluation boards ordered for CRU FPGA work, will be available soon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lternative Comm. RU being explored,  ATLAS/FELIX boards @BNL/ATLAS   </a:t>
            </a:r>
          </a:p>
          <a:p>
            <a:pPr lvl="1"/>
            <a:r>
              <a:rPr lang="en-US" dirty="0" smtClean="0"/>
              <a:t>Workshop @UT-Austin in March on readout </a:t>
            </a:r>
          </a:p>
          <a:p>
            <a:endParaRPr lang="en-US" dirty="0" smtClean="0"/>
          </a:p>
          <a:p>
            <a:r>
              <a:rPr lang="en-US" dirty="0" smtClean="0"/>
              <a:t>Simulations </a:t>
            </a:r>
          </a:p>
          <a:p>
            <a:pPr lvl="1"/>
            <a:r>
              <a:rPr lang="en-US" dirty="0" smtClean="0"/>
              <a:t>Multi-collision pileup effects studied </a:t>
            </a:r>
          </a:p>
          <a:p>
            <a:pPr lvl="1"/>
            <a:r>
              <a:rPr lang="en-US" dirty="0" smtClean="0"/>
              <a:t>Realistic geometry being tested</a:t>
            </a:r>
          </a:p>
          <a:p>
            <a:pPr lvl="1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</a:t>
            </a:r>
            <a:r>
              <a:rPr lang="en-US" dirty="0" err="1" smtClean="0"/>
              <a:t>vertexing</a:t>
            </a:r>
            <a:r>
              <a:rPr lang="en-US" dirty="0" smtClean="0"/>
              <a:t> in </a:t>
            </a:r>
            <a:r>
              <a:rPr lang="en-US" dirty="0" err="1" smtClean="0"/>
              <a:t>p+p</a:t>
            </a:r>
            <a:r>
              <a:rPr lang="en-US" dirty="0" smtClean="0"/>
              <a:t> and </a:t>
            </a:r>
            <a:r>
              <a:rPr lang="en-US" dirty="0" err="1" smtClean="0"/>
              <a:t>Au+Au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MIE proposal development</a:t>
            </a:r>
          </a:p>
          <a:p>
            <a:pPr lvl="1"/>
            <a:r>
              <a:rPr lang="en-US" dirty="0" smtClean="0"/>
              <a:t>MIE writing </a:t>
            </a:r>
            <a:r>
              <a:rPr lang="en-US" dirty="0" err="1" smtClean="0"/>
              <a:t>workfest</a:t>
            </a:r>
            <a:r>
              <a:rPr lang="en-US" dirty="0" smtClean="0"/>
              <a:t> @Santa Fe, Jan 5-7, 2017</a:t>
            </a:r>
          </a:p>
          <a:p>
            <a:pPr lvl="1"/>
            <a:r>
              <a:rPr lang="en-US" dirty="0" smtClean="0"/>
              <a:t>Major tasks and lead institutes identified </a:t>
            </a:r>
          </a:p>
          <a:p>
            <a:pPr lvl="1"/>
            <a:r>
              <a:rPr lang="en-US" dirty="0" smtClean="0"/>
              <a:t>Key physics plots identified and being updated</a:t>
            </a:r>
          </a:p>
          <a:p>
            <a:pPr lvl="1"/>
            <a:r>
              <a:rPr lang="en-US" dirty="0" smtClean="0"/>
              <a:t>LBNL workshop to finalize the proposal,  Jan 24-25</a:t>
            </a:r>
          </a:p>
          <a:p>
            <a:pPr lvl="1"/>
            <a:r>
              <a:rPr lang="en-US" dirty="0" smtClean="0"/>
              <a:t>DOE Feb. budget meeting </a:t>
            </a:r>
          </a:p>
          <a:p>
            <a:pPr lvl="1"/>
            <a:r>
              <a:rPr lang="en-US" dirty="0" smtClean="0"/>
              <a:t>Continue building collaboration, new institutions joined the effort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Good progress in Theory </a:t>
            </a:r>
          </a:p>
          <a:p>
            <a:endParaRPr lang="en-US" dirty="0"/>
          </a:p>
          <a:p>
            <a:r>
              <a:rPr lang="en-US" dirty="0" smtClean="0"/>
              <a:t>Project is on track </a:t>
            </a:r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F389E6-8175-2F48-B837-8C27EA66C654}" type="datetime1">
              <a:rPr lang="en-US" smtClean="0"/>
              <a:t>1/12/17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sPHENIX LDRD/DR Transition Plan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2265B-11CB-9647-9120-BCAD0832EC2E}" type="slidenum">
              <a:rPr lang="en-US" smtClean="0"/>
              <a:t>9</a:t>
            </a:fld>
            <a:endParaRPr lang="en-US"/>
          </a:p>
        </p:txBody>
      </p:sp>
      <p:pic>
        <p:nvPicPr>
          <p:cNvPr id="7" name="Picture 6" descr="IMG_929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200" y="3392925"/>
            <a:ext cx="3951233" cy="29634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89504" y="2917979"/>
            <a:ext cx="406192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1600" dirty="0" smtClean="0"/>
              <a:t>MIE writing </a:t>
            </a:r>
            <a:r>
              <a:rPr lang="en-US" sz="1600" dirty="0" err="1" smtClean="0"/>
              <a:t>workfest</a:t>
            </a:r>
            <a:r>
              <a:rPr lang="en-US" sz="1600" dirty="0" smtClean="0"/>
              <a:t> @Santa Fe, Jan 5-7, 2017</a:t>
            </a:r>
          </a:p>
        </p:txBody>
      </p:sp>
    </p:spTree>
    <p:extLst>
      <p:ext uri="{BB962C8B-B14F-4D97-AF65-F5344CB8AC3E}">
        <p14:creationId xmlns:p14="http://schemas.microsoft.com/office/powerpoint/2010/main" val="1832942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865</TotalTime>
  <Words>1483</Words>
  <Application>Microsoft Macintosh PowerPoint</Application>
  <PresentationFormat>On-screen Show (4:3)</PresentationFormat>
  <Paragraphs>235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Transition Plan</vt:lpstr>
      <vt:lpstr>LDRD Project Overview Ming Liu, P-25 December 5th, 2016</vt:lpstr>
      <vt:lpstr>Goal: Big Science to LANL</vt:lpstr>
      <vt:lpstr> LANL Proposed sPHENIX MAPS Inner Tracker</vt:lpstr>
      <vt:lpstr>LDRD Project Scope and Plan</vt:lpstr>
      <vt:lpstr>LDRD Experimental Key Tasks and Schedules</vt:lpstr>
      <vt:lpstr>PowerPoint Presentation</vt:lpstr>
      <vt:lpstr>Scope of sPHENIX MIE</vt:lpstr>
      <vt:lpstr>sPHENIX/MAPS LDRD Updates</vt:lpstr>
      <vt:lpstr>MAPS: a State of the Art Tracker</vt:lpstr>
      <vt:lpstr>Theory: Tasks and Schedules</vt:lpstr>
      <vt:lpstr>Theory Transition Details</vt:lpstr>
      <vt:lpstr>Perturbative QCD and SCET</vt:lpstr>
      <vt:lpstr>Lattice QCD and Plasma Physics</vt:lpstr>
    </vt:vector>
  </TitlesOfParts>
  <Company>Los Alamos National Laboratory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Liu (LANL)</dc:creator>
  <cp:lastModifiedBy>Ming Liu (LANL)</cp:lastModifiedBy>
  <cp:revision>32</cp:revision>
  <cp:lastPrinted>2017-01-12T16:53:54Z</cp:lastPrinted>
  <dcterms:created xsi:type="dcterms:W3CDTF">2017-01-12T00:30:55Z</dcterms:created>
  <dcterms:modified xsi:type="dcterms:W3CDTF">2017-01-12T17:52:54Z</dcterms:modified>
</cp:coreProperties>
</file>