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899"/>
    <p:restoredTop sz="94643"/>
  </p:normalViewPr>
  <p:slideViewPr>
    <p:cSldViewPr snapToGrid="0" snapToObjects="1">
      <p:cViewPr>
        <p:scale>
          <a:sx n="75" d="100"/>
          <a:sy n="75" d="100"/>
        </p:scale>
        <p:origin x="528" y="1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3843D-A3F7-704C-9D3E-D86E161892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17EE9B-F902-6947-865A-7060B90A5A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4A56FD-2BBC-B04A-A727-4B4D61013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A0A0B-8F91-4C4A-B792-1479764AE2EC}" type="datetimeFigureOut">
              <a:rPr lang="en-US" smtClean="0"/>
              <a:t>3/8/18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FCA2C6-56D2-4249-A4A4-97DBBC5E5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877437-B706-CE41-A714-ED2A30C58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A629A-DE4E-4D49-BC90-593EF137D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612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6B5F4-B3FC-A545-8967-D843004E1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80B610-0642-0B49-AD0B-EBC2383AD5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B1B1EE-573A-E543-9B4A-4E2B62D29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A0A0B-8F91-4C4A-B792-1479764AE2EC}" type="datetimeFigureOut">
              <a:rPr lang="en-US" smtClean="0"/>
              <a:t>3/8/18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617C94-6CBC-4E46-A602-228C1EA17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35C59D-E7A3-664F-B7C3-F6BBED559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A629A-DE4E-4D49-BC90-593EF137D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832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16411B-A362-CC44-A9FC-AE31DB1264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7D6D53-CA2D-8441-8B79-CCAD1DD451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900F51-D0FA-DB41-B193-834101CDF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A0A0B-8F91-4C4A-B792-1479764AE2EC}" type="datetimeFigureOut">
              <a:rPr lang="en-US" smtClean="0"/>
              <a:t>3/8/18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1048D9-E69E-A844-95B4-4141492B3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693473-8BBA-324E-A525-EBE3CDE1D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A629A-DE4E-4D49-BC90-593EF137D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016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58128-4942-BC46-B38E-9233D28BC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B7E8A6-CC1E-6F40-AA80-3F6A204EAF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B543D3-6531-D54C-9771-3DBDC8E4B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A0A0B-8F91-4C4A-B792-1479764AE2EC}" type="datetimeFigureOut">
              <a:rPr lang="en-US" smtClean="0"/>
              <a:t>3/8/18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AF326E-A3D8-6343-AB1A-8B19B2F25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121E15-5B84-5C4A-8A1D-9A4E7678B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A629A-DE4E-4D49-BC90-593EF137D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411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05D92-386D-0F4A-99C4-B1E4FF4A1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0D12AC-2B61-A24A-97F8-E8E008F6C4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466AF8-4C8E-9444-A1C3-7304C8E8A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A0A0B-8F91-4C4A-B792-1479764AE2EC}" type="datetimeFigureOut">
              <a:rPr lang="en-US" smtClean="0"/>
              <a:t>3/8/18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4F7261-F43F-2C44-B7F7-1289C33E8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148D57-51DC-B043-AFA6-7249291B9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A629A-DE4E-4D49-BC90-593EF137D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707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D5870-ED98-AF48-9519-6A51D4DDD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3BA918-E4CC-B64A-B0E7-2849833A6F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C016D7-29CE-E045-8CA0-A843D3024F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152B67-B9E1-EC48-8FBD-CACE970C8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A0A0B-8F91-4C4A-B792-1479764AE2EC}" type="datetimeFigureOut">
              <a:rPr lang="en-US" smtClean="0"/>
              <a:t>3/8/18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3B4253-40B7-A74F-8080-4003BA7C2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2DCC6D-11CB-DE43-9AE1-925B31C2E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A629A-DE4E-4D49-BC90-593EF137D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159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E0A27-4CD7-A34A-A16A-21B0D7D8D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F547CA-3F26-D141-890B-D06BF0DD38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5AD2EE-1AFB-F04A-AB43-B88FC3EB32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A77AB4-7A60-C345-B7A4-DB572F3F05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B4DEF1-A471-464C-8AC9-0E6C4BDD3A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DD3C90-D9FB-7E4F-A16D-D900845D2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A0A0B-8F91-4C4A-B792-1479764AE2EC}" type="datetimeFigureOut">
              <a:rPr lang="en-US" smtClean="0"/>
              <a:t>3/8/18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912C6A-1812-6D41-AC2A-FEFE210D2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604AB3-0B72-4B4B-9433-998508E72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A629A-DE4E-4D49-BC90-593EF137D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053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00E4B-133F-634C-8491-4701B3D44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37BCB8-9E54-EA49-916C-978D97EE3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A0A0B-8F91-4C4A-B792-1479764AE2EC}" type="datetimeFigureOut">
              <a:rPr lang="en-US" smtClean="0"/>
              <a:t>3/8/18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38B6BE-97A3-DD41-8885-9D07DC77E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D35214-18E9-4141-A4BB-86CC324E6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A629A-DE4E-4D49-BC90-593EF137D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062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625D5B-E037-3347-BB3B-57C5801D6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A0A0B-8F91-4C4A-B792-1479764AE2EC}" type="datetimeFigureOut">
              <a:rPr lang="en-US" smtClean="0"/>
              <a:t>3/8/18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E33E4F-CF28-2346-B67A-FF806D9C0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5AAE6D-09EB-F445-A47B-0E7060377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A629A-DE4E-4D49-BC90-593EF137D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185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29129-0F43-5141-A984-B5EF4D120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4F1760-6879-CA45-BA0B-C3EDE9355D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65482D-F31D-064F-B0BE-4EBBDB21BC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6EDAD3-74FF-9D48-B496-55F132580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A0A0B-8F91-4C4A-B792-1479764AE2EC}" type="datetimeFigureOut">
              <a:rPr lang="en-US" smtClean="0"/>
              <a:t>3/8/18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392F94-F5EB-5641-85A8-9D1C20E9B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55131F-8CF4-0540-90B6-6AAA56A40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A629A-DE4E-4D49-BC90-593EF137D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783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35893-0614-A54F-B711-CA48F2696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6250AD-1CFC-E640-A687-0FAFE85F4D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60EED1-52EC-6A47-918F-1D1683DD35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8E30FC-FFC8-E34F-A728-276CD8DF9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A0A0B-8F91-4C4A-B792-1479764AE2EC}" type="datetimeFigureOut">
              <a:rPr lang="en-US" smtClean="0"/>
              <a:t>3/8/18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E6672C-6064-D943-8136-079DE447C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9105C4-7903-3A48-8E3C-8C7481D8C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A629A-DE4E-4D49-BC90-593EF137D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134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B1EE2E-25B3-7347-B317-D985D91DA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7BA5E6-048E-AA44-B168-3652BB5512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A7E63C-DB57-E445-89B8-8AD78EEA1D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A0A0B-8F91-4C4A-B792-1479764AE2EC}" type="datetimeFigureOut">
              <a:rPr lang="en-US" smtClean="0"/>
              <a:t>3/8/18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91B635-5D7B-EB49-8558-0FBD367F13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46B904-138E-BF42-A0E5-A1F8EBE99F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A629A-DE4E-4D49-BC90-593EF137D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907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A56A28A-656A-1141-B854-D5261FDB6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33" y="0"/>
            <a:ext cx="6646334" cy="1074711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MVTX Test Beam at </a:t>
            </a:r>
            <a:r>
              <a:rPr lang="en-US" b="1" dirty="0" err="1">
                <a:solidFill>
                  <a:srgbClr val="FF0000"/>
                </a:solidFill>
              </a:rPr>
              <a:t>Fermilab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C6E11EC-D8B5-E041-BFCB-048BA36C6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342" y="1074711"/>
            <a:ext cx="5639857" cy="1971675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Goals:</a:t>
            </a:r>
          </a:p>
          <a:p>
            <a:pPr lvl="1"/>
            <a:r>
              <a:rPr lang="en-US" dirty="0"/>
              <a:t>Test full readout chain </a:t>
            </a:r>
          </a:p>
          <a:p>
            <a:pPr lvl="1"/>
            <a:r>
              <a:rPr lang="en-US" dirty="0"/>
              <a:t>Evaluate ALIPDE sensor performance</a:t>
            </a:r>
          </a:p>
          <a:p>
            <a:r>
              <a:rPr lang="en-US" dirty="0"/>
              <a:t>Experimental setup </a:t>
            </a:r>
          </a:p>
          <a:p>
            <a:pPr lvl="1"/>
            <a:r>
              <a:rPr lang="en-US" dirty="0"/>
              <a:t>A 4-sensor telescope </a:t>
            </a:r>
          </a:p>
          <a:p>
            <a:pPr lvl="1"/>
            <a:r>
              <a:rPr lang="en-US" dirty="0"/>
              <a:t>Full readout chain: MAPS+RU+FELIX+RCDAQ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DF8A9F-4FE8-2C43-AF20-D7064D3762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98786"/>
            <a:ext cx="12192000" cy="36592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86716F1-EB04-FA46-AB73-0C2A1FF353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934379" y="443087"/>
            <a:ext cx="3635024" cy="272626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93F8810-E5F7-BE49-9192-9D4EE55B055C}"/>
              </a:ext>
            </a:extLst>
          </p:cNvPr>
          <p:cNvSpPr txBox="1"/>
          <p:nvPr/>
        </p:nvSpPr>
        <p:spPr>
          <a:xfrm>
            <a:off x="5662082" y="1365005"/>
            <a:ext cx="29294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Parasitic with INTT run</a:t>
            </a:r>
          </a:p>
          <a:p>
            <a:pPr marL="285750" indent="-285750">
              <a:buFontTx/>
              <a:buChar char="-"/>
            </a:pPr>
            <a:r>
              <a:rPr lang="en-US" dirty="0"/>
              <a:t>Very productive &amp; collaborative 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FA0221B-175B-CE47-8DE7-7C07E2237E34}"/>
              </a:ext>
            </a:extLst>
          </p:cNvPr>
          <p:cNvCxnSpPr/>
          <p:nvPr/>
        </p:nvCxnSpPr>
        <p:spPr>
          <a:xfrm>
            <a:off x="8297333" y="1210178"/>
            <a:ext cx="948267" cy="0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4686B6DE-C9DE-2142-A0B3-AE1E1B30F715}"/>
              </a:ext>
            </a:extLst>
          </p:cNvPr>
          <p:cNvSpPr txBox="1"/>
          <p:nvPr/>
        </p:nvSpPr>
        <p:spPr>
          <a:xfrm>
            <a:off x="8263466" y="561183"/>
            <a:ext cx="9813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120 GeV</a:t>
            </a:r>
          </a:p>
          <a:p>
            <a:r>
              <a:rPr lang="en-US" dirty="0"/>
              <a:t>proton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2E958D2-57AA-5744-B36D-2ADCAF463E92}"/>
              </a:ext>
            </a:extLst>
          </p:cNvPr>
          <p:cNvSpPr/>
          <p:nvPr/>
        </p:nvSpPr>
        <p:spPr>
          <a:xfrm>
            <a:off x="8043333" y="3623733"/>
            <a:ext cx="1201492" cy="2844800"/>
          </a:xfrm>
          <a:prstGeom prst="ellipse">
            <a:avLst/>
          </a:prstGeom>
          <a:noFill/>
          <a:ln w="539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FFB2D37-861C-AF49-BDAA-BA6684B1AF95}"/>
              </a:ext>
            </a:extLst>
          </p:cNvPr>
          <p:cNvSpPr txBox="1"/>
          <p:nvPr/>
        </p:nvSpPr>
        <p:spPr>
          <a:xfrm>
            <a:off x="9719733" y="2031342"/>
            <a:ext cx="12763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4-sensor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408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CB8F3-2C40-AA49-A5A1-242794394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799" y="4763"/>
            <a:ext cx="7264379" cy="1325563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Achieved all goals and more!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FD5F5-B6DA-5948-9E56-9974834ED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800" y="1088196"/>
            <a:ext cx="7459133" cy="554967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Tested a new readout scheme </a:t>
            </a:r>
          </a:p>
          <a:p>
            <a:pPr lvl="1"/>
            <a:r>
              <a:rPr lang="en-US" dirty="0"/>
              <a:t>4 sensors (~4 staves) per RU  (ALICE 1 stave per RU)</a:t>
            </a:r>
          </a:p>
          <a:p>
            <a:r>
              <a:rPr lang="en-US" dirty="0"/>
              <a:t>Sensor performance evaluation </a:t>
            </a:r>
          </a:p>
          <a:p>
            <a:pPr lvl="1"/>
            <a:r>
              <a:rPr lang="en-US" dirty="0"/>
              <a:t>Cluster size</a:t>
            </a:r>
          </a:p>
          <a:p>
            <a:pPr lvl="1"/>
            <a:r>
              <a:rPr lang="en-US" dirty="0"/>
              <a:t>Threshold, signal shaping, trigger delay </a:t>
            </a:r>
          </a:p>
          <a:p>
            <a:endParaRPr lang="en-US" dirty="0"/>
          </a:p>
          <a:p>
            <a:r>
              <a:rPr lang="en-US" dirty="0"/>
              <a:t>System stress test</a:t>
            </a:r>
          </a:p>
          <a:p>
            <a:pPr lvl="1"/>
            <a:r>
              <a:rPr lang="en-US" dirty="0"/>
              <a:t>High multiplicity events created via lead bricks “shower”</a:t>
            </a:r>
          </a:p>
          <a:p>
            <a:pPr lvl="1"/>
            <a:r>
              <a:rPr lang="en-US" dirty="0"/>
              <a:t>With 5, 10, 20cm lead bricks 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Software being developed</a:t>
            </a:r>
          </a:p>
          <a:p>
            <a:pPr lvl="1"/>
            <a:r>
              <a:rPr lang="en-US" dirty="0"/>
              <a:t>Online monitor</a:t>
            </a:r>
          </a:p>
          <a:p>
            <a:pPr lvl="2"/>
            <a:r>
              <a:rPr lang="en-US" dirty="0"/>
              <a:t>hit distribution, relative alignment etc.</a:t>
            </a:r>
          </a:p>
          <a:p>
            <a:pPr lvl="1"/>
            <a:r>
              <a:rPr lang="en-US" dirty="0"/>
              <a:t>Offline reconstruction, alignment etc.</a:t>
            </a:r>
          </a:p>
          <a:p>
            <a:pPr lvl="2"/>
            <a:r>
              <a:rPr lang="en-US" dirty="0"/>
              <a:t>Preliminary alignment, ~O(100um)  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97D4E5-4415-2340-B8D4-C596F88B2D8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858398" y="-386032"/>
            <a:ext cx="2842142" cy="36237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D0300FD-E07F-E644-B66E-068400DAC0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42179" y="2839760"/>
            <a:ext cx="4749821" cy="401823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7FA57B6-2AA2-064C-ADF1-5123F17AD7DB}"/>
              </a:ext>
            </a:extLst>
          </p:cNvPr>
          <p:cNvSpPr txBox="1"/>
          <p:nvPr/>
        </p:nvSpPr>
        <p:spPr>
          <a:xfrm>
            <a:off x="9973733" y="3674533"/>
            <a:ext cx="52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523092-736C-324A-8032-AF0D06787ABF}"/>
              </a:ext>
            </a:extLst>
          </p:cNvPr>
          <p:cNvSpPr txBox="1"/>
          <p:nvPr/>
        </p:nvSpPr>
        <p:spPr>
          <a:xfrm>
            <a:off x="7857068" y="3894662"/>
            <a:ext cx="1252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Hits/sensor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71BD3D-0842-9340-9848-6E139C29E792}"/>
              </a:ext>
            </a:extLst>
          </p:cNvPr>
          <p:cNvSpPr txBox="1"/>
          <p:nvPr/>
        </p:nvSpPr>
        <p:spPr>
          <a:xfrm>
            <a:off x="11091336" y="1291449"/>
            <a:ext cx="12513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 sensors</a:t>
            </a:r>
          </a:p>
          <a:p>
            <a:r>
              <a:rPr lang="en-US" dirty="0"/>
              <a:t>Connected </a:t>
            </a:r>
          </a:p>
          <a:p>
            <a:r>
              <a:rPr lang="en-US" dirty="0"/>
              <a:t>to one RU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35969B-C94C-0844-9915-2153DBB2E7C3}"/>
              </a:ext>
            </a:extLst>
          </p:cNvPr>
          <p:cNvSpPr txBox="1"/>
          <p:nvPr/>
        </p:nvSpPr>
        <p:spPr>
          <a:xfrm>
            <a:off x="8534192" y="626531"/>
            <a:ext cx="558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RU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592B8B3-4581-3249-A62D-5E3BDD13D6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7200" y="4263995"/>
            <a:ext cx="1794912" cy="1417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322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024E64B-BD69-8442-9C15-6A40B26DCF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875867" cy="44069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438D6FF-72D4-A543-A8AE-94CF86282C9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810000"/>
            <a:ext cx="5899355" cy="3048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C260248-C19C-5341-BBCD-CDEB0070E8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223" y="0"/>
            <a:ext cx="5875867" cy="44069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1968D88-F9DB-2847-809D-71A27149F04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6311" y="4116233"/>
            <a:ext cx="3655689" cy="2741767"/>
          </a:xfrm>
          <a:prstGeom prst="rect">
            <a:avLst/>
          </a:prstGeom>
        </p:spPr>
      </p:pic>
      <p:pic>
        <p:nvPicPr>
          <p:cNvPr id="26" name="Picture 2" descr="http://www.phenix.bnl.gov/~hubert/maps/images/CIMG4315.JPG">
            <a:extLst>
              <a:ext uri="{FF2B5EF4-FFF2-40B4-BE49-F238E27FC236}">
                <a16:creationId xmlns:a16="http://schemas.microsoft.com/office/drawing/2014/main" id="{B9142FEE-0CD4-7248-A4BF-BF7DCEDFDF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6735" y="3343094"/>
            <a:ext cx="2616199" cy="349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76330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139</Words>
  <Application>Microsoft Macintosh PowerPoint</Application>
  <PresentationFormat>Widescreen</PresentationFormat>
  <Paragraphs>34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MVTX Test Beam at Fermilab</vt:lpstr>
      <vt:lpstr>Achieved all goals and more!</vt:lpstr>
      <vt:lpstr>PowerPoint Presentation</vt:lpstr>
    </vt:vector>
  </TitlesOfParts>
  <Company/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MVTX Test Beam at Fermilab</dc:title>
  <dc:creator>Ming Liu</dc:creator>
  <cp:lastModifiedBy>Ming Liu</cp:lastModifiedBy>
  <cp:revision>29</cp:revision>
  <dcterms:created xsi:type="dcterms:W3CDTF">2018-03-09T03:10:03Z</dcterms:created>
  <dcterms:modified xsi:type="dcterms:W3CDTF">2018-03-09T04:02:26Z</dcterms:modified>
</cp:coreProperties>
</file>