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7"/>
    <p:restoredTop sz="94656"/>
  </p:normalViewPr>
  <p:slideViewPr>
    <p:cSldViewPr>
      <p:cViewPr varScale="1">
        <p:scale>
          <a:sx n="202" d="100"/>
          <a:sy n="202" d="100"/>
        </p:scale>
        <p:origin x="18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0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7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8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4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8764-5DC1-4865-881A-A11ADE1CBC96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3F56-DF04-499B-8246-BC86D7A9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"/>
            <a:ext cx="8886825" cy="681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856026-8C39-EB45-9493-7EE156E34E37}"/>
              </a:ext>
            </a:extLst>
          </p:cNvPr>
          <p:cNvSpPr txBox="1"/>
          <p:nvPr/>
        </p:nvSpPr>
        <p:spPr>
          <a:xfrm>
            <a:off x="28575" y="244612"/>
            <a:ext cx="53850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LANL </a:t>
            </a:r>
            <a:r>
              <a:rPr lang="en-US" b="1" dirty="0" err="1">
                <a:solidFill>
                  <a:srgbClr val="FF0000"/>
                </a:solidFill>
              </a:rPr>
              <a:t>Fermilab</a:t>
            </a:r>
            <a:r>
              <a:rPr lang="en-US" b="1" dirty="0">
                <a:solidFill>
                  <a:srgbClr val="FF0000"/>
                </a:solidFill>
              </a:rPr>
              <a:t> Test Beam Setup 03/2018</a:t>
            </a:r>
          </a:p>
          <a:p>
            <a:r>
              <a:rPr lang="en-US" sz="1600" dirty="0">
                <a:solidFill>
                  <a:srgbClr val="0432FF"/>
                </a:solidFill>
              </a:rPr>
              <a:t>4-ALPIDE Telescope + 4-SamTec cables + 1 RU + 1 FELIX(“CRU”)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39CA-10C2-B549-BC00-645EED18F17C}"/>
              </a:ext>
            </a:extLst>
          </p:cNvPr>
          <p:cNvSpPr txBox="1"/>
          <p:nvPr/>
        </p:nvSpPr>
        <p:spPr>
          <a:xfrm>
            <a:off x="5715000" y="76200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LHC 40MHz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mockup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940FF-2B02-B042-A188-A6DA411BD142}"/>
              </a:ext>
            </a:extLst>
          </p:cNvPr>
          <p:cNvSpPr txBox="1"/>
          <p:nvPr/>
        </p:nvSpPr>
        <p:spPr>
          <a:xfrm>
            <a:off x="4038600" y="1905000"/>
            <a:ext cx="1675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CLK recovered from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FELIX through GBT link;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Trigger from FELIX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DBAE5-6269-5241-B091-33C0DAE85FCD}"/>
              </a:ext>
            </a:extLst>
          </p:cNvPr>
          <p:cNvSpPr txBox="1"/>
          <p:nvPr/>
        </p:nvSpPr>
        <p:spPr>
          <a:xfrm>
            <a:off x="381000" y="1447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4-ALPIDE Telescope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2A567-9BB3-1740-8A7E-9B749E652F7C}"/>
              </a:ext>
            </a:extLst>
          </p:cNvPr>
          <p:cNvSpPr txBox="1"/>
          <p:nvPr/>
        </p:nvSpPr>
        <p:spPr>
          <a:xfrm>
            <a:off x="2057400" y="1447800"/>
            <a:ext cx="237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 5m </a:t>
            </a:r>
            <a:r>
              <a:rPr lang="en-US" sz="1400" b="1" dirty="0" err="1">
                <a:solidFill>
                  <a:srgbClr val="FF0000"/>
                </a:solidFill>
              </a:rPr>
              <a:t>SamTec</a:t>
            </a:r>
            <a:r>
              <a:rPr lang="en-US" sz="1400" b="1" dirty="0">
                <a:solidFill>
                  <a:srgbClr val="FF0000"/>
                </a:solidFill>
              </a:rPr>
              <a:t> Cables, 1.2Gbps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AE112-8109-254C-A516-62B19522522B}"/>
              </a:ext>
            </a:extLst>
          </p:cNvPr>
          <p:cNvSpPr txBox="1"/>
          <p:nvPr/>
        </p:nvSpPr>
        <p:spPr>
          <a:xfrm>
            <a:off x="7086600" y="3505200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FELIX (“CRU”)</a:t>
            </a:r>
          </a:p>
        </p:txBody>
      </p:sp>
    </p:spTree>
    <p:extLst>
      <p:ext uri="{BB962C8B-B14F-4D97-AF65-F5344CB8AC3E}">
        <p14:creationId xmlns:p14="http://schemas.microsoft.com/office/powerpoint/2010/main" val="177756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6D609-C724-3B48-A487-EDDF579E8D66}"/>
              </a:ext>
            </a:extLst>
          </p:cNvPr>
          <p:cNvGrpSpPr/>
          <p:nvPr/>
        </p:nvGrpSpPr>
        <p:grpSpPr>
          <a:xfrm>
            <a:off x="5282442" y="3657600"/>
            <a:ext cx="3937758" cy="2894817"/>
            <a:chOff x="5105400" y="990600"/>
            <a:chExt cx="3937758" cy="2894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4CC076-B764-6445-AE46-404F09CD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990600"/>
              <a:ext cx="3860638" cy="28948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1DC4A3-4975-7843-A416-E1DEA2527323}"/>
                </a:ext>
              </a:extLst>
            </p:cNvPr>
            <p:cNvSpPr txBox="1"/>
            <p:nvPr/>
          </p:nvSpPr>
          <p:spPr>
            <a:xfrm>
              <a:off x="5638800" y="1159701"/>
              <a:ext cx="2289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FELIX(“CRU”) in Server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43A53C-118E-F149-A103-FDD490F27C72}"/>
                </a:ext>
              </a:extLst>
            </p:cNvPr>
            <p:cNvSpPr txBox="1"/>
            <p:nvPr/>
          </p:nvSpPr>
          <p:spPr>
            <a:xfrm>
              <a:off x="6392204" y="2450068"/>
              <a:ext cx="770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KC705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F1F3C8-BE12-9C4C-B57B-68824582097E}"/>
                </a:ext>
              </a:extLst>
            </p:cNvPr>
            <p:cNvSpPr txBox="1"/>
            <p:nvPr/>
          </p:nvSpPr>
          <p:spPr>
            <a:xfrm>
              <a:off x="7848600" y="2731532"/>
              <a:ext cx="1194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LHC 40MHz </a:t>
              </a:r>
            </a:p>
            <a:p>
              <a:r>
                <a:rPr lang="en-US" sz="1600" dirty="0">
                  <a:solidFill>
                    <a:srgbClr val="FFFF00"/>
                  </a:solidFill>
                </a:rPr>
                <a:t>Mockup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350998-C6F9-9444-8A19-05575FC21173}"/>
              </a:ext>
            </a:extLst>
          </p:cNvPr>
          <p:cNvGrpSpPr/>
          <p:nvPr/>
        </p:nvGrpSpPr>
        <p:grpSpPr>
          <a:xfrm>
            <a:off x="4324899" y="609600"/>
            <a:ext cx="4827452" cy="2753941"/>
            <a:chOff x="241433" y="1126838"/>
            <a:chExt cx="4754934" cy="26831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A91B03-6C07-D04C-A90E-705DDBEC6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61"/>
            <a:stretch/>
          </p:blipFill>
          <p:spPr>
            <a:xfrm>
              <a:off x="241433" y="1126838"/>
              <a:ext cx="4754934" cy="268316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1E2FF8-C572-FA4F-ACA9-E88CC1CD04AF}"/>
                </a:ext>
              </a:extLst>
            </p:cNvPr>
            <p:cNvSpPr txBox="1"/>
            <p:nvPr/>
          </p:nvSpPr>
          <p:spPr>
            <a:xfrm>
              <a:off x="1233656" y="3019076"/>
              <a:ext cx="2387204" cy="629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4-ALPIDE Telescope;</a:t>
              </a:r>
            </a:p>
            <a:p>
              <a:r>
                <a:rPr lang="en-US" b="1" dirty="0">
                  <a:solidFill>
                    <a:srgbClr val="FFFF00"/>
                  </a:solidFill>
                </a:rPr>
                <a:t>5m long </a:t>
              </a:r>
              <a:r>
                <a:rPr lang="en-US" b="1" dirty="0" err="1">
                  <a:solidFill>
                    <a:srgbClr val="FFFF00"/>
                  </a:solidFill>
                </a:rPr>
                <a:t>SamTec</a:t>
              </a:r>
              <a:r>
                <a:rPr lang="en-US" b="1" dirty="0">
                  <a:solidFill>
                    <a:srgbClr val="FFFF00"/>
                  </a:solidFill>
                </a:rPr>
                <a:t> cables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3272B7A-2F72-524F-B088-E6EFFD496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" y="691260"/>
            <a:ext cx="3810000" cy="2857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57E348-DE52-7D4F-A60D-14D703B97D3D}"/>
              </a:ext>
            </a:extLst>
          </p:cNvPr>
          <p:cNvSpPr txBox="1"/>
          <p:nvPr/>
        </p:nvSpPr>
        <p:spPr>
          <a:xfrm>
            <a:off x="227252" y="10550"/>
            <a:ext cx="8138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LANL 4-ALPIDE Telescope Setup at </a:t>
            </a:r>
            <a:r>
              <a:rPr lang="en-US" sz="2800" b="1" dirty="0" err="1">
                <a:solidFill>
                  <a:srgbClr val="FF0000"/>
                </a:solidFill>
              </a:rPr>
              <a:t>Fermilab</a:t>
            </a:r>
            <a:r>
              <a:rPr lang="en-US" sz="2800" b="1" dirty="0">
                <a:solidFill>
                  <a:srgbClr val="FF0000"/>
                </a:solidFill>
              </a:rPr>
              <a:t>: 03/2018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2926A3-82E6-2C4E-91FD-639302DCE6AE}"/>
              </a:ext>
            </a:extLst>
          </p:cNvPr>
          <p:cNvCxnSpPr/>
          <p:nvPr/>
        </p:nvCxnSpPr>
        <p:spPr>
          <a:xfrm flipV="1">
            <a:off x="3829444" y="637978"/>
            <a:ext cx="495455" cy="2559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CB7A8B-3DB3-8F4B-8EA7-EB1D5DCF241D}"/>
              </a:ext>
            </a:extLst>
          </p:cNvPr>
          <p:cNvCxnSpPr/>
          <p:nvPr/>
        </p:nvCxnSpPr>
        <p:spPr>
          <a:xfrm>
            <a:off x="3829444" y="1752600"/>
            <a:ext cx="466935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053E52B-26BF-D54A-9B66-39F014884C0D}"/>
              </a:ext>
            </a:extLst>
          </p:cNvPr>
          <p:cNvSpPr/>
          <p:nvPr/>
        </p:nvSpPr>
        <p:spPr>
          <a:xfrm>
            <a:off x="76200" y="893935"/>
            <a:ext cx="3753244" cy="85866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511E46-E760-B646-B1AA-93CCBEF45175}"/>
              </a:ext>
            </a:extLst>
          </p:cNvPr>
          <p:cNvSpPr txBox="1"/>
          <p:nvPr/>
        </p:nvSpPr>
        <p:spPr>
          <a:xfrm>
            <a:off x="1828800" y="25908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619FD8-66C8-1E44-B153-991C2150A3E9}"/>
              </a:ext>
            </a:extLst>
          </p:cNvPr>
          <p:cNvSpPr txBox="1"/>
          <p:nvPr/>
        </p:nvSpPr>
        <p:spPr>
          <a:xfrm>
            <a:off x="-58985" y="3937968"/>
            <a:ext cx="52784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Summary:</a:t>
            </a:r>
          </a:p>
          <a:p>
            <a:pPr marL="285750" indent="-285750">
              <a:buFontTx/>
              <a:buChar char="-"/>
            </a:pPr>
            <a:r>
              <a:rPr lang="en-US" dirty="0"/>
              <a:t>Successfully operated the full readout chain </a:t>
            </a:r>
          </a:p>
          <a:p>
            <a:r>
              <a:rPr lang="en-US" dirty="0"/>
              <a:t>at </a:t>
            </a:r>
            <a:r>
              <a:rPr lang="en-US" dirty="0" err="1"/>
              <a:t>Fermilab</a:t>
            </a:r>
            <a:r>
              <a:rPr lang="en-US" dirty="0"/>
              <a:t> test beam facility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Confirmed all communications links and data path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120GeV proton beam</a:t>
            </a:r>
          </a:p>
          <a:p>
            <a:pPr marL="285750" indent="-285750">
              <a:buFontTx/>
              <a:buChar char="-"/>
            </a:pPr>
            <a:r>
              <a:rPr lang="en-US" dirty="0"/>
              <a:t>Beam trigger rate  ~7kHz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ALPIDE occupancy runs, with 10cm lead bricks</a:t>
            </a:r>
          </a:p>
          <a:p>
            <a:pPr marL="285750" indent="-285750">
              <a:buFontTx/>
              <a:buChar char="-"/>
            </a:pPr>
            <a:r>
              <a:rPr lang="en-US" dirty="0"/>
              <a:t>Analysis confirmed telescope performance </a:t>
            </a:r>
          </a:p>
        </p:txBody>
      </p:sp>
    </p:spTree>
    <p:extLst>
      <p:ext uri="{BB962C8B-B14F-4D97-AF65-F5344CB8AC3E}">
        <p14:creationId xmlns:p14="http://schemas.microsoft.com/office/powerpoint/2010/main" val="388431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113</Words>
  <Application>Microsoft Macintosh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 Bem Test Slides for Min</dc:title>
  <dc:creator>Alex Tkatchev</dc:creator>
  <cp:lastModifiedBy>Ming Liu</cp:lastModifiedBy>
  <cp:revision>24</cp:revision>
  <dcterms:created xsi:type="dcterms:W3CDTF">2018-04-12T17:58:07Z</dcterms:created>
  <dcterms:modified xsi:type="dcterms:W3CDTF">2018-04-12T19:07:37Z</dcterms:modified>
</cp:coreProperties>
</file>