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309" r:id="rId3"/>
    <p:sldId id="310" r:id="rId4"/>
    <p:sldId id="311" r:id="rId5"/>
    <p:sldId id="312" r:id="rId6"/>
    <p:sldId id="264" r:id="rId7"/>
    <p:sldId id="263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0A3592-5E79-4985-9469-02A224BC0E61}">
  <a:tblStyle styleId="{7B0A3592-5E79-4985-9469-02A224BC0E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75"/>
    <p:restoredTop sz="92141"/>
  </p:normalViewPr>
  <p:slideViewPr>
    <p:cSldViewPr snapToGrid="0" snapToObjects="1">
      <p:cViewPr varScale="1">
        <p:scale>
          <a:sx n="130" d="100"/>
          <a:sy n="130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91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IN" dirty="0"/>
              <a:t>MVTX Status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dirty="0"/>
              <a:t>Camelia, Grazyna,  Ming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dirty="0"/>
              <a:t>03/18/2021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dirty="0" err="1"/>
              <a:t>sPHENIX</a:t>
            </a:r>
            <a:r>
              <a:rPr lang="en-IN" dirty="0"/>
              <a:t> L2 Project Meeting</a:t>
            </a:r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3/18/21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C00A-9655-294A-903A-8F1C98FC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32" y="354207"/>
            <a:ext cx="752413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Stave Production Near Completion</a:t>
            </a:r>
            <a:br>
              <a:rPr lang="en-US" dirty="0"/>
            </a:br>
            <a:r>
              <a:rPr lang="en-US" dirty="0"/>
              <a:t> Goal: 84 Gold/Silver Staves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1D4B8-C598-5240-AEAB-C51ADBBF0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414" y="2212782"/>
            <a:ext cx="6485238" cy="3610555"/>
          </a:xfrm>
        </p:spPr>
        <p:txBody>
          <a:bodyPr/>
          <a:lstStyle/>
          <a:p>
            <a:r>
              <a:rPr lang="en-US" dirty="0"/>
              <a:t>76 staves produced</a:t>
            </a:r>
          </a:p>
          <a:p>
            <a:pPr lvl="1"/>
            <a:r>
              <a:rPr lang="en-US" dirty="0"/>
              <a:t>71 Gold </a:t>
            </a:r>
            <a:r>
              <a:rPr lang="en-US" dirty="0">
                <a:sym typeface="Wingdings" pitchFamily="2" charset="2"/>
              </a:rPr>
              <a:t> Full MVTX with Gold Staves (48)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5 Silver</a:t>
            </a:r>
          </a:p>
          <a:p>
            <a:pPr lvl="1"/>
            <a:r>
              <a:rPr lang="en-US" dirty="0"/>
              <a:t>6 more to complete the production </a:t>
            </a:r>
          </a:p>
          <a:p>
            <a:r>
              <a:rPr lang="en-US" dirty="0"/>
              <a:t>Next:</a:t>
            </a:r>
          </a:p>
          <a:p>
            <a:pPr lvl="1"/>
            <a:r>
              <a:rPr lang="en-US" dirty="0"/>
              <a:t>Shipping and QA at LBNL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BBA4F-B6FE-AF44-B2E3-2F46574844F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85DE7-0F4E-7641-8B4E-A97C2D5405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@sPHENIX L2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7D22A-38FB-6D44-B563-B9E86B1F8F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2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5F65C-2558-1044-97E4-5F415B209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085" y="834231"/>
            <a:ext cx="3676650" cy="2647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9E5289-200C-A746-A952-60909E1FC718}"/>
              </a:ext>
            </a:extLst>
          </p:cNvPr>
          <p:cNvSpPr txBox="1"/>
          <p:nvPr/>
        </p:nvSpPr>
        <p:spPr>
          <a:xfrm>
            <a:off x="8711012" y="242749"/>
            <a:ext cx="3142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Stave production meeting with CERN</a:t>
            </a:r>
          </a:p>
          <a:p>
            <a:r>
              <a:rPr lang="en-US" dirty="0"/>
              <a:t>@March 11, 2021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2DE972-B32D-5C4A-A85E-DDB3AAD04632}"/>
              </a:ext>
            </a:extLst>
          </p:cNvPr>
          <p:cNvGrpSpPr/>
          <p:nvPr/>
        </p:nvGrpSpPr>
        <p:grpSpPr>
          <a:xfrm>
            <a:off x="7514231" y="3674857"/>
            <a:ext cx="4191504" cy="2348912"/>
            <a:chOff x="8000496" y="3550443"/>
            <a:chExt cx="4191504" cy="23489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FBF4FC0-6DEA-DD42-8F97-E03931E7C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00496" y="3550443"/>
              <a:ext cx="4191504" cy="234891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B69320-9E09-F046-AD9C-CA6C7DF70401}"/>
                </a:ext>
              </a:extLst>
            </p:cNvPr>
            <p:cNvSpPr txBox="1"/>
            <p:nvPr/>
          </p:nvSpPr>
          <p:spPr>
            <a:xfrm>
              <a:off x="8029085" y="3550443"/>
              <a:ext cx="1592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FF00"/>
                  </a:solidFill>
                </a:rPr>
                <a:t>sPHENIX</a:t>
              </a:r>
              <a:r>
                <a:rPr lang="en-US" dirty="0">
                  <a:solidFill>
                    <a:srgbClr val="FFFF00"/>
                  </a:solidFill>
                </a:rPr>
                <a:t> Staves 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@CERN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40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B5D5-9D2E-6247-A0BE-3550D797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38"/>
            <a:ext cx="6770511" cy="1325563"/>
          </a:xfrm>
        </p:spPr>
        <p:txBody>
          <a:bodyPr/>
          <a:lstStyle/>
          <a:p>
            <a:r>
              <a:rPr lang="en-US" dirty="0"/>
              <a:t>Mechanical System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B1BB2-F20E-9048-A0C8-FBD3A47A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634" y="1227512"/>
            <a:ext cx="7386288" cy="51012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CFC production in good progress at </a:t>
            </a:r>
            <a:r>
              <a:rPr lang="en-US" dirty="0" err="1"/>
              <a:t>WorkShape</a:t>
            </a:r>
            <a:endParaRPr lang="en-US" dirty="0"/>
          </a:p>
          <a:p>
            <a:pPr lvl="1"/>
            <a:r>
              <a:rPr lang="en-US" dirty="0"/>
              <a:t>Spring-back issues being addressed </a:t>
            </a:r>
          </a:p>
          <a:p>
            <a:pPr lvl="1"/>
            <a:r>
              <a:rPr lang="en-US" dirty="0"/>
              <a:t>Possible schedule delay 1~2 weeks? </a:t>
            </a:r>
          </a:p>
          <a:p>
            <a:pPr lvl="1"/>
            <a:endParaRPr lang="en-US" dirty="0"/>
          </a:p>
          <a:p>
            <a:r>
              <a:rPr lang="en-US" dirty="0"/>
              <a:t>3-D mockup to check PP-cable interferences</a:t>
            </a:r>
          </a:p>
          <a:p>
            <a:pPr lvl="1"/>
            <a:r>
              <a:rPr lang="en-US" dirty="0"/>
              <a:t>Finalize assembly fixture layout</a:t>
            </a:r>
          </a:p>
          <a:p>
            <a:pPr lvl="1"/>
            <a:endParaRPr lang="en-US" dirty="0"/>
          </a:p>
          <a:p>
            <a:r>
              <a:rPr lang="en-US" dirty="0"/>
              <a:t>X-Wing and insertion system </a:t>
            </a:r>
          </a:p>
          <a:p>
            <a:pPr lvl="1"/>
            <a:r>
              <a:rPr lang="en-US" dirty="0"/>
              <a:t>Design updated, ready for production </a:t>
            </a:r>
          </a:p>
          <a:p>
            <a:endParaRPr lang="en-US" dirty="0"/>
          </a:p>
          <a:p>
            <a:r>
              <a:rPr lang="en-US" dirty="0"/>
              <a:t>Cooling system design and test in progress </a:t>
            </a:r>
          </a:p>
          <a:p>
            <a:pPr lvl="1"/>
            <a:r>
              <a:rPr lang="en-US" dirty="0"/>
              <a:t>Initial test @BNL</a:t>
            </a:r>
          </a:p>
          <a:p>
            <a:pPr lvl="1"/>
            <a:r>
              <a:rPr lang="en-US" dirty="0"/>
              <a:t>Stave cooling, preliminary design available</a:t>
            </a:r>
          </a:p>
          <a:p>
            <a:pPr lvl="1"/>
            <a:r>
              <a:rPr lang="en-US" dirty="0"/>
              <a:t>Electronics RU &amp; PU cooling, later, by MIT/LANL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A96AF-A61C-2F4B-9679-5477AA4595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3/18/21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A501C-137D-344F-A599-D95B1B0D8F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@sPHENIX L2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C65E9-ECD5-1043-9D52-4E67142D81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3</a:t>
            </a:fld>
            <a:endParaRPr lang="en-I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8D848F-8CBF-2143-984B-0566FCC2CC4D}"/>
              </a:ext>
            </a:extLst>
          </p:cNvPr>
          <p:cNvGrpSpPr/>
          <p:nvPr/>
        </p:nvGrpSpPr>
        <p:grpSpPr>
          <a:xfrm>
            <a:off x="9045024" y="18965"/>
            <a:ext cx="3041886" cy="2889854"/>
            <a:chOff x="8927690" y="79488"/>
            <a:chExt cx="3041886" cy="288985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131D934-5524-7B41-96DB-E9E3A8E6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27690" y="79488"/>
              <a:ext cx="3041886" cy="288985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146376-F912-5A45-B733-7BB7C9F9099A}"/>
                </a:ext>
              </a:extLst>
            </p:cNvPr>
            <p:cNvSpPr txBox="1"/>
            <p:nvPr/>
          </p:nvSpPr>
          <p:spPr>
            <a:xfrm>
              <a:off x="8927690" y="136525"/>
              <a:ext cx="13035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@</a:t>
              </a:r>
              <a:r>
                <a:rPr lang="en-US" dirty="0" err="1">
                  <a:solidFill>
                    <a:srgbClr val="FFFF00"/>
                  </a:solidFill>
                </a:rPr>
                <a:t>WorkShape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1E9CC21-A1A1-344C-BE6A-8A48020FF064}"/>
              </a:ext>
            </a:extLst>
          </p:cNvPr>
          <p:cNvGrpSpPr/>
          <p:nvPr/>
        </p:nvGrpSpPr>
        <p:grpSpPr>
          <a:xfrm>
            <a:off x="9045025" y="2965856"/>
            <a:ext cx="3041886" cy="1968656"/>
            <a:chOff x="8887708" y="3022560"/>
            <a:chExt cx="3081868" cy="23114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D0E4E1F-4D85-754F-A063-47F04773F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7708" y="3022560"/>
              <a:ext cx="3081868" cy="23114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E67B3B-6ED6-2046-9768-51ECC2DAAE5F}"/>
                </a:ext>
              </a:extLst>
            </p:cNvPr>
            <p:cNvSpPr txBox="1"/>
            <p:nvPr/>
          </p:nvSpPr>
          <p:spPr>
            <a:xfrm>
              <a:off x="9436861" y="4837780"/>
              <a:ext cx="17716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3D mockup @LANL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7CC8F2-BA90-4147-93A7-D89B88D0E13C}"/>
              </a:ext>
            </a:extLst>
          </p:cNvPr>
          <p:cNvGrpSpPr/>
          <p:nvPr/>
        </p:nvGrpSpPr>
        <p:grpSpPr>
          <a:xfrm>
            <a:off x="7334868" y="4989757"/>
            <a:ext cx="2322940" cy="1500170"/>
            <a:chOff x="9676326" y="2908819"/>
            <a:chExt cx="2408126" cy="163536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3F032E0-4DE3-0F4D-8F31-2D8F4CF6D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6326" y="2908819"/>
              <a:ext cx="2408126" cy="1635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4D2C4A-F0ED-5D41-8386-240CC06DDC17}"/>
                </a:ext>
              </a:extLst>
            </p:cNvPr>
            <p:cNvSpPr txBox="1"/>
            <p:nvPr/>
          </p:nvSpPr>
          <p:spPr>
            <a:xfrm>
              <a:off x="10830933" y="2946713"/>
              <a:ext cx="1193497" cy="570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X-Wing,</a:t>
              </a:r>
            </a:p>
            <a:p>
              <a:r>
                <a:rPr lang="en-US" dirty="0"/>
                <a:t>New Design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2069AA7C-E50A-B045-87BE-8C7F7E9D4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7804" y="4989757"/>
            <a:ext cx="2503199" cy="14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14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DA84934-FE5A-4545-8FA2-57CB4E769C6B}"/>
              </a:ext>
            </a:extLst>
          </p:cNvPr>
          <p:cNvGrpSpPr/>
          <p:nvPr/>
        </p:nvGrpSpPr>
        <p:grpSpPr>
          <a:xfrm>
            <a:off x="5711870" y="2434406"/>
            <a:ext cx="2603287" cy="2436415"/>
            <a:chOff x="3283976" y="3428997"/>
            <a:chExt cx="2915266" cy="257175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2FAC751-D20D-6F4D-BD46-15C28B001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455733" y="3257240"/>
              <a:ext cx="2571751" cy="291526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3CD5D6C-4C5E-E449-9158-91F43DAA62E7}"/>
                </a:ext>
              </a:extLst>
            </p:cNvPr>
            <p:cNvSpPr txBox="1"/>
            <p:nvPr/>
          </p:nvSpPr>
          <p:spPr>
            <a:xfrm>
              <a:off x="3884638" y="4919319"/>
              <a:ext cx="12202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FF00"/>
                  </a:solidFill>
                </a:rPr>
                <a:t>sPHENIX</a:t>
              </a:r>
              <a:r>
                <a:rPr lang="en-US" dirty="0">
                  <a:solidFill>
                    <a:srgbClr val="FFFF00"/>
                  </a:solidFill>
                </a:rPr>
                <a:t> 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Power Board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C857F-84D0-6B49-9EEB-FD38EEC1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Electrical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D942D-8600-6148-B952-E103B08C6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312" y="1203121"/>
            <a:ext cx="6828175" cy="488115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60 production RUs tested </a:t>
            </a:r>
          </a:p>
          <a:p>
            <a:r>
              <a:rPr lang="en-US" dirty="0"/>
              <a:t>30 production power boards tested and calibrated</a:t>
            </a:r>
          </a:p>
          <a:p>
            <a:pPr lvl="1"/>
            <a:r>
              <a:rPr lang="en-US" dirty="0"/>
              <a:t>Power board I2C issues resolved, RU FW updated</a:t>
            </a:r>
          </a:p>
          <a:p>
            <a:r>
              <a:rPr lang="en-US" dirty="0"/>
              <a:t>CAEN power system </a:t>
            </a:r>
          </a:p>
          <a:p>
            <a:pPr lvl="1"/>
            <a:r>
              <a:rPr lang="en-US" dirty="0"/>
              <a:t>Test setup at LBNL</a:t>
            </a:r>
          </a:p>
          <a:p>
            <a:r>
              <a:rPr lang="en-US" dirty="0"/>
              <a:t>Detector safety system design in progress </a:t>
            </a:r>
          </a:p>
          <a:p>
            <a:pPr lvl="1"/>
            <a:r>
              <a:rPr lang="en-US" dirty="0"/>
              <a:t>Meetings with BNL last week </a:t>
            </a:r>
          </a:p>
          <a:p>
            <a:r>
              <a:rPr lang="en-US" dirty="0"/>
              <a:t>A new HIC tested at LANL – shipping QC</a:t>
            </a:r>
          </a:p>
          <a:p>
            <a:pPr lvl="1"/>
            <a:r>
              <a:rPr lang="en-US" dirty="0"/>
              <a:t>Reproduced CERN results, noise level ~ 5e, Gold</a:t>
            </a:r>
          </a:p>
          <a:p>
            <a:pPr lvl="1"/>
            <a:r>
              <a:rPr lang="en-US" dirty="0"/>
              <a:t>Confirm the shipping safety  </a:t>
            </a:r>
          </a:p>
          <a:p>
            <a:r>
              <a:rPr lang="en-US" dirty="0"/>
              <a:t>Readout and control system integration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development @BNL</a:t>
            </a:r>
          </a:p>
          <a:p>
            <a:pPr lvl="2"/>
            <a:r>
              <a:rPr lang="en-US" dirty="0"/>
              <a:t>MVTX firmware </a:t>
            </a:r>
          </a:p>
          <a:p>
            <a:pPr lvl="1"/>
            <a:r>
              <a:rPr lang="en-US" dirty="0"/>
              <a:t>AMD full readout test </a:t>
            </a:r>
          </a:p>
          <a:p>
            <a:pPr lvl="2"/>
            <a:r>
              <a:rPr lang="en-US" dirty="0"/>
              <a:t>w/ new RU FW &amp; Date Format</a:t>
            </a:r>
          </a:p>
          <a:p>
            <a:pPr lvl="1"/>
            <a:r>
              <a:rPr lang="en-US" dirty="0"/>
              <a:t>Slow controls   </a:t>
            </a:r>
          </a:p>
          <a:p>
            <a:pPr lvl="1"/>
            <a:r>
              <a:rPr lang="en-US" dirty="0"/>
              <a:t>Power system, racks etc.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C2E61-05C1-0048-854C-97E75105D0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5553-0360-354C-A4E4-00632FD89A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@sPHENIX L2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A54BC-B5CC-1742-9809-989AFFB74B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4</a:t>
            </a:fld>
            <a:endParaRPr lang="en-IN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B9E7B3-9ADC-B848-8791-CAAA03A74834}"/>
              </a:ext>
            </a:extLst>
          </p:cNvPr>
          <p:cNvGrpSpPr/>
          <p:nvPr/>
        </p:nvGrpSpPr>
        <p:grpSpPr>
          <a:xfrm>
            <a:off x="8193191" y="4931248"/>
            <a:ext cx="3887667" cy="1790227"/>
            <a:chOff x="7938961" y="4931248"/>
            <a:chExt cx="3887667" cy="1790227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8B846BDF-0F28-BF49-8D84-F41EEDBC8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38961" y="4931248"/>
              <a:ext cx="3887667" cy="179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B58D13-4A5A-994B-90AD-8498A972A24C}"/>
                </a:ext>
              </a:extLst>
            </p:cNvPr>
            <p:cNvSpPr txBox="1"/>
            <p:nvPr/>
          </p:nvSpPr>
          <p:spPr>
            <a:xfrm>
              <a:off x="8352313" y="5336022"/>
              <a:ext cx="27831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27” custom </a:t>
              </a:r>
              <a:r>
                <a:rPr lang="en-US" dirty="0" err="1">
                  <a:solidFill>
                    <a:srgbClr val="FFFF00"/>
                  </a:solidFill>
                </a:rPr>
                <a:t>subrack</a:t>
              </a:r>
              <a:r>
                <a:rPr lang="en-US" dirty="0">
                  <a:solidFill>
                    <a:srgbClr val="FFFF00"/>
                  </a:solidFill>
                </a:rPr>
                <a:t> for RU &amp; PU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2C2162-F72B-AB40-984F-A39E98C1E420}"/>
              </a:ext>
            </a:extLst>
          </p:cNvPr>
          <p:cNvGrpSpPr/>
          <p:nvPr/>
        </p:nvGrpSpPr>
        <p:grpSpPr>
          <a:xfrm>
            <a:off x="6448464" y="241358"/>
            <a:ext cx="2713540" cy="2015649"/>
            <a:chOff x="7570839" y="479718"/>
            <a:chExt cx="2566184" cy="19246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FE3D31-C0D5-844B-9C3C-0DF41F21F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0839" y="479718"/>
              <a:ext cx="2566184" cy="19246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440529-24F6-6345-A317-CC2EC9403AC9}"/>
                </a:ext>
              </a:extLst>
            </p:cNvPr>
            <p:cNvSpPr txBox="1"/>
            <p:nvPr/>
          </p:nvSpPr>
          <p:spPr>
            <a:xfrm>
              <a:off x="7952883" y="1678347"/>
              <a:ext cx="1802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RUs tested @ORNL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2249B58-341F-7A45-AA3F-A3EB1FBC4C85}"/>
              </a:ext>
            </a:extLst>
          </p:cNvPr>
          <p:cNvGrpSpPr/>
          <p:nvPr/>
        </p:nvGrpSpPr>
        <p:grpSpPr>
          <a:xfrm>
            <a:off x="9311148" y="232943"/>
            <a:ext cx="2713540" cy="2015649"/>
            <a:chOff x="5742742" y="4985228"/>
            <a:chExt cx="2397165" cy="179787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A6C4158-9EB8-964E-BDCA-F738ABC78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2742" y="4985228"/>
              <a:ext cx="2397165" cy="179787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34FA7C-056F-E94C-A59C-61A62280FE22}"/>
                </a:ext>
              </a:extLst>
            </p:cNvPr>
            <p:cNvSpPr txBox="1"/>
            <p:nvPr/>
          </p:nvSpPr>
          <p:spPr>
            <a:xfrm>
              <a:off x="6203655" y="6041605"/>
              <a:ext cx="15135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HIC test @LANL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FE65FC-5C4D-1441-9692-16C1D280319F}"/>
              </a:ext>
            </a:extLst>
          </p:cNvPr>
          <p:cNvGrpSpPr/>
          <p:nvPr/>
        </p:nvGrpSpPr>
        <p:grpSpPr>
          <a:xfrm>
            <a:off x="8408440" y="2434677"/>
            <a:ext cx="3672417" cy="2456405"/>
            <a:chOff x="8408440" y="2434677"/>
            <a:chExt cx="3672417" cy="245640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4364BC4-DD60-644B-9B75-58B11BBB1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8440" y="2434677"/>
              <a:ext cx="1842304" cy="2456405"/>
            </a:xfrm>
            <a:prstGeom prst="rect">
              <a:avLst/>
            </a:prstGeom>
          </p:spPr>
        </p:pic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FD4E0F62-AF70-C14B-84C1-5CC1CB044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965645" y="2729126"/>
              <a:ext cx="2401280" cy="182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2A5509-5568-1A4D-BA47-DE1044E8B8AA}"/>
                </a:ext>
              </a:extLst>
            </p:cNvPr>
            <p:cNvSpPr txBox="1"/>
            <p:nvPr/>
          </p:nvSpPr>
          <p:spPr>
            <a:xfrm>
              <a:off x="8595005" y="3275111"/>
              <a:ext cx="1656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CAEN PS @LBNL</a:t>
              </a:r>
            </a:p>
          </p:txBody>
        </p:sp>
      </p:grpSp>
      <p:sp>
        <p:nvSpPr>
          <p:cNvPr id="33" name="AutoShape 8">
            <a:extLst>
              <a:ext uri="{FF2B5EF4-FFF2-40B4-BE49-F238E27FC236}">
                <a16:creationId xmlns:a16="http://schemas.microsoft.com/office/drawing/2014/main" id="{54763618-95C5-3D48-9FF1-9AC17BDFBF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82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dirty="0"/>
              <a:t>Near Term Plan</a:t>
            </a:r>
            <a:endParaRPr dirty="0"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409562" y="859403"/>
            <a:ext cx="7258076" cy="580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228600" lvl="0" indent="-201930">
              <a:buSzPct val="100000"/>
            </a:pPr>
            <a:r>
              <a:rPr lang="en-IN" b="1" dirty="0"/>
              <a:t>Stave shipping &amp; QA</a:t>
            </a:r>
          </a:p>
          <a:p>
            <a:pPr marL="685800" lvl="1" indent="-205739">
              <a:buSzPct val="100000"/>
            </a:pPr>
            <a:r>
              <a:rPr lang="en-IN" dirty="0"/>
              <a:t>Prepare for detector assembly </a:t>
            </a:r>
          </a:p>
          <a:p>
            <a:pPr marL="685800" lvl="1" indent="-205739">
              <a:buSzPct val="100000"/>
            </a:pPr>
            <a:r>
              <a:rPr lang="en-IN" dirty="0" err="1"/>
              <a:t>sPHENIX</a:t>
            </a:r>
            <a:r>
              <a:rPr lang="en-IN" dirty="0"/>
              <a:t> QA DB</a:t>
            </a:r>
          </a:p>
          <a:p>
            <a:pPr marL="685800" lvl="1" indent="-205739">
              <a:buSzPct val="100000"/>
            </a:pPr>
            <a:endParaRPr lang="en-IN" dirty="0"/>
          </a:p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Mechanical structures </a:t>
            </a:r>
            <a:endParaRPr b="1" dirty="0"/>
          </a:p>
          <a:p>
            <a:pPr marL="685800" lvl="1" indent="-2387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Continue CFC production at </a:t>
            </a:r>
            <a:r>
              <a:rPr lang="en-IN" dirty="0" err="1"/>
              <a:t>WorkShape</a:t>
            </a:r>
            <a:endParaRPr dirty="0"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 dirty="0"/>
              <a:t>Produce low-cost “evil-twin” at the end of production</a:t>
            </a:r>
            <a:endParaRPr dirty="0"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Finished X-wing design, fabrication </a:t>
            </a:r>
            <a:endParaRPr dirty="0"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 dirty="0"/>
              <a:t>Build full </a:t>
            </a:r>
            <a:r>
              <a:rPr lang="en-IN" dirty="0" err="1"/>
              <a:t>mockup</a:t>
            </a:r>
            <a:r>
              <a:rPr lang="en-IN" dirty="0"/>
              <a:t>, w/ beam pipe @MIT</a:t>
            </a:r>
            <a:endParaRPr dirty="0"/>
          </a:p>
          <a:p>
            <a:pPr marL="685800" lvl="1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Assembly fixture fabrication</a:t>
            </a:r>
          </a:p>
          <a:p>
            <a:pPr marL="1143000" lvl="2" indent="-220980">
              <a:buSzPct val="100000"/>
            </a:pPr>
            <a:r>
              <a:rPr lang="en-IN" dirty="0"/>
              <a:t>Pending PP1/PP2 finalization (3D </a:t>
            </a:r>
            <a:r>
              <a:rPr lang="en-IN" dirty="0" err="1"/>
              <a:t>mockup</a:t>
            </a:r>
            <a:r>
              <a:rPr lang="en-IN" dirty="0"/>
              <a:t>) 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Readout and control integration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AMD full chain readout</a:t>
            </a:r>
            <a:endParaRPr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mGTM</a:t>
            </a:r>
            <a:r>
              <a:rPr lang="en-IN" dirty="0"/>
              <a:t>  </a:t>
            </a:r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Slow control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MVTX detector safety system 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Integrated into </a:t>
            </a:r>
            <a:r>
              <a:rPr lang="en-IN" dirty="0" err="1"/>
              <a:t>sPHENIX</a:t>
            </a:r>
            <a:r>
              <a:rPr lang="en-IN" dirty="0"/>
              <a:t> safety system 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Power &amp; Cooling systems</a:t>
            </a:r>
            <a:endParaRPr b="1" dirty="0"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Finalizing the design </a:t>
            </a:r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system tests and procurements  </a:t>
            </a:r>
          </a:p>
          <a:p>
            <a:pPr marL="228600" lvl="0" indent="-201930">
              <a:buSzPct val="100000"/>
            </a:pPr>
            <a:r>
              <a:rPr lang="en-IN" b="1" dirty="0"/>
              <a:t>Experimental Safety Review  </a:t>
            </a:r>
          </a:p>
          <a:p>
            <a:pPr marL="685800" lvl="1" indent="-205739">
              <a:buSzPct val="100000"/>
            </a:pPr>
            <a:r>
              <a:rPr lang="en-IN" dirty="0"/>
              <a:t>power cables etc.  </a:t>
            </a:r>
          </a:p>
          <a:p>
            <a:pPr marL="0" lvl="0" indent="0">
              <a:spcBef>
                <a:spcPts val="500"/>
              </a:spcBef>
              <a:buNone/>
            </a:pPr>
            <a:endParaRPr lang="en-IN" sz="2900" b="1" dirty="0"/>
          </a:p>
          <a:p>
            <a:pPr marL="0" lvl="0" indent="0">
              <a:spcBef>
                <a:spcPts val="500"/>
              </a:spcBef>
              <a:buNone/>
            </a:pPr>
            <a:r>
              <a:rPr lang="en-IN" sz="2900" b="1" dirty="0"/>
              <a:t>Budget update -&gt; more engineering support in FY21</a:t>
            </a:r>
          </a:p>
          <a:p>
            <a:pPr lvl="0" indent="-326776">
              <a:spcBef>
                <a:spcPts val="0"/>
              </a:spcBef>
              <a:buSzPct val="100000"/>
            </a:pPr>
            <a:endParaRPr lang="en-IN" sz="2200" dirty="0"/>
          </a:p>
          <a:p>
            <a:pPr lvl="0" indent="-326776">
              <a:spcBef>
                <a:spcPts val="0"/>
              </a:spcBef>
              <a:buSzPct val="100000"/>
            </a:pPr>
            <a:r>
              <a:rPr lang="en-IN" sz="2200" dirty="0"/>
              <a:t>LBNL, in progress, </a:t>
            </a:r>
          </a:p>
          <a:p>
            <a:pPr lvl="1" indent="-326776">
              <a:spcBef>
                <a:spcPts val="0"/>
              </a:spcBef>
              <a:buSzPct val="100000"/>
            </a:pPr>
            <a:r>
              <a:rPr lang="en-IN" sz="1800" dirty="0"/>
              <a:t>extra ~$6K for clean tent safety system </a:t>
            </a:r>
          </a:p>
          <a:p>
            <a:pPr lvl="0" indent="-326776">
              <a:spcBef>
                <a:spcPts val="0"/>
              </a:spcBef>
              <a:buSzPct val="100000"/>
            </a:pPr>
            <a:endParaRPr lang="en-IN" sz="2200" dirty="0"/>
          </a:p>
          <a:p>
            <a:pPr lvl="0" indent="-326776">
              <a:spcBef>
                <a:spcPts val="0"/>
              </a:spcBef>
              <a:buSzPct val="100000"/>
            </a:pPr>
            <a:r>
              <a:rPr lang="en-IN" sz="2200" dirty="0"/>
              <a:t>MIT, in progress -&gt; </a:t>
            </a:r>
          </a:p>
          <a:p>
            <a:pPr lvl="1" indent="-326776">
              <a:spcBef>
                <a:spcPts val="0"/>
              </a:spcBef>
              <a:buSzPct val="100000"/>
            </a:pPr>
            <a:r>
              <a:rPr lang="en-IN" sz="1800" dirty="0"/>
              <a:t>finish X-wing +insertion system, assembly fixtures, </a:t>
            </a:r>
          </a:p>
          <a:p>
            <a:pPr lvl="1" indent="-326776">
              <a:spcBef>
                <a:spcPts val="0"/>
              </a:spcBef>
              <a:buSzPct val="100000"/>
            </a:pPr>
            <a:r>
              <a:rPr lang="en-IN" sz="1800" dirty="0">
                <a:solidFill>
                  <a:srgbClr val="C00000"/>
                </a:solidFill>
              </a:rPr>
              <a:t>cooling system -&gt; MIT + LANL </a:t>
            </a:r>
          </a:p>
          <a:p>
            <a:pPr lvl="1" indent="-326776">
              <a:spcBef>
                <a:spcPts val="0"/>
              </a:spcBef>
              <a:buSzPct val="100000"/>
            </a:pPr>
            <a:r>
              <a:rPr lang="en-IN" sz="1800" dirty="0"/>
              <a:t>extra evil MVTX (for  insertion dry testing in BNL)</a:t>
            </a:r>
            <a:endParaRPr dirty="0"/>
          </a:p>
        </p:txBody>
      </p:sp>
      <p:sp>
        <p:nvSpPr>
          <p:cNvPr id="160" name="Google Shape;16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3/18/21</a:t>
            </a:r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</a:t>
            </a:r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7699" y="3075680"/>
            <a:ext cx="4788462" cy="1223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/>
          <p:nvPr/>
        </p:nvSpPr>
        <p:spPr>
          <a:xfrm>
            <a:off x="10318356" y="4390848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2472" y="914111"/>
            <a:ext cx="2598284" cy="153164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10318356" y="2545020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9" descr="A close up of a cage&#10;&#10;Description automatically generated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585" y="4776366"/>
            <a:ext cx="1303722" cy="163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693" y="4748550"/>
            <a:ext cx="3748273" cy="21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69EEBA-AF96-6B4C-B97D-782F3B691ACE}"/>
              </a:ext>
            </a:extLst>
          </p:cNvPr>
          <p:cNvSpPr txBox="1"/>
          <p:nvPr/>
        </p:nvSpPr>
        <p:spPr>
          <a:xfrm>
            <a:off x="5320726" y="2356252"/>
            <a:ext cx="34515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Test fit @LBNL: ~April, 2021</a:t>
            </a:r>
          </a:p>
          <a:p>
            <a:endParaRPr lang="en-US" b="1" dirty="0"/>
          </a:p>
          <a:p>
            <a:r>
              <a:rPr lang="en-US" b="1" dirty="0"/>
              <a:t>Detector assembly Review: ~May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3DD06-C97F-3C4F-99E4-E5209B902A7A}"/>
              </a:ext>
            </a:extLst>
          </p:cNvPr>
          <p:cNvSpPr txBox="1"/>
          <p:nvPr/>
        </p:nvSpPr>
        <p:spPr>
          <a:xfrm>
            <a:off x="7959576" y="4748550"/>
            <a:ext cx="15872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Full test @LBNL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Stave readout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Cooling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17916C-7839-1D46-8D19-335943B0C2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9866" y="930902"/>
            <a:ext cx="4187602" cy="1135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AE328F-8EC9-F54C-860B-67AF13F711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8673" y="3457309"/>
            <a:ext cx="1701851" cy="1291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09A54A-AC64-8348-AF8E-29AED8990768}"/>
              </a:ext>
            </a:extLst>
          </p:cNvPr>
          <p:cNvSpPr txBox="1"/>
          <p:nvPr/>
        </p:nvSpPr>
        <p:spPr>
          <a:xfrm>
            <a:off x="4368442" y="4827048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Racks + Cooling</a:t>
            </a:r>
          </a:p>
          <a:p>
            <a:r>
              <a:rPr lang="en-US" dirty="0"/>
              <a:t>(Shown ITS system)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851F6-EAC8-DD41-875F-4EFC88EAA6D6}"/>
              </a:ext>
            </a:extLst>
          </p:cNvPr>
          <p:cNvSpPr txBox="1"/>
          <p:nvPr/>
        </p:nvSpPr>
        <p:spPr>
          <a:xfrm>
            <a:off x="6558116" y="658761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Staves @CERN</a:t>
            </a:r>
          </a:p>
        </p:txBody>
      </p:sp>
    </p:spTree>
    <p:extLst>
      <p:ext uri="{BB962C8B-B14F-4D97-AF65-F5344CB8AC3E}">
        <p14:creationId xmlns:p14="http://schemas.microsoft.com/office/powerpoint/2010/main" val="406058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CD3E-9708-B94A-B7E2-B9E4A25B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B813C-AFEC-5B4D-9C59-8791B3AF9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BC076-E483-DC4B-AFD7-E501D74A1F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ABBF0-78F4-D746-B6E6-900D1F1E85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@sPHENIX L2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A4B62-4BC4-2845-9158-8A4DF9EF56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245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6472" y="2215805"/>
            <a:ext cx="1631330" cy="191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0169" y="1051216"/>
            <a:ext cx="1967617" cy="111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248707" y="43795"/>
            <a:ext cx="4147912" cy="940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b="1"/>
              <a:t>Status &amp; Plan</a:t>
            </a: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3/18/21</a:t>
            </a: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</a:t>
            </a: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  <p:grpSp>
        <p:nvGrpSpPr>
          <p:cNvPr id="179" name="Google Shape;179;p20"/>
          <p:cNvGrpSpPr/>
          <p:nvPr/>
        </p:nvGrpSpPr>
        <p:grpSpPr>
          <a:xfrm>
            <a:off x="5067802" y="-64446"/>
            <a:ext cx="6986379" cy="6785921"/>
            <a:chOff x="6256547" y="-64446"/>
            <a:chExt cx="5915149" cy="5701465"/>
          </a:xfrm>
        </p:grpSpPr>
        <p:grpSp>
          <p:nvGrpSpPr>
            <p:cNvPr id="180" name="Google Shape;180;p20"/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181" name="Google Shape;181;p20"/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182" name="Google Shape;182;p2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83" name="Google Shape;183;p20"/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20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Pre-COVID19 Schedule</a:t>
                  </a:r>
                  <a:endParaRPr/>
                </a:p>
              </p:txBody>
            </p:sp>
          </p:grpSp>
          <p:sp>
            <p:nvSpPr>
              <p:cNvPr id="184" name="Google Shape;184;p20"/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0"/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6" name="Google Shape;186;p20"/>
              <p:cNvCxnSpPr/>
              <p:nvPr/>
            </p:nvCxnSpPr>
            <p:spPr>
              <a:xfrm>
                <a:off x="9752861" y="2013626"/>
                <a:ext cx="0" cy="3929974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87" name="Google Shape;187;p20"/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180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Today</a:t>
                </a:r>
                <a:endParaRPr/>
              </a:p>
            </p:txBody>
          </p:sp>
        </p:grpSp>
        <p:sp>
          <p:nvSpPr>
            <p:cNvPr id="188" name="Google Shape;188;p20"/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0"/>
            <p:cNvSpPr txBox="1"/>
            <p:nvPr/>
          </p:nvSpPr>
          <p:spPr>
            <a:xfrm>
              <a:off x="10550075" y="3464857"/>
              <a:ext cx="1221274" cy="25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400" b="1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Assembly review</a:t>
              </a:r>
              <a:endParaRPr/>
            </a:p>
          </p:txBody>
        </p:sp>
      </p:grpSp>
      <p:pic>
        <p:nvPicPr>
          <p:cNvPr id="190" name="Google Shape;190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3618" y="1787883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9129" y="2467094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 descr="Who Really Invented the Smiley Face? | Arts &amp; Culture | Smithsonian Magaz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930502" y="3304463"/>
            <a:ext cx="1286805" cy="119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139963" y="3634051"/>
            <a:ext cx="37922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Some delay in CFC production,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but still on track for completing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the assembly work in 2021 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143266" y="5000029"/>
            <a:ext cx="4924500" cy="1877700"/>
          </a:xfrm>
          <a:prstGeom prst="rect">
            <a:avLst/>
          </a:prstGeom>
          <a:solidFill>
            <a:srgbClr val="FFC000"/>
          </a:solidFill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Readout, Control and Electrical System Integration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RUs sent to factory@UK for repair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FW/SW synced to latest ALICE/ATLAS code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Low-level slow control under testing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mGTM progress at BNL (40MHz/LHC)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 and service cables and power system   </a:t>
            </a:r>
            <a:endParaRPr/>
          </a:p>
        </p:txBody>
      </p:sp>
      <p:pic>
        <p:nvPicPr>
          <p:cNvPr id="195" name="Google Shape;195;p20" descr="Premium Vector | Emoji with glasses wearing mouth mas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4562" y="1070638"/>
            <a:ext cx="1133050" cy="109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20111" y="1075589"/>
            <a:ext cx="1553242" cy="10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2051" y="2253338"/>
            <a:ext cx="1249745" cy="98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04935" y="2207420"/>
            <a:ext cx="1948870" cy="10345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9768625" y="3254457"/>
            <a:ext cx="1690522" cy="307777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production started   </a:t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134562" y="984549"/>
            <a:ext cx="9292510" cy="2216751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7366330" y="4317806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@LBNL</a:t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134562" y="3278777"/>
            <a:ext cx="9292510" cy="1576088"/>
          </a:xfrm>
          <a:prstGeom prst="rect">
            <a:avLst/>
          </a:prstGeom>
          <a:noFill/>
          <a:ln w="3492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10911727" y="5266536"/>
            <a:ext cx="10310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MVTX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installation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~9/2022</a:t>
            </a: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11042281" y="5976516"/>
            <a:ext cx="178402" cy="1984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6449</TotalTime>
  <Words>575</Words>
  <Application>Microsoft Macintosh PowerPoint</Application>
  <PresentationFormat>Widescreen</PresentationFormat>
  <Paragraphs>140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MVTX Status</vt:lpstr>
      <vt:lpstr>Stave Production Near Completion  Goal: 84 Gold/Silver Staves </vt:lpstr>
      <vt:lpstr>Mechanical System </vt:lpstr>
      <vt:lpstr>Electrical System</vt:lpstr>
      <vt:lpstr>Near Term Plan</vt:lpstr>
      <vt:lpstr>backup</vt:lpstr>
      <vt:lpstr>Status &amp;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</dc:title>
  <cp:lastModifiedBy>Ming Liu</cp:lastModifiedBy>
  <cp:revision>69</cp:revision>
  <dcterms:modified xsi:type="dcterms:W3CDTF">2021-03-18T04:18:04Z</dcterms:modified>
</cp:coreProperties>
</file>