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308" r:id="rId4"/>
    <p:sldId id="257" r:id="rId5"/>
    <p:sldId id="285" r:id="rId6"/>
    <p:sldId id="309" r:id="rId7"/>
    <p:sldId id="279" r:id="rId8"/>
    <p:sldId id="307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5"/>
    <p:restoredTop sz="96405"/>
  </p:normalViewPr>
  <p:slideViewPr>
    <p:cSldViewPr snapToGrid="0" snapToObjects="1">
      <p:cViewPr varScale="1">
        <p:scale>
          <a:sx n="110" d="100"/>
          <a:sy n="110" d="100"/>
        </p:scale>
        <p:origin x="176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877-DF32-D94C-BCEA-1FB2B3418EAF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9BB-53C6-B046-B6D7-5EAF1D43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FAE-448C-4D43-B795-C6A191BE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2837A-D2E1-2148-AA6D-B23FFC5A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7579-D446-CE46-9633-E7DF292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89F4-388A-7647-A293-59EE03A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F778-F293-AD49-BAB6-6625D6C5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7F9F-C582-7749-AE7A-EF98C73E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BA92-D172-8A40-ABEF-D26F6EBC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5F8A-3A33-F543-9D6B-FBA6BEA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6429-3931-2749-8E82-D32DAD8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59A6-8F92-7F40-BF83-503080C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FD2D-2763-F448-A3BD-7CB28016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E6359-DB6D-E547-B122-7B3E7605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0748-D3A9-CB47-A86C-0A505AE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51C-4512-2C40-B5F2-EACE8450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7AC0-97E3-A449-A844-9756E6E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364-8E45-C544-8F63-8AB21F3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D2BF-E4C9-E046-AE58-AD83DFA8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3F2-4711-214D-ACBC-A543843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4CF7-0825-6D45-849A-7F9DDEB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500-D36B-7C42-B477-AD4B7EE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A5D-D3F4-6F4E-B0C7-F1BC010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C105-7785-3142-BFDE-86323BD6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1761-B214-3B48-9D39-EA6CE58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83F-F5FC-E34C-AFE4-97A342D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420D-3993-BD45-B5DD-43D9B01D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AAF6-984F-F949-875B-E7F84D84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AA72-7D48-4C45-8B88-D274D9D3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92AA-89FC-C042-BB96-CEE46C95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A21A4-A0D8-CE40-A968-F87326F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98A4-AF07-6F43-BB56-1FD4218A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609B-5498-8349-ABB9-A004054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E3D2-7C6E-8F47-839C-F88164C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274F-4F39-A64F-8166-5AFB2D41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B54F-5590-934F-9A2F-0B62205F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E6E3-F9A5-0A4B-BE09-35831C89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9BBB-C24E-8949-9159-4EE15BAA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56DB-103C-444F-93EE-85D7159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20F3-ED86-F446-BB68-CDDC19B5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D263-7BD1-4943-A3A7-79680842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DE3-13EA-934E-9801-1DE8CDC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F04DF-FD40-D949-B259-FE80D2D2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2E98-AAAB-1F40-8E84-319DB714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4E1C-1ECA-7A46-9E62-F815D2A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CF01-CF0C-CF47-9396-D78C9FF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627A-3E2F-FC4A-9581-37B86D52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431C-D0C6-2E4B-B492-8D8101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189-E8D6-5844-BF94-E7CB979C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1E4C-1DED-2C41-B600-7E643424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9353-EB2C-FC46-9041-A37006DB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8CB9E-C1E0-BD44-A598-C4CA7BD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5C82-47C7-0F45-A526-DB63B602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1B0A-ADB5-BF42-BBF5-1EE0E1D7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4A9-A581-EC48-883F-4A4263F8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9E096-D08D-6C49-B5FA-D7D16C3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AF76-82D0-8D46-AD9C-38B445E3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860EE-1BEA-4841-BC3E-046D11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F803-13ED-394B-9477-67FC1E5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C112F-1E22-2440-A21F-A4B54B2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AD55-2D16-C146-8B43-179BB3D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6D1F-0579-6343-8B66-B32B364C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39D-1420-4440-9312-D567F446D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DA7A-03F2-2140-9037-759D44E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042-CF0E-044D-A675-847C7096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8E3D-75FA-F341-A45C-FFFB7179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AD00-60B6-FB49-99D3-AA457781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2026544"/>
          </a:xfrm>
        </p:spPr>
        <p:txBody>
          <a:bodyPr/>
          <a:lstStyle/>
          <a:p>
            <a:r>
              <a:rPr lang="en-US" dirty="0"/>
              <a:t>Ming Liu </a:t>
            </a:r>
          </a:p>
          <a:p>
            <a:r>
              <a:rPr lang="en-US" dirty="0"/>
              <a:t>1/7/2020</a:t>
            </a:r>
          </a:p>
          <a:p>
            <a:r>
              <a:rPr lang="en-US" dirty="0" err="1"/>
              <a:t>sPHENIX</a:t>
            </a:r>
            <a:r>
              <a:rPr lang="en-US" dirty="0"/>
              <a:t> L2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28C3-2526-5144-BF3D-1263355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739D-DDAC-8741-ADC2-77320D0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95E-4F77-A848-96CC-787F7F1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F402B79-DD2B-FC42-A199-868FB4169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72" y="2215805"/>
            <a:ext cx="1631330" cy="19110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C74CFF-4C51-4C4C-8BE3-DDA1FEB97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169" y="1051216"/>
            <a:ext cx="1967617" cy="1118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2020 Highlights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2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F5705-F3E0-4842-B766-C70EC5546851}"/>
              </a:ext>
            </a:extLst>
          </p:cNvPr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A64E88-64FE-4645-9D26-E157282DB734}"/>
                </a:ext>
              </a:extLst>
            </p:cNvPr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A90783-3EE1-A940-8DBF-03F17FD09540}"/>
                  </a:ext>
                </a:extLst>
              </p:cNvPr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5" name="Content Placeholder 3">
                  <a:extLst>
                    <a:ext uri="{FF2B5EF4-FFF2-40B4-BE49-F238E27FC236}">
                      <a16:creationId xmlns:a16="http://schemas.microsoft.com/office/drawing/2014/main" id="{8588B619-CC43-D248-8A79-C6565F93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C94FD1-BD3E-C44B-9594-07E00D779CF5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3AC7D9-E5CB-EF45-8276-7400F2A48819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0C15F7-1933-7B4D-B5ED-FBA29FB0D58F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337EA9-8D92-5949-97BB-88988370D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2861" y="2013626"/>
                <a:ext cx="0" cy="392997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DB828-75D3-C549-A1EA-597B70169673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85FE38E9-45E9-304E-82DE-273E10778599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A8286-0911-CE45-B471-A6FDA17D6FDC}"/>
                </a:ext>
              </a:extLst>
            </p:cNvPr>
            <p:cNvSpPr txBox="1"/>
            <p:nvPr/>
          </p:nvSpPr>
          <p:spPr>
            <a:xfrm>
              <a:off x="10550075" y="3464857"/>
              <a:ext cx="141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Assembly review</a:t>
              </a:r>
            </a:p>
          </p:txBody>
        </p:sp>
      </p:grpSp>
      <p:pic>
        <p:nvPicPr>
          <p:cNvPr id="3074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D684BEB0-F670-8945-8D35-9E0CEA89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618" y="1787883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921D96CC-4507-7D4E-9CE7-9ADE3BA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129" y="2467094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o Really Invented the Smiley Face? | Arts &amp; Culture | Smithsonian Magazine">
            <a:extLst>
              <a:ext uri="{FF2B5EF4-FFF2-40B4-BE49-F238E27FC236}">
                <a16:creationId xmlns:a16="http://schemas.microsoft.com/office/drawing/2014/main" id="{B9FF6B2E-3A45-9C4B-8F56-C01849178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30502" y="3304463"/>
            <a:ext cx="1286805" cy="11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F4C867-1A4F-B341-AAFB-17F90558512A}"/>
              </a:ext>
            </a:extLst>
          </p:cNvPr>
          <p:cNvSpPr txBox="1"/>
          <p:nvPr/>
        </p:nvSpPr>
        <p:spPr>
          <a:xfrm>
            <a:off x="267235" y="3446988"/>
            <a:ext cx="379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Some delay in CFC production, </a:t>
            </a:r>
          </a:p>
          <a:p>
            <a:r>
              <a:rPr lang="en-US" i="1" dirty="0">
                <a:solidFill>
                  <a:srgbClr val="0432FF"/>
                </a:solidFill>
              </a:rPr>
              <a:t>but still on track for completing</a:t>
            </a:r>
          </a:p>
          <a:p>
            <a:r>
              <a:rPr lang="en-US" i="1" dirty="0">
                <a:solidFill>
                  <a:srgbClr val="0432FF"/>
                </a:solidFill>
              </a:rPr>
              <a:t>the assembly work in 2021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BF5701-77A6-C143-AD5C-CBEC5DD42EA6}"/>
              </a:ext>
            </a:extLst>
          </p:cNvPr>
          <p:cNvSpPr txBox="1"/>
          <p:nvPr/>
        </p:nvSpPr>
        <p:spPr>
          <a:xfrm>
            <a:off x="134563" y="4632345"/>
            <a:ext cx="4651184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Readout &amp; Controls</a:t>
            </a:r>
          </a:p>
          <a:p>
            <a:pPr marL="285750" indent="-285750">
              <a:buFontTx/>
              <a:buChar char="-"/>
            </a:pPr>
            <a:r>
              <a:rPr lang="en-US" dirty="0"/>
              <a:t>60 RU 1</a:t>
            </a:r>
            <a:r>
              <a:rPr lang="en-US" baseline="30000" dirty="0"/>
              <a:t>st</a:t>
            </a:r>
            <a:r>
              <a:rPr lang="en-US" dirty="0"/>
              <a:t> round test completed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FW/SW synced to latest ALICE/ATLAS code</a:t>
            </a:r>
          </a:p>
          <a:p>
            <a:pPr marL="285750" indent="-285750">
              <a:buFontTx/>
              <a:buChar char="-"/>
            </a:pPr>
            <a:r>
              <a:rPr lang="en-US" dirty="0"/>
              <a:t>Low-level slow control hardware interface established, high-level software interface under testing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mGTM</a:t>
            </a:r>
            <a:r>
              <a:rPr lang="en-US" dirty="0"/>
              <a:t> in progress at BNL</a:t>
            </a:r>
          </a:p>
        </p:txBody>
      </p:sp>
      <p:pic>
        <p:nvPicPr>
          <p:cNvPr id="3080" name="Picture 8" descr="Premium Vector | Emoji with glasses wearing mouth mask">
            <a:extLst>
              <a:ext uri="{FF2B5EF4-FFF2-40B4-BE49-F238E27FC236}">
                <a16:creationId xmlns:a16="http://schemas.microsoft.com/office/drawing/2014/main" id="{33CECA3B-8684-0E47-87EF-40CCA2C68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562" y="1070638"/>
            <a:ext cx="1133050" cy="10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A5044C-735A-8642-B169-EF66136CA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11" y="1075589"/>
            <a:ext cx="1553242" cy="1065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F4003A-0F16-4C44-9BD3-26DB073B75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51" y="2253338"/>
            <a:ext cx="1249745" cy="9886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4FFC77-0AB0-2846-A4DA-9BA11AC0B9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35" y="2207420"/>
            <a:ext cx="1948870" cy="1034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94320-6325-2A43-BF0D-F575C8979839}"/>
              </a:ext>
            </a:extLst>
          </p:cNvPr>
          <p:cNvSpPr txBox="1"/>
          <p:nvPr/>
        </p:nvSpPr>
        <p:spPr>
          <a:xfrm>
            <a:off x="9576577" y="3254746"/>
            <a:ext cx="2348187" cy="36933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production starts soon   </a:t>
            </a:r>
          </a:p>
        </p:txBody>
      </p:sp>
    </p:spTree>
    <p:extLst>
      <p:ext uri="{BB962C8B-B14F-4D97-AF65-F5344CB8AC3E}">
        <p14:creationId xmlns:p14="http://schemas.microsoft.com/office/powerpoint/2010/main" val="67475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Inspiring Ways to Celebrate a Company Anniversary">
            <a:extLst>
              <a:ext uri="{FF2B5EF4-FFF2-40B4-BE49-F238E27FC236}">
                <a16:creationId xmlns:a16="http://schemas.microsoft.com/office/drawing/2014/main" id="{5BF0BCB6-6BB4-5D4A-81E2-C342FA92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8793"/>
            <a:ext cx="12192000" cy="68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7A22-444E-D24E-9046-2E9564AF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D0FDE-634C-5D47-850F-634AF794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8C70-6B45-1E4D-B309-8CF02C63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96CE-B9BE-0645-8D67-DBCCC99C63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48 Gold Staves Produced!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(One full MVTX detector)</a:t>
            </a:r>
          </a:p>
          <a:p>
            <a:pPr marL="0" indent="0">
              <a:buNone/>
            </a:pP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4988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8D0C-F5FD-664C-ACCE-88A12D7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16" y="0"/>
            <a:ext cx="4502285" cy="960438"/>
          </a:xfrm>
        </p:spPr>
        <p:txBody>
          <a:bodyPr/>
          <a:lstStyle/>
          <a:p>
            <a:r>
              <a:rPr lang="en-US" dirty="0"/>
              <a:t>Project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DFF8-CE3B-FD43-AC20-B91E90F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37" y="960438"/>
            <a:ext cx="6299765" cy="534744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Mechanical system</a:t>
            </a:r>
          </a:p>
          <a:p>
            <a:pPr lvl="1"/>
            <a:r>
              <a:rPr lang="en-US" dirty="0"/>
              <a:t>MVTX PRR 12/15/2020, went very well  - draft report soon</a:t>
            </a:r>
          </a:p>
          <a:p>
            <a:pPr lvl="1"/>
            <a:r>
              <a:rPr lang="en-US" dirty="0"/>
              <a:t>Next:</a:t>
            </a:r>
          </a:p>
          <a:p>
            <a:pPr lvl="2"/>
            <a:r>
              <a:rPr lang="en-US" dirty="0"/>
              <a:t>Insertion system and mockup, in progress</a:t>
            </a:r>
          </a:p>
          <a:p>
            <a:pPr lvl="2"/>
            <a:r>
              <a:rPr lang="en-US" b="1" dirty="0">
                <a:solidFill>
                  <a:srgbClr val="0432FF"/>
                </a:solidFill>
              </a:rPr>
              <a:t>Start CFC production soon </a:t>
            </a:r>
          </a:p>
          <a:p>
            <a:r>
              <a:rPr lang="en-US" b="1" dirty="0"/>
              <a:t>Electrical system integration</a:t>
            </a:r>
          </a:p>
          <a:p>
            <a:pPr lvl="1"/>
            <a:r>
              <a:rPr lang="en-US" dirty="0"/>
              <a:t>60 RU testing at ORNL completed, debugging in progress</a:t>
            </a:r>
          </a:p>
          <a:p>
            <a:pPr lvl="2"/>
            <a:r>
              <a:rPr lang="en-US" dirty="0"/>
              <a:t>5 RUs for factory repair </a:t>
            </a:r>
          </a:p>
          <a:p>
            <a:pPr lvl="2"/>
            <a:r>
              <a:rPr lang="en-US" dirty="0"/>
              <a:t>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  <a:p>
            <a:pPr lvl="1"/>
            <a:r>
              <a:rPr lang="en-US" dirty="0"/>
              <a:t>A new AMD server setup good progress at LANL</a:t>
            </a:r>
          </a:p>
          <a:p>
            <a:pPr lvl="1"/>
            <a:r>
              <a:rPr lang="en-US" dirty="0"/>
              <a:t>Excellent progress with Slow Control software – LLA , MIT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in progress @BNL, meeting w/ BNL engineers soon  </a:t>
            </a:r>
          </a:p>
          <a:p>
            <a:r>
              <a:rPr lang="en-US" b="1" dirty="0"/>
              <a:t>Stave production and transportation – 48 gold staves produced!</a:t>
            </a:r>
          </a:p>
          <a:p>
            <a:pPr lvl="1"/>
            <a:r>
              <a:rPr lang="en-US" dirty="0"/>
              <a:t>45+ gold staves at CERN</a:t>
            </a:r>
          </a:p>
          <a:p>
            <a:pPr lvl="1"/>
            <a:r>
              <a:rPr lang="en-US" dirty="0"/>
              <a:t>4 staves (3 Gold + 1 Silver) under test at LBNL</a:t>
            </a:r>
          </a:p>
          <a:p>
            <a:r>
              <a:rPr lang="en-US" b="1" dirty="0"/>
              <a:t>FY21 budget/schedule  </a:t>
            </a:r>
          </a:p>
          <a:p>
            <a:pPr lvl="1"/>
            <a:r>
              <a:rPr lang="en-US" dirty="0"/>
              <a:t>Updated budget/schedule submitted to BNL </a:t>
            </a:r>
          </a:p>
          <a:p>
            <a:pPr lvl="1"/>
            <a:r>
              <a:rPr lang="en-US" dirty="0"/>
              <a:t>ORNL’s budget received, LANL’s new contract in progress </a:t>
            </a:r>
          </a:p>
          <a:p>
            <a:pPr lvl="1"/>
            <a:r>
              <a:rPr lang="en-US" dirty="0"/>
              <a:t>P6 procurements – MVTX related (WBS 2.X)</a:t>
            </a:r>
          </a:p>
          <a:p>
            <a:pPr lvl="2"/>
            <a:r>
              <a:rPr lang="en-US" dirty="0"/>
              <a:t>MVTX Supports – M&amp;S, 4/21 – 6/18, 2021, $50K</a:t>
            </a:r>
          </a:p>
          <a:p>
            <a:pPr lvl="2"/>
            <a:r>
              <a:rPr lang="en-US" dirty="0"/>
              <a:t>MVTX integration/installation tooling/fixtures – M&amp;S, 12/30/2020 – 3/29/2021, $30K  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65A9A-289C-ED43-A63A-D91DBFCEFDA8}"/>
              </a:ext>
            </a:extLst>
          </p:cNvPr>
          <p:cNvGrpSpPr/>
          <p:nvPr/>
        </p:nvGrpSpPr>
        <p:grpSpPr>
          <a:xfrm>
            <a:off x="9805684" y="4638303"/>
            <a:ext cx="2186413" cy="1962696"/>
            <a:chOff x="5659593" y="2249187"/>
            <a:chExt cx="3119822" cy="239663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01B2BF4-6324-3048-8654-8481D00E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9593" y="2249187"/>
              <a:ext cx="3119822" cy="239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2C7985-24FC-D34B-AD42-026D056DC06D}"/>
                </a:ext>
              </a:extLst>
            </p:cNvPr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AADA0C-A520-7743-84F2-FCBE90DA0011}"/>
                </a:ext>
              </a:extLst>
            </p:cNvPr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DDE8A2F-0230-5C4B-AB07-BFE7908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21AF0E1-5B34-D14A-A681-ED79415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BEDCBA-021B-704D-8637-1341E26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0724A-9C77-E747-9ED1-10E693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620" y="4755586"/>
            <a:ext cx="2685228" cy="17108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3571AD4-D98C-5D4C-9C5D-43F4CCDA2071}"/>
              </a:ext>
            </a:extLst>
          </p:cNvPr>
          <p:cNvSpPr txBox="1"/>
          <p:nvPr/>
        </p:nvSpPr>
        <p:spPr>
          <a:xfrm>
            <a:off x="9343843" y="2794500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insertion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F1EDE-5D17-AB49-A29C-1F93C07C5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0" y="36095"/>
            <a:ext cx="5032497" cy="46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0A25-0A0B-624E-A02B-B206BCF6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87" y="0"/>
            <a:ext cx="10515600" cy="909317"/>
          </a:xfrm>
        </p:spPr>
        <p:txBody>
          <a:bodyPr/>
          <a:lstStyle/>
          <a:p>
            <a:r>
              <a:rPr lang="en-US" dirty="0"/>
              <a:t>Near Term To Do’s and Challenges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7DA8-75E4-0649-A141-CCE0C683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8" y="909317"/>
            <a:ext cx="9163446" cy="55820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Reviews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MVTX/INTT/BP integration Review:  ~Feb 2021?</a:t>
            </a:r>
          </a:p>
          <a:p>
            <a:pPr lvl="2"/>
            <a:r>
              <a:rPr lang="en-US" dirty="0"/>
              <a:t>Finish MVTX and insertion system mockup </a:t>
            </a:r>
          </a:p>
          <a:p>
            <a:pPr lvl="2"/>
            <a:r>
              <a:rPr lang="en-US" dirty="0"/>
              <a:t>X-wing supporting structure production </a:t>
            </a:r>
          </a:p>
          <a:p>
            <a:pPr lvl="1"/>
            <a:r>
              <a:rPr lang="en-US" dirty="0"/>
              <a:t>Power cables safety review, early 2021? </a:t>
            </a:r>
          </a:p>
          <a:p>
            <a:r>
              <a:rPr lang="en-US" dirty="0"/>
              <a:t>Half-detector assembly at LBNL </a:t>
            </a:r>
          </a:p>
          <a:p>
            <a:pPr lvl="1"/>
            <a:r>
              <a:rPr lang="en-US" dirty="0"/>
              <a:t>Stave shipping and test </a:t>
            </a:r>
          </a:p>
          <a:p>
            <a:pPr lvl="2"/>
            <a:r>
              <a:rPr lang="en-US" dirty="0"/>
              <a:t>be ready for half-detector assembly ~May 2021</a:t>
            </a:r>
          </a:p>
          <a:p>
            <a:pPr lvl="1"/>
            <a:r>
              <a:rPr lang="en-US" dirty="0"/>
              <a:t>Assembly fixture fabrication</a:t>
            </a:r>
          </a:p>
          <a:p>
            <a:pPr lvl="1"/>
            <a:r>
              <a:rPr lang="en-US" dirty="0"/>
              <a:t>CFC production and test fitting </a:t>
            </a:r>
          </a:p>
          <a:p>
            <a:r>
              <a:rPr lang="en-US" dirty="0"/>
              <a:t>Readout &amp; control system integration </a:t>
            </a:r>
          </a:p>
          <a:p>
            <a:pPr lvl="1"/>
            <a:r>
              <a:rPr lang="en-US" dirty="0"/>
              <a:t>Continuous readout mode</a:t>
            </a:r>
          </a:p>
          <a:p>
            <a:pPr lvl="2"/>
            <a:r>
              <a:rPr lang="en-US" dirty="0"/>
              <a:t>synchronization across subsystems, new data format?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</a:t>
            </a:r>
          </a:p>
          <a:p>
            <a:pPr lvl="2"/>
            <a:r>
              <a:rPr lang="en-US" dirty="0"/>
              <a:t>40MHz system clock for MVTX  </a:t>
            </a:r>
          </a:p>
          <a:p>
            <a:pPr lvl="1"/>
            <a:r>
              <a:rPr lang="en-US" dirty="0"/>
              <a:t>Slow control and monitoring</a:t>
            </a:r>
          </a:p>
          <a:p>
            <a:pPr marL="457200" lvl="1" indent="0">
              <a:buNone/>
            </a:pPr>
            <a:r>
              <a:rPr lang="en-US" b="1" dirty="0"/>
              <a:t>To be ready for half-detector commissioning ~summer 2021</a:t>
            </a:r>
          </a:p>
          <a:p>
            <a:r>
              <a:rPr lang="en-US" dirty="0"/>
              <a:t>Other services </a:t>
            </a:r>
          </a:p>
          <a:p>
            <a:pPr lvl="1"/>
            <a:r>
              <a:rPr lang="en-US" dirty="0"/>
              <a:t>Cooling system</a:t>
            </a:r>
          </a:p>
          <a:p>
            <a:pPr lvl="1"/>
            <a:r>
              <a:rPr lang="en-US" dirty="0"/>
              <a:t>Setup clean tent at BNL in ~Fall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EAB1-8FAF-3944-BE0C-A4E66A6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BA1-4DEF-804B-B0FA-FD8FB6DE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44AF-1432-F74B-8B7A-DF93D974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5</a:t>
            </a:fld>
            <a:endParaRPr lang="en-US"/>
          </a:p>
        </p:txBody>
      </p:sp>
      <p:pic>
        <p:nvPicPr>
          <p:cNvPr id="20" name="Google Shape;314;p37">
            <a:extLst>
              <a:ext uri="{FF2B5EF4-FFF2-40B4-BE49-F238E27FC236}">
                <a16:creationId xmlns:a16="http://schemas.microsoft.com/office/drawing/2014/main" id="{AB8EACB7-0A9C-BF44-8C6D-B6073E8F29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353" y="2945433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A5360F-BBD0-9941-8B9A-C18214E61BC2}"/>
              </a:ext>
            </a:extLst>
          </p:cNvPr>
          <p:cNvSpPr txBox="1"/>
          <p:nvPr/>
        </p:nvSpPr>
        <p:spPr>
          <a:xfrm>
            <a:off x="7965076" y="2253729"/>
            <a:ext cx="381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Half-detector assembly &amp; test @LBNL </a:t>
            </a:r>
          </a:p>
          <a:p>
            <a:r>
              <a:rPr lang="en-US" dirty="0"/>
              <a:t> May – December, 2021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0BC6E3-8B2C-C246-A150-803E07DB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878" y="4953000"/>
            <a:ext cx="4637937" cy="1519995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9731FB83-D517-D747-B42F-33DC4A5665B0}"/>
              </a:ext>
            </a:extLst>
          </p:cNvPr>
          <p:cNvSpPr/>
          <p:nvPr/>
        </p:nvSpPr>
        <p:spPr>
          <a:xfrm>
            <a:off x="9541184" y="4168716"/>
            <a:ext cx="882032" cy="57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1512-3A1A-344D-8C68-FD086B49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37F2-120A-2B47-B87D-DCAFE982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6D2AB-1A14-F848-A6D5-2434E55E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C9685-D2D5-0840-8870-7313F03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AAE4F-E73E-F04A-AB41-5A5F8E9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1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B9AADC-A070-8E4B-B568-5BAD86D26CEC}"/>
              </a:ext>
            </a:extLst>
          </p:cNvPr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Partial/Not functioning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9047347" y="1166570"/>
            <a:ext cx="3144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Report from Stave Production Meeting, 12/17/2020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11 new STAVEs  are ready with final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45 STAVES are ready to deliver.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 STAVEs are delivered.</a:t>
            </a:r>
          </a:p>
          <a:p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008A7B-090F-E84D-A643-E27A190C8933}"/>
              </a:ext>
            </a:extLst>
          </p:cNvPr>
          <p:cNvGraphicFramePr>
            <a:graphicFrameLocks noGrp="1"/>
          </p:cNvGraphicFramePr>
          <p:nvPr/>
        </p:nvGraphicFramePr>
        <p:xfrm>
          <a:off x="194309" y="136526"/>
          <a:ext cx="8903883" cy="6042457"/>
        </p:xfrm>
        <a:graphic>
          <a:graphicData uri="http://schemas.openxmlformats.org/drawingml/2006/table">
            <a:tbl>
              <a:tblPr/>
              <a:tblGrid>
                <a:gridCol w="436894">
                  <a:extLst>
                    <a:ext uri="{9D8B030D-6E8A-4147-A177-3AD203B41FA5}">
                      <a16:colId xmlns:a16="http://schemas.microsoft.com/office/drawing/2014/main" val="359748431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424747822"/>
                    </a:ext>
                  </a:extLst>
                </a:gridCol>
                <a:gridCol w="463107">
                  <a:extLst>
                    <a:ext uri="{9D8B030D-6E8A-4147-A177-3AD203B41FA5}">
                      <a16:colId xmlns:a16="http://schemas.microsoft.com/office/drawing/2014/main" val="309494705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049358464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8189338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821823500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43674727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0611375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12237534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962933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00239372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6104176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8794710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507028731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389623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338962238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3703771342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538674122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278719257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389464489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90198076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148424719"/>
                    </a:ext>
                  </a:extLst>
                </a:gridCol>
                <a:gridCol w="436894">
                  <a:extLst>
                    <a:ext uri="{9D8B030D-6E8A-4147-A177-3AD203B41FA5}">
                      <a16:colId xmlns:a16="http://schemas.microsoft.com/office/drawing/2014/main" val="21603960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4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3559"/>
                  </a:ext>
                </a:extLst>
              </a:tr>
              <a:tr h="284674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26264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08517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6413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27686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56968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0680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7841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24/01/2020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7525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53672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3172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7059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8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83119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7244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2021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1266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6441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03028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0433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49398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2670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86125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5450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30528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63930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891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6730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57105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04241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8545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5246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953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94703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04185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11009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5484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979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83597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1557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42796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7750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 (347)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76417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568FA-234D-6444-8725-93855FC5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4B826-BD74-E149-A3C6-C828294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</p:spTree>
    <p:extLst>
      <p:ext uri="{BB962C8B-B14F-4D97-AF65-F5344CB8AC3E}">
        <p14:creationId xmlns:p14="http://schemas.microsoft.com/office/powerpoint/2010/main" val="175778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54652-B5D0-1D47-87B2-C1152E2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4344-AB9A-7F4A-99B0-B60073FC387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9B4E81-0AE0-7E43-9C4C-FF05FEF91EE8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1046202"/>
          <a:ext cx="10515597" cy="4656770"/>
        </p:xfrm>
        <a:graphic>
          <a:graphicData uri="http://schemas.openxmlformats.org/drawingml/2006/table">
            <a:tbl>
              <a:tblPr/>
              <a:tblGrid>
                <a:gridCol w="515975">
                  <a:extLst>
                    <a:ext uri="{9D8B030D-6E8A-4147-A177-3AD203B41FA5}">
                      <a16:colId xmlns:a16="http://schemas.microsoft.com/office/drawing/2014/main" val="9154430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050103547"/>
                    </a:ext>
                  </a:extLst>
                </a:gridCol>
                <a:gridCol w="546935">
                  <a:extLst>
                    <a:ext uri="{9D8B030D-6E8A-4147-A177-3AD203B41FA5}">
                      <a16:colId xmlns:a16="http://schemas.microsoft.com/office/drawing/2014/main" val="240357484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201063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79189471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9916202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5802267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98186241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85428021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18034478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133750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52206103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22288803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29411867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7376936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442953178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37307024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639778171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16561732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6740913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33304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37071005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1044877417"/>
                    </a:ext>
                  </a:extLst>
                </a:gridCol>
              </a:tblGrid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197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24469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23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8117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1280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80784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2730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 (169)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916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 (359)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8510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878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 (235)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7697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 (237)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0198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 (142)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8121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S206 (98)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5439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T201 (277)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91965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T202 (279)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93535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7009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U201 (291)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1615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U202 (238)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8489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U203 (126)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14061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U204*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8740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U205 (89)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5652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U206 (111)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2103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Q201 (155)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572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6493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129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214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0118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6029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07429"/>
                  </a:ext>
                </a:extLst>
              </a:tr>
              <a:tr h="26148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?? data line broken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3931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W202*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9100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3287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64428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9005"/>
                  </a:ext>
                </a:extLst>
              </a:tr>
              <a:tr h="17922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 Digi short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309009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0228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556784-7976-3949-9E43-98B22BEE1E7C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386546"/>
          <a:ext cx="10515602" cy="624716"/>
        </p:xfrm>
        <a:graphic>
          <a:graphicData uri="http://schemas.openxmlformats.org/drawingml/2006/table">
            <a:tbl>
              <a:tblPr/>
              <a:tblGrid>
                <a:gridCol w="515976">
                  <a:extLst>
                    <a:ext uri="{9D8B030D-6E8A-4147-A177-3AD203B41FA5}">
                      <a16:colId xmlns:a16="http://schemas.microsoft.com/office/drawing/2014/main" val="82112828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1809588"/>
                    </a:ext>
                  </a:extLst>
                </a:gridCol>
                <a:gridCol w="546934">
                  <a:extLst>
                    <a:ext uri="{9D8B030D-6E8A-4147-A177-3AD203B41FA5}">
                      <a16:colId xmlns:a16="http://schemas.microsoft.com/office/drawing/2014/main" val="92415216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9479679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76248860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03602019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4921878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261379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5539708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5693251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624880964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1088910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7769086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392642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84783405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76635949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48334870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38814823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231022760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443606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157608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342123147"/>
                    </a:ext>
                  </a:extLst>
                </a:gridCol>
                <a:gridCol w="515976">
                  <a:extLst>
                    <a:ext uri="{9D8B030D-6E8A-4147-A177-3AD203B41FA5}">
                      <a16:colId xmlns:a16="http://schemas.microsoft.com/office/drawing/2014/main" val="374132104"/>
                    </a:ext>
                  </a:extLst>
                </a:gridCol>
              </a:tblGrid>
              <a:tr h="291146"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148" marR="10148" marT="6765" marB="676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51254"/>
                  </a:ext>
                </a:extLst>
              </a:tr>
              <a:tr h="333074">
                <a:tc>
                  <a:txBody>
                    <a:bodyPr/>
                    <a:lstStyle/>
                    <a:p>
                      <a:pPr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</a:t>
                      </a:r>
                      <a:r>
                        <a:rPr lang="en-IN" sz="700" b="0" dirty="0" err="1">
                          <a:effectLst/>
                          <a:latin typeface="Calibri" panose="020F0502020204030204" pitchFamily="34" charset="0"/>
                        </a:rPr>
                        <a:t>Deliverd</a:t>
                      </a:r>
                      <a:endParaRPr lang="en-IN" sz="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4662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345DA-B702-A24B-B5FB-001789C9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7A4DB-A82F-8F4B-ADAB-BAFF1A75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</p:spTree>
    <p:extLst>
      <p:ext uri="{BB962C8B-B14F-4D97-AF65-F5344CB8AC3E}">
        <p14:creationId xmlns:p14="http://schemas.microsoft.com/office/powerpoint/2010/main" val="338910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7A255-9C32-3149-B300-E72B0273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2241E-0CAC-9249-9C1F-7236C5E9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DA2CE-D1F9-BD43-B973-D0577457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1E0FC-2D8A-4940-B783-429A437C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495" y="0"/>
            <a:ext cx="360500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D9D73E-29EE-1A4D-9BAF-806B8EB266A4}"/>
              </a:ext>
            </a:extLst>
          </p:cNvPr>
          <p:cNvSpPr txBox="1"/>
          <p:nvPr/>
        </p:nvSpPr>
        <p:spPr>
          <a:xfrm>
            <a:off x="838200" y="778476"/>
            <a:ext cx="165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RU Test Data</a:t>
            </a:r>
          </a:p>
        </p:txBody>
      </p:sp>
    </p:spTree>
    <p:extLst>
      <p:ext uri="{BB962C8B-B14F-4D97-AF65-F5344CB8AC3E}">
        <p14:creationId xmlns:p14="http://schemas.microsoft.com/office/powerpoint/2010/main" val="259723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6168</TotalTime>
  <Words>2277</Words>
  <Application>Microsoft Macintosh PowerPoint</Application>
  <PresentationFormat>Widescreen</PresentationFormat>
  <Paragraphs>1588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MVTX Status and Plan </vt:lpstr>
      <vt:lpstr>2020 Highlights</vt:lpstr>
      <vt:lpstr>PowerPoint Presentation</vt:lpstr>
      <vt:lpstr>Project Status </vt:lpstr>
      <vt:lpstr>Near Term To Do’s and Challenges   </vt:lpstr>
      <vt:lpstr>Backup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 </dc:title>
  <dc:creator>Ming Liu</dc:creator>
  <cp:lastModifiedBy>Ming Liu</cp:lastModifiedBy>
  <cp:revision>148</cp:revision>
  <dcterms:created xsi:type="dcterms:W3CDTF">2020-11-19T19:12:30Z</dcterms:created>
  <dcterms:modified xsi:type="dcterms:W3CDTF">2021-01-07T04:48:43Z</dcterms:modified>
</cp:coreProperties>
</file>