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9"/>
    <p:restoredTop sz="93647"/>
  </p:normalViewPr>
  <p:slideViewPr>
    <p:cSldViewPr snapToGrid="0">
      <p:cViewPr varScale="1">
        <p:scale>
          <a:sx n="130" d="100"/>
          <a:sy n="130" d="100"/>
        </p:scale>
        <p:origin x="2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79470ac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79470ac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79470acd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79470acd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79470ac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79470ac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79470acd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79470acd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79470acd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79470acd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9C84-04D4-684F-A81E-41DD08EE1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BA82F-7794-9E4F-8E59-DCB97AB7C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741EF-825F-0543-B875-AC7595E1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AE20-9D9A-054C-BD6D-5EB770E6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4C175-C18B-4B48-AFEF-AEF63DE5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4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5726-BCF4-4546-9B01-06B8F9FF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2D0D-ED47-2845-A9CE-10E1A12B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86F24-8D20-5545-B2F8-08FF138F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6D3B-05A6-2144-9CBE-08AF0526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738E4-702F-4443-8E88-40367513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7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46E-B723-7D47-9A03-7DF5E4E8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6B5AD-D498-8449-BBC6-599BEC340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8344E-20F3-F344-8C1C-0FC9F03C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AEEE4-9F34-0B4C-8C55-C4769B6A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9123-AE8C-844F-BA16-664DC08E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6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65B3-AEC9-E94B-A8D0-E63F44BF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6526-FD5D-C84F-B38C-096DB706E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83A06-0BD4-8C45-AA78-DA2D5EA48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CF917-4475-1A41-A3BA-B8E43926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BEE7C-6642-F64D-8FB6-4CC804DD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70E06-8FC5-A641-A9E7-F8423722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3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AB47-6772-244A-AA6F-89200951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C4FB0-A29E-3347-AAA3-236D81D49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E5497-1C7F-CF47-9881-C964DA552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8B583-65EA-7E44-A8D6-B66F83ECE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FF874-A1B7-7E4F-B119-6813F19CB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0709F-7890-7F4C-8A40-78007900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30671-7627-6343-A0D1-23DBD456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0FE93-9B1B-C745-96B4-E6AB42B9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8F03-E3F4-B248-B719-E4F103D1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9904B-8279-A44D-964C-F3BA7F50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7892A-1B58-674C-A774-6F74828C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E22CB-6B34-8441-AD29-84B2C4EF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2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31002-3752-594F-8C73-43C8E25D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00634-11E1-1646-ADF3-44F6F5AE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994AE-5784-044E-ACC8-A2385C03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DCBD-C4D8-C243-B474-0EE3FE27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5DB703-9492-2A41-A92A-1E5437747F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B3EF7-EBB0-AD4C-8844-691D2B45E74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379C-562A-5744-B586-A68B0699F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1970832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9A7B-0BE3-EA4E-B88D-6AF8F6F2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993C-F7BE-584A-A0F9-CB9DA4F1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25F53-71BA-D140-AE56-C592E3679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78F09-F2E5-1245-A4D6-D87793ED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74528-F8C2-8947-B834-18EB0BD8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EBDBB-12E9-8D4F-ADE3-76462108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3E14-ADAD-7545-8985-BABB219B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449B9-6468-3340-9952-D47DA558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32617-202D-6D46-BBD5-EE7BE7C5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E5301-F935-CD43-84DF-77A30AEF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9342D-CCD2-244A-A93C-60B0A5E8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D5479-D839-204B-953E-C292511B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4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991E-FAAD-374E-9CD4-635D5060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7488E-3F55-8E43-90D4-64532F92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005C6-B3F4-0547-ABFF-47FD24F1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A7C4A-DEF4-F544-861D-AD2840B3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B7E55-A28C-264E-A332-5773D828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E0C8D-8DEF-7846-A27E-6215FD233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E61F9-B560-4C45-BF82-40F4A3384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56B6E-032A-B248-B557-BDB63E16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ECD58-2996-7D44-8D0A-9DF8901E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92396-6902-E54F-A23D-DEB7F72C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6F54D6-0F1D-FF48-A6FB-CA5C74D07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8663A-71AB-CB40-A6B3-5B7BC0FD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EE6229-6E86-304A-8DE4-F96EFB9C231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02DFD1-A80C-B243-A6A1-FDD8474F3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C26D-D19F-6A4B-82E9-8C81E6FA8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F01B9-95BC-AB41-893B-A5790C949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560075-9E7B-D14A-B89E-B690341DB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369679-6882-D440-BE12-E992EF75A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12625-CDAE-4A44-A606-878AF3FB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DC780-14B4-A040-9CD3-E47E3507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D18DA-3D07-B947-B93E-99BE10BE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6C6AA-24AC-1A4A-B287-D5330ED23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FDB40-A070-A249-86EF-3FF46A443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C5D5-EBF4-B248-8DAC-4CA7D3BE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5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Status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Camelia, Grazyna and Ming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sPHENIX L2 Meeting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05/13/2021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90325"/>
            <a:ext cx="8520600" cy="11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Stave Production Completed at CERN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/>
              <a:t>next step: shipping! 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t="18765"/>
          <a:stretch/>
        </p:blipFill>
        <p:spPr>
          <a:xfrm>
            <a:off x="372150" y="1231225"/>
            <a:ext cx="5671576" cy="35071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154500" y="2698225"/>
            <a:ext cx="4508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Shipping status:</a:t>
            </a:r>
            <a:endParaRPr b="1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 gold and 1 silver staves @LBNL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Stave testing and QA in progress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4 Silver-staves shipping in preparation: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Double check issues observed in previous shippings  (abnormal pressure drops recorded by the logger)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2 transport cases, capable of shipping 20 staves per trip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76E0C-E29F-F440-B823-6E68533F9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EDEAA-536B-234D-B8ED-32E07A393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32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and Production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551550"/>
            <a:ext cx="6839100" cy="45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Carbon fiber+Al pieces (Workshape/France)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1st half of detector: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all looks good so far for the layers &amp; SB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CYSS (the conical shell that houses all layers): going through 2nd iteration to deal with some spring-back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Shipment: end of May</a:t>
            </a:r>
            <a:endParaRPr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Designing  France-&gt;LBL shipment box to be used also as: </a:t>
            </a:r>
            <a:endParaRPr sz="1200"/>
          </a:p>
          <a:p>
            <a:pPr marL="2286000" lvl="4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Main assembly fixture in LBL</a:t>
            </a:r>
            <a:endParaRPr sz="1000"/>
          </a:p>
          <a:p>
            <a:pPr marL="2286000" lvl="4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LBL-&gt;BNL shipping box (w/ half fully assembled detector)</a:t>
            </a:r>
            <a:endParaRPr sz="10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2nd half: expected in LBL after ~3-4 weeks (some parts already made)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Insertion mock-up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Essential work this year: define insertion sequence, define procedure to safely transfer from rails to X-wing, survey strategy, etc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 (</a:t>
            </a:r>
            <a:r>
              <a:rPr lang="en">
                <a:solidFill>
                  <a:srgbClr val="9900FF"/>
                </a:solidFill>
              </a:rPr>
              <a:t>X-wing</a:t>
            </a:r>
            <a:r>
              <a:rPr lang="en"/>
              <a:t>) + insertion </a:t>
            </a:r>
            <a:r>
              <a:rPr lang="en">
                <a:solidFill>
                  <a:srgbClr val="F1C232"/>
                </a:solidFill>
              </a:rPr>
              <a:t>mechanism:</a:t>
            </a:r>
            <a:r>
              <a:rPr lang="en">
                <a:solidFill>
                  <a:srgbClr val="FFE599"/>
                </a:solidFill>
              </a:rPr>
              <a:t> </a:t>
            </a:r>
            <a:r>
              <a:rPr lang="en"/>
              <a:t>ready to be ordered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Ordering connectors, cooling lines, etc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19278" t="16856" r="20624" b="15908"/>
          <a:stretch/>
        </p:blipFill>
        <p:spPr>
          <a:xfrm>
            <a:off x="7586126" y="0"/>
            <a:ext cx="1557873" cy="130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8673" y="1613825"/>
            <a:ext cx="1655326" cy="130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9150" y="3036400"/>
            <a:ext cx="2090825" cy="11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0275" y="3802125"/>
            <a:ext cx="1023250" cy="12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3625" y="4073825"/>
            <a:ext cx="2436649" cy="106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E493F-4D81-734D-B47B-F69918400F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70DEC-6E5B-E948-8939-C2E693806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9602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Readout Integration Progress 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0400" y="711525"/>
            <a:ext cx="5133852" cy="4345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New data format and readout modes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Triggered readout 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Continuous readout 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 err="1"/>
              <a:t>mGTM</a:t>
            </a:r>
            <a:r>
              <a:rPr lang="en" dirty="0"/>
              <a:t> integration in progress @LANL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Powered up, testing underway 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CAEN power system in progress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Working w/ vendor on control SW</a:t>
            </a: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Slow control and monitoring 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2 </a:t>
            </a:r>
            <a:r>
              <a:rPr lang="en" dirty="0" err="1"/>
              <a:t>CANbus</a:t>
            </a:r>
            <a:r>
              <a:rPr lang="en" dirty="0"/>
              <a:t> controllers ordered and received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Readout system setup @ORNL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First event readout with internal trigger sequencer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grpSp>
        <p:nvGrpSpPr>
          <p:cNvPr id="82" name="Google Shape;82;p16"/>
          <p:cNvGrpSpPr/>
          <p:nvPr/>
        </p:nvGrpSpPr>
        <p:grpSpPr>
          <a:xfrm>
            <a:off x="4846103" y="2571750"/>
            <a:ext cx="2000698" cy="1354410"/>
            <a:chOff x="6288825" y="2514750"/>
            <a:chExt cx="2543475" cy="1907620"/>
          </a:xfrm>
        </p:grpSpPr>
        <p:pic>
          <p:nvPicPr>
            <p:cNvPr id="83" name="Google Shape;8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88825" y="2514750"/>
              <a:ext cx="2543475" cy="1907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6"/>
            <p:cNvSpPr txBox="1"/>
            <p:nvPr/>
          </p:nvSpPr>
          <p:spPr>
            <a:xfrm>
              <a:off x="6819269" y="3332826"/>
              <a:ext cx="14826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00"/>
                  </a:solidFill>
                </a:rPr>
                <a:t>mGTM @LANL</a:t>
              </a:r>
              <a:endParaRPr>
                <a:solidFill>
                  <a:srgbClr val="FFFF00"/>
                </a:solidFill>
              </a:endParaRPr>
            </a:p>
          </p:txBody>
        </p:sp>
      </p:grp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1425" y="49478"/>
            <a:ext cx="4232574" cy="151394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2124" y="1563425"/>
            <a:ext cx="2174349" cy="354799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7883250" y="2237125"/>
            <a:ext cx="113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</a:rPr>
              <a:t>Readout</a:t>
            </a:r>
            <a:br>
              <a:rPr lang="en" sz="1200">
                <a:solidFill>
                  <a:srgbClr val="FFFF00"/>
                </a:solidFill>
              </a:rPr>
            </a:br>
            <a:r>
              <a:rPr lang="en" sz="1200">
                <a:solidFill>
                  <a:srgbClr val="FFFF00"/>
                </a:solidFill>
              </a:rPr>
              <a:t>@ORNL</a:t>
            </a:r>
            <a:endParaRPr sz="1200">
              <a:solidFill>
                <a:srgbClr val="FFFF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461D6-F275-4146-9EBB-4778C4046A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2AFD9-F9B1-E94A-BD1E-50A12FBCB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149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Schedule and Risks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0" y="931125"/>
            <a:ext cx="4399200" cy="3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9" b="1"/>
              <a:t>MVTX detector construction plan:</a:t>
            </a:r>
            <a:endParaRPr sz="1929" b="1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CFC production</a:t>
            </a:r>
            <a:endParaRPr sz="180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1st half-detector available end of May @LBNL</a:t>
            </a:r>
            <a:endParaRPr sz="140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2nd half ~end of June</a:t>
            </a:r>
            <a:endParaRPr sz="140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Assembly test fit @LBNL</a:t>
            </a:r>
            <a:endParaRPr sz="180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June - July, testing </a:t>
            </a:r>
            <a:endParaRPr sz="140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Review ~end of July/early Aug. (?)</a:t>
            </a:r>
            <a:endParaRPr sz="140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Half-detector assembly @LBNL </a:t>
            </a:r>
            <a:endParaRPr sz="180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77777"/>
              <a:buChar char="-"/>
            </a:pPr>
            <a:r>
              <a:rPr lang="en" sz="1800"/>
              <a:t>per present P6:</a:t>
            </a:r>
            <a:endParaRPr sz="1800"/>
          </a:p>
          <a:p>
            <a:pPr marL="1371600" lvl="2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Aug. - Dec., 2021</a:t>
            </a:r>
            <a:endParaRPr sz="1400"/>
          </a:p>
          <a:p>
            <a:pPr marL="1371600" lvl="2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Ship to BNL in Jan, 2022</a:t>
            </a:r>
            <a:endParaRPr sz="140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BNL commissioning (~Jan 2022 )</a:t>
            </a:r>
            <a:endParaRPr sz="180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Setup clean tent @1008 (PHENIX Laser room?)</a:t>
            </a:r>
            <a:endParaRPr sz="140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Money in P6 to buy one for MVTX (BNL)</a:t>
            </a:r>
            <a:endParaRPr sz="1400"/>
          </a:p>
          <a:p>
            <a:pPr marL="457200" lvl="0" indent="-336232" algn="l" rtl="0">
              <a:spcBef>
                <a:spcPts val="0"/>
              </a:spcBef>
              <a:spcAft>
                <a:spcPts val="0"/>
              </a:spcAft>
              <a:buSzPct val="122382"/>
              <a:buChar char="-"/>
            </a:pPr>
            <a:r>
              <a:rPr lang="en" sz="1787"/>
              <a:t>Installation @IR ~9/2022 </a:t>
            </a:r>
            <a:endParaRPr sz="1787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i="1"/>
              <a:t>is IR gonna be ready for MVTX or we know/expect already X month delays? (question for Ed)</a:t>
            </a:r>
            <a:endParaRPr i="1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702575" y="931125"/>
            <a:ext cx="439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Other activities:</a:t>
            </a:r>
            <a:endParaRPr sz="1500" b="1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Insertion mockup @Bates (over summer)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Cooling system (over summer/fall)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detector (Bates), electronics (LANL)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In the end: ship and final test @BNL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Detector safety system integration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Under discussion with BNL 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Stave test &amp; QA @LBNL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MOSAIC system for single stave readout from the half-detector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Special readout cables @PP3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EC976-7E70-0C4C-BDE5-98799EC2C90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803A9-DF81-BB4C-B7AA-F895A68A2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171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ITS IB Installation 5/12/2021…. and MVTX Insertion System </a:t>
            </a:r>
            <a:endParaRPr sz="2320"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106875"/>
            <a:ext cx="4749952" cy="331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900" y="743700"/>
            <a:ext cx="3394498" cy="187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9138" y="2551850"/>
            <a:ext cx="4265612" cy="1872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6EBCD-F0E9-DC49-81DC-1504E82CD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5/13/21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D7680-E892-4443-A121-F5F103C0A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MVTX Status@sPHENIX L2 Meeting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515</Words>
  <Application>Microsoft Macintosh PowerPoint</Application>
  <PresentationFormat>On-screen Show (16:9)</PresentationFormat>
  <Paragraphs>89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Simple Light</vt:lpstr>
      <vt:lpstr>Custom Design</vt:lpstr>
      <vt:lpstr>MVTX Status</vt:lpstr>
      <vt:lpstr>Stave Production Completed at CERN next step: shipping! </vt:lpstr>
      <vt:lpstr>Mechanical Design and Production</vt:lpstr>
      <vt:lpstr>Readout Integration Progress </vt:lpstr>
      <vt:lpstr>Schedule and Risks</vt:lpstr>
      <vt:lpstr>ITS IB Installation 5/12/2021…. and MVTX Insertion System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8</cp:revision>
  <dcterms:modified xsi:type="dcterms:W3CDTF">2021-05-13T13:47:04Z</dcterms:modified>
</cp:coreProperties>
</file>