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80" r:id="rId3"/>
    <p:sldId id="279" r:id="rId4"/>
    <p:sldId id="281" r:id="rId5"/>
    <p:sldId id="28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 snapToObjects="1">
      <p:cViewPr varScale="1">
        <p:scale>
          <a:sx n="104" d="100"/>
          <a:sy n="104" d="100"/>
        </p:scale>
        <p:origin x="23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10C7B-E909-C24C-8891-8DB3B1CF22EA}" type="datetimeFigureOut">
              <a:rPr lang="en-US" smtClean="0"/>
              <a:t>9/4/20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05388-2E30-3744-B6BF-CE1B68629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9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D4A10-7060-7545-9229-D386D19839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9440A-1C87-7D49-AB44-7D1819C5D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D207E4-58F8-3B4C-BC5F-4265AF389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835E2-A876-FB46-A8EB-0B4FE836D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F5AE-B894-3B40-BD6E-675E0FF9F746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97F30-9D01-A14E-8CDD-4979C5058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12FD3-3ABA-3540-A3E0-990A57F37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2F56-3B44-AB46-AC3D-6C318789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7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AFA00-FF94-434D-9112-F1F6E2E43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3969A-2011-964F-9DA5-FB77CC365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3AB14-A8B6-5B4D-B49A-5A2EA90EF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F5AE-B894-3B40-BD6E-675E0FF9F746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F14E1-F9C2-B647-BB77-141910A6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072EE-0025-414C-85F3-2136306F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2F56-3B44-AB46-AC3D-6C318789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5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865D33-5D65-BC44-B3CD-BF5B9E236F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2163F0-0F30-E946-9657-0F7A8741C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3DBB1-9622-904E-9EEE-714B08F1B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F5AE-B894-3B40-BD6E-675E0FF9F746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49C2C-2CC1-5349-B1B8-79DF4F0D1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D8B1E-28FB-0D4B-8DA5-3F473AF2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2F56-3B44-AB46-AC3D-6C318789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8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02D2-8917-C542-824C-EF8DBBAB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63069-04EA-2343-82C8-AEDFE8C24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AD8CE-7A1F-C34C-8E68-C1E23D789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F5AE-B894-3B40-BD6E-675E0FF9F746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0B580-9E3E-1F43-9C69-1D2B377DA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7785A-BCA9-6343-BA89-A7BEE85FA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2F56-3B44-AB46-AC3D-6C318789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6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EB66A-FDE5-4645-9CAE-49A0D786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854C5-B0B5-2F4C-AF12-9F2C527CD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CA351-0065-094F-AC86-E7C08DB41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F5AE-B894-3B40-BD6E-675E0FF9F746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846BE-39BC-9046-834E-C0AF56FAE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F4D05-EBC2-4B4B-A4F8-004A4762E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2F56-3B44-AB46-AC3D-6C318789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6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2FB9B-E601-FE40-ABE1-2CFDE9B1D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BDC1B-6DAA-8C44-B9BA-D2C90B500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72D91-43C9-DC42-BAEE-B5A2030DC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E3B04-8190-9044-BF26-1529BEB16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F5AE-B894-3B40-BD6E-675E0FF9F746}" type="datetimeFigureOut">
              <a:rPr lang="en-US" smtClean="0"/>
              <a:t>9/1/20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C1708-9A2D-5C49-B04F-047084F0E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19D92-144D-2741-8790-F7AF5F4B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2F56-3B44-AB46-AC3D-6C318789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8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1D762-B2F1-1F4E-82D2-1ABEA1C9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171FA-924C-3441-8425-BADD1EB5E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0099B-CFB5-DD4E-9712-C55548FE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583E80-B771-264E-99D6-6E5C5C55F0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A2A2A8-69D6-A94D-BA2A-2A12B8FECE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EE3784-361D-874E-9A5C-D178A11D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F5AE-B894-3B40-BD6E-675E0FF9F746}" type="datetimeFigureOut">
              <a:rPr lang="en-US" smtClean="0"/>
              <a:t>9/1/20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920172-F877-2543-8CEF-827CCFD55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1141A0-864E-3947-8AD7-DE17C31A9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2F56-3B44-AB46-AC3D-6C318789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95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881C5-E74A-EE41-9933-B2E68F67F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79BAC0-A6A0-024E-9A5F-21991463D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F5AE-B894-3B40-BD6E-675E0FF9F746}" type="datetimeFigureOut">
              <a:rPr lang="en-US" smtClean="0"/>
              <a:t>9/1/20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BE8D7C-2132-324A-8697-C316A483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C571B8-85A5-224B-BFF0-2CF91E057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2F56-3B44-AB46-AC3D-6C318789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42A0E9-E31E-9343-B820-5DF010C3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F5AE-B894-3B40-BD6E-675E0FF9F746}" type="datetimeFigureOut">
              <a:rPr lang="en-US" smtClean="0"/>
              <a:t>9/1/20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16253-14AE-5F42-A9B5-5FF4AAF61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6CEA3-C9D4-B34B-8179-96147584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2F56-3B44-AB46-AC3D-6C318789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6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40787-220C-9E41-8C75-C9855B615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AC9B0-E2FA-6C4D-9C1C-22C6E657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15053-99E1-CC4D-A865-F028E7660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835A3-32D8-7F4D-AFEB-73E1470F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F5AE-B894-3B40-BD6E-675E0FF9F746}" type="datetimeFigureOut">
              <a:rPr lang="en-US" smtClean="0"/>
              <a:t>9/1/20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E1F46-83B8-E84F-B370-CADC8429B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69527-ACEF-9540-AF4F-78C07486B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2F56-3B44-AB46-AC3D-6C318789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4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D001C-0AC9-A94F-A7A3-086556FC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E76E68-2D19-114D-91BF-029C3395B4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45CD3-3E06-CC41-AF74-7F6099233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937F7-7908-6343-93C2-8D6D08199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F5AE-B894-3B40-BD6E-675E0FF9F746}" type="datetimeFigureOut">
              <a:rPr lang="en-US" smtClean="0"/>
              <a:t>9/1/20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92055-790A-C144-9D5A-363E49C6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C3938F-F1C4-0A4A-90CE-FA07F10D7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2F56-3B44-AB46-AC3D-6C318789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535C4-0DCA-004F-8DF5-6801EC433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147BE-C96B-F948-ADBE-05D340802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A64D5-F7D5-E541-BEAB-1A5D4FEB28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1F5AE-B894-3B40-BD6E-675E0FF9F746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9BCBB-8F8A-714C-99D7-3EA00E09C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1547D-CD7D-624B-ACA9-E97B22FF19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2F56-3B44-AB46-AC3D-6C318789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5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D6492D-F071-2343-90E3-1CD1F6EE6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MVTX Upgrade Status: 09/02/2020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E88B50-8325-FC4A-B451-92AC2639A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502" y="1314387"/>
            <a:ext cx="6768830" cy="507643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Detector mechanical design completed, vendor selection in progress</a:t>
            </a:r>
          </a:p>
          <a:p>
            <a:pPr lvl="1"/>
            <a:r>
              <a:rPr lang="en-US" dirty="0"/>
              <a:t>Received 3 bids, under review, will make decision soon </a:t>
            </a:r>
          </a:p>
          <a:p>
            <a:pPr lvl="1"/>
            <a:r>
              <a:rPr lang="en-US" dirty="0"/>
              <a:t>Within the estimated budget in the MVTX project  </a:t>
            </a:r>
          </a:p>
          <a:p>
            <a:r>
              <a:rPr lang="en-US" dirty="0"/>
              <a:t>Readout system firmware and software updated </a:t>
            </a:r>
          </a:p>
          <a:p>
            <a:pPr lvl="1"/>
            <a:r>
              <a:rPr lang="en-US" dirty="0"/>
              <a:t> RU and FELIX firmware synced to the latest versions in ALICE and ATLAS</a:t>
            </a:r>
          </a:p>
          <a:p>
            <a:pPr lvl="1"/>
            <a:r>
              <a:rPr lang="en-US" dirty="0"/>
              <a:t>Implemented and tested slow control low-level interface to the readout system, user software underdevelopment  </a:t>
            </a:r>
          </a:p>
          <a:p>
            <a:pPr lvl="2"/>
            <a:r>
              <a:rPr lang="en-US" dirty="0"/>
              <a:t>SC through FELIX</a:t>
            </a:r>
          </a:p>
          <a:p>
            <a:pPr lvl="2"/>
            <a:r>
              <a:rPr lang="en-US" dirty="0"/>
              <a:t>SC through CANBUS</a:t>
            </a:r>
          </a:p>
          <a:p>
            <a:r>
              <a:rPr lang="en-US" dirty="0"/>
              <a:t>Power board assembly and test in progress at LBNL</a:t>
            </a:r>
          </a:p>
          <a:p>
            <a:pPr lvl="1"/>
            <a:r>
              <a:rPr lang="en-US" dirty="0"/>
              <a:t>All hardware received</a:t>
            </a:r>
          </a:p>
          <a:p>
            <a:r>
              <a:rPr lang="en-US" dirty="0"/>
              <a:t>Readout board test in preparation at ORNL</a:t>
            </a:r>
          </a:p>
          <a:p>
            <a:pPr lvl="1"/>
            <a:r>
              <a:rPr lang="en-US" dirty="0"/>
              <a:t>Received RU and cooling plates </a:t>
            </a:r>
          </a:p>
          <a:p>
            <a:r>
              <a:rPr lang="en-US" dirty="0"/>
              <a:t>Stave production in good progress at CERN</a:t>
            </a:r>
          </a:p>
          <a:p>
            <a:pPr lvl="1"/>
            <a:r>
              <a:rPr lang="en-US" dirty="0"/>
              <a:t>Transport box designed and produced, shipping options under discussion </a:t>
            </a:r>
          </a:p>
          <a:p>
            <a:r>
              <a:rPr lang="en-US" dirty="0"/>
              <a:t>Recent reviews</a:t>
            </a:r>
          </a:p>
          <a:p>
            <a:pPr lvl="1"/>
            <a:r>
              <a:rPr lang="en-US" dirty="0"/>
              <a:t>MVTX (</a:t>
            </a:r>
            <a:r>
              <a:rPr lang="en-US" dirty="0" err="1"/>
              <a:t>sPHENIX</a:t>
            </a:r>
            <a:r>
              <a:rPr lang="en-US" dirty="0"/>
              <a:t>) AC/DC system reviewed </a:t>
            </a:r>
          </a:p>
          <a:p>
            <a:pPr lvl="1"/>
            <a:r>
              <a:rPr lang="en-US" dirty="0"/>
              <a:t>MVTX cooling system design discussed with BNL engineers, initial system test planned at BNL  </a:t>
            </a:r>
          </a:p>
          <a:p>
            <a:r>
              <a:rPr lang="en-US" dirty="0"/>
              <a:t>On-going study of possible reuse of MVTX for EIC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F1E36B-AA2F-E243-BAC2-D645C5730A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86" y="1343818"/>
            <a:ext cx="4737114" cy="15429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FD3174-AF24-7A47-9C40-F185BCF46E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8169" y="2840168"/>
            <a:ext cx="2093831" cy="1542946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A9A4638-0EC9-4340-96C9-93E8F7B8CE18}"/>
              </a:ext>
            </a:extLst>
          </p:cNvPr>
          <p:cNvCxnSpPr>
            <a:cxnSpLocks/>
          </p:cNvCxnSpPr>
          <p:nvPr/>
        </p:nvCxnSpPr>
        <p:spPr>
          <a:xfrm flipH="1">
            <a:off x="10098170" y="1977081"/>
            <a:ext cx="1255630" cy="8630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32CAD11-946F-B94C-BBDB-5B8EACEA0F5D}"/>
              </a:ext>
            </a:extLst>
          </p:cNvPr>
          <p:cNvCxnSpPr>
            <a:cxnSpLocks/>
          </p:cNvCxnSpPr>
          <p:nvPr/>
        </p:nvCxnSpPr>
        <p:spPr>
          <a:xfrm>
            <a:off x="12084908" y="1841157"/>
            <a:ext cx="107092" cy="9990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B6FA51-968D-8B4C-9E12-10C4E4015E66}"/>
              </a:ext>
            </a:extLst>
          </p:cNvPr>
          <p:cNvGrpSpPr/>
          <p:nvPr/>
        </p:nvGrpSpPr>
        <p:grpSpPr>
          <a:xfrm>
            <a:off x="7720824" y="4633783"/>
            <a:ext cx="4205237" cy="2070037"/>
            <a:chOff x="6480380" y="18535"/>
            <a:chExt cx="5135049" cy="272466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0825809-0A6E-474F-86C9-AD7BDFC431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7685573" y="-1186658"/>
              <a:ext cx="2724664" cy="513504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D56BBF-EBB4-084E-AE92-F60BC626BCD2}"/>
                </a:ext>
              </a:extLst>
            </p:cNvPr>
            <p:cNvSpPr txBox="1"/>
            <p:nvPr/>
          </p:nvSpPr>
          <p:spPr>
            <a:xfrm>
              <a:off x="8245848" y="1380866"/>
              <a:ext cx="22880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Two production staves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911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7ED17-811E-D847-84F1-C583CA340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4" y="18255"/>
            <a:ext cx="10515600" cy="1325563"/>
          </a:xfrm>
        </p:spPr>
        <p:txBody>
          <a:bodyPr/>
          <a:lstStyle/>
          <a:p>
            <a:r>
              <a:rPr lang="en-US" dirty="0"/>
              <a:t>Hardware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189A1-2652-5F40-A81F-3B27EF800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36" y="1788982"/>
            <a:ext cx="468527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All 100 cooling plates for electronics produced at UT-A and LANL</a:t>
            </a:r>
          </a:p>
          <a:p>
            <a:r>
              <a:rPr lang="en-US" dirty="0"/>
              <a:t>Stave transportation case designed and fabricated at LBNL</a:t>
            </a:r>
          </a:p>
          <a:p>
            <a:r>
              <a:rPr lang="en-US" dirty="0"/>
              <a:t>Power board assembly and test in progress at LBNL</a:t>
            </a:r>
          </a:p>
          <a:p>
            <a:r>
              <a:rPr lang="en-US" dirty="0"/>
              <a:t>Readout Units and Cooling plates received at ORNL</a:t>
            </a:r>
          </a:p>
          <a:p>
            <a:pPr lvl="1"/>
            <a:r>
              <a:rPr lang="en-US" dirty="0"/>
              <a:t>RU test under preparation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DAC5B4-42D5-1C44-90C7-8C5A147CEA07}"/>
              </a:ext>
            </a:extLst>
          </p:cNvPr>
          <p:cNvGrpSpPr/>
          <p:nvPr/>
        </p:nvGrpSpPr>
        <p:grpSpPr>
          <a:xfrm>
            <a:off x="8629003" y="18255"/>
            <a:ext cx="3595259" cy="4259654"/>
            <a:chOff x="8722795" y="2282573"/>
            <a:chExt cx="3092019" cy="37564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8A02078-71FF-8842-A64C-07D2A08126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22795" y="2282573"/>
              <a:ext cx="3064273" cy="375645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0C87AD7-B395-5342-B1A4-27B19251612E}"/>
                </a:ext>
              </a:extLst>
            </p:cNvPr>
            <p:cNvSpPr txBox="1"/>
            <p:nvPr/>
          </p:nvSpPr>
          <p:spPr>
            <a:xfrm>
              <a:off x="8885593" y="4739182"/>
              <a:ext cx="2929221" cy="51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Cooling plate production at UT-Austin Machine shop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A4C560A-92BF-8743-B649-6E5A5241DF87}"/>
                </a:ext>
              </a:extLst>
            </p:cNvPr>
            <p:cNvSpPr/>
            <p:nvPr/>
          </p:nvSpPr>
          <p:spPr>
            <a:xfrm>
              <a:off x="9884330" y="5253633"/>
              <a:ext cx="977259" cy="785394"/>
            </a:xfrm>
            <a:prstGeom prst="ellipse">
              <a:avLst/>
            </a:prstGeom>
            <a:noFill/>
            <a:ln w="539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458ACF3-0B48-C44F-B558-2FC8946923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877" y="4114800"/>
            <a:ext cx="3391094" cy="24706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7A6813-B19B-BB48-A8E8-58E66BA1859B}"/>
              </a:ext>
            </a:extLst>
          </p:cNvPr>
          <p:cNvSpPr txBox="1"/>
          <p:nvPr/>
        </p:nvSpPr>
        <p:spPr>
          <a:xfrm>
            <a:off x="5345876" y="4655070"/>
            <a:ext cx="2574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Stave test station @ LBNL</a:t>
            </a:r>
          </a:p>
        </p:txBody>
      </p:sp>
      <p:pic>
        <p:nvPicPr>
          <p:cNvPr id="12" name="Google Shape;79;p14">
            <a:extLst>
              <a:ext uri="{FF2B5EF4-FFF2-40B4-BE49-F238E27FC236}">
                <a16:creationId xmlns:a16="http://schemas.microsoft.com/office/drawing/2014/main" id="{E37C00AC-03DE-B943-9E07-842E52C6CE6F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877" y="1839050"/>
            <a:ext cx="3370588" cy="205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3404C1-6CD8-794B-A7ED-40CCDD67EC9B}"/>
              </a:ext>
            </a:extLst>
          </p:cNvPr>
          <p:cNvSpPr txBox="1"/>
          <p:nvPr/>
        </p:nvSpPr>
        <p:spPr>
          <a:xfrm>
            <a:off x="5416488" y="2160961"/>
            <a:ext cx="2560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Stave transportation case</a:t>
            </a:r>
          </a:p>
          <a:p>
            <a:r>
              <a:rPr lang="en-US" dirty="0">
                <a:solidFill>
                  <a:srgbClr val="FFFF00"/>
                </a:solidFill>
              </a:rPr>
              <a:t>@LBNL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1127E80-8CF1-2946-9E3C-CB48BF94CA1B}"/>
              </a:ext>
            </a:extLst>
          </p:cNvPr>
          <p:cNvGrpSpPr/>
          <p:nvPr/>
        </p:nvGrpSpPr>
        <p:grpSpPr>
          <a:xfrm>
            <a:off x="8629003" y="5032231"/>
            <a:ext cx="3562997" cy="1750516"/>
            <a:chOff x="6965094" y="4423034"/>
            <a:chExt cx="4801644" cy="2156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902DE4C-F0D2-2F46-B829-878FA00997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65094" y="4423034"/>
              <a:ext cx="4801644" cy="215625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46AB46-A7A7-3C4A-B08F-6CB3478BF74E}"/>
                </a:ext>
              </a:extLst>
            </p:cNvPr>
            <p:cNvSpPr txBox="1"/>
            <p:nvPr/>
          </p:nvSpPr>
          <p:spPr>
            <a:xfrm>
              <a:off x="7156478" y="4423034"/>
              <a:ext cx="325743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RU and PU Cooling Plates @UT-A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A1C966-2E4D-6741-82EA-5337E361B9A0}"/>
              </a:ext>
            </a:extLst>
          </p:cNvPr>
          <p:cNvCxnSpPr/>
          <p:nvPr/>
        </p:nvCxnSpPr>
        <p:spPr>
          <a:xfrm>
            <a:off x="10547739" y="4277909"/>
            <a:ext cx="0" cy="75432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36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833D2-A6CE-954E-9BBC-75D68ADE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33B8-9E97-6F4E-8001-D58111BC8CEC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563E3F2-3B37-EF47-9C3A-BF6735868AD6}"/>
              </a:ext>
            </a:extLst>
          </p:cNvPr>
          <p:cNvGraphicFramePr>
            <a:graphicFrameLocks noGrp="1"/>
          </p:cNvGraphicFramePr>
          <p:nvPr/>
        </p:nvGraphicFramePr>
        <p:xfrm>
          <a:off x="66386" y="178944"/>
          <a:ext cx="8605823" cy="6359968"/>
        </p:xfrm>
        <a:graphic>
          <a:graphicData uri="http://schemas.openxmlformats.org/drawingml/2006/table">
            <a:tbl>
              <a:tblPr/>
              <a:tblGrid>
                <a:gridCol w="589439">
                  <a:extLst>
                    <a:ext uri="{9D8B030D-6E8A-4147-A177-3AD203B41FA5}">
                      <a16:colId xmlns:a16="http://schemas.microsoft.com/office/drawing/2014/main" val="800245599"/>
                    </a:ext>
                  </a:extLst>
                </a:gridCol>
                <a:gridCol w="501024">
                  <a:extLst>
                    <a:ext uri="{9D8B030D-6E8A-4147-A177-3AD203B41FA5}">
                      <a16:colId xmlns:a16="http://schemas.microsoft.com/office/drawing/2014/main" val="1771633382"/>
                    </a:ext>
                  </a:extLst>
                </a:gridCol>
                <a:gridCol w="501024">
                  <a:extLst>
                    <a:ext uri="{9D8B030D-6E8A-4147-A177-3AD203B41FA5}">
                      <a16:colId xmlns:a16="http://schemas.microsoft.com/office/drawing/2014/main" val="2253026304"/>
                    </a:ext>
                  </a:extLst>
                </a:gridCol>
                <a:gridCol w="501024">
                  <a:extLst>
                    <a:ext uri="{9D8B030D-6E8A-4147-A177-3AD203B41FA5}">
                      <a16:colId xmlns:a16="http://schemas.microsoft.com/office/drawing/2014/main" val="3986392688"/>
                    </a:ext>
                  </a:extLst>
                </a:gridCol>
                <a:gridCol w="501024">
                  <a:extLst>
                    <a:ext uri="{9D8B030D-6E8A-4147-A177-3AD203B41FA5}">
                      <a16:colId xmlns:a16="http://schemas.microsoft.com/office/drawing/2014/main" val="975748299"/>
                    </a:ext>
                  </a:extLst>
                </a:gridCol>
                <a:gridCol w="501024">
                  <a:extLst>
                    <a:ext uri="{9D8B030D-6E8A-4147-A177-3AD203B41FA5}">
                      <a16:colId xmlns:a16="http://schemas.microsoft.com/office/drawing/2014/main" val="242637113"/>
                    </a:ext>
                  </a:extLst>
                </a:gridCol>
                <a:gridCol w="501024">
                  <a:extLst>
                    <a:ext uri="{9D8B030D-6E8A-4147-A177-3AD203B41FA5}">
                      <a16:colId xmlns:a16="http://schemas.microsoft.com/office/drawing/2014/main" val="268187625"/>
                    </a:ext>
                  </a:extLst>
                </a:gridCol>
                <a:gridCol w="501024">
                  <a:extLst>
                    <a:ext uri="{9D8B030D-6E8A-4147-A177-3AD203B41FA5}">
                      <a16:colId xmlns:a16="http://schemas.microsoft.com/office/drawing/2014/main" val="2765461970"/>
                    </a:ext>
                  </a:extLst>
                </a:gridCol>
                <a:gridCol w="501024">
                  <a:extLst>
                    <a:ext uri="{9D8B030D-6E8A-4147-A177-3AD203B41FA5}">
                      <a16:colId xmlns:a16="http://schemas.microsoft.com/office/drawing/2014/main" val="3948655392"/>
                    </a:ext>
                  </a:extLst>
                </a:gridCol>
                <a:gridCol w="501024">
                  <a:extLst>
                    <a:ext uri="{9D8B030D-6E8A-4147-A177-3AD203B41FA5}">
                      <a16:colId xmlns:a16="http://schemas.microsoft.com/office/drawing/2014/main" val="462886203"/>
                    </a:ext>
                  </a:extLst>
                </a:gridCol>
                <a:gridCol w="501024">
                  <a:extLst>
                    <a:ext uri="{9D8B030D-6E8A-4147-A177-3AD203B41FA5}">
                      <a16:colId xmlns:a16="http://schemas.microsoft.com/office/drawing/2014/main" val="3109977773"/>
                    </a:ext>
                  </a:extLst>
                </a:gridCol>
                <a:gridCol w="501024">
                  <a:extLst>
                    <a:ext uri="{9D8B030D-6E8A-4147-A177-3AD203B41FA5}">
                      <a16:colId xmlns:a16="http://schemas.microsoft.com/office/drawing/2014/main" val="2853123231"/>
                    </a:ext>
                  </a:extLst>
                </a:gridCol>
                <a:gridCol w="501024">
                  <a:extLst>
                    <a:ext uri="{9D8B030D-6E8A-4147-A177-3AD203B41FA5}">
                      <a16:colId xmlns:a16="http://schemas.microsoft.com/office/drawing/2014/main" val="1146664507"/>
                    </a:ext>
                  </a:extLst>
                </a:gridCol>
                <a:gridCol w="501024">
                  <a:extLst>
                    <a:ext uri="{9D8B030D-6E8A-4147-A177-3AD203B41FA5}">
                      <a16:colId xmlns:a16="http://schemas.microsoft.com/office/drawing/2014/main" val="3073280226"/>
                    </a:ext>
                  </a:extLst>
                </a:gridCol>
                <a:gridCol w="501024">
                  <a:extLst>
                    <a:ext uri="{9D8B030D-6E8A-4147-A177-3AD203B41FA5}">
                      <a16:colId xmlns:a16="http://schemas.microsoft.com/office/drawing/2014/main" val="3980335671"/>
                    </a:ext>
                  </a:extLst>
                </a:gridCol>
                <a:gridCol w="501024">
                  <a:extLst>
                    <a:ext uri="{9D8B030D-6E8A-4147-A177-3AD203B41FA5}">
                      <a16:colId xmlns:a16="http://schemas.microsoft.com/office/drawing/2014/main" val="3563932057"/>
                    </a:ext>
                  </a:extLst>
                </a:gridCol>
                <a:gridCol w="501024">
                  <a:extLst>
                    <a:ext uri="{9D8B030D-6E8A-4147-A177-3AD203B41FA5}">
                      <a16:colId xmlns:a16="http://schemas.microsoft.com/office/drawing/2014/main" val="1130297947"/>
                    </a:ext>
                  </a:extLst>
                </a:gridCol>
              </a:tblGrid>
              <a:tr h="198179"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 rtl="0" fontAlgn="t"/>
                      <a:r>
                        <a:rPr lang="en-IN" sz="1050" b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STAVE-production summary table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113860"/>
                  </a:ext>
                </a:extLst>
              </a:tr>
              <a:tr h="373195">
                <a:tc>
                  <a:txBody>
                    <a:bodyPr/>
                    <a:lstStyle/>
                    <a:p>
                      <a:pPr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IBSTAVE ID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glue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Bonding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Pull test (&gt;=2 lifts + F &lt;7g)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bonding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</a:t>
                      </a:r>
                      <a:b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PWR test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Qualification test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Threshold cluster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Matrix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HIC+SF+C -&gt; Stave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metrology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 (long PWR extn.)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STAVE final test (PT100)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721699"/>
                  </a:ext>
                </a:extLst>
              </a:tr>
              <a:tr h="9219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964216"/>
                  </a:ext>
                </a:extLst>
              </a:tr>
              <a:tr h="9219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A201 (326)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143108"/>
                  </a:ext>
                </a:extLst>
              </a:tr>
              <a:tr h="1120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A202*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889184"/>
                  </a:ext>
                </a:extLst>
              </a:tr>
              <a:tr h="9219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A203 (144)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68222"/>
                  </a:ext>
                </a:extLst>
              </a:tr>
              <a:tr h="9219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A204 (158)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263177"/>
                  </a:ext>
                </a:extLst>
              </a:tr>
              <a:tr h="9219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A205 (167)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38163"/>
                  </a:ext>
                </a:extLst>
              </a:tr>
              <a:tr h="9219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A206 (204)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878918"/>
                  </a:ext>
                </a:extLst>
              </a:tr>
              <a:tr h="9219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B201 (352)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636380"/>
                  </a:ext>
                </a:extLst>
              </a:tr>
              <a:tr h="1120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B202*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Broken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763317"/>
                  </a:ext>
                </a:extLst>
              </a:tr>
              <a:tr h="9219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B203 (114)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937702"/>
                  </a:ext>
                </a:extLst>
              </a:tr>
              <a:tr h="1120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B204 (116)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086166"/>
                  </a:ext>
                </a:extLst>
              </a:tr>
              <a:tr h="9219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B205 (115)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393109"/>
                  </a:ext>
                </a:extLst>
              </a:tr>
              <a:tr h="9219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B206 (295)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412833"/>
                  </a:ext>
                </a:extLst>
              </a:tr>
              <a:tr h="1120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F201*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363070"/>
                  </a:ext>
                </a:extLst>
              </a:tr>
              <a:tr h="9219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F202 (230)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293170"/>
                  </a:ext>
                </a:extLst>
              </a:tr>
              <a:tr h="1120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F204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929504"/>
                  </a:ext>
                </a:extLst>
              </a:tr>
              <a:tr h="9219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G202 (234)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701970"/>
                  </a:ext>
                </a:extLst>
              </a:tr>
              <a:tr h="1120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G203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379676"/>
                  </a:ext>
                </a:extLst>
              </a:tr>
              <a:tr h="1120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F203*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dummy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768517"/>
                  </a:ext>
                </a:extLst>
              </a:tr>
              <a:tr h="9219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H202 (294)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391535"/>
                  </a:ext>
                </a:extLst>
              </a:tr>
              <a:tr h="9219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H203 (302)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657480"/>
                  </a:ext>
                </a:extLst>
              </a:tr>
              <a:tr h="9219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H204 (354)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263096"/>
                  </a:ext>
                </a:extLst>
              </a:tr>
              <a:tr h="1120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H206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382064"/>
                  </a:ext>
                </a:extLst>
              </a:tr>
              <a:tr h="9219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E204 (110)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045961"/>
                  </a:ext>
                </a:extLst>
              </a:tr>
              <a:tr h="1120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E201*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4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900323"/>
                  </a:ext>
                </a:extLst>
              </a:tr>
              <a:tr h="15699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E202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4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 (bad driver)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E04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4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628172"/>
                  </a:ext>
                </a:extLst>
              </a:tr>
              <a:tr h="9219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E206 (101)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38662"/>
                  </a:ext>
                </a:extLst>
              </a:tr>
              <a:tr h="1120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H205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512913"/>
                  </a:ext>
                </a:extLst>
              </a:tr>
              <a:tr h="9219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I202 (175)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172225"/>
                  </a:ext>
                </a:extLst>
              </a:tr>
              <a:tr h="9219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I203 (187)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392371"/>
                  </a:ext>
                </a:extLst>
              </a:tr>
              <a:tr h="1120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I204*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918576"/>
                  </a:ext>
                </a:extLst>
              </a:tr>
              <a:tr h="9219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I205 (266)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971635"/>
                  </a:ext>
                </a:extLst>
              </a:tr>
              <a:tr h="1120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J201*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359111"/>
                  </a:ext>
                </a:extLst>
              </a:tr>
              <a:tr h="1120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J202 (207)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935576"/>
                  </a:ext>
                </a:extLst>
              </a:tr>
              <a:tr h="15699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J203 (245) 345 right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283281"/>
                  </a:ext>
                </a:extLst>
              </a:tr>
              <a:tr h="1120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J204 (252)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499149"/>
                  </a:ext>
                </a:extLst>
              </a:tr>
              <a:tr h="1120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J206 (260)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547347"/>
                  </a:ext>
                </a:extLst>
              </a:tr>
              <a:tr h="1120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K202 (122)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726228"/>
                  </a:ext>
                </a:extLst>
              </a:tr>
              <a:tr h="1120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K203 (125)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16196"/>
                  </a:ext>
                </a:extLst>
              </a:tr>
              <a:tr h="1120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K204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006250"/>
                  </a:ext>
                </a:extLst>
              </a:tr>
              <a:tr h="1120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K205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9031885"/>
                  </a:ext>
                </a:extLst>
              </a:tr>
              <a:tr h="1120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K206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086023"/>
                  </a:ext>
                </a:extLst>
              </a:tr>
              <a:tr h="1120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L202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921161"/>
                  </a:ext>
                </a:extLst>
              </a:tr>
              <a:tr h="1120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L203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431019"/>
                  </a:ext>
                </a:extLst>
              </a:tr>
              <a:tr h="1120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L204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527050"/>
                  </a:ext>
                </a:extLst>
              </a:tr>
              <a:tr h="1120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L205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D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452572"/>
                  </a:ext>
                </a:extLst>
              </a:tr>
              <a:tr h="22906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J205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D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 stuck pix in Chip6 unstable</a:t>
                      </a:r>
                    </a:p>
                  </a:txBody>
                  <a:tcPr marL="0" marR="0" marT="4945" marB="4945" anchor="b">
                    <a:lnL w="9525" cap="flat" cmpd="sng" algn="ctr">
                      <a:solidFill>
                        <a:srgbClr val="20D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D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853439"/>
                  </a:ext>
                </a:extLst>
              </a:tr>
              <a:tr h="1120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451856"/>
                  </a:ext>
                </a:extLst>
              </a:tr>
              <a:tr h="1120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L206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766997"/>
                  </a:ext>
                </a:extLst>
              </a:tr>
              <a:tr h="112026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7417" marR="7417" marT="4945" marB="494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601401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16BAA57-F3B3-CC45-9D27-C60E52D1EC77}"/>
              </a:ext>
            </a:extLst>
          </p:cNvPr>
          <p:cNvSpPr txBox="1"/>
          <p:nvPr/>
        </p:nvSpPr>
        <p:spPr>
          <a:xfrm>
            <a:off x="8853057" y="778648"/>
            <a:ext cx="31446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Stave Production meeting with CERN 08/27/20202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19 golden staves ready for shipping;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nd</a:t>
            </a:r>
            <a:r>
              <a:rPr lang="en-US" dirty="0">
                <a:solidFill>
                  <a:srgbClr val="FF0000"/>
                </a:solidFill>
              </a:rPr>
              <a:t> batch of metrology done for 6 STAVEs. Ready for final tests in next week or two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432FF"/>
                </a:solidFill>
              </a:rPr>
              <a:t>6 HICs ready to STAVE gluing.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E1285D-2932-A440-A365-C01ED49766E5}"/>
              </a:ext>
            </a:extLst>
          </p:cNvPr>
          <p:cNvSpPr txBox="1"/>
          <p:nvPr/>
        </p:nvSpPr>
        <p:spPr>
          <a:xfrm>
            <a:off x="8946789" y="3843062"/>
            <a:ext cx="31788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Expectations: </a:t>
            </a:r>
          </a:p>
          <a:p>
            <a:pPr fontAlgn="base"/>
            <a:r>
              <a:rPr lang="en-US" dirty="0"/>
              <a:t>- production rate ~10 staves/month</a:t>
            </a:r>
          </a:p>
          <a:p>
            <a:pPr fontAlgn="base"/>
            <a:r>
              <a:rPr lang="en-US" dirty="0"/>
              <a:t>- </a:t>
            </a:r>
            <a:r>
              <a:rPr lang="en-US" dirty="0">
                <a:solidFill>
                  <a:srgbClr val="FF0000"/>
                </a:solidFill>
              </a:rPr>
              <a:t>CERN can hold ~40 staves for   ~5 weeks;</a:t>
            </a:r>
          </a:p>
          <a:p>
            <a:pPr fontAlgn="base"/>
            <a:r>
              <a:rPr lang="en-US" dirty="0">
                <a:solidFill>
                  <a:srgbClr val="FF0000"/>
                </a:solidFill>
              </a:rPr>
              <a:t>- We need to get them to US soon.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E8C811-6B4B-2C47-8EB0-353587C00E9B}"/>
              </a:ext>
            </a:extLst>
          </p:cNvPr>
          <p:cNvSpPr/>
          <p:nvPr/>
        </p:nvSpPr>
        <p:spPr>
          <a:xfrm>
            <a:off x="7122253" y="4236440"/>
            <a:ext cx="570452" cy="10905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13D840-515D-0F41-87EA-0A1E9E66112D}"/>
              </a:ext>
            </a:extLst>
          </p:cNvPr>
          <p:cNvSpPr/>
          <p:nvPr/>
        </p:nvSpPr>
        <p:spPr>
          <a:xfrm>
            <a:off x="5152238" y="5135724"/>
            <a:ext cx="570452" cy="870793"/>
          </a:xfrm>
          <a:prstGeom prst="ellipse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EEB2EE-5D22-B346-9F6A-26ABD75DC15D}"/>
              </a:ext>
            </a:extLst>
          </p:cNvPr>
          <p:cNvSpPr/>
          <p:nvPr/>
        </p:nvSpPr>
        <p:spPr>
          <a:xfrm>
            <a:off x="8111545" y="706073"/>
            <a:ext cx="570452" cy="368136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52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0D6FC5C-788E-8648-AEE7-B427E40B37ED}"/>
              </a:ext>
            </a:extLst>
          </p:cNvPr>
          <p:cNvGrpSpPr/>
          <p:nvPr/>
        </p:nvGrpSpPr>
        <p:grpSpPr>
          <a:xfrm>
            <a:off x="6096000" y="931268"/>
            <a:ext cx="5915149" cy="5476345"/>
            <a:chOff x="6276851" y="590800"/>
            <a:chExt cx="5915149" cy="5476345"/>
          </a:xfrm>
        </p:grpSpPr>
        <p:pic>
          <p:nvPicPr>
            <p:cNvPr id="8" name="Content Placeholder 3">
              <a:extLst>
                <a:ext uri="{FF2B5EF4-FFF2-40B4-BE49-F238E27FC236}">
                  <a16:creationId xmlns:a16="http://schemas.microsoft.com/office/drawing/2014/main" id="{078A38B7-7466-DA4D-BAEC-9883227F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76851" y="973122"/>
              <a:ext cx="5915149" cy="509402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22EB7C-23B6-AD4A-B462-0FFB2A40075B}"/>
                </a:ext>
              </a:extLst>
            </p:cNvPr>
            <p:cNvSpPr txBox="1"/>
            <p:nvPr/>
          </p:nvSpPr>
          <p:spPr>
            <a:xfrm>
              <a:off x="7870721" y="590800"/>
              <a:ext cx="25864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Pre-COVID19 Schedule</a:t>
              </a: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AF6037A8-79C7-CB42-BD15-94BC6156B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24229"/>
          </a:xfrm>
        </p:spPr>
        <p:txBody>
          <a:bodyPr/>
          <a:lstStyle/>
          <a:p>
            <a:r>
              <a:rPr lang="en-US" dirty="0"/>
              <a:t>COVID-19 Impacts on Schedule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F78B660-1997-FA40-9094-E635EC23E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24" y="1331378"/>
            <a:ext cx="5064649" cy="473187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Mechanical support design and production </a:t>
            </a:r>
          </a:p>
          <a:p>
            <a:pPr lvl="1"/>
            <a:r>
              <a:rPr lang="en-US" dirty="0"/>
              <a:t>~3 months delay in detector design and prototyping</a:t>
            </a:r>
          </a:p>
          <a:p>
            <a:pPr lvl="1"/>
            <a:r>
              <a:rPr lang="en-US" dirty="0"/>
              <a:t>FDR(7/2020) postponed to a later time this year(TBD) </a:t>
            </a:r>
          </a:p>
          <a:p>
            <a:r>
              <a:rPr lang="en-US" dirty="0"/>
              <a:t>Readout electronics production </a:t>
            </a:r>
          </a:p>
          <a:p>
            <a:pPr lvl="1"/>
            <a:r>
              <a:rPr lang="en-US" dirty="0"/>
              <a:t>Power boards, ~1 month delay, but no impact on other schedules</a:t>
            </a:r>
          </a:p>
          <a:p>
            <a:pPr lvl="1"/>
            <a:r>
              <a:rPr lang="en-US" dirty="0"/>
              <a:t>RU boards, ~2 months delay, but no impact on other schedules</a:t>
            </a:r>
          </a:p>
          <a:p>
            <a:pPr lvl="1"/>
            <a:r>
              <a:rPr lang="en-US" dirty="0"/>
              <a:t>FELIX board production under preparation   </a:t>
            </a:r>
          </a:p>
          <a:p>
            <a:pPr lvl="1"/>
            <a:r>
              <a:rPr lang="en-US" dirty="0"/>
              <a:t>Readout cables, designed and tested, waiting for the final mechanical design to fix the length</a:t>
            </a:r>
          </a:p>
          <a:p>
            <a:r>
              <a:rPr lang="en-US" dirty="0"/>
              <a:t>Readout firmware and software</a:t>
            </a:r>
          </a:p>
          <a:p>
            <a:pPr lvl="1"/>
            <a:r>
              <a:rPr lang="en-US" dirty="0"/>
              <a:t>Minimal impact, all milestones achieved</a:t>
            </a:r>
          </a:p>
        </p:txBody>
      </p:sp>
    </p:spTree>
    <p:extLst>
      <p:ext uri="{BB962C8B-B14F-4D97-AF65-F5344CB8AC3E}">
        <p14:creationId xmlns:p14="http://schemas.microsoft.com/office/powerpoint/2010/main" val="2227004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C113B-ECA4-0641-B8FD-9A501EB51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3" y="18255"/>
            <a:ext cx="6118654" cy="1325563"/>
          </a:xfrm>
        </p:spPr>
        <p:txBody>
          <a:bodyPr/>
          <a:lstStyle/>
          <a:p>
            <a:r>
              <a:rPr lang="en-US" dirty="0"/>
              <a:t>More good looking photos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4ADF8-F347-9049-BDA2-2AA3CF4F8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749" y="1825625"/>
            <a:ext cx="4937159" cy="4351338"/>
          </a:xfrm>
        </p:spPr>
        <p:txBody>
          <a:bodyPr/>
          <a:lstStyle/>
          <a:p>
            <a:r>
              <a:rPr lang="en-US" dirty="0"/>
              <a:t>Add photos of people working on hardware, testing etc.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C723E0-3D0F-8747-B191-13CDE38EBC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874" y="4348164"/>
            <a:ext cx="3818964" cy="23106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1E5E93-40F7-A345-B3AD-E9533B48C7C4}"/>
              </a:ext>
            </a:extLst>
          </p:cNvPr>
          <p:cNvSpPr txBox="1"/>
          <p:nvPr/>
        </p:nvSpPr>
        <p:spPr>
          <a:xfrm>
            <a:off x="189052" y="6233200"/>
            <a:ext cx="299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Fermilab Test beam May 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85B821-5B6C-D44C-87DA-4F74A13196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250" y="3429000"/>
            <a:ext cx="4306360" cy="32297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2B516A-5178-F642-8928-7FFC44C865EC}"/>
              </a:ext>
            </a:extLst>
          </p:cNvPr>
          <p:cNvSpPr txBox="1"/>
          <p:nvPr/>
        </p:nvSpPr>
        <p:spPr>
          <a:xfrm>
            <a:off x="4433686" y="3816628"/>
            <a:ext cx="3324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Testing production staves at LANL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8236D6-8ABF-6544-8ADA-6816C6465F36}"/>
              </a:ext>
            </a:extLst>
          </p:cNvPr>
          <p:cNvGrpSpPr/>
          <p:nvPr/>
        </p:nvGrpSpPr>
        <p:grpSpPr>
          <a:xfrm>
            <a:off x="8691666" y="754079"/>
            <a:ext cx="3435461" cy="5904691"/>
            <a:chOff x="236888" y="953310"/>
            <a:chExt cx="3435461" cy="59046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F58350D-101F-A545-AA70-7D513E1C97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997726" y="2187925"/>
              <a:ext cx="5904690" cy="343546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3ADD89-5C3C-B643-9EB0-515D2C4F0DCC}"/>
                </a:ext>
              </a:extLst>
            </p:cNvPr>
            <p:cNvSpPr txBox="1"/>
            <p:nvPr/>
          </p:nvSpPr>
          <p:spPr>
            <a:xfrm>
              <a:off x="579723" y="953310"/>
              <a:ext cx="27497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8-chip/stave full readout &amp; </a:t>
              </a:r>
            </a:p>
            <a:p>
              <a:r>
                <a:rPr lang="en-US" dirty="0">
                  <a:solidFill>
                    <a:srgbClr val="FFFF00"/>
                  </a:solidFill>
                </a:rPr>
                <a:t>control system @LANL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1427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9752</TotalTime>
  <Words>1246</Words>
  <Application>Microsoft Macintosh PowerPoint</Application>
  <PresentationFormat>Widescreen</PresentationFormat>
  <Paragraphs>738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MVTX Upgrade Status: 09/02/2020</vt:lpstr>
      <vt:lpstr>Hardware Progress</vt:lpstr>
      <vt:lpstr>PowerPoint Presentation</vt:lpstr>
      <vt:lpstr>COVID-19 Impacts on Schedule</vt:lpstr>
      <vt:lpstr>More good looking photos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Upgrade Status: 09/02/2020</dc:title>
  <dc:creator>Ming Liu</dc:creator>
  <cp:lastModifiedBy>Ming Liu</cp:lastModifiedBy>
  <cp:revision>24</cp:revision>
  <dcterms:created xsi:type="dcterms:W3CDTF">2020-09-02T04:06:02Z</dcterms:created>
  <dcterms:modified xsi:type="dcterms:W3CDTF">2020-09-08T22:38:34Z</dcterms:modified>
</cp:coreProperties>
</file>