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89" r:id="rId4"/>
    <p:sldId id="287" r:id="rId5"/>
    <p:sldId id="265" r:id="rId6"/>
    <p:sldId id="264" r:id="rId7"/>
    <p:sldId id="263" r:id="rId8"/>
    <p:sldId id="290" r:id="rId9"/>
    <p:sldId id="288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3723"/>
    <p:restoredTop sz="96405"/>
  </p:normalViewPr>
  <p:slideViewPr>
    <p:cSldViewPr snapToGrid="0" snapToObjects="1">
      <p:cViewPr varScale="1">
        <p:scale>
          <a:sx n="92" d="100"/>
          <a:sy n="92" d="100"/>
        </p:scale>
        <p:origin x="18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891F7-D9AD-5744-97AF-767F46D87AF3}" type="datetimeFigureOut">
              <a:rPr lang="en-US" smtClean="0"/>
              <a:t>5/20/20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2032A-E363-0A41-94DC-FD72CCEC2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4906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8954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522B-F82F-C149-A36A-4AA0BF54E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DDCB21-5FBA-D342-9DD5-275F4011C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2E830-7E69-0A47-9AF0-73E0648C1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D024C-F717-F944-940A-7D303D30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02F9B-7A97-2E41-AC18-A46E05933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69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9752-BDE1-C245-875A-40565184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E936A-DB46-764E-A521-FF264746A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A5C8-D487-AC4E-8ACF-E82F080B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C874D-4479-A84D-849C-F3AC14CE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62FC7-EC31-BF4F-A21A-197B42C4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0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B3572A-0CDF-994F-80E6-79F49C2CB2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081C7-4FAF-7744-98AC-EFE753602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3B1F8-B3C1-C84B-94BE-B139D5B1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4C63-FE41-D543-BB9D-2238CFF5A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051E7-4623-4244-8B8F-D5312CECC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23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29DFF-C635-B14C-8192-00B0F88C5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0DE1C-2B12-4343-A28F-AD3FC03BB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CBD3B-19A6-3D43-ABE9-C16ABCC7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4DE0-A61D-7844-A600-88E28CD6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E98F9-B654-AA46-BEFF-42CC3590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65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384D3-59BE-E841-A0C0-F997AA435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CBAAB-B29B-374E-9ED0-7C4C75E1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A40EC-996A-F349-B8AA-B7F3B211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89341-C7F7-184F-BF70-E80874BE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0AB8F-C845-9B43-82C6-1AC7F0BD4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7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DA2DB-C1AB-644C-9862-B4BA74506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A798D-5604-274B-B23F-94852CDF0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1E8F3-2C86-4D4F-BEDC-BE67719E3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1DAEE-C5F8-9043-AC69-56D5F1E11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D9740-18B6-7C46-AA2C-1C4D86405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D188B-CB44-7945-A9C8-4B5F1365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96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063AE-4A7E-D243-ADDA-6701751E2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4499D-066C-E342-BED0-C6FA9C571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E03CF-2F0D-FC44-B22C-AD94880E2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3EE160-0CDB-2746-8E8A-C7A2FF365B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A7820-D956-A74A-9B63-4676E178D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F118CC-3D25-3D41-8FC0-6F99400B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EBA4C2-50B0-2E43-A300-887723886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C0A4F-F724-954B-8D29-54ED5B522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46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C4B63-CF1C-1846-B6EE-29DE2D89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9B60AE-6C0E-EA44-BC6F-9C884E44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D28030-BB62-0148-A5B8-2B67D429B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7D0B-30A6-D14D-8530-098B3E38C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27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091CC-215A-2E41-98B2-44768D69E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D7D45-5241-8C42-AA53-24992516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C329C-348C-A142-B196-68469320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4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11589-D889-4D48-8116-0F0734E6D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10B52-5760-5E4F-9CD2-7CEA98E12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88216-3007-344A-BDB7-605DC712B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047BB8-1FBB-BB4C-BE6B-2AF4420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90C52-3D31-E94C-AFD6-4BBCA6DF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F4116-98DC-D746-9C6E-02904F96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49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65DD8-6C2A-5649-9D93-AB1359739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1A96E-D6CC-E04E-A239-46C7F7BC3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AFA868-65E5-344A-B326-6CCEB4D44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852EE-416F-4E4D-80FE-D30BC136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08F31-B153-264E-8CB0-21BFF55E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B429C-3ADC-764C-8961-59611AD9D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4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16474B-1D06-FB4A-9B05-9482FBFE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1FAB8-7AD6-4343-92EF-53D063DE4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B19F4-D903-6344-BA52-A751BAB7C1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5/21/20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49F0B-2CF5-0E48-84A3-360C3262D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Status and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E9FF2-668D-884C-A9F7-46E099776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9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25394-E020-B64C-A677-E15161C3D3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MVTX Status and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BEC34-3C5D-9D48-B011-B02E662C3F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997484"/>
          </a:xfrm>
        </p:spPr>
        <p:txBody>
          <a:bodyPr>
            <a:normAutofit/>
          </a:bodyPr>
          <a:lstStyle/>
          <a:p>
            <a:r>
              <a:rPr lang="en-US" dirty="0"/>
              <a:t>Ming Liu</a:t>
            </a:r>
          </a:p>
          <a:p>
            <a:r>
              <a:rPr lang="en-US" dirty="0"/>
              <a:t>For the MVTX Group</a:t>
            </a:r>
          </a:p>
          <a:p>
            <a:r>
              <a:rPr lang="en-US" dirty="0"/>
              <a:t>05/21/2020 </a:t>
            </a:r>
          </a:p>
          <a:p>
            <a:r>
              <a:rPr lang="en-US" dirty="0" err="1"/>
              <a:t>sPHENIX</a:t>
            </a:r>
            <a:r>
              <a:rPr lang="en-US" dirty="0"/>
              <a:t> L2 Meeting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1790F-CC5E-634B-A435-62DFC0279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0150B-CE23-FD41-AEFA-925208D31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6BB86-F9F3-0E4F-B06D-E84209C45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2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>
            <a:spLocks noGrp="1"/>
          </p:cNvSpPr>
          <p:nvPr>
            <p:ph type="title"/>
          </p:nvPr>
        </p:nvSpPr>
        <p:spPr>
          <a:xfrm>
            <a:off x="203200" y="33341"/>
            <a:ext cx="11379200" cy="7540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800"/>
              <a:t>Detector Assembly - Procedure</a:t>
            </a:r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6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10</a:t>
            </a:fld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body" idx="1"/>
          </p:nvPr>
        </p:nvSpPr>
        <p:spPr>
          <a:xfrm>
            <a:off x="632733" y="5130067"/>
            <a:ext cx="5006000" cy="1036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91438" indent="-91438">
              <a:spcBef>
                <a:spcPts val="0"/>
              </a:spcBef>
              <a:buClr>
                <a:srgbClr val="0070C0"/>
              </a:buClr>
              <a:buSzPts val="1200"/>
            </a:pPr>
            <a:r>
              <a:rPr lang="en-US" sz="1600" b="1">
                <a:solidFill>
                  <a:srgbClr val="0070C0"/>
                </a:solidFill>
              </a:rPr>
              <a:t>Assembly</a:t>
            </a:r>
            <a:r>
              <a:rPr lang="en-US" sz="1600">
                <a:solidFill>
                  <a:srgbClr val="0070C0"/>
                </a:solidFill>
              </a:rPr>
              <a:t>:</a:t>
            </a:r>
            <a:r>
              <a:rPr lang="en-US" sz="1600">
                <a:solidFill>
                  <a:schemeClr val="dk2"/>
                </a:solidFill>
              </a:rPr>
              <a:t>   Staves 🡪 Layers 🡪 Half-Barrels</a:t>
            </a:r>
            <a:endParaRPr/>
          </a:p>
          <a:p>
            <a:pPr marL="91438" indent="-91438">
              <a:spcBef>
                <a:spcPts val="320"/>
              </a:spcBef>
              <a:buClr>
                <a:srgbClr val="00B050"/>
              </a:buClr>
              <a:buSzPts val="1200"/>
            </a:pPr>
            <a:r>
              <a:rPr lang="en-US" sz="1600" b="1">
                <a:solidFill>
                  <a:srgbClr val="00B050"/>
                </a:solidFill>
              </a:rPr>
              <a:t>QA</a:t>
            </a:r>
            <a:r>
              <a:rPr lang="en-US" sz="1600">
                <a:solidFill>
                  <a:srgbClr val="00B050"/>
                </a:solidFill>
              </a:rPr>
              <a:t>: </a:t>
            </a:r>
            <a:r>
              <a:rPr lang="en-US" sz="1600">
                <a:solidFill>
                  <a:schemeClr val="dk2"/>
                </a:solidFill>
              </a:rPr>
              <a:t>	       Functional test at each step</a:t>
            </a:r>
            <a:endParaRPr/>
          </a:p>
          <a:p>
            <a:pPr marL="91438" indent="-91438">
              <a:spcBef>
                <a:spcPts val="320"/>
              </a:spcBef>
              <a:buClr>
                <a:srgbClr val="C00000"/>
              </a:buClr>
              <a:buSzPts val="1200"/>
            </a:pPr>
            <a:r>
              <a:rPr lang="en-US" sz="1600" b="1">
                <a:solidFill>
                  <a:srgbClr val="C00000"/>
                </a:solidFill>
              </a:rPr>
              <a:t>Metrology</a:t>
            </a:r>
            <a:r>
              <a:rPr lang="en-US" sz="1600">
                <a:solidFill>
                  <a:srgbClr val="C00000"/>
                </a:solidFill>
              </a:rPr>
              <a:t>:</a:t>
            </a:r>
            <a:r>
              <a:rPr lang="en-US" sz="1600">
                <a:solidFill>
                  <a:schemeClr val="dk2"/>
                </a:solidFill>
              </a:rPr>
              <a:t>  Map the sensitive volume</a:t>
            </a:r>
            <a:r>
              <a:rPr lang="en-US" sz="1600"/>
              <a:t> </a:t>
            </a:r>
            <a:r>
              <a:rPr lang="en-US" sz="1600">
                <a:solidFill>
                  <a:schemeClr val="dk2"/>
                </a:solidFill>
              </a:rPr>
              <a:t>positions</a:t>
            </a:r>
            <a:endParaRPr sz="1051"/>
          </a:p>
        </p:txBody>
      </p:sp>
      <p:sp>
        <p:nvSpPr>
          <p:cNvPr id="168" name="Google Shape;168;p23"/>
          <p:cNvSpPr txBox="1"/>
          <p:nvPr/>
        </p:nvSpPr>
        <p:spPr>
          <a:xfrm>
            <a:off x="1676400" y="994145"/>
            <a:ext cx="1648115" cy="61555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Tested</a:t>
            </a:r>
            <a:endParaRPr sz="2400"/>
          </a:p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Staves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3505200" y="994145"/>
            <a:ext cx="1648115" cy="61555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Sized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End wheels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5334000" y="990601"/>
            <a:ext cx="1648115" cy="61555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Assembly tooling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3325957" y="2133602"/>
            <a:ext cx="2006600" cy="369332"/>
          </a:xfrm>
          <a:prstGeom prst="rect">
            <a:avLst/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Half-layer </a:t>
            </a: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assembly</a:t>
            </a:r>
            <a:endParaRPr sz="16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3"/>
          <p:cNvSpPr txBox="1"/>
          <p:nvPr/>
        </p:nvSpPr>
        <p:spPr>
          <a:xfrm>
            <a:off x="7114885" y="990601"/>
            <a:ext cx="1648115" cy="61555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Sized</a:t>
            </a:r>
            <a:endParaRPr sz="2400"/>
          </a:p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CYSS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3325957" y="2917115"/>
            <a:ext cx="2006600" cy="369332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Half-layer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metrology</a:t>
            </a:r>
            <a:endParaRPr sz="16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5842000" y="3416762"/>
            <a:ext cx="2006600" cy="369332"/>
          </a:xfrm>
          <a:prstGeom prst="rect">
            <a:avLst/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Half-barrel </a:t>
            </a: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assembly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5842000" y="4407362"/>
            <a:ext cx="2006600" cy="615553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Half-barrel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metrology</a:t>
            </a:r>
            <a:endParaRPr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3"/>
          <p:cNvSpPr txBox="1"/>
          <p:nvPr/>
        </p:nvSpPr>
        <p:spPr>
          <a:xfrm>
            <a:off x="8915400" y="990601"/>
            <a:ext cx="1648115" cy="61555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Tested</a:t>
            </a:r>
            <a:endParaRPr sz="2400"/>
          </a:p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Power/RDO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1752600" y="2459916"/>
            <a:ext cx="1466797" cy="615553"/>
          </a:xfrm>
          <a:prstGeom prst="rect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Functional test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8" name="Google Shape;178;p23"/>
          <p:cNvCxnSpPr>
            <a:stCxn id="177" idx="3"/>
          </p:cNvCxnSpPr>
          <p:nvPr/>
        </p:nvCxnSpPr>
        <p:spPr>
          <a:xfrm>
            <a:off x="3219397" y="2767691"/>
            <a:ext cx="1110000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9" name="Google Shape;179;p23"/>
          <p:cNvCxnSpPr>
            <a:stCxn id="169" idx="2"/>
            <a:endCxn id="171" idx="0"/>
          </p:cNvCxnSpPr>
          <p:nvPr/>
        </p:nvCxnSpPr>
        <p:spPr>
          <a:xfrm>
            <a:off x="4329257" y="1609697"/>
            <a:ext cx="0" cy="5240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80" name="Google Shape;180;p23"/>
          <p:cNvCxnSpPr>
            <a:stCxn id="168" idx="2"/>
            <a:endCxn id="171" idx="0"/>
          </p:cNvCxnSpPr>
          <p:nvPr/>
        </p:nvCxnSpPr>
        <p:spPr>
          <a:xfrm>
            <a:off x="2500457" y="1609697"/>
            <a:ext cx="1828800" cy="5240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81" name="Google Shape;181;p23"/>
          <p:cNvCxnSpPr>
            <a:stCxn id="170" idx="2"/>
            <a:endCxn id="171" idx="0"/>
          </p:cNvCxnSpPr>
          <p:nvPr/>
        </p:nvCxnSpPr>
        <p:spPr>
          <a:xfrm flipH="1">
            <a:off x="4329257" y="1606153"/>
            <a:ext cx="1828800" cy="5276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82" name="Google Shape;182;p23"/>
          <p:cNvCxnSpPr>
            <a:stCxn id="171" idx="2"/>
            <a:endCxn id="173" idx="0"/>
          </p:cNvCxnSpPr>
          <p:nvPr/>
        </p:nvCxnSpPr>
        <p:spPr>
          <a:xfrm>
            <a:off x="4329257" y="2502933"/>
            <a:ext cx="0" cy="4140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83" name="Google Shape;183;p23"/>
          <p:cNvCxnSpPr>
            <a:stCxn id="172" idx="2"/>
            <a:endCxn id="174" idx="0"/>
          </p:cNvCxnSpPr>
          <p:nvPr/>
        </p:nvCxnSpPr>
        <p:spPr>
          <a:xfrm flipH="1">
            <a:off x="6845343" y="1606153"/>
            <a:ext cx="1093600" cy="18108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84" name="Google Shape;184;p23"/>
          <p:cNvCxnSpPr>
            <a:endCxn id="174" idx="1"/>
          </p:cNvCxnSpPr>
          <p:nvPr/>
        </p:nvCxnSpPr>
        <p:spPr>
          <a:xfrm>
            <a:off x="4340800" y="3601428"/>
            <a:ext cx="1501200" cy="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85" name="Google Shape;185;p23"/>
          <p:cNvCxnSpPr/>
          <p:nvPr/>
        </p:nvCxnSpPr>
        <p:spPr>
          <a:xfrm rot="10800000">
            <a:off x="4329257" y="3238375"/>
            <a:ext cx="0" cy="36454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6" name="Google Shape;186;p23"/>
          <p:cNvSpPr txBox="1"/>
          <p:nvPr/>
        </p:nvSpPr>
        <p:spPr>
          <a:xfrm>
            <a:off x="4172004" y="3907716"/>
            <a:ext cx="1466797" cy="615553"/>
          </a:xfrm>
          <a:prstGeom prst="rect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Functional test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7" name="Google Shape;187;p23"/>
          <p:cNvCxnSpPr>
            <a:stCxn id="186" idx="3"/>
          </p:cNvCxnSpPr>
          <p:nvPr/>
        </p:nvCxnSpPr>
        <p:spPr>
          <a:xfrm>
            <a:off x="5638801" y="4215491"/>
            <a:ext cx="1206400" cy="44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88" name="Google Shape;188;p23"/>
          <p:cNvCxnSpPr>
            <a:stCxn id="174" idx="2"/>
            <a:endCxn id="175" idx="0"/>
          </p:cNvCxnSpPr>
          <p:nvPr/>
        </p:nvCxnSpPr>
        <p:spPr>
          <a:xfrm>
            <a:off x="6845300" y="3786093"/>
            <a:ext cx="0" cy="6212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89" name="Google Shape;189;p23"/>
          <p:cNvSpPr txBox="1"/>
          <p:nvPr/>
        </p:nvSpPr>
        <p:spPr>
          <a:xfrm>
            <a:off x="6251893" y="5397962"/>
            <a:ext cx="1952308" cy="369332"/>
          </a:xfrm>
          <a:prstGeom prst="rect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Final validation test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0" name="Google Shape;190;p23"/>
          <p:cNvCxnSpPr>
            <a:stCxn id="189" idx="3"/>
          </p:cNvCxnSpPr>
          <p:nvPr/>
        </p:nvCxnSpPr>
        <p:spPr>
          <a:xfrm>
            <a:off x="8204200" y="5582628"/>
            <a:ext cx="1077600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91" name="Google Shape;191;p23"/>
          <p:cNvSpPr txBox="1"/>
          <p:nvPr/>
        </p:nvSpPr>
        <p:spPr>
          <a:xfrm>
            <a:off x="8280400" y="4940762"/>
            <a:ext cx="2006600" cy="369332"/>
          </a:xfrm>
          <a:prstGeom prst="rect">
            <a:avLst/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Half-barrel </a:t>
            </a: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full chain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2" name="Google Shape;192;p23"/>
          <p:cNvCxnSpPr>
            <a:stCxn id="176" idx="2"/>
            <a:endCxn id="191" idx="0"/>
          </p:cNvCxnSpPr>
          <p:nvPr/>
        </p:nvCxnSpPr>
        <p:spPr>
          <a:xfrm flipH="1">
            <a:off x="9283857" y="1606153"/>
            <a:ext cx="455600" cy="33348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3" name="Google Shape;193;p23"/>
          <p:cNvCxnSpPr/>
          <p:nvPr/>
        </p:nvCxnSpPr>
        <p:spPr>
          <a:xfrm>
            <a:off x="6845300" y="5110456"/>
            <a:ext cx="1410421" cy="1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4" name="Google Shape;194;p23"/>
          <p:cNvCxnSpPr>
            <a:endCxn id="175" idx="2"/>
          </p:cNvCxnSpPr>
          <p:nvPr/>
        </p:nvCxnSpPr>
        <p:spPr>
          <a:xfrm rot="10800000">
            <a:off x="6845300" y="5022915"/>
            <a:ext cx="0" cy="876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23"/>
          <p:cNvCxnSpPr/>
          <p:nvPr/>
        </p:nvCxnSpPr>
        <p:spPr>
          <a:xfrm>
            <a:off x="9271000" y="5279316"/>
            <a:ext cx="0" cy="538881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96" name="Google Shape;196;p23"/>
          <p:cNvSpPr txBox="1"/>
          <p:nvPr/>
        </p:nvSpPr>
        <p:spPr>
          <a:xfrm>
            <a:off x="8280400" y="5778962"/>
            <a:ext cx="2006600" cy="369332"/>
          </a:xfrm>
          <a:prstGeom prst="rect">
            <a:avLst/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Half-barrel </a:t>
            </a: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delivered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7FDD3-1B7D-0445-9B7C-11BEA0A99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0DF980-DFA2-0B43-9213-977130F3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</p:spTree>
    <p:extLst>
      <p:ext uri="{BB962C8B-B14F-4D97-AF65-F5344CB8AC3E}">
        <p14:creationId xmlns:p14="http://schemas.microsoft.com/office/powerpoint/2010/main" val="2900905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75FEE-38C1-C748-B1C9-54864CC7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82" y="0"/>
            <a:ext cx="5346217" cy="823364"/>
          </a:xfrm>
        </p:spPr>
        <p:txBody>
          <a:bodyPr>
            <a:noAutofit/>
          </a:bodyPr>
          <a:lstStyle/>
          <a:p>
            <a:r>
              <a:rPr lang="en-US" sz="3600" dirty="0"/>
              <a:t>Project Status - </a:t>
            </a:r>
            <a:r>
              <a:rPr lang="en-US" sz="3600" b="1" dirty="0"/>
              <a:t>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3F188-181C-934F-A45C-30ED08A04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94" y="718285"/>
            <a:ext cx="5683807" cy="5820627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Design</a:t>
            </a:r>
          </a:p>
          <a:p>
            <a:pPr lvl="1"/>
            <a:r>
              <a:rPr lang="en-US" dirty="0"/>
              <a:t>One-piece </a:t>
            </a:r>
            <a:r>
              <a:rPr lang="en-US" dirty="0" err="1"/>
              <a:t>EndWheel</a:t>
            </a:r>
            <a:r>
              <a:rPr lang="en-US" dirty="0"/>
              <a:t> (change from ALICE/ITS): </a:t>
            </a:r>
          </a:p>
          <a:p>
            <a:pPr lvl="2"/>
            <a:r>
              <a:rPr lang="en-US" dirty="0"/>
              <a:t>prototype in hand – looks good!</a:t>
            </a:r>
          </a:p>
          <a:p>
            <a:pPr lvl="2"/>
            <a:r>
              <a:rPr lang="en-US" dirty="0"/>
              <a:t>now in shop for CMM x-check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Nose roller-assembly (Jan. review suggestion): </a:t>
            </a:r>
          </a:p>
          <a:p>
            <a:pPr lvl="2"/>
            <a:r>
              <a:rPr lang="en-US" dirty="0"/>
              <a:t>designed</a:t>
            </a:r>
          </a:p>
          <a:p>
            <a:pPr lvl="2"/>
            <a:r>
              <a:rPr lang="en-US" dirty="0"/>
              <a:t>prototyping (end of May back from shop)	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Left to do (end of May)</a:t>
            </a:r>
          </a:p>
          <a:p>
            <a:pPr lvl="2"/>
            <a:r>
              <a:rPr lang="en-US" dirty="0"/>
              <a:t>Finish FEA (next week)– all good so far</a:t>
            </a:r>
          </a:p>
          <a:p>
            <a:pPr lvl="2"/>
            <a:r>
              <a:rPr lang="en-US" dirty="0"/>
              <a:t>Finish drawings (end of this week)</a:t>
            </a:r>
          </a:p>
          <a:p>
            <a:pPr lvl="2"/>
            <a:r>
              <a:rPr lang="en-US" dirty="0"/>
              <a:t>CF layup (LBL input)</a:t>
            </a:r>
          </a:p>
          <a:p>
            <a:r>
              <a:rPr lang="en-US" b="1" dirty="0"/>
              <a:t>Vendor selection: </a:t>
            </a:r>
          </a:p>
          <a:p>
            <a:pPr lvl="1"/>
            <a:r>
              <a:rPr lang="en-US" dirty="0"/>
              <a:t>Ready to contact ~June (P6 was March-April)</a:t>
            </a:r>
          </a:p>
          <a:p>
            <a:pPr lvl="1"/>
            <a:r>
              <a:rPr lang="en-US" dirty="0"/>
              <a:t>Started preparing the SOW </a:t>
            </a:r>
          </a:p>
          <a:p>
            <a:r>
              <a:rPr lang="en-US" b="1" dirty="0"/>
              <a:t>Final design review ~ Fall 2020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was planned for 7/2020</a:t>
            </a:r>
          </a:p>
          <a:p>
            <a:r>
              <a:rPr lang="en-US" b="1" dirty="0"/>
              <a:t>Short term (after finishing design)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Prototyping  &amp; preparing the mega mock-up</a:t>
            </a:r>
          </a:p>
          <a:p>
            <a:pPr lvl="1"/>
            <a:r>
              <a:rPr lang="en-US" dirty="0"/>
              <a:t>X-wing, design installation tools, cooling, …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47DEC-A838-884D-B4BE-49A935AC8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352" y="1037373"/>
            <a:ext cx="3111500" cy="2616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1D66D-B4A6-7B4F-9B58-A56ACA61713D}"/>
              </a:ext>
            </a:extLst>
          </p:cNvPr>
          <p:cNvGrpSpPr/>
          <p:nvPr/>
        </p:nvGrpSpPr>
        <p:grpSpPr>
          <a:xfrm>
            <a:off x="5768501" y="94752"/>
            <a:ext cx="3785109" cy="2268184"/>
            <a:chOff x="7565670" y="4202349"/>
            <a:chExt cx="4380167" cy="21761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C3262B-166C-E947-8DF1-366538512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5260" y="4671897"/>
              <a:ext cx="4260986" cy="17066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4CD51D-7AC3-9944-B818-E226E0B7F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65670" y="4202349"/>
              <a:ext cx="4380167" cy="32358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74002D-91EE-7649-960B-99BEB4A2F427}"/>
              </a:ext>
            </a:extLst>
          </p:cNvPr>
          <p:cNvSpPr txBox="1"/>
          <p:nvPr/>
        </p:nvSpPr>
        <p:spPr>
          <a:xfrm>
            <a:off x="10222230" y="4878960"/>
            <a:ext cx="2046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Nice work by </a:t>
            </a:r>
          </a:p>
          <a:p>
            <a:r>
              <a:rPr lang="en-US" dirty="0"/>
              <a:t>MIT, LANL and LBNL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CFEED4B-C4C2-C644-9B6E-D736699BC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6328B98-07A9-5B48-9877-F7350D91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873E3C5-429E-FF40-BD8E-C573C1D8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2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C22641B-2E6F-7847-A2B8-73A68BFA1881}"/>
              </a:ext>
            </a:extLst>
          </p:cNvPr>
          <p:cNvCxnSpPr>
            <a:cxnSpLocks/>
          </p:cNvCxnSpPr>
          <p:nvPr/>
        </p:nvCxnSpPr>
        <p:spPr>
          <a:xfrm flipV="1">
            <a:off x="5252060" y="1661375"/>
            <a:ext cx="603368" cy="14732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D97DD1-234A-D64E-9E29-302F259C7641}"/>
              </a:ext>
            </a:extLst>
          </p:cNvPr>
          <p:cNvCxnSpPr>
            <a:cxnSpLocks/>
          </p:cNvCxnSpPr>
          <p:nvPr/>
        </p:nvCxnSpPr>
        <p:spPr>
          <a:xfrm>
            <a:off x="5252060" y="2515076"/>
            <a:ext cx="3568365" cy="3494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5EEB56C-18C2-8C49-9631-02590DCED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455" y="3501427"/>
            <a:ext cx="3637775" cy="333767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18BF5B-EAD6-3640-8404-E9649D6BAE88}"/>
              </a:ext>
            </a:extLst>
          </p:cNvPr>
          <p:cNvCxnSpPr>
            <a:cxnSpLocks/>
          </p:cNvCxnSpPr>
          <p:nvPr/>
        </p:nvCxnSpPr>
        <p:spPr>
          <a:xfrm>
            <a:off x="4675031" y="3255524"/>
            <a:ext cx="2408349" cy="55563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658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5C13C-0C2B-DE46-8086-B436D033B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6" y="18255"/>
            <a:ext cx="10515600" cy="1325563"/>
          </a:xfrm>
        </p:spPr>
        <p:txBody>
          <a:bodyPr/>
          <a:lstStyle/>
          <a:p>
            <a:r>
              <a:rPr lang="en-US" dirty="0"/>
              <a:t>Project Status: Readout and Electrical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42B86-F40A-5B4F-80D8-A31AAB547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55" y="1343818"/>
            <a:ext cx="10515600" cy="501253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Readout system integration </a:t>
            </a:r>
          </a:p>
          <a:p>
            <a:pPr lvl="1"/>
            <a:r>
              <a:rPr lang="en-US" dirty="0"/>
              <a:t>RU firmware/software updated (synced to ALICE 3/2020) </a:t>
            </a:r>
          </a:p>
          <a:p>
            <a:pPr lvl="1"/>
            <a:r>
              <a:rPr lang="en-US" dirty="0"/>
              <a:t>FELIX firmware/software </a:t>
            </a:r>
          </a:p>
          <a:p>
            <a:pPr lvl="2"/>
            <a:r>
              <a:rPr lang="en-US" dirty="0"/>
              <a:t>software/driver update (synced to ATLAS)</a:t>
            </a:r>
          </a:p>
          <a:p>
            <a:pPr lvl="2"/>
            <a:r>
              <a:rPr lang="en-US" dirty="0"/>
              <a:t>firmware design in progress for GBT slow control</a:t>
            </a:r>
          </a:p>
          <a:p>
            <a:pPr lvl="2"/>
            <a:r>
              <a:rPr lang="en-US" dirty="0"/>
              <a:t>readout firmware work next </a:t>
            </a:r>
          </a:p>
          <a:p>
            <a:pPr lvl="1"/>
            <a:r>
              <a:rPr lang="en-US" dirty="0"/>
              <a:t>8-stave telescope under development</a:t>
            </a:r>
          </a:p>
          <a:p>
            <a:pPr lvl="2"/>
            <a:r>
              <a:rPr lang="en-US" dirty="0"/>
              <a:t>Possible test beam later in 2020 </a:t>
            </a:r>
          </a:p>
          <a:p>
            <a:pPr lvl="2"/>
            <a:r>
              <a:rPr lang="en-US" dirty="0"/>
              <a:t>Online decoder &amp; monitor updated </a:t>
            </a:r>
          </a:p>
          <a:p>
            <a:r>
              <a:rPr lang="en-US" dirty="0"/>
              <a:t>Power boards submitted for fabrication</a:t>
            </a:r>
          </a:p>
          <a:p>
            <a:pPr lvl="2"/>
            <a:r>
              <a:rPr lang="en-US" dirty="0"/>
              <a:t>Delivery ~ late June 2020</a:t>
            </a:r>
          </a:p>
          <a:p>
            <a:r>
              <a:rPr lang="en-US" dirty="0"/>
              <a:t>RU board test</a:t>
            </a:r>
          </a:p>
          <a:p>
            <a:pPr lvl="1"/>
            <a:r>
              <a:rPr lang="en-US" dirty="0"/>
              <a:t>60 RUs waiting to be tested at CERN</a:t>
            </a:r>
          </a:p>
          <a:p>
            <a:pPr lvl="2"/>
            <a:r>
              <a:rPr lang="en-US" dirty="0"/>
              <a:t>Re-planning under discussion</a:t>
            </a:r>
          </a:p>
          <a:p>
            <a:pPr lvl="1"/>
            <a:r>
              <a:rPr lang="en-US" dirty="0"/>
              <a:t>Cold plates production at UT-A</a:t>
            </a:r>
          </a:p>
          <a:p>
            <a:pPr lvl="2"/>
            <a:r>
              <a:rPr lang="en-US" dirty="0"/>
              <a:t>Fund being transferred to UT-A</a:t>
            </a:r>
          </a:p>
          <a:p>
            <a:pPr lvl="2"/>
            <a:r>
              <a:rPr lang="en-US" dirty="0"/>
              <a:t>use UT-A machine shop  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4865F-F6A8-F148-A129-F6423DB0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4D3D5-C4CA-F14E-9CBA-1E989C68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07504-49A2-884C-AB27-7226A36E4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3AF564-E504-4341-B826-4B214282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046" y="4047626"/>
            <a:ext cx="5044558" cy="2482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A9C778-5B01-2E4D-A636-6DB4B5444239}"/>
              </a:ext>
            </a:extLst>
          </p:cNvPr>
          <p:cNvSpPr txBox="1"/>
          <p:nvPr/>
        </p:nvSpPr>
        <p:spPr>
          <a:xfrm>
            <a:off x="6632046" y="3359335"/>
            <a:ext cx="5430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Cosmic data from a set up of:</a:t>
            </a:r>
          </a:p>
          <a:p>
            <a:r>
              <a:rPr lang="en-US" dirty="0"/>
              <a:t>4-satve/4-RU + 1-FELIX + 1-PU + 1-FELIX/Server + 1 GTM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3F28DF-0CEB-FE45-B9F0-B708B0818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99" b="8682"/>
          <a:stretch/>
        </p:blipFill>
        <p:spPr>
          <a:xfrm>
            <a:off x="7640650" y="1106709"/>
            <a:ext cx="4035954" cy="2252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3D1A4B-F892-9D4C-BCA5-2626CA182E16}"/>
              </a:ext>
            </a:extLst>
          </p:cNvPr>
          <p:cNvSpPr txBox="1"/>
          <p:nvPr/>
        </p:nvSpPr>
        <p:spPr>
          <a:xfrm>
            <a:off x="8931983" y="4756826"/>
            <a:ext cx="2421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 Plots</a:t>
            </a:r>
          </a:p>
        </p:txBody>
      </p:sp>
    </p:spTree>
    <p:extLst>
      <p:ext uri="{BB962C8B-B14F-4D97-AF65-F5344CB8AC3E}">
        <p14:creationId xmlns:p14="http://schemas.microsoft.com/office/powerpoint/2010/main" val="1673756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3196-FD72-4677-9287-B3B34FA25CF3}" type="slidenum">
              <a:rPr lang="en-GB" smtClean="0"/>
              <a:t>4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1A6B0B-C183-EE4F-90F1-4A876852F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870238"/>
              </p:ext>
            </p:extLst>
          </p:nvPr>
        </p:nvGraphicFramePr>
        <p:xfrm>
          <a:off x="162511" y="365127"/>
          <a:ext cx="7707166" cy="6533373"/>
        </p:xfrm>
        <a:graphic>
          <a:graphicData uri="http://schemas.openxmlformats.org/drawingml/2006/table">
            <a:tbl>
              <a:tblPr/>
              <a:tblGrid>
                <a:gridCol w="737528">
                  <a:extLst>
                    <a:ext uri="{9D8B030D-6E8A-4147-A177-3AD203B41FA5}">
                      <a16:colId xmlns:a16="http://schemas.microsoft.com/office/drawing/2014/main" val="2939761322"/>
                    </a:ext>
                  </a:extLst>
                </a:gridCol>
                <a:gridCol w="560522">
                  <a:extLst>
                    <a:ext uri="{9D8B030D-6E8A-4147-A177-3AD203B41FA5}">
                      <a16:colId xmlns:a16="http://schemas.microsoft.com/office/drawing/2014/main" val="3182414410"/>
                    </a:ext>
                  </a:extLst>
                </a:gridCol>
                <a:gridCol w="531020">
                  <a:extLst>
                    <a:ext uri="{9D8B030D-6E8A-4147-A177-3AD203B41FA5}">
                      <a16:colId xmlns:a16="http://schemas.microsoft.com/office/drawing/2014/main" val="2743755200"/>
                    </a:ext>
                  </a:extLst>
                </a:gridCol>
                <a:gridCol w="501518">
                  <a:extLst>
                    <a:ext uri="{9D8B030D-6E8A-4147-A177-3AD203B41FA5}">
                      <a16:colId xmlns:a16="http://schemas.microsoft.com/office/drawing/2014/main" val="2051836120"/>
                    </a:ext>
                  </a:extLst>
                </a:gridCol>
                <a:gridCol w="531020">
                  <a:extLst>
                    <a:ext uri="{9D8B030D-6E8A-4147-A177-3AD203B41FA5}">
                      <a16:colId xmlns:a16="http://schemas.microsoft.com/office/drawing/2014/main" val="611147971"/>
                    </a:ext>
                  </a:extLst>
                </a:gridCol>
                <a:gridCol w="634274">
                  <a:extLst>
                    <a:ext uri="{9D8B030D-6E8A-4147-A177-3AD203B41FA5}">
                      <a16:colId xmlns:a16="http://schemas.microsoft.com/office/drawing/2014/main" val="1736962353"/>
                    </a:ext>
                  </a:extLst>
                </a:gridCol>
                <a:gridCol w="744902">
                  <a:extLst>
                    <a:ext uri="{9D8B030D-6E8A-4147-A177-3AD203B41FA5}">
                      <a16:colId xmlns:a16="http://schemas.microsoft.com/office/drawing/2014/main" val="2383951788"/>
                    </a:ext>
                  </a:extLst>
                </a:gridCol>
                <a:gridCol w="743225">
                  <a:extLst>
                    <a:ext uri="{9D8B030D-6E8A-4147-A177-3AD203B41FA5}">
                      <a16:colId xmlns:a16="http://schemas.microsoft.com/office/drawing/2014/main" val="1761951225"/>
                    </a:ext>
                  </a:extLst>
                </a:gridCol>
                <a:gridCol w="547449">
                  <a:extLst>
                    <a:ext uri="{9D8B030D-6E8A-4147-A177-3AD203B41FA5}">
                      <a16:colId xmlns:a16="http://schemas.microsoft.com/office/drawing/2014/main" val="825082129"/>
                    </a:ext>
                  </a:extLst>
                </a:gridCol>
                <a:gridCol w="582647">
                  <a:extLst>
                    <a:ext uri="{9D8B030D-6E8A-4147-A177-3AD203B41FA5}">
                      <a16:colId xmlns:a16="http://schemas.microsoft.com/office/drawing/2014/main" val="154340377"/>
                    </a:ext>
                  </a:extLst>
                </a:gridCol>
                <a:gridCol w="855533">
                  <a:extLst>
                    <a:ext uri="{9D8B030D-6E8A-4147-A177-3AD203B41FA5}">
                      <a16:colId xmlns:a16="http://schemas.microsoft.com/office/drawing/2014/main" val="752175377"/>
                    </a:ext>
                  </a:extLst>
                </a:gridCol>
                <a:gridCol w="737528">
                  <a:extLst>
                    <a:ext uri="{9D8B030D-6E8A-4147-A177-3AD203B41FA5}">
                      <a16:colId xmlns:a16="http://schemas.microsoft.com/office/drawing/2014/main" val="3268383519"/>
                    </a:ext>
                  </a:extLst>
                </a:gridCol>
              </a:tblGrid>
              <a:tr h="984601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IBSTAVE </a:t>
                      </a:r>
                      <a:r>
                        <a:rPr lang="en-IN" sz="11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IDc</a:t>
                      </a:r>
                      <a:endParaRPr lang="en-IN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Insp. after glue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Insp. after bonding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</a:t>
                      </a:r>
                      <a:b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PWR test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</a:t>
                      </a:r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test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HIC+SF -&gt; Stave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 (with long PWR extn.)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effectLst/>
                          <a:latin typeface="Calibri" panose="020F0502020204030204" pitchFamily="34" charset="0"/>
                        </a:rPr>
                        <a:t>Final test (with PT100 and metrology)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549102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70791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356205"/>
                  </a:ext>
                </a:extLst>
              </a:tr>
              <a:tr h="342446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A202*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Damag</a:t>
                      </a:r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100" dirty="0"/>
                        <a:t>chip</a:t>
                      </a:r>
                      <a:endParaRPr lang="en-US" sz="1100" dirty="0"/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652203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A203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639920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A204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469017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A205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4174114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A206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686265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019247"/>
                  </a:ext>
                </a:extLst>
              </a:tr>
              <a:tr h="342446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B202*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 dirty="0">
                          <a:effectLst/>
                        </a:rPr>
                        <a:t>*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IN" sz="1100" dirty="0" err="1">
                          <a:effectLst/>
                        </a:rPr>
                        <a:t>Damag</a:t>
                      </a:r>
                      <a:r>
                        <a:rPr lang="en-IN" sz="1100" dirty="0">
                          <a:effectLst/>
                        </a:rPr>
                        <a:t>.</a:t>
                      </a:r>
                      <a:r>
                        <a:rPr lang="en-IN" sz="1100" baseline="0" dirty="0">
                          <a:effectLst/>
                        </a:rPr>
                        <a:t> chip</a:t>
                      </a:r>
                      <a:endParaRPr lang="en-IN" sz="1100" dirty="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 dirty="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684168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B203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 dirty="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241378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B204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231165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B205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838645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B206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5090614"/>
                  </a:ext>
                </a:extLst>
              </a:tr>
              <a:tr h="342446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F201*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dirty="0">
                          <a:effectLst/>
                        </a:rPr>
                        <a:t>*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dirty="0" err="1">
                          <a:effectLst/>
                        </a:rPr>
                        <a:t>Damag</a:t>
                      </a:r>
                      <a:r>
                        <a:rPr lang="en-IN" sz="1100" dirty="0">
                          <a:effectLst/>
                        </a:rPr>
                        <a:t>. chip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163794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F202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5175556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F204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 dirty="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440090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G202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444247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G203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285739"/>
                  </a:ext>
                </a:extLst>
              </a:tr>
              <a:tr h="342446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F203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dummy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872990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H202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204202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H203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0388146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H204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7171946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H206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296262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E204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739159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597477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E202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 dirty="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825436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95A64FF-8212-1747-B5D3-2C9847B6C6E2}"/>
              </a:ext>
            </a:extLst>
          </p:cNvPr>
          <p:cNvSpPr txBox="1"/>
          <p:nvPr/>
        </p:nvSpPr>
        <p:spPr>
          <a:xfrm>
            <a:off x="8248813" y="365126"/>
            <a:ext cx="378067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dirty="0" err="1"/>
              <a:t>Stave</a:t>
            </a:r>
            <a:r>
              <a:rPr lang="fr-CH" sz="3600" dirty="0"/>
              <a:t> </a:t>
            </a:r>
            <a:r>
              <a:rPr lang="fr-CH" sz="3600" dirty="0" err="1"/>
              <a:t>Status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Stave production re-start plan discussed with CERN, 5/14/2020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 STAVEs ready for shipment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 STAVEs ready for final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12 HICs are ready to be glued on STAVEs</a:t>
            </a:r>
            <a:endParaRPr lang="fr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/>
              <a:t>3 </a:t>
            </a:r>
            <a:r>
              <a:rPr lang="fr-CH" sz="1600" dirty="0" err="1"/>
              <a:t>HICs</a:t>
            </a:r>
            <a:r>
              <a:rPr lang="fr-CH" sz="1600" dirty="0"/>
              <a:t> have to </a:t>
            </a:r>
            <a:r>
              <a:rPr lang="fr-CH" sz="1600" dirty="0" err="1"/>
              <a:t>be</a:t>
            </a:r>
            <a:r>
              <a:rPr lang="fr-CH" sz="1600" dirty="0"/>
              <a:t> </a:t>
            </a:r>
            <a:r>
              <a:rPr lang="fr-CH" sz="1600" dirty="0" err="1"/>
              <a:t>bonded</a:t>
            </a:r>
            <a:endParaRPr lang="fr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err="1"/>
              <a:t>Potentially</a:t>
            </a:r>
            <a:r>
              <a:rPr lang="fr-CH" b="1" dirty="0"/>
              <a:t> ~20/84  </a:t>
            </a:r>
            <a:r>
              <a:rPr lang="fr-CH" b="1" dirty="0" err="1"/>
              <a:t>available</a:t>
            </a:r>
            <a:r>
              <a:rPr lang="fr-CH" b="1" dirty="0"/>
              <a:t> </a:t>
            </a:r>
            <a:r>
              <a:rPr lang="fr-CH" b="1" dirty="0" err="1"/>
              <a:t>soon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090613" y="-4206"/>
            <a:ext cx="2203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Antonello, 5/14/2020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AD318F-F00F-9C4E-B1B7-9B9D822EBC27}"/>
              </a:ext>
            </a:extLst>
          </p:cNvPr>
          <p:cNvSpPr txBox="1"/>
          <p:nvPr/>
        </p:nvSpPr>
        <p:spPr>
          <a:xfrm>
            <a:off x="5337544" y="3393520"/>
            <a:ext cx="6854456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Plan: to produce remaining 84-20 =64 staves</a:t>
            </a:r>
          </a:p>
          <a:p>
            <a:r>
              <a:rPr lang="fr-CH" dirty="0"/>
              <a:t>- MVTX: 48 </a:t>
            </a:r>
            <a:r>
              <a:rPr lang="fr-CH" dirty="0" err="1"/>
              <a:t>staves</a:t>
            </a:r>
            <a:r>
              <a:rPr lang="fr-CH" dirty="0"/>
              <a:t> for the full detector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fr-CH" dirty="0"/>
              <a:t>Possible restart date at CERN: </a:t>
            </a:r>
            <a:r>
              <a:rPr lang="fr-CH" dirty="0" err="1"/>
              <a:t>June</a:t>
            </a:r>
            <a:r>
              <a:rPr lang="fr-CH" dirty="0"/>
              <a:t> 2 </a:t>
            </a:r>
          </a:p>
          <a:p>
            <a:pPr marL="285750" indent="-285750">
              <a:buFontTx/>
              <a:buChar char="-"/>
            </a:pPr>
            <a:r>
              <a:rPr lang="fr-CH" dirty="0"/>
              <a:t>29 </a:t>
            </a:r>
            <a:r>
              <a:rPr lang="fr-CH" dirty="0" err="1"/>
              <a:t>wks</a:t>
            </a:r>
            <a:r>
              <a:rPr lang="fr-CH" dirty="0"/>
              <a:t> </a:t>
            </a:r>
            <a:r>
              <a:rPr lang="fr-CH" dirty="0" err="1"/>
              <a:t>left</a:t>
            </a:r>
            <a:r>
              <a:rPr lang="fr-CH" dirty="0"/>
              <a:t> </a:t>
            </a:r>
            <a:r>
              <a:rPr lang="fr-CH" dirty="0" err="1"/>
              <a:t>until</a:t>
            </a:r>
            <a:r>
              <a:rPr lang="fr-CH" dirty="0"/>
              <a:t> the end of 2020;</a:t>
            </a:r>
          </a:p>
          <a:p>
            <a:pPr marL="285750" indent="-285750">
              <a:buFontTx/>
              <a:buChar char="-"/>
            </a:pPr>
            <a:r>
              <a:rPr lang="fr-CH" dirty="0"/>
              <a:t> 64 golden modules to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produced</a:t>
            </a:r>
            <a:r>
              <a:rPr lang="fr-CH" dirty="0"/>
              <a:t>:</a:t>
            </a:r>
          </a:p>
          <a:p>
            <a:pPr marL="742950" lvl="1" indent="-285750">
              <a:buFontTx/>
              <a:buChar char="-"/>
            </a:pPr>
            <a:r>
              <a:rPr lang="fr-CH" dirty="0" err="1"/>
              <a:t>with</a:t>
            </a:r>
            <a:r>
              <a:rPr lang="fr-CH" dirty="0"/>
              <a:t> 80% </a:t>
            </a:r>
            <a:r>
              <a:rPr lang="fr-CH" dirty="0" err="1"/>
              <a:t>yield</a:t>
            </a:r>
            <a:r>
              <a:rPr lang="fr-CH" dirty="0"/>
              <a:t> -&gt; 80 modules </a:t>
            </a:r>
          </a:p>
          <a:p>
            <a:pPr marL="742950" lvl="1" indent="-285750">
              <a:buFontTx/>
              <a:buChar char="-"/>
            </a:pPr>
            <a:r>
              <a:rPr lang="fr-CH" dirty="0"/>
              <a:t>2.75 / </a:t>
            </a:r>
            <a:r>
              <a:rPr lang="fr-CH" dirty="0" err="1"/>
              <a:t>wk</a:t>
            </a:r>
            <a:r>
              <a:rPr lang="fr-CH" dirty="0"/>
              <a:t> , </a:t>
            </a:r>
            <a:r>
              <a:rPr lang="fr-CH" dirty="0" err="1"/>
              <a:t>completed</a:t>
            </a:r>
            <a:r>
              <a:rPr lang="fr-CH" dirty="0"/>
              <a:t> by  Jan/</a:t>
            </a:r>
            <a:r>
              <a:rPr lang="fr-CH" dirty="0" err="1"/>
              <a:t>Feb</a:t>
            </a:r>
            <a:r>
              <a:rPr lang="fr-CH" dirty="0"/>
              <a:t> 2021 </a:t>
            </a:r>
            <a:r>
              <a:rPr lang="fr-CH" dirty="0" err="1"/>
              <a:t>seems</a:t>
            </a:r>
            <a:r>
              <a:rPr lang="fr-CH" dirty="0"/>
              <a:t> </a:t>
            </a:r>
            <a:r>
              <a:rPr lang="fr-CH" dirty="0" err="1"/>
              <a:t>within</a:t>
            </a:r>
            <a:r>
              <a:rPr lang="fr-CH" dirty="0"/>
              <a:t> </a:t>
            </a:r>
            <a:r>
              <a:rPr lang="fr-CH" dirty="0" err="1"/>
              <a:t>reach</a:t>
            </a:r>
            <a:r>
              <a:rPr lang="fr-CH" dirty="0"/>
              <a:t>!</a:t>
            </a:r>
          </a:p>
          <a:p>
            <a:r>
              <a:rPr lang="en-US" dirty="0"/>
              <a:t> 	(Origin plan: complete by the end of 2020)</a:t>
            </a:r>
            <a:endParaRPr lang="fr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92A897-7538-3741-886A-1B5AF1A79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AA6E1-E01A-B840-9474-EFF1EA3E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E203F62-9F0E-EF4C-897C-C07660F4FC18}"/>
              </a:ext>
            </a:extLst>
          </p:cNvPr>
          <p:cNvSpPr/>
          <p:nvPr/>
        </p:nvSpPr>
        <p:spPr>
          <a:xfrm>
            <a:off x="7157155" y="1501110"/>
            <a:ext cx="721989" cy="110662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EA7BF7E-50F4-5C4C-99F1-94FA83D33810}"/>
              </a:ext>
            </a:extLst>
          </p:cNvPr>
          <p:cNvSpPr/>
          <p:nvPr/>
        </p:nvSpPr>
        <p:spPr>
          <a:xfrm>
            <a:off x="5619815" y="2489741"/>
            <a:ext cx="721989" cy="36512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1B987D-719B-C34E-B03A-821C3CCA550F}"/>
              </a:ext>
            </a:extLst>
          </p:cNvPr>
          <p:cNvSpPr/>
          <p:nvPr/>
        </p:nvSpPr>
        <p:spPr>
          <a:xfrm>
            <a:off x="3677605" y="2807426"/>
            <a:ext cx="721989" cy="354892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A87FB18-5A05-9C45-8BF5-FD2C661FB4BA}"/>
              </a:ext>
            </a:extLst>
          </p:cNvPr>
          <p:cNvSpPr/>
          <p:nvPr/>
        </p:nvSpPr>
        <p:spPr>
          <a:xfrm>
            <a:off x="1404819" y="6356349"/>
            <a:ext cx="721989" cy="55331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92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E7536-51BF-174A-B697-BFD612CEB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49" y="151116"/>
            <a:ext cx="703147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Preparation for Staves Test and Detector Assembly at LBNL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FC53C-09A5-5843-9188-5A532E29A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" y="1693626"/>
            <a:ext cx="7608276" cy="4662724"/>
          </a:xfrm>
        </p:spPr>
        <p:txBody>
          <a:bodyPr/>
          <a:lstStyle/>
          <a:p>
            <a:pPr marL="546095" indent="-342900">
              <a:spcBef>
                <a:spcPts val="0"/>
              </a:spcBef>
              <a:buSzPts val="1200"/>
            </a:pPr>
            <a:r>
              <a:rPr lang="en-US" sz="2400" dirty="0"/>
              <a:t>Funding received at LBNL</a:t>
            </a:r>
          </a:p>
          <a:p>
            <a:pPr marL="546095" indent="-342900">
              <a:spcBef>
                <a:spcPts val="0"/>
              </a:spcBef>
              <a:buSzPts val="1200"/>
            </a:pPr>
            <a:r>
              <a:rPr lang="en-US" sz="2400" dirty="0"/>
              <a:t>Stave reception and testing (</a:t>
            </a:r>
            <a:r>
              <a:rPr lang="en-US" sz="2400" dirty="0">
                <a:solidFill>
                  <a:srgbClr val="00B050"/>
                </a:solidFill>
              </a:rPr>
              <a:t>currently on schedule</a:t>
            </a:r>
            <a:r>
              <a:rPr lang="en-US" sz="2400" dirty="0"/>
              <a:t>)</a:t>
            </a:r>
          </a:p>
          <a:p>
            <a:pPr marL="1219170" lvl="1" indent="-406390">
              <a:spcBef>
                <a:spcPts val="0"/>
              </a:spcBef>
              <a:buSzPts val="1200"/>
              <a:buChar char="–"/>
            </a:pPr>
            <a:r>
              <a:rPr lang="en-US" sz="1867" dirty="0"/>
              <a:t>½ postdoc (</a:t>
            </a:r>
            <a:r>
              <a:rPr lang="en-US" sz="1867" dirty="0" err="1"/>
              <a:t>Hanseul</a:t>
            </a:r>
            <a:r>
              <a:rPr lang="en-US" sz="1867" dirty="0"/>
              <a:t>) on the project already.</a:t>
            </a:r>
          </a:p>
          <a:p>
            <a:pPr marL="1219170" lvl="1" indent="-406390">
              <a:spcBef>
                <a:spcPts val="0"/>
              </a:spcBef>
              <a:buSzPts val="1200"/>
              <a:buChar char="–"/>
            </a:pPr>
            <a:r>
              <a:rPr lang="en-US" sz="1867" dirty="0"/>
              <a:t>Transportation box design started. </a:t>
            </a:r>
          </a:p>
          <a:p>
            <a:pPr marL="1676370" lvl="2" indent="-406390">
              <a:spcBef>
                <a:spcPts val="0"/>
              </a:spcBef>
              <a:buSzPts val="1200"/>
              <a:buChar char="–"/>
            </a:pPr>
            <a:r>
              <a:rPr lang="en-US" sz="1467" dirty="0"/>
              <a:t>A default option, 10 staves/trip, is nearly ready.</a:t>
            </a:r>
          </a:p>
          <a:p>
            <a:pPr marL="1676370" lvl="2" indent="-423323">
              <a:spcBef>
                <a:spcPts val="0"/>
              </a:spcBef>
              <a:buSzPts val="1400"/>
              <a:buChar char="–"/>
            </a:pPr>
            <a:r>
              <a:rPr lang="en-US" sz="1467" dirty="0"/>
              <a:t>Working on better custom boxes to carry 12~14 staves/trip.</a:t>
            </a:r>
          </a:p>
          <a:p>
            <a:pPr marL="1219170" lvl="1" indent="-423323">
              <a:spcBef>
                <a:spcPts val="0"/>
              </a:spcBef>
              <a:buSzPts val="1400"/>
              <a:buChar char="–"/>
            </a:pPr>
            <a:r>
              <a:rPr lang="en-US" sz="1867" dirty="0">
                <a:solidFill>
                  <a:srgbClr val="FF0000"/>
                </a:solidFill>
              </a:rPr>
              <a:t>Uncertainty: </a:t>
            </a:r>
            <a:r>
              <a:rPr lang="en-US" sz="1867" dirty="0"/>
              <a:t>when can we fly to CERN in-person?</a:t>
            </a:r>
            <a:endParaRPr lang="en-US" sz="2800" dirty="0"/>
          </a:p>
          <a:p>
            <a:pPr marL="1219170" lvl="1" indent="-423323">
              <a:spcBef>
                <a:spcPts val="0"/>
              </a:spcBef>
              <a:buSzPts val="1400"/>
              <a:buChar char="–"/>
            </a:pPr>
            <a:endParaRPr lang="en-US" sz="2400" dirty="0"/>
          </a:p>
          <a:p>
            <a:pPr marL="609585" indent="-406390">
              <a:spcBef>
                <a:spcPts val="0"/>
              </a:spcBef>
              <a:buSzPts val="1200"/>
            </a:pPr>
            <a:r>
              <a:rPr lang="en-US" sz="2400" dirty="0"/>
              <a:t>Issue with the assembly/metrology space</a:t>
            </a:r>
          </a:p>
          <a:p>
            <a:pPr marL="1219170" lvl="1" indent="-423323">
              <a:spcBef>
                <a:spcPts val="0"/>
              </a:spcBef>
              <a:buSzPts val="1400"/>
              <a:buChar char="–"/>
            </a:pPr>
            <a:r>
              <a:rPr lang="en-US" sz="1867" dirty="0"/>
              <a:t>ALICE ITS clean tent @ LBNL will most likely be reclaimed by engineering for other purposes.</a:t>
            </a:r>
          </a:p>
          <a:p>
            <a:pPr marL="1219170" lvl="1" indent="-423323">
              <a:spcBef>
                <a:spcPts val="0"/>
              </a:spcBef>
              <a:buSzPts val="1400"/>
              <a:buChar char="–"/>
            </a:pPr>
            <a:r>
              <a:rPr lang="en-US" sz="1867" dirty="0"/>
              <a:t>Will have to rearrange/find new space for stave testing and detector assembly.</a:t>
            </a:r>
          </a:p>
          <a:p>
            <a:pPr marL="1219170" lvl="1" indent="-423323">
              <a:spcBef>
                <a:spcPts val="0"/>
              </a:spcBef>
              <a:buSzPts val="1400"/>
              <a:buChar char="–"/>
            </a:pPr>
            <a:r>
              <a:rPr lang="en-US" sz="1867" dirty="0"/>
              <a:t>We have almost a year to prepare.  Schedule risk is low but requires extra work.</a:t>
            </a:r>
          </a:p>
        </p:txBody>
      </p:sp>
      <p:pic>
        <p:nvPicPr>
          <p:cNvPr id="4" name="Google Shape;100;p16">
            <a:extLst>
              <a:ext uri="{FF2B5EF4-FFF2-40B4-BE49-F238E27FC236}">
                <a16:creationId xmlns:a16="http://schemas.microsoft.com/office/drawing/2014/main" id="{8B167BE0-DEA8-6443-B63F-C97C34600FE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58708" y="1138450"/>
            <a:ext cx="3753475" cy="161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1;p16">
            <a:extLst>
              <a:ext uri="{FF2B5EF4-FFF2-40B4-BE49-F238E27FC236}">
                <a16:creationId xmlns:a16="http://schemas.microsoft.com/office/drawing/2014/main" id="{9EF7C543-B22A-4040-AF14-41ADE973C9E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9535446" y="0"/>
            <a:ext cx="2656554" cy="1222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4;p19">
            <a:extLst>
              <a:ext uri="{FF2B5EF4-FFF2-40B4-BE49-F238E27FC236}">
                <a16:creationId xmlns:a16="http://schemas.microsoft.com/office/drawing/2014/main" id="{AEA01247-7B31-E24E-AA5F-A2FE468DB8A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3832" y="2757043"/>
            <a:ext cx="3613872" cy="38247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E49E0B-5DD0-654F-A9B0-41D50F959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2C152F-7732-D64D-9C6B-CC3C209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10CBF8-BDC0-404C-B492-9AF3D62A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48462C-DEF5-244F-AAB8-691C0F3618E2}"/>
              </a:ext>
            </a:extLst>
          </p:cNvPr>
          <p:cNvSpPr txBox="1"/>
          <p:nvPr/>
        </p:nvSpPr>
        <p:spPr>
          <a:xfrm>
            <a:off x="9396177" y="3724861"/>
            <a:ext cx="247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 Clean Tent @LBNL</a:t>
            </a:r>
          </a:p>
        </p:txBody>
      </p:sp>
    </p:spTree>
    <p:extLst>
      <p:ext uri="{BB962C8B-B14F-4D97-AF65-F5344CB8AC3E}">
        <p14:creationId xmlns:p14="http://schemas.microsoft.com/office/powerpoint/2010/main" val="4175422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F2A0555-FB95-284B-8632-E66617735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2478"/>
            <a:ext cx="6340418" cy="3585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3CE862-AB47-2B48-8252-9E9A51A42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476" y="107491"/>
            <a:ext cx="5593333" cy="905873"/>
          </a:xfrm>
        </p:spPr>
        <p:txBody>
          <a:bodyPr>
            <a:normAutofit fontScale="90000"/>
          </a:bodyPr>
          <a:lstStyle/>
          <a:p>
            <a:r>
              <a:rPr lang="en-US" dirty="0"/>
              <a:t>MVTX Services: </a:t>
            </a:r>
            <a:br>
              <a:rPr lang="en-US" dirty="0"/>
            </a:br>
            <a:r>
              <a:rPr lang="en-US" dirty="0"/>
              <a:t>Racks and Power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09D370-A5E1-B448-8993-E61E2A4DB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09588" y="2124603"/>
            <a:ext cx="5801784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215268-7FA4-EA46-8F72-30D905283775}"/>
              </a:ext>
            </a:extLst>
          </p:cNvPr>
          <p:cNvSpPr txBox="1"/>
          <p:nvPr/>
        </p:nvSpPr>
        <p:spPr>
          <a:xfrm>
            <a:off x="7830766" y="2949633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2E3: 2.32 kW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979A62-E9B3-7044-B43B-7F0EC8A20269}"/>
              </a:ext>
            </a:extLst>
          </p:cNvPr>
          <p:cNvSpPr txBox="1"/>
          <p:nvPr/>
        </p:nvSpPr>
        <p:spPr>
          <a:xfrm>
            <a:off x="6451476" y="1758413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2E1:~0 kW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E87A275-5F12-ED44-ADD5-AB6C7BA0B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2151769-A5C7-0A44-ACCA-2029B2A8C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803DC4A-865B-E848-BDFC-CCF5119CD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D5FB1A-4188-D745-946F-B439038A3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581"/>
            <a:ext cx="611635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3AC879A-4C42-9C4F-B253-0903BE66E1D1}"/>
              </a:ext>
            </a:extLst>
          </p:cNvPr>
          <p:cNvSpPr/>
          <p:nvPr/>
        </p:nvSpPr>
        <p:spPr>
          <a:xfrm>
            <a:off x="4157330" y="6303849"/>
            <a:ext cx="1965448" cy="54742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8D3E3-1615-E842-BA15-3DD18A255151}"/>
              </a:ext>
            </a:extLst>
          </p:cNvPr>
          <p:cNvSpPr txBox="1"/>
          <p:nvPr/>
        </p:nvSpPr>
        <p:spPr>
          <a:xfrm>
            <a:off x="255182" y="3741005"/>
            <a:ext cx="2065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for individual</a:t>
            </a:r>
          </a:p>
          <a:p>
            <a:r>
              <a:rPr lang="en-US" dirty="0"/>
              <a:t>components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C2112F-DF7D-3A46-A269-12B8F2DB503F}"/>
              </a:ext>
            </a:extLst>
          </p:cNvPr>
          <p:cNvSpPr txBox="1"/>
          <p:nvPr/>
        </p:nvSpPr>
        <p:spPr>
          <a:xfrm>
            <a:off x="6511083" y="1062723"/>
            <a:ext cx="5198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Several meetings with BNL integration team recently, </a:t>
            </a:r>
          </a:p>
          <a:p>
            <a:r>
              <a:rPr lang="en-US" dirty="0"/>
              <a:t>finalized the preliminary design for MVTX 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4E9E7C3-C1A8-D447-A1C3-E6CA080C52B8}"/>
              </a:ext>
            </a:extLst>
          </p:cNvPr>
          <p:cNvSpPr/>
          <p:nvPr/>
        </p:nvSpPr>
        <p:spPr>
          <a:xfrm>
            <a:off x="3296093" y="2402206"/>
            <a:ext cx="861237" cy="54742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29CA03-4B0F-924F-A6AF-0A4FAEF7AEC3}"/>
              </a:ext>
            </a:extLst>
          </p:cNvPr>
          <p:cNvSpPr/>
          <p:nvPr/>
        </p:nvSpPr>
        <p:spPr>
          <a:xfrm>
            <a:off x="3296093" y="789009"/>
            <a:ext cx="861237" cy="54742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65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6EA3A-36CC-2B4E-80C0-0AD5F2A7A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59E4E-5EE8-464A-89F8-632C0A45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7C1C6-99DF-4244-BF0D-626FBEC84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559ED-D8E1-B741-BBD4-EE85E45A3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34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BD076-79FA-1244-A9A2-1C390DD7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62" y="-1"/>
            <a:ext cx="10515600" cy="831467"/>
          </a:xfrm>
        </p:spPr>
        <p:txBody>
          <a:bodyPr>
            <a:normAutofit/>
          </a:bodyPr>
          <a:lstStyle/>
          <a:p>
            <a:r>
              <a:rPr lang="en-US" dirty="0"/>
              <a:t>Where do we stand - PMP(12/2019)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1B2545-DF54-4047-800C-234A4C09E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41" y="830591"/>
            <a:ext cx="6628468" cy="5708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2176A7-A03A-1247-B231-4BE28C2AE788}"/>
              </a:ext>
            </a:extLst>
          </p:cNvPr>
          <p:cNvSpPr txBox="1"/>
          <p:nvPr/>
        </p:nvSpPr>
        <p:spPr>
          <a:xfrm>
            <a:off x="7104847" y="1509644"/>
            <a:ext cx="505275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Delays in FY-20:</a:t>
            </a:r>
          </a:p>
          <a:p>
            <a:pPr marL="285750" indent="-285750">
              <a:buFontTx/>
              <a:buChar char="-"/>
            </a:pPr>
            <a:r>
              <a:rPr lang="en-US" dirty="0"/>
              <a:t>Mechanical design &amp; prototyping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Final design review </a:t>
            </a:r>
          </a:p>
          <a:p>
            <a:pPr marL="285750" indent="-285750">
              <a:buFontTx/>
              <a:buChar char="-"/>
            </a:pPr>
            <a:r>
              <a:rPr lang="en-US" dirty="0"/>
              <a:t>Carbon structure fabrication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Most facilities closed due to COVID-19</a:t>
            </a:r>
          </a:p>
          <a:p>
            <a:pPr marL="285750" indent="-285750">
              <a:buFontTx/>
              <a:buChar char="-"/>
            </a:pPr>
            <a:r>
              <a:rPr lang="en-US" dirty="0"/>
              <a:t>Insertion system design, beam pipe 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Active discussions with BNL CAD and </a:t>
            </a:r>
            <a:r>
              <a:rPr lang="en-US" dirty="0" err="1"/>
              <a:t>sPHENIX</a:t>
            </a:r>
            <a:r>
              <a:rPr lang="en-US" dirty="0"/>
              <a:t> OSI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Final beam pipe design completed and reviewed recently </a:t>
            </a:r>
          </a:p>
          <a:p>
            <a:pPr marL="285750" indent="-285750">
              <a:buFontTx/>
              <a:buChar char="-"/>
            </a:pPr>
            <a:r>
              <a:rPr lang="en-US" dirty="0"/>
              <a:t>Power system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Power boards fabrication – ordered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CAEN power – ready to order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Cables – waiting for final layout for length  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Stave production &amp;RU test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CERN schedule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International shipping  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0EE5F-DE72-B04B-BF96-D44DF1FE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CA1E8D-A2B4-A042-9971-BA54CD2CC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463B19-4AF4-D541-AD68-EA4940E4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7C0E-038C-F44F-BF5E-4C19182A9DD3}" type="slidenum">
              <a:rPr lang="en-US" smtClean="0"/>
              <a:t>8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2F0417-223F-D14C-BB6C-AC54C147E000}"/>
              </a:ext>
            </a:extLst>
          </p:cNvPr>
          <p:cNvCxnSpPr>
            <a:cxnSpLocks/>
          </p:cNvCxnSpPr>
          <p:nvPr/>
        </p:nvCxnSpPr>
        <p:spPr>
          <a:xfrm>
            <a:off x="3790618" y="1664413"/>
            <a:ext cx="0" cy="4357956"/>
          </a:xfrm>
          <a:prstGeom prst="line">
            <a:avLst/>
          </a:prstGeom>
          <a:ln w="38100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6374131-E34E-734C-95BD-E644AB861CAE}"/>
              </a:ext>
            </a:extLst>
          </p:cNvPr>
          <p:cNvSpPr txBox="1"/>
          <p:nvPr/>
        </p:nvSpPr>
        <p:spPr>
          <a:xfrm>
            <a:off x="2958339" y="5467319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Today</a:t>
            </a:r>
          </a:p>
          <a:p>
            <a:r>
              <a:rPr lang="en-US" dirty="0">
                <a:solidFill>
                  <a:srgbClr val="0432FF"/>
                </a:solidFill>
              </a:rPr>
              <a:t>5/8/20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CE136EE-43CB-5445-B73E-2AD4E7EE2ED5}"/>
              </a:ext>
            </a:extLst>
          </p:cNvPr>
          <p:cNvSpPr/>
          <p:nvPr/>
        </p:nvSpPr>
        <p:spPr>
          <a:xfrm>
            <a:off x="3495880" y="992221"/>
            <a:ext cx="745380" cy="749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9A7184-5C16-764C-BA96-BCDBE76C12DA}"/>
              </a:ext>
            </a:extLst>
          </p:cNvPr>
          <p:cNvSpPr txBox="1"/>
          <p:nvPr/>
        </p:nvSpPr>
        <p:spPr>
          <a:xfrm>
            <a:off x="7740439" y="1041849"/>
            <a:ext cx="361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Final design review -&gt; late Fall 2020?</a:t>
            </a:r>
          </a:p>
        </p:txBody>
      </p:sp>
    </p:spTree>
    <p:extLst>
      <p:ext uri="{BB962C8B-B14F-4D97-AF65-F5344CB8AC3E}">
        <p14:creationId xmlns:p14="http://schemas.microsoft.com/office/powerpoint/2010/main" val="1512295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304800" y="23021"/>
            <a:ext cx="11379200" cy="7540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267"/>
              <a:t>Staves – QA plan inspections/test records</a:t>
            </a:r>
            <a:endParaRPr sz="4267"/>
          </a:p>
        </p:txBody>
      </p:sp>
      <p:sp>
        <p:nvSpPr>
          <p:cNvPr id="159" name="Google Shape;159;p22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6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9</a:t>
            </a:fld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body" idx="1"/>
          </p:nvPr>
        </p:nvSpPr>
        <p:spPr>
          <a:xfrm>
            <a:off x="609589" y="1004849"/>
            <a:ext cx="10972800" cy="513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lvl="2" indent="-306062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665"/>
            </a:pPr>
            <a:r>
              <a:rPr lang="en-US" sz="2220"/>
              <a:t>The MVTX will receive fully tested staves from ALICE.</a:t>
            </a:r>
            <a:endParaRPr sz="2220"/>
          </a:p>
          <a:p>
            <a:pPr marL="457189" lvl="2" indent="-306062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65"/>
            </a:pPr>
            <a:r>
              <a:rPr lang="en-US" sz="2220"/>
              <a:t>The full history including testing results and measurements of all of the parts of the stave are preserved in the ITS databases.</a:t>
            </a:r>
            <a:endParaRPr sz="2220"/>
          </a:p>
          <a:p>
            <a:pPr marL="457189" lvl="2" indent="-306062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65"/>
            </a:pPr>
            <a:r>
              <a:rPr lang="en-US" sz="2220"/>
              <a:t>This data is available for download. </a:t>
            </a:r>
            <a:endParaRPr sz="2220"/>
          </a:p>
          <a:p>
            <a:pPr marL="457189" lvl="2" indent="-306062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65"/>
            </a:pPr>
            <a:r>
              <a:rPr lang="en-US" sz="2220"/>
              <a:t>For simplicity, we will continue using the ALICE database for the testing that happens at LBNL. The software is already set up for this interface.</a:t>
            </a:r>
            <a:endParaRPr sz="2220"/>
          </a:p>
          <a:p>
            <a:pPr marL="457189" lvl="2" indent="-306062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65"/>
            </a:pPr>
            <a:r>
              <a:rPr lang="en-US" sz="2220"/>
              <a:t>After completion of all testing, the full set of data for the MVTX staves could then be pulled from the ALICE server. </a:t>
            </a:r>
            <a:endParaRPr sz="2220"/>
          </a:p>
          <a:p>
            <a:pPr marL="457189" lvl="2" indent="-306062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Clr>
                <a:schemeClr val="dk1"/>
              </a:buClr>
              <a:buSzPts val="1665"/>
            </a:pPr>
            <a:r>
              <a:rPr lang="en-US" sz="2220"/>
              <a:t>In any case, a full record of building and testing results will be preserved.</a:t>
            </a:r>
            <a:endParaRPr sz="1973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23C64-D0B2-5E42-BAA1-CC309461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711E1-DF19-AC4D-BA4A-D88DA3AD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and Plan</a:t>
            </a:r>
          </a:p>
        </p:txBody>
      </p:sp>
    </p:spTree>
    <p:extLst>
      <p:ext uri="{BB962C8B-B14F-4D97-AF65-F5344CB8AC3E}">
        <p14:creationId xmlns:p14="http://schemas.microsoft.com/office/powerpoint/2010/main" val="1700648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1133</Words>
  <Application>Microsoft Macintosh PowerPoint</Application>
  <PresentationFormat>Widescreen</PresentationFormat>
  <Paragraphs>372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MVTX Status and Plan</vt:lpstr>
      <vt:lpstr>Project Status - Mechanics</vt:lpstr>
      <vt:lpstr>Project Status: Readout and Electrical System</vt:lpstr>
      <vt:lpstr>PowerPoint Presentation</vt:lpstr>
      <vt:lpstr>Preparation for Staves Test and Detector Assembly at LBNL </vt:lpstr>
      <vt:lpstr>MVTX Services:  Racks and Power</vt:lpstr>
      <vt:lpstr>backup</vt:lpstr>
      <vt:lpstr>Where do we stand - PMP(12/2019)</vt:lpstr>
      <vt:lpstr>Staves – QA plan inspections/test records</vt:lpstr>
      <vt:lpstr>Detector Assembly - Procedure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Status</dc:title>
  <dc:creator>Ming Liu</dc:creator>
  <cp:lastModifiedBy>Ming Liu</cp:lastModifiedBy>
  <cp:revision>67</cp:revision>
  <dcterms:created xsi:type="dcterms:W3CDTF">2020-05-19T21:30:11Z</dcterms:created>
  <dcterms:modified xsi:type="dcterms:W3CDTF">2020-05-21T20:30:07Z</dcterms:modified>
</cp:coreProperties>
</file>