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016"/>
    <p:restoredTop sz="94674"/>
  </p:normalViewPr>
  <p:slideViewPr>
    <p:cSldViewPr snapToGrid="0" snapToObjects="1">
      <p:cViewPr varScale="1">
        <p:scale>
          <a:sx n="131" d="100"/>
          <a:sy n="131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E16EF-96B1-6A41-A032-FC9271320156}" type="datetimeFigureOut">
              <a:rPr lang="en-US" smtClean="0"/>
              <a:t>2/6/20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CC305-F4DC-264F-A24E-850EA967B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075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9CBE9-566E-DF40-B1C2-CE62BDF92D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97A96-8C83-204F-9FD0-5292A63DB0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B1472-0EE8-CC4E-9983-C3DAE7290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0EB47-4C8B-B74A-B268-328D4EDE234A}" type="datetime1">
              <a:rPr lang="en-US" smtClean="0"/>
              <a:t>2/6/20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D163ED-EF3C-F24C-A065-35376A2F4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@sPHENIX L2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5D05E-63EA-0741-8F0C-120122E6D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E67B8-46D6-7446-A7A7-A0F038C96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70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83F8D-30BC-214C-95B4-667D5E79C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0CE1EF-89F3-C443-92D7-A5CD7264FF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03619-43E6-D141-B1A1-0C486C005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1BB82-A64D-574C-BB28-B65B96D0CB70}" type="datetime1">
              <a:rPr lang="en-US" smtClean="0"/>
              <a:t>2/6/20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685DA6-82B8-2548-9FFA-2FF70009B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@sPHENIX L2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FC4B2-E3B2-9E49-BFF5-072ABC2AC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E67B8-46D6-7446-A7A7-A0F038C96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185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531E1A-F276-1F43-9DDE-ADFB53D0E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1FC457-472B-424C-94E8-5DFB549419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6E21E-23ED-AF47-B4B2-BE38C6F77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28C81-6ABD-6043-84F6-161EC24F6AC6}" type="datetime1">
              <a:rPr lang="en-US" smtClean="0"/>
              <a:t>2/6/20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43333-645D-0E49-8267-483B00635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@sPHENIX L2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20941E-49DB-984D-875F-3A0B8E0CF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E67B8-46D6-7446-A7A7-A0F038C96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236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30DF9-8277-D04D-B75E-18245A0E2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4CE30-483E-1142-854D-07DA6FDE8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A0D8F6-8AEC-4D48-B936-1293EBC17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9E4F-2FE4-6342-95D0-E179D31B1A2B}" type="datetime1">
              <a:rPr lang="en-US" smtClean="0"/>
              <a:t>2/6/20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55F12-947B-3346-A872-27D3B9AE7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@sPHENIX L2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E741AE-AAFE-BD4A-94A8-A1ED2F5B1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E67B8-46D6-7446-A7A7-A0F038C96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99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D57FF-711D-A144-A203-44EF95018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4A80BA-97FA-1B4B-82C7-086F215A5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63267-EA93-494B-8AC1-FCD358C1A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7722-FD9C-D045-B43F-3694229E2DE0}" type="datetime1">
              <a:rPr lang="en-US" smtClean="0"/>
              <a:t>2/6/20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56B122-883E-E64C-A1ED-8C4D81B93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@sPHENIX L2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5335B1-BB1D-ED43-A2B6-ECEDD1A39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E67B8-46D6-7446-A7A7-A0F038C96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605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92119-525D-2B40-B3A0-66A248C84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2F9CD-22A4-EF44-8D78-82BE1C7618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CC9553-7E00-3946-8512-68776FAA6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5FEFEC-DDB8-8C4B-8F7A-1E03DC812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F390-1975-D946-9676-6BBDA5D6101D}" type="datetime1">
              <a:rPr lang="en-US" smtClean="0"/>
              <a:t>2/6/20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5BA376-37A8-9240-B55A-0FD21F827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@sPHENIX L2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3D2939-3925-0F4F-84D0-62113DDB9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E67B8-46D6-7446-A7A7-A0F038C96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953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B0EF3-C7C0-6747-9740-44E1F6A68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BC8C4-733E-A542-ADC9-225AA9928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73AC61-D2E8-1B45-B19B-E0DBD3B53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622578-8368-B445-9E50-DAF22DC4D4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0CF294-F7E0-CE40-ADD7-EEDC84B89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88C2C8-4F49-2949-8DAB-C5EC79B2D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DEF4-5716-0A43-8452-7B690634AD04}" type="datetime1">
              <a:rPr lang="en-US" smtClean="0"/>
              <a:t>2/6/20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150742-2C4E-4544-AB47-50A5A1F77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@sPHENIX L2 Meeting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CEC566-9771-2B41-82FB-3B5736E99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E67B8-46D6-7446-A7A7-A0F038C96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129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1328E-43CD-2B45-ADFA-38B1518B8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E693D9-A2F1-0A49-A3CB-F62D939AE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7EDD8-375E-B14E-BE9E-401591DC4CF0}" type="datetime1">
              <a:rPr lang="en-US" smtClean="0"/>
              <a:t>2/6/20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12B580-770E-0C43-83FB-B5A040BC9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@sPHENIX L2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9551F2-9CC2-4C45-8A12-52B77544B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E67B8-46D6-7446-A7A7-A0F038C96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131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9C661A-D4AE-DD43-8EDD-ECB47ADC5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3D177-3102-6645-B5D5-A3A80FDCB0B0}" type="datetime1">
              <a:rPr lang="en-US" smtClean="0"/>
              <a:t>2/6/20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75F9F0-A2C4-6E46-A105-E8A1269C7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@sPHENIX L2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353014-8207-8742-80CD-6678599CB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E67B8-46D6-7446-A7A7-A0F038C96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776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2F468-BF82-9544-8932-089D5580F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8A0AA-E4F0-9F40-9979-71FBE12C0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D91029-1C00-304F-A8B8-F66ADCF03E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42AEE1-F09B-E74B-B269-F38B08920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131F9-A15C-2242-BAA9-298AFFE978A0}" type="datetime1">
              <a:rPr lang="en-US" smtClean="0"/>
              <a:t>2/6/20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CADCA7-6E2C-F54B-BAB2-FB93C999F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@sPHENIX L2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E62706-4314-7C4E-9319-8B755A5DE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E67B8-46D6-7446-A7A7-A0F038C96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797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FD793-6D29-CA41-9251-A2849C5C0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DA8785-C70F-D24E-87E9-A54055BAFF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EB426A-041B-F94C-85E3-5E7E451896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C0B650-E916-5149-BD3B-D6907F6FC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6D3E5-3C3D-0E46-BF29-E86DEC95054B}" type="datetime1">
              <a:rPr lang="en-US" smtClean="0"/>
              <a:t>2/6/20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04EB6B-0FD3-AE4F-9369-5F7E6BCDB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@sPHENIX L2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74F986-C98B-574F-A7A4-0CDD8626D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E67B8-46D6-7446-A7A7-A0F038C96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460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E98BA4-2146-B549-B412-E7C77330B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2E500E-16DA-F141-92AB-9223498C0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A6A73-4BFE-2A4A-8BB8-D2AA6235E4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0CCE8-5A89-E34A-9A17-5F43D30D9A1F}" type="datetime1">
              <a:rPr lang="en-US" smtClean="0"/>
              <a:t>2/6/20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3FF4EF-EFEF-894C-BD92-C8C7D82415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MVTX Status @sPHENIX L2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EA0D5-79CC-884F-A3B0-67BE64039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E67B8-46D6-7446-A7A7-A0F038C96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474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04693-B76B-5C4B-8D51-26DBEC38ED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28976"/>
            <a:ext cx="9144000" cy="2387600"/>
          </a:xfrm>
        </p:spPr>
        <p:txBody>
          <a:bodyPr/>
          <a:lstStyle/>
          <a:p>
            <a:r>
              <a:rPr lang="en-US" dirty="0"/>
              <a:t>MVTX Status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ADFEDF-93F0-EC4B-AF26-9A2E95B097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Ming Liu</a:t>
            </a:r>
          </a:p>
          <a:p>
            <a:r>
              <a:rPr lang="en-US" dirty="0" err="1"/>
              <a:t>sPHENIX</a:t>
            </a:r>
            <a:r>
              <a:rPr lang="en-US" dirty="0"/>
              <a:t> L2 Meeting </a:t>
            </a:r>
          </a:p>
          <a:p>
            <a:r>
              <a:rPr lang="en-US" dirty="0"/>
              <a:t>02/06/2020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0FFB0-AA97-A74C-8909-1825884DE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D3910-9AF5-A74C-BE4E-525F115112DA}" type="datetime1">
              <a:rPr lang="en-US" smtClean="0"/>
              <a:t>2/6/20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C2A93-CBCD-1940-971C-0305DD20A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@sPHENIX L2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1BEB67-F38F-5440-A348-A10074FA4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E67B8-46D6-7446-A7A7-A0F038C96A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43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95E9C-381B-3547-A1B0-8B42F98F2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012" y="1"/>
            <a:ext cx="10515600" cy="779697"/>
          </a:xfrm>
        </p:spPr>
        <p:txBody>
          <a:bodyPr>
            <a:normAutofit/>
          </a:bodyPr>
          <a:lstStyle/>
          <a:p>
            <a:r>
              <a:rPr lang="en-US" dirty="0"/>
              <a:t>Progress and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A5946-3EA3-7E47-A013-256A1A6E6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303" y="914003"/>
            <a:ext cx="6447667" cy="55672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Final Design Review 1/29/2020 at BNL</a:t>
            </a:r>
          </a:p>
          <a:p>
            <a:pPr lvl="1"/>
            <a:r>
              <a:rPr lang="en-US" dirty="0"/>
              <a:t>Reviewed: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Carbon structure design, test production and vendor selection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Installation &amp; insertion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Power system production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Cooling plate production   </a:t>
            </a:r>
          </a:p>
          <a:p>
            <a:pPr lvl="1"/>
            <a:r>
              <a:rPr lang="en-US" dirty="0"/>
              <a:t>Received positive report (Draft)</a:t>
            </a:r>
          </a:p>
          <a:p>
            <a:pPr lvl="2"/>
            <a:r>
              <a:rPr lang="en-US" dirty="0"/>
              <a:t>Follow up discussions among MVTX groups, carbon structure production in March 2020</a:t>
            </a:r>
          </a:p>
          <a:p>
            <a:pPr lvl="2"/>
            <a:endParaRPr lang="en-US" dirty="0"/>
          </a:p>
          <a:p>
            <a:r>
              <a:rPr lang="en-US" dirty="0"/>
              <a:t>Stave production at CERN</a:t>
            </a:r>
          </a:p>
          <a:p>
            <a:pPr lvl="1"/>
            <a:r>
              <a:rPr lang="en-US" dirty="0"/>
              <a:t>Next meeting, ~Feb. 13</a:t>
            </a:r>
          </a:p>
          <a:p>
            <a:pPr lvl="1"/>
            <a:r>
              <a:rPr lang="en-US" dirty="0"/>
              <a:t>On-going discussion about stave cooling tube replacement   </a:t>
            </a:r>
          </a:p>
          <a:p>
            <a:pPr lvl="1"/>
            <a:r>
              <a:rPr lang="en-US" dirty="0"/>
              <a:t>Stave import paperwork in progress, LBNL/UTK/BNL</a:t>
            </a:r>
          </a:p>
          <a:p>
            <a:pPr marL="457200" lvl="1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MVTX project fund being distributed</a:t>
            </a:r>
          </a:p>
          <a:p>
            <a:pPr lvl="1"/>
            <a:r>
              <a:rPr lang="en-US" dirty="0"/>
              <a:t>LANL, LBNL, MIT, UT-Austin</a:t>
            </a:r>
          </a:p>
          <a:p>
            <a:pPr marL="457200" lvl="1" indent="0">
              <a:buNone/>
            </a:pP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A56A3E-93DE-2044-8125-490E4FD93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6570" y="779698"/>
            <a:ext cx="5245430" cy="5514098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7535FE0-F047-5F40-864F-68B348482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61ED-1A6B-2844-AE77-A10A940835E3}" type="datetime1">
              <a:rPr lang="en-US" smtClean="0"/>
              <a:t>2/6/20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0E79BAB-BDF6-DA48-B77E-62F44402D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@sPHENIX L2 Meeting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36DFDFE-31A2-D24B-97C2-0DC8C72C8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E67B8-46D6-7446-A7A7-A0F038C96A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838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926E94-372D-A748-B312-0D1869182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820" y="1"/>
            <a:ext cx="10685980" cy="934948"/>
          </a:xfrm>
        </p:spPr>
        <p:txBody>
          <a:bodyPr>
            <a:normAutofit/>
          </a:bodyPr>
          <a:lstStyle/>
          <a:p>
            <a:r>
              <a:rPr lang="en-US" sz="3200" dirty="0"/>
              <a:t>MVTX Stave Cooling Tube Extension Proposal, 02/04/2020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66732E-34E2-C94E-A992-B55860FA991B}"/>
              </a:ext>
            </a:extLst>
          </p:cNvPr>
          <p:cNvSpPr txBox="1"/>
          <p:nvPr/>
        </p:nvSpPr>
        <p:spPr>
          <a:xfrm>
            <a:off x="172002" y="987529"/>
            <a:ext cx="95135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The pre-built stave cooling tubes are 5~10cm short to fit the current MVTX service support design.</a:t>
            </a:r>
          </a:p>
          <a:p>
            <a:pPr marL="285750" indent="-285750">
              <a:buFontTx/>
              <a:buChar char="-"/>
            </a:pPr>
            <a:r>
              <a:rPr lang="en-US" dirty="0"/>
              <a:t>We propose to replace all the cooling tubing with 70cm ones (currently ~55cm)  </a:t>
            </a:r>
          </a:p>
          <a:p>
            <a:pPr marL="285750" indent="-285750">
              <a:buFontTx/>
              <a:buChar char="-"/>
            </a:pPr>
            <a:r>
              <a:rPr lang="en-US" dirty="0"/>
              <a:t>CERN requests EU$10K to replace ~100 carbon frames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9A49BB-CCE3-BB41-9664-F714C6BA48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175463" y="3801771"/>
            <a:ext cx="8982272" cy="30562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8CE51E-C4DB-7E43-905E-77BEBA977F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002" y="2034615"/>
            <a:ext cx="9144000" cy="1767155"/>
          </a:xfrm>
          <a:prstGeom prst="rect">
            <a:avLst/>
          </a:prstGeom>
        </p:spPr>
      </p:pic>
      <p:sp>
        <p:nvSpPr>
          <p:cNvPr id="10" name="Line Callout 1 9">
            <a:extLst>
              <a:ext uri="{FF2B5EF4-FFF2-40B4-BE49-F238E27FC236}">
                <a16:creationId xmlns:a16="http://schemas.microsoft.com/office/drawing/2014/main" id="{2BFD2FB0-3E6C-FF47-9B3B-4F334E4CB00A}"/>
              </a:ext>
            </a:extLst>
          </p:cNvPr>
          <p:cNvSpPr/>
          <p:nvPr/>
        </p:nvSpPr>
        <p:spPr>
          <a:xfrm>
            <a:off x="9776035" y="1435394"/>
            <a:ext cx="2316648" cy="734876"/>
          </a:xfrm>
          <a:prstGeom prst="borderCallout1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55cm tubes</a:t>
            </a:r>
          </a:p>
          <a:p>
            <a:pPr algn="ctr"/>
            <a:r>
              <a:rPr lang="en-US" dirty="0"/>
              <a:t>(from ITS/IB design)</a:t>
            </a:r>
          </a:p>
        </p:txBody>
      </p:sp>
      <p:sp>
        <p:nvSpPr>
          <p:cNvPr id="11" name="Line Callout 1 10">
            <a:extLst>
              <a:ext uri="{FF2B5EF4-FFF2-40B4-BE49-F238E27FC236}">
                <a16:creationId xmlns:a16="http://schemas.microsoft.com/office/drawing/2014/main" id="{B29DDDF8-F000-2443-8AA8-D86D238EEB4B}"/>
              </a:ext>
            </a:extLst>
          </p:cNvPr>
          <p:cNvSpPr/>
          <p:nvPr/>
        </p:nvSpPr>
        <p:spPr>
          <a:xfrm>
            <a:off x="9278686" y="3354366"/>
            <a:ext cx="2741312" cy="734876"/>
          </a:xfrm>
          <a:prstGeom prst="borderCallout1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Proposed 70cm tubes </a:t>
            </a:r>
          </a:p>
          <a:p>
            <a:pPr algn="ctr"/>
            <a:r>
              <a:rPr lang="en-US" dirty="0"/>
              <a:t>for MVTX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1EBDA2-E170-2C4F-ADEC-B1A7A37186DB}"/>
              </a:ext>
            </a:extLst>
          </p:cNvPr>
          <p:cNvSpPr txBox="1"/>
          <p:nvPr/>
        </p:nvSpPr>
        <p:spPr>
          <a:xfrm>
            <a:off x="2175463" y="2034615"/>
            <a:ext cx="321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MVTX Stave on a transport plate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B22AAF-129F-524F-86B2-9D6D94311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6AC41-6EBC-0849-9323-6BA10696496D}" type="datetime1">
              <a:rPr lang="en-US" smtClean="0"/>
              <a:t>2/6/20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00CF42-6F17-924D-B7E2-EA4E22E4B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@sPHENIX L2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2AB81-DBA9-964C-91ED-FB3C99E93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E67B8-46D6-7446-A7A7-A0F038C96A27}" type="slidenum">
              <a:rPr lang="en-US" smtClean="0"/>
              <a:t>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F456AF-6E84-2242-93AB-B4B9DFBB5ADC}"/>
              </a:ext>
            </a:extLst>
          </p:cNvPr>
          <p:cNvSpPr txBox="1"/>
          <p:nvPr/>
        </p:nvSpPr>
        <p:spPr>
          <a:xfrm>
            <a:off x="3435485" y="3320899"/>
            <a:ext cx="16496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Signal connection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149019-107A-A445-BAA9-AFA70A98FFC0}"/>
              </a:ext>
            </a:extLst>
          </p:cNvPr>
          <p:cNvSpPr txBox="1"/>
          <p:nvPr/>
        </p:nvSpPr>
        <p:spPr>
          <a:xfrm>
            <a:off x="6875834" y="3259723"/>
            <a:ext cx="16967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power connection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EE832D-8C35-2144-9B3B-737EE2A9C01B}"/>
              </a:ext>
            </a:extLst>
          </p:cNvPr>
          <p:cNvSpPr txBox="1"/>
          <p:nvPr/>
        </p:nvSpPr>
        <p:spPr>
          <a:xfrm>
            <a:off x="8224823" y="2673220"/>
            <a:ext cx="13211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Cooling tubes</a:t>
            </a:r>
          </a:p>
        </p:txBody>
      </p:sp>
    </p:spTree>
    <p:extLst>
      <p:ext uri="{BB962C8B-B14F-4D97-AF65-F5344CB8AC3E}">
        <p14:creationId xmlns:p14="http://schemas.microsoft.com/office/powerpoint/2010/main" val="1527353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72B3F-9939-F44F-9CCA-A7EEFD9BF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008" y="297031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“Full Readout Chain” MVTX 8-stave Telescope Test Beam Run Planned: April – May at Fermilab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6A8BE-84B7-A944-A1ED-934C72677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 complete readout chain 8-stave telescope of the MVTX detector</a:t>
            </a:r>
          </a:p>
          <a:p>
            <a:pPr lvl="1"/>
            <a:r>
              <a:rPr lang="en-US" dirty="0"/>
              <a:t>8-stave + 8-RU + 1-FELIX + 1GTM (</a:t>
            </a:r>
            <a:r>
              <a:rPr lang="en-US" dirty="0" err="1"/>
              <a:t>mGTM</a:t>
            </a:r>
            <a:r>
              <a:rPr lang="en-US" dirty="0"/>
              <a:t>?)</a:t>
            </a:r>
          </a:p>
          <a:p>
            <a:pPr lvl="1"/>
            <a:r>
              <a:rPr lang="en-US" dirty="0"/>
              <a:t>MVTX = 6 x (8-stave telescope)</a:t>
            </a:r>
          </a:p>
          <a:p>
            <a:pPr lvl="1"/>
            <a:r>
              <a:rPr lang="en-US" dirty="0"/>
              <a:t>RU firmware/software “synced” to a ITS recent version v0.5(11/2019), </a:t>
            </a:r>
          </a:p>
          <a:p>
            <a:pPr lvl="1"/>
            <a:r>
              <a:rPr lang="en-US" dirty="0"/>
              <a:t>FELIX firmware update next; </a:t>
            </a:r>
          </a:p>
          <a:p>
            <a:endParaRPr lang="en-US" dirty="0"/>
          </a:p>
          <a:p>
            <a:r>
              <a:rPr lang="en-US" dirty="0"/>
              <a:t>A new (derived from GTM) </a:t>
            </a:r>
            <a:r>
              <a:rPr lang="en-US" dirty="0" err="1"/>
              <a:t>mGTM</a:t>
            </a:r>
            <a:r>
              <a:rPr lang="en-US" dirty="0"/>
              <a:t> for MVTX to be developed by BNL</a:t>
            </a:r>
          </a:p>
          <a:p>
            <a:pPr lvl="1"/>
            <a:r>
              <a:rPr lang="en-US" dirty="0"/>
              <a:t>Provides 2x40.08MHz clock (synced to RHIC) for all FELIX/RU/ALPIDE</a:t>
            </a:r>
          </a:p>
          <a:p>
            <a:pPr lvl="2"/>
            <a:r>
              <a:rPr lang="en-US" dirty="0"/>
              <a:t>Same hardware, different firmware </a:t>
            </a:r>
          </a:p>
          <a:p>
            <a:pPr lvl="1"/>
            <a:r>
              <a:rPr lang="en-US" dirty="0"/>
              <a:t>All GTM mode-bit and header information available</a:t>
            </a:r>
          </a:p>
          <a:p>
            <a:pPr lvl="1"/>
            <a:r>
              <a:rPr lang="en-US" dirty="0"/>
              <a:t>Important for offline event alignment and cross check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err="1"/>
              <a:t>JohnH</a:t>
            </a:r>
            <a:r>
              <a:rPr lang="en-US" dirty="0"/>
              <a:t>, </a:t>
            </a:r>
            <a:r>
              <a:rPr lang="en-US" dirty="0" err="1"/>
              <a:t>JoeM</a:t>
            </a:r>
            <a:r>
              <a:rPr lang="en-US" dirty="0"/>
              <a:t>, </a:t>
            </a:r>
            <a:r>
              <a:rPr lang="en-US" dirty="0" err="1"/>
              <a:t>JohnK</a:t>
            </a:r>
            <a:r>
              <a:rPr lang="en-US" dirty="0"/>
              <a:t>, Ming at BNL, with Alex, Gerd, Yasser (remotely)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EDFF97-688F-8E4F-B29E-339FAF45E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CEC7C-2212-114A-8999-4A39AD182716}" type="datetime1">
              <a:rPr lang="en-US" smtClean="0"/>
              <a:t>2/6/20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93A21D-AC3D-154F-946A-A4D518B37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@sPHENIX L2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DD0D4-90F2-1248-B4E0-DB4060968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E67B8-46D6-7446-A7A7-A0F038C96A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403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1175</TotalTime>
  <Words>344</Words>
  <Application>Microsoft Macintosh PowerPoint</Application>
  <PresentationFormat>Widescreen</PresentationFormat>
  <Paragraphs>60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MVTX Status</vt:lpstr>
      <vt:lpstr>Progress and Status</vt:lpstr>
      <vt:lpstr>MVTX Stave Cooling Tube Extension Proposal, 02/04/2020</vt:lpstr>
      <vt:lpstr>“Full Readout Chain” MVTX 8-stave Telescope Test Beam Run Planned: April – May at Fermilab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MVTX Status</dc:title>
  <dc:creator>Ming Liu</dc:creator>
  <cp:lastModifiedBy>Ming Liu</cp:lastModifiedBy>
  <cp:revision>17</cp:revision>
  <dcterms:created xsi:type="dcterms:W3CDTF">2020-02-05T23:12:43Z</dcterms:created>
  <dcterms:modified xsi:type="dcterms:W3CDTF">2020-02-06T18:47:50Z</dcterms:modified>
</cp:coreProperties>
</file>