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81" r:id="rId4"/>
    <p:sldId id="259" r:id="rId5"/>
    <p:sldId id="280" r:id="rId6"/>
    <p:sldId id="282" r:id="rId7"/>
    <p:sldId id="262" r:id="rId8"/>
    <p:sldId id="263" r:id="rId9"/>
    <p:sldId id="258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27941"/>
    <p:restoredTop sz="96405"/>
  </p:normalViewPr>
  <p:slideViewPr>
    <p:cSldViewPr snapToGrid="0" snapToObjects="1">
      <p:cViewPr varScale="1">
        <p:scale>
          <a:sx n="87" d="100"/>
          <a:sy n="87" d="100"/>
        </p:scale>
        <p:origin x="224" y="10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30" d="100"/>
        <a:sy n="13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4EC7A2-C0E0-B845-BADD-87DBF3E00230}" type="datetimeFigureOut">
              <a:rPr lang="en-US" smtClean="0"/>
              <a:t>11/4/20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1DFEAD-9965-0141-8A5F-03C305FF4E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4802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0E9742-C4E4-F547-B36D-9C21340F78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98614D2-D028-7D4E-A7F5-167BBAB029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9D7DBF-00D0-724A-85DC-7BFE24F223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11/5/20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B985A3-79ED-1A44-BC59-A42C34D8F5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Status @ sPHENIX L2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E0187B-D63A-3243-94CF-F3E8C9916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2A652-658C-A145-A11F-77395A3721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1216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C5D447-8231-D240-803E-72EEDCF4A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5C58443-0662-EF42-8FB9-12F58CE1F2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D16714-9B77-5144-BD5C-EB7ACE9769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11/5/20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F5650A-7D80-DD4E-B8F9-AEAB518890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Status @ sPHENIX L2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550265-B944-AF4F-A2E3-ECD63CECE0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2A652-658C-A145-A11F-77395A3721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4887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8CCCE1E-70D4-1D4A-B127-7A080C12924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00349DF-7013-9F4E-8D12-B7B16088C4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A28920-DEEB-D04A-B717-5004329469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11/5/20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771B40-4CF6-104A-BC94-A46BA68C81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Status @ sPHENIX L2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21E3CB-6F36-9D43-A248-8BF8650FD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2A652-658C-A145-A11F-77395A3721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4919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77AC5E-7DB1-0D45-85C1-7DD9942E8A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128E91-F823-FE40-8DB4-941D3BC306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E79878-6F4A-5A47-A7B6-90165C1652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11/5/20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636A7A-67A8-CA4C-8E67-ADF8CD430D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Status @ sPHENIX L2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CD773E-F3FA-1E40-A8CE-8452274464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2A652-658C-A145-A11F-77395A3721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5303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2AF68F-FC1E-EA48-8394-C3E20DB69A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E83100-51E2-5443-A47A-003ACEB5EC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5F06A5-BC5B-5444-8C66-30E52F3E81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11/5/20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7A141E-8AAC-574B-BB29-B7B14F9F58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Status @ sPHENIX L2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723704-1D19-1B4E-B1E9-5C0521222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2A652-658C-A145-A11F-77395A3721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6426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00DFF-AA70-8E40-B912-311849FFFB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D114B4-666B-AE44-8BA4-67187F1A3E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D57437-AA54-9C49-A0F7-83485A8DE1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BA4F98-841C-A342-B231-3562F0D6E3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11/5/20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65BCEF-E853-EF44-9444-24AE2B20A6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Status @ sPHENIX L2 Meeting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843F05-FDA5-FC44-9085-19D257DD40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2A652-658C-A145-A11F-77395A3721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9467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0A191C-EC69-4F42-9AE0-8E2128CF6E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45EB5A-F3E1-4646-94D9-52AD2F561F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0D8E51-87D6-5D42-8254-3D4EFA3D87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A9C6D4F-B394-9348-B5BD-2A58F8F9701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52B3DD4-74B7-5647-8120-101DA8562E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A72C3CC-7FA3-B646-9F95-E80CFF2717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11/5/20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F5AA3D9-D9CE-424A-B09C-8FBC673D17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Status @ sPHENIX L2 Meeting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3944ED7-78B9-974F-9812-BEDC46E35C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2A652-658C-A145-A11F-77395A3721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2151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4D7A88-3ACD-244F-8BA8-4EFD8369CB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7D9120B-EDF3-2349-BE1C-BB00B9A6EB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11/5/20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0796522-0C89-C041-B5BD-583E017405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Status @ sPHENIX L2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96A2D0-B7A8-F04E-B54E-EF9AEB223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2A652-658C-A145-A11F-77395A3721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3187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1B870C8-E91C-5840-994B-C12CDA78A3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11/5/20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FF613C4-3D61-FB49-9DDD-5DD4F6FBB1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Status @ sPHENIX L2 Meeting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AC710E-3D75-804A-A045-DF2F8DAB54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2A652-658C-A145-A11F-77395A3721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7484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BBDE36-BBA0-074A-AE88-5E8A9F3AAE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68C7A1-B93D-314B-93BB-86B080B37F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A1B865-44D7-EB42-85DD-CE7984DA01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C53C3F-4767-A54D-9738-28B558F4F7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11/5/20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F93093-4B07-DB43-A380-F2CB92663E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Status @ sPHENIX L2 Meeting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DBA5BE-57F5-CF4B-AEEC-DC25ADD699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2A652-658C-A145-A11F-77395A3721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222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BD3B0E-8C6D-714E-8DCA-A85C78AD4B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6194C79-B40B-8741-AB50-9D57E496982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31C4C9-C59F-CB48-8904-0CF60894DC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168694-544A-0A49-BEF7-FBFA61641D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11/5/20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3F9ADD-D1AC-2242-872D-8E1D9452A4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Status @ sPHENIX L2 Meeting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9F39AB-3B24-7D42-80D7-02D668DFB0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2A652-658C-A145-A11F-77395A3721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855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4AD7453-0CF9-C243-A1E4-9EF88D24A6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F72C41-E48D-9249-B0ED-809059031A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1131F3-36F4-E047-B2B3-A1A1F3AFE4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11/5/20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2FB2B6-8988-C947-933A-5C6CBCCD01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MVTX Status @ sPHENIX L2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A9AA88-3AE3-BE49-98C5-36B2E2D2B8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C2A652-658C-A145-A11F-77395A3721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935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tiff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tiff"/><Relationship Id="rId7" Type="http://schemas.openxmlformats.org/officeDocument/2006/relationships/image" Target="../media/image16.em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tiff"/><Relationship Id="rId5" Type="http://schemas.openxmlformats.org/officeDocument/2006/relationships/image" Target="../media/image14.tiff"/><Relationship Id="rId4" Type="http://schemas.openxmlformats.org/officeDocument/2006/relationships/image" Target="../media/image13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D64E19-C9A2-3A43-A2CB-1FEAE4E960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665163"/>
            <a:ext cx="9144000" cy="2387600"/>
          </a:xfrm>
        </p:spPr>
        <p:txBody>
          <a:bodyPr/>
          <a:lstStyle/>
          <a:p>
            <a:r>
              <a:rPr lang="en-US" dirty="0"/>
              <a:t>MVXT Status and Plan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B7EA436-690B-FB4A-A287-26C30385022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Camelia Mironov, Grazyna </a:t>
            </a:r>
            <a:r>
              <a:rPr lang="en-US" dirty="0" err="1"/>
              <a:t>Odyniec</a:t>
            </a:r>
            <a:r>
              <a:rPr lang="en-US" dirty="0"/>
              <a:t>, Ming Liu</a:t>
            </a:r>
          </a:p>
          <a:p>
            <a:r>
              <a:rPr lang="en-US" dirty="0" err="1"/>
              <a:t>sPHENIX</a:t>
            </a:r>
            <a:r>
              <a:rPr lang="en-US" dirty="0"/>
              <a:t> L2 Meeting </a:t>
            </a:r>
          </a:p>
          <a:p>
            <a:r>
              <a:rPr lang="en-US" dirty="0"/>
              <a:t>11/05/2020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5AE107-E045-9440-AA3E-082B19C208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11/5/20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EF5B75-1BB6-0B48-92E2-529432CD65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Status @ sPHENIX L2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020DE9-575E-B048-839E-628819AB1C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2A652-658C-A145-A11F-77395A3721A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0163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FF3F3-0957-E54B-AF86-867A41841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520" y="-10431"/>
            <a:ext cx="5140960" cy="856128"/>
          </a:xfrm>
        </p:spPr>
        <p:txBody>
          <a:bodyPr/>
          <a:lstStyle/>
          <a:p>
            <a:r>
              <a:rPr lang="en-US" dirty="0"/>
              <a:t>Project Status &amp; Plan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D8F921-C849-8749-AA1A-8659EEFC02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5305" y="877729"/>
            <a:ext cx="4955975" cy="5843746"/>
          </a:xfrm>
        </p:spPr>
        <p:txBody>
          <a:bodyPr>
            <a:normAutofit fontScale="55000" lnSpcReduction="20000"/>
          </a:bodyPr>
          <a:lstStyle/>
          <a:p>
            <a:r>
              <a:rPr lang="en-US" b="1" dirty="0"/>
              <a:t>Mechanical system</a:t>
            </a:r>
          </a:p>
          <a:p>
            <a:pPr lvl="1"/>
            <a:r>
              <a:rPr lang="en-US" dirty="0"/>
              <a:t>Carbon fiber production at </a:t>
            </a:r>
            <a:r>
              <a:rPr lang="en-US" dirty="0" err="1"/>
              <a:t>WorkShape</a:t>
            </a:r>
            <a:r>
              <a:rPr lang="en-US" dirty="0"/>
              <a:t> (Fr.)</a:t>
            </a:r>
          </a:p>
          <a:p>
            <a:pPr lvl="2"/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test article by 11/2020, Layer-0 EW</a:t>
            </a:r>
          </a:p>
          <a:p>
            <a:pPr lvl="2"/>
            <a:r>
              <a:rPr lang="en-US" dirty="0"/>
              <a:t>Complete full production in ~4/2021</a:t>
            </a:r>
          </a:p>
          <a:p>
            <a:pPr lvl="2"/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half detector available early, ~3/2021 </a:t>
            </a:r>
          </a:p>
          <a:p>
            <a:pPr lvl="1"/>
            <a:r>
              <a:rPr lang="en-US" dirty="0"/>
              <a:t>MVTX insertion and mockup designed, MIT/LANL</a:t>
            </a:r>
          </a:p>
          <a:p>
            <a:pPr lvl="1"/>
            <a:r>
              <a:rPr lang="en-US" dirty="0"/>
              <a:t>Detector assembly fixture designed and reviewed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b="1" dirty="0"/>
              <a:t>Readout and control </a:t>
            </a:r>
          </a:p>
          <a:p>
            <a:pPr lvl="1"/>
            <a:r>
              <a:rPr lang="en-US" dirty="0"/>
              <a:t>Readout Unit Test in progress at ORNL</a:t>
            </a:r>
          </a:p>
          <a:p>
            <a:pPr lvl="1"/>
            <a:r>
              <a:rPr lang="en-US" dirty="0"/>
              <a:t>FELIX AMD server setup in progress at LANL</a:t>
            </a:r>
          </a:p>
          <a:p>
            <a:pPr lvl="1"/>
            <a:r>
              <a:rPr lang="en-US" dirty="0"/>
              <a:t>Slow control, LLA (Low-Level Arbitration) interface in progress</a:t>
            </a:r>
          </a:p>
          <a:p>
            <a:pPr lvl="1"/>
            <a:r>
              <a:rPr lang="en-US" dirty="0" err="1"/>
              <a:t>mGTM</a:t>
            </a:r>
            <a:r>
              <a:rPr lang="en-US" dirty="0"/>
              <a:t> development - doc circulated  </a:t>
            </a:r>
          </a:p>
          <a:p>
            <a:pPr lvl="2"/>
            <a:endParaRPr lang="en-US" dirty="0"/>
          </a:p>
          <a:p>
            <a:r>
              <a:rPr lang="en-US" b="1" dirty="0"/>
              <a:t>Stave production and transportation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37 Gold staves ready for shipping </a:t>
            </a:r>
          </a:p>
          <a:p>
            <a:pPr lvl="1"/>
            <a:r>
              <a:rPr lang="en-US" dirty="0"/>
              <a:t>Transportation case tested, ready for 1</a:t>
            </a:r>
            <a:r>
              <a:rPr lang="en-US" baseline="30000" dirty="0"/>
              <a:t>st</a:t>
            </a:r>
            <a:r>
              <a:rPr lang="en-US" dirty="0"/>
              <a:t> shipping </a:t>
            </a:r>
          </a:p>
          <a:p>
            <a:pPr lvl="1"/>
            <a:endParaRPr lang="en-US" dirty="0"/>
          </a:p>
          <a:p>
            <a:r>
              <a:rPr lang="en-US" b="1" dirty="0"/>
              <a:t>FY21 funding expected ~Jan 2021  </a:t>
            </a:r>
          </a:p>
          <a:p>
            <a:pPr lvl="1"/>
            <a:r>
              <a:rPr lang="en-US" dirty="0"/>
              <a:t>Early funding request for ORNL and LANL, in progress </a:t>
            </a:r>
          </a:p>
          <a:p>
            <a:pPr lvl="1"/>
            <a:r>
              <a:rPr lang="en-US" dirty="0"/>
              <a:t>Okey for MIT and LBNL for next a few months</a:t>
            </a:r>
          </a:p>
          <a:p>
            <a:pPr lvl="2"/>
            <a:endParaRPr lang="en-US" dirty="0"/>
          </a:p>
          <a:p>
            <a:r>
              <a:rPr lang="en-US" b="1" dirty="0"/>
              <a:t>ITS commissioning remote shift participation   </a:t>
            </a:r>
          </a:p>
          <a:p>
            <a:pPr lvl="1"/>
            <a:r>
              <a:rPr lang="en-US" dirty="0"/>
              <a:t>Good opportunity to help us for MVTX commissioning later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7AF727-7DCE-874D-8704-C1750E03E1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11/5/20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AF9C9F-8853-7C4F-8E4E-04E965F7C2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Status @ sPHENIX L2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66F93B-6ABB-F646-AC6E-7EA11F762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2CEB6-AD69-6740-BA98-A0C6014E720B}" type="slidenum">
              <a:rPr lang="en-US" smtClean="0"/>
              <a:t>2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5986B47-1C43-574A-AB8A-C957D2A6455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166" y="1015591"/>
            <a:ext cx="4171834" cy="241340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AAF4B7B-2253-DE42-AF24-185CB7D0C387}"/>
              </a:ext>
            </a:extLst>
          </p:cNvPr>
          <p:cNvSpPr txBox="1"/>
          <p:nvPr/>
        </p:nvSpPr>
        <p:spPr>
          <a:xfrm>
            <a:off x="8477366" y="326663"/>
            <a:ext cx="35093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Detector assemble fixture designed and reviewed - MIT, LANL, LBNL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8F0E2E5-C7D9-DE48-8411-F214B93D2FE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60480" y="845697"/>
            <a:ext cx="3203122" cy="270498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FE5DC25-7083-1C4A-9FBB-5C8AC724106D}"/>
              </a:ext>
            </a:extLst>
          </p:cNvPr>
          <p:cNvSpPr txBox="1"/>
          <p:nvPr/>
        </p:nvSpPr>
        <p:spPr>
          <a:xfrm>
            <a:off x="5113925" y="806548"/>
            <a:ext cx="24495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FF00"/>
                </a:solidFill>
              </a:rPr>
              <a:t>1</a:t>
            </a:r>
            <a:r>
              <a:rPr lang="en-US" sz="1400" baseline="30000" dirty="0">
                <a:solidFill>
                  <a:srgbClr val="FFFF00"/>
                </a:solidFill>
              </a:rPr>
              <a:t>st</a:t>
            </a:r>
            <a:r>
              <a:rPr lang="en-US" sz="1400" dirty="0">
                <a:solidFill>
                  <a:srgbClr val="FFFF00"/>
                </a:solidFill>
              </a:rPr>
              <a:t> prototype L0 EW fabricated,</a:t>
            </a:r>
          </a:p>
          <a:p>
            <a:r>
              <a:rPr lang="en-US" sz="1400" dirty="0">
                <a:solidFill>
                  <a:srgbClr val="FFFF00"/>
                </a:solidFill>
              </a:rPr>
              <a:t>next version in progress</a:t>
            </a:r>
          </a:p>
        </p:txBody>
      </p:sp>
      <p:pic>
        <p:nvPicPr>
          <p:cNvPr id="18" name="Picture 4">
            <a:extLst>
              <a:ext uri="{FF2B5EF4-FFF2-40B4-BE49-F238E27FC236}">
                <a16:creationId xmlns:a16="http://schemas.microsoft.com/office/drawing/2014/main" id="{F410A391-A913-5F49-BA4F-D6D36CE980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00257" y="3997033"/>
            <a:ext cx="3620075" cy="2154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554C317-4917-D946-AF60-8084DA3339E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7820" y="3791866"/>
            <a:ext cx="2725557" cy="235931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0144937-0A6D-604F-9472-B462DB4DA56D}"/>
              </a:ext>
            </a:extLst>
          </p:cNvPr>
          <p:cNvSpPr txBox="1"/>
          <p:nvPr/>
        </p:nvSpPr>
        <p:spPr>
          <a:xfrm>
            <a:off x="8957457" y="5741840"/>
            <a:ext cx="21824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MVTX mockup ready </a:t>
            </a:r>
          </a:p>
          <a:p>
            <a:r>
              <a:rPr lang="en-US" dirty="0"/>
              <a:t>for production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A627F6F-F473-8540-91AD-73AA37619A0B}"/>
              </a:ext>
            </a:extLst>
          </p:cNvPr>
          <p:cNvSpPr txBox="1"/>
          <p:nvPr/>
        </p:nvSpPr>
        <p:spPr>
          <a:xfrm>
            <a:off x="5598160" y="5828018"/>
            <a:ext cx="29224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X-wing support structure, </a:t>
            </a:r>
          </a:p>
          <a:p>
            <a:r>
              <a:rPr lang="en-US" dirty="0"/>
              <a:t>submitted for quote/fab.</a:t>
            </a:r>
          </a:p>
        </p:txBody>
      </p:sp>
    </p:spTree>
    <p:extLst>
      <p:ext uri="{BB962C8B-B14F-4D97-AF65-F5344CB8AC3E}">
        <p14:creationId xmlns:p14="http://schemas.microsoft.com/office/powerpoint/2010/main" val="14587866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6FDC39-D8C2-8648-ADEC-65FD278055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625" y="0"/>
            <a:ext cx="11597350" cy="1462088"/>
          </a:xfrm>
        </p:spPr>
        <p:txBody>
          <a:bodyPr/>
          <a:lstStyle/>
          <a:p>
            <a:r>
              <a:rPr lang="en-US" dirty="0"/>
              <a:t>Transportation Case Shipping Test: LBNL -&gt; CERN</a:t>
            </a:r>
            <a:br>
              <a:rPr lang="en-US" dirty="0"/>
            </a:br>
            <a:r>
              <a:rPr lang="en-US" sz="3600" dirty="0">
                <a:solidFill>
                  <a:srgbClr val="FF0000"/>
                </a:solidFill>
              </a:rPr>
              <a:t>- Temp, Pressure, Accelerations, Shock etc. 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4A6177D-34E2-6D40-A0B6-DF4F3DEF05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11/5/20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3F9A521-651F-0C47-BA6A-B470D89DB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Status @ sPHENIX L2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585B6C-CEF9-9F4A-AE4F-D64FEB0D01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2A652-658C-A145-A11F-77395A3721AB}" type="slidenum">
              <a:rPr lang="en-US" smtClean="0"/>
              <a:t>3</a:t>
            </a:fld>
            <a:endParaRPr lang="en-US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F3208DB9-BBC6-2849-838A-F9C1B8BB44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56580" y="1603586"/>
            <a:ext cx="6535130" cy="4356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A1FA9219-4847-A448-9568-06AEBA2B7D0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4715296"/>
              </p:ext>
            </p:extLst>
          </p:nvPr>
        </p:nvGraphicFramePr>
        <p:xfrm>
          <a:off x="198622" y="1715545"/>
          <a:ext cx="4879852" cy="4387348"/>
        </p:xfrm>
        <a:graphic>
          <a:graphicData uri="http://schemas.openxmlformats.org/drawingml/2006/table">
            <a:tbl>
              <a:tblPr/>
              <a:tblGrid>
                <a:gridCol w="1694168">
                  <a:extLst>
                    <a:ext uri="{9D8B030D-6E8A-4147-A177-3AD203B41FA5}">
                      <a16:colId xmlns:a16="http://schemas.microsoft.com/office/drawing/2014/main" val="2594729425"/>
                    </a:ext>
                  </a:extLst>
                </a:gridCol>
                <a:gridCol w="235076">
                  <a:extLst>
                    <a:ext uri="{9D8B030D-6E8A-4147-A177-3AD203B41FA5}">
                      <a16:colId xmlns:a16="http://schemas.microsoft.com/office/drawing/2014/main" val="467339413"/>
                    </a:ext>
                  </a:extLst>
                </a:gridCol>
                <a:gridCol w="1467198">
                  <a:extLst>
                    <a:ext uri="{9D8B030D-6E8A-4147-A177-3AD203B41FA5}">
                      <a16:colId xmlns:a16="http://schemas.microsoft.com/office/drawing/2014/main" val="792673476"/>
                    </a:ext>
                  </a:extLst>
                </a:gridCol>
                <a:gridCol w="843031">
                  <a:extLst>
                    <a:ext uri="{9D8B030D-6E8A-4147-A177-3AD203B41FA5}">
                      <a16:colId xmlns:a16="http://schemas.microsoft.com/office/drawing/2014/main" val="3366149945"/>
                    </a:ext>
                  </a:extLst>
                </a:gridCol>
                <a:gridCol w="640379">
                  <a:extLst>
                    <a:ext uri="{9D8B030D-6E8A-4147-A177-3AD203B41FA5}">
                      <a16:colId xmlns:a16="http://schemas.microsoft.com/office/drawing/2014/main" val="1501700604"/>
                    </a:ext>
                  </a:extLst>
                </a:gridCol>
              </a:tblGrid>
              <a:tr h="395576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i="0" u="none" strike="noStrike">
                          <a:solidFill>
                            <a:srgbClr val="252525"/>
                          </a:solidFill>
                          <a:effectLst/>
                          <a:latin typeface="Arial" panose="020B0604020202020204" pitchFamily="34" charset="0"/>
                        </a:rPr>
                        <a:t>Delivered</a:t>
                      </a:r>
                      <a:endParaRPr lang="en-US" sz="1500">
                        <a:effectLst/>
                      </a:endParaRPr>
                    </a:p>
                  </a:txBody>
                  <a:tcPr marL="32424" marR="32424" marT="81061" marB="81061">
                    <a:lnL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500">
                          <a:effectLst/>
                        </a:rPr>
                        <a:t> </a:t>
                      </a:r>
                    </a:p>
                  </a:txBody>
                  <a:tcPr marL="32424" marR="32424" marT="81061" marB="81061">
                    <a:lnL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i="0" u="none" strike="noStrike">
                          <a:solidFill>
                            <a:srgbClr val="252525"/>
                          </a:solidFill>
                          <a:effectLst/>
                          <a:latin typeface="Arial" panose="020B0604020202020204" pitchFamily="34" charset="0"/>
                        </a:rPr>
                        <a:t>GENEVE CH</a:t>
                      </a:r>
                      <a:endParaRPr lang="en-US" sz="1500">
                        <a:effectLst/>
                      </a:endParaRPr>
                    </a:p>
                  </a:txBody>
                  <a:tcPr marL="32424" marR="32424" marT="81061" marB="81061">
                    <a:lnL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i="0" u="none" strike="noStrike">
                          <a:solidFill>
                            <a:srgbClr val="252525"/>
                          </a:solidFill>
                          <a:effectLst/>
                          <a:latin typeface="Arial" panose="020B0604020202020204" pitchFamily="34" charset="0"/>
                        </a:rPr>
                        <a:t>10/01/2020</a:t>
                      </a:r>
                      <a:endParaRPr lang="en-US" sz="1500">
                        <a:effectLst/>
                      </a:endParaRPr>
                    </a:p>
                  </a:txBody>
                  <a:tcPr marL="32424" marR="32424" marT="81061" marB="81061">
                    <a:lnL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i="0" u="none" strike="noStrike">
                          <a:solidFill>
                            <a:srgbClr val="252525"/>
                          </a:solidFill>
                          <a:effectLst/>
                          <a:latin typeface="Arial" panose="020B0604020202020204" pitchFamily="34" charset="0"/>
                        </a:rPr>
                        <a:t>11:30</a:t>
                      </a:r>
                      <a:endParaRPr lang="en-US" sz="1500">
                        <a:effectLst/>
                      </a:endParaRPr>
                    </a:p>
                  </a:txBody>
                  <a:tcPr marL="32424" marR="32424" marT="81061" marB="81061">
                    <a:lnL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6173590"/>
                  </a:ext>
                </a:extLst>
              </a:tr>
              <a:tr h="395576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i="0" u="none" strike="noStrike">
                          <a:solidFill>
                            <a:srgbClr val="252525"/>
                          </a:solidFill>
                          <a:effectLst/>
                          <a:latin typeface="Arial" panose="020B0604020202020204" pitchFamily="34" charset="0"/>
                        </a:rPr>
                        <a:t>Arrived at Terminal 3rd Leg</a:t>
                      </a:r>
                      <a:endParaRPr lang="en-US" sz="1500">
                        <a:effectLst/>
                      </a:endParaRPr>
                    </a:p>
                  </a:txBody>
                  <a:tcPr marL="32424" marR="32424" marT="81061" marB="81061">
                    <a:lnL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500">
                          <a:effectLst/>
                        </a:rPr>
                        <a:t> </a:t>
                      </a:r>
                    </a:p>
                  </a:txBody>
                  <a:tcPr marL="32424" marR="32424" marT="81061" marB="81061">
                    <a:lnL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i="0" u="none" strike="noStrike">
                          <a:solidFill>
                            <a:srgbClr val="252525"/>
                          </a:solidFill>
                          <a:effectLst/>
                          <a:latin typeface="Arial" panose="020B0604020202020204" pitchFamily="34" charset="0"/>
                        </a:rPr>
                        <a:t>GENEVA ES</a:t>
                      </a:r>
                      <a:endParaRPr lang="en-US" sz="1500">
                        <a:effectLst/>
                      </a:endParaRPr>
                    </a:p>
                  </a:txBody>
                  <a:tcPr marL="32424" marR="32424" marT="81061" marB="81061">
                    <a:lnL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i="0" u="none" strike="noStrike">
                          <a:solidFill>
                            <a:srgbClr val="252525"/>
                          </a:solidFill>
                          <a:effectLst/>
                          <a:latin typeface="Arial" panose="020B0604020202020204" pitchFamily="34" charset="0"/>
                        </a:rPr>
                        <a:t>09/30/2020</a:t>
                      </a:r>
                      <a:endParaRPr lang="en-US" sz="1500">
                        <a:effectLst/>
                      </a:endParaRPr>
                    </a:p>
                  </a:txBody>
                  <a:tcPr marL="32424" marR="32424" marT="81061" marB="81061">
                    <a:lnL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i="0" u="none" strike="noStrike">
                          <a:solidFill>
                            <a:srgbClr val="252525"/>
                          </a:solidFill>
                          <a:effectLst/>
                          <a:latin typeface="Arial" panose="020B0604020202020204" pitchFamily="34" charset="0"/>
                        </a:rPr>
                        <a:t>11:35</a:t>
                      </a:r>
                      <a:endParaRPr lang="en-US" sz="1500">
                        <a:effectLst/>
                      </a:endParaRPr>
                    </a:p>
                  </a:txBody>
                  <a:tcPr marL="32424" marR="32424" marT="81061" marB="81061">
                    <a:lnL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144172"/>
                  </a:ext>
                </a:extLst>
              </a:tr>
              <a:tr h="395576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i="0" u="none" strike="noStrike">
                          <a:solidFill>
                            <a:srgbClr val="252525"/>
                          </a:solidFill>
                          <a:effectLst/>
                          <a:latin typeface="Arial" panose="020B0604020202020204" pitchFamily="34" charset="0"/>
                        </a:rPr>
                        <a:t>Confirmed on Board 3rd Leg</a:t>
                      </a:r>
                      <a:endParaRPr lang="en-US" sz="1500">
                        <a:effectLst/>
                      </a:endParaRPr>
                    </a:p>
                  </a:txBody>
                  <a:tcPr marL="32424" marR="32424" marT="81061" marB="81061">
                    <a:lnL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500">
                          <a:effectLst/>
                        </a:rPr>
                        <a:t> </a:t>
                      </a:r>
                    </a:p>
                  </a:txBody>
                  <a:tcPr marL="32424" marR="32424" marT="81061" marB="81061">
                    <a:lnL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i="0" u="none" strike="noStrike">
                          <a:solidFill>
                            <a:srgbClr val="252525"/>
                          </a:solidFill>
                          <a:effectLst/>
                          <a:latin typeface="Arial" panose="020B0604020202020204" pitchFamily="34" charset="0"/>
                        </a:rPr>
                        <a:t>MADRID ES</a:t>
                      </a:r>
                      <a:endParaRPr lang="en-US" sz="1500">
                        <a:effectLst/>
                      </a:endParaRPr>
                    </a:p>
                  </a:txBody>
                  <a:tcPr marL="32424" marR="32424" marT="81061" marB="81061">
                    <a:lnL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i="0" u="none" strike="noStrike">
                          <a:solidFill>
                            <a:srgbClr val="252525"/>
                          </a:solidFill>
                          <a:effectLst/>
                          <a:latin typeface="Arial" panose="020B0604020202020204" pitchFamily="34" charset="0"/>
                        </a:rPr>
                        <a:t>09/30/2020</a:t>
                      </a:r>
                      <a:endParaRPr lang="en-US" sz="1500">
                        <a:effectLst/>
                      </a:endParaRPr>
                    </a:p>
                  </a:txBody>
                  <a:tcPr marL="32424" marR="32424" marT="81061" marB="81061">
                    <a:lnL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i="0" u="none" strike="noStrike">
                          <a:solidFill>
                            <a:srgbClr val="252525"/>
                          </a:solidFill>
                          <a:effectLst/>
                          <a:latin typeface="Arial" panose="020B0604020202020204" pitchFamily="34" charset="0"/>
                        </a:rPr>
                        <a:t>09:52</a:t>
                      </a:r>
                      <a:endParaRPr lang="en-US" sz="1500">
                        <a:effectLst/>
                      </a:endParaRPr>
                    </a:p>
                  </a:txBody>
                  <a:tcPr marL="32424" marR="32424" marT="81061" marB="81061">
                    <a:lnL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4758440"/>
                  </a:ext>
                </a:extLst>
              </a:tr>
              <a:tr h="395576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i="0" u="none" strike="noStrike">
                          <a:solidFill>
                            <a:srgbClr val="252525"/>
                          </a:solidFill>
                          <a:effectLst/>
                          <a:latin typeface="Arial" panose="020B0604020202020204" pitchFamily="34" charset="0"/>
                        </a:rPr>
                        <a:t>Arrived at Terminal 2nd Leg</a:t>
                      </a:r>
                      <a:endParaRPr lang="en-US" sz="1500">
                        <a:effectLst/>
                      </a:endParaRPr>
                    </a:p>
                  </a:txBody>
                  <a:tcPr marL="32424" marR="32424" marT="81061" marB="81061">
                    <a:lnL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500">
                          <a:effectLst/>
                        </a:rPr>
                        <a:t> </a:t>
                      </a:r>
                    </a:p>
                  </a:txBody>
                  <a:tcPr marL="32424" marR="32424" marT="81061" marB="81061">
                    <a:lnL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i="0" u="none" strike="noStrike">
                          <a:solidFill>
                            <a:srgbClr val="252525"/>
                          </a:solidFill>
                          <a:effectLst/>
                          <a:latin typeface="Arial" panose="020B0604020202020204" pitchFamily="34" charset="0"/>
                        </a:rPr>
                        <a:t>GENEVA GB</a:t>
                      </a:r>
                      <a:endParaRPr lang="en-US" sz="1500">
                        <a:effectLst/>
                      </a:endParaRPr>
                    </a:p>
                  </a:txBody>
                  <a:tcPr marL="32424" marR="32424" marT="81061" marB="81061">
                    <a:lnL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i="0" u="none" strike="noStrike">
                          <a:solidFill>
                            <a:srgbClr val="252525"/>
                          </a:solidFill>
                          <a:effectLst/>
                          <a:latin typeface="Arial" panose="020B0604020202020204" pitchFamily="34" charset="0"/>
                        </a:rPr>
                        <a:t>09/27/2020</a:t>
                      </a:r>
                      <a:endParaRPr lang="en-US" sz="1500">
                        <a:effectLst/>
                      </a:endParaRPr>
                    </a:p>
                  </a:txBody>
                  <a:tcPr marL="32424" marR="32424" marT="81061" marB="81061">
                    <a:lnL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i="0" u="none" strike="noStrike">
                          <a:solidFill>
                            <a:srgbClr val="252525"/>
                          </a:solidFill>
                          <a:effectLst/>
                          <a:latin typeface="Arial" panose="020B0604020202020204" pitchFamily="34" charset="0"/>
                        </a:rPr>
                        <a:t>14:00</a:t>
                      </a:r>
                      <a:endParaRPr lang="en-US" sz="1500">
                        <a:effectLst/>
                      </a:endParaRPr>
                    </a:p>
                  </a:txBody>
                  <a:tcPr marL="32424" marR="32424" marT="81061" marB="81061">
                    <a:lnL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8913389"/>
                  </a:ext>
                </a:extLst>
              </a:tr>
              <a:tr h="395576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i="0" u="none" strike="noStrike">
                          <a:solidFill>
                            <a:srgbClr val="252525"/>
                          </a:solidFill>
                          <a:effectLst/>
                          <a:latin typeface="Arial" panose="020B0604020202020204" pitchFamily="34" charset="0"/>
                        </a:rPr>
                        <a:t>Confirmed on Board 2nd Leg</a:t>
                      </a:r>
                      <a:endParaRPr lang="en-US" sz="1500">
                        <a:effectLst/>
                      </a:endParaRPr>
                    </a:p>
                  </a:txBody>
                  <a:tcPr marL="32424" marR="32424" marT="81061" marB="81061">
                    <a:lnL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500">
                          <a:effectLst/>
                        </a:rPr>
                        <a:t> </a:t>
                      </a:r>
                    </a:p>
                  </a:txBody>
                  <a:tcPr marL="32424" marR="32424" marT="81061" marB="81061">
                    <a:lnL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i="0" u="none" strike="noStrike">
                          <a:solidFill>
                            <a:srgbClr val="252525"/>
                          </a:solidFill>
                          <a:effectLst/>
                          <a:latin typeface="Arial" panose="020B0604020202020204" pitchFamily="34" charset="0"/>
                        </a:rPr>
                        <a:t>LONDON HEATHROW GB</a:t>
                      </a:r>
                      <a:endParaRPr lang="en-US" sz="1500">
                        <a:effectLst/>
                      </a:endParaRPr>
                    </a:p>
                  </a:txBody>
                  <a:tcPr marL="32424" marR="32424" marT="81061" marB="81061">
                    <a:lnL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i="0" u="none" strike="noStrike">
                          <a:solidFill>
                            <a:srgbClr val="252525"/>
                          </a:solidFill>
                          <a:effectLst/>
                          <a:latin typeface="Arial" panose="020B0604020202020204" pitchFamily="34" charset="0"/>
                        </a:rPr>
                        <a:t>09/27/2020</a:t>
                      </a:r>
                      <a:endParaRPr lang="en-US" sz="1500">
                        <a:effectLst/>
                      </a:endParaRPr>
                    </a:p>
                  </a:txBody>
                  <a:tcPr marL="32424" marR="32424" marT="81061" marB="81061">
                    <a:lnL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i="0" u="none" strike="noStrike">
                          <a:solidFill>
                            <a:srgbClr val="252525"/>
                          </a:solidFill>
                          <a:effectLst/>
                          <a:latin typeface="Arial" panose="020B0604020202020204" pitchFamily="34" charset="0"/>
                        </a:rPr>
                        <a:t>10:30</a:t>
                      </a:r>
                      <a:endParaRPr lang="en-US" sz="1500">
                        <a:effectLst/>
                      </a:endParaRPr>
                    </a:p>
                  </a:txBody>
                  <a:tcPr marL="32424" marR="32424" marT="81061" marB="81061">
                    <a:lnL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3553439"/>
                  </a:ext>
                </a:extLst>
              </a:tr>
              <a:tr h="395576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i="0" u="none" strike="noStrike">
                          <a:solidFill>
                            <a:srgbClr val="252525"/>
                          </a:solidFill>
                          <a:effectLst/>
                          <a:latin typeface="Arial" panose="020B0604020202020204" pitchFamily="34" charset="0"/>
                        </a:rPr>
                        <a:t>Arrived at Terminal</a:t>
                      </a:r>
                      <a:endParaRPr lang="en-US" sz="1500">
                        <a:effectLst/>
                      </a:endParaRPr>
                    </a:p>
                  </a:txBody>
                  <a:tcPr marL="32424" marR="32424" marT="81061" marB="81061">
                    <a:lnL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500">
                          <a:effectLst/>
                        </a:rPr>
                        <a:t> </a:t>
                      </a:r>
                    </a:p>
                  </a:txBody>
                  <a:tcPr marL="32424" marR="32424" marT="81061" marB="81061">
                    <a:lnL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i="0" u="none" strike="noStrike">
                          <a:solidFill>
                            <a:srgbClr val="252525"/>
                          </a:solidFill>
                          <a:effectLst/>
                          <a:latin typeface="Arial" panose="020B0604020202020204" pitchFamily="34" charset="0"/>
                        </a:rPr>
                        <a:t>LONDON HEATHROW US</a:t>
                      </a:r>
                      <a:endParaRPr lang="en-US" sz="1500">
                        <a:effectLst/>
                      </a:endParaRPr>
                    </a:p>
                  </a:txBody>
                  <a:tcPr marL="32424" marR="32424" marT="81061" marB="81061">
                    <a:lnL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i="0" u="none" strike="noStrike">
                          <a:solidFill>
                            <a:srgbClr val="252525"/>
                          </a:solidFill>
                          <a:effectLst/>
                          <a:latin typeface="Arial" panose="020B0604020202020204" pitchFamily="34" charset="0"/>
                        </a:rPr>
                        <a:t>09/26/2020</a:t>
                      </a:r>
                      <a:endParaRPr lang="en-US" sz="1500">
                        <a:effectLst/>
                      </a:endParaRPr>
                    </a:p>
                  </a:txBody>
                  <a:tcPr marL="32424" marR="32424" marT="81061" marB="81061">
                    <a:lnL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i="0" u="none" strike="noStrike">
                          <a:solidFill>
                            <a:srgbClr val="252525"/>
                          </a:solidFill>
                          <a:effectLst/>
                          <a:latin typeface="Arial" panose="020B0604020202020204" pitchFamily="34" charset="0"/>
                        </a:rPr>
                        <a:t>10:55</a:t>
                      </a:r>
                      <a:endParaRPr lang="en-US" sz="1500">
                        <a:effectLst/>
                      </a:endParaRPr>
                    </a:p>
                  </a:txBody>
                  <a:tcPr marL="32424" marR="32424" marT="81061" marB="81061">
                    <a:lnL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2638661"/>
                  </a:ext>
                </a:extLst>
              </a:tr>
              <a:tr h="395576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i="0" u="none" strike="noStrike">
                          <a:solidFill>
                            <a:srgbClr val="252525"/>
                          </a:solidFill>
                          <a:effectLst/>
                          <a:latin typeface="Arial" panose="020B0604020202020204" pitchFamily="34" charset="0"/>
                        </a:rPr>
                        <a:t>Confirmed on Board Carrier</a:t>
                      </a:r>
                      <a:endParaRPr lang="en-US" sz="1500">
                        <a:effectLst/>
                      </a:endParaRPr>
                    </a:p>
                  </a:txBody>
                  <a:tcPr marL="32424" marR="32424" marT="81061" marB="81061">
                    <a:lnL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500">
                          <a:effectLst/>
                        </a:rPr>
                        <a:t> </a:t>
                      </a:r>
                    </a:p>
                  </a:txBody>
                  <a:tcPr marL="32424" marR="32424" marT="81061" marB="81061">
                    <a:lnL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i="0" u="none" strike="noStrike">
                          <a:solidFill>
                            <a:srgbClr val="252525"/>
                          </a:solidFill>
                          <a:effectLst/>
                          <a:latin typeface="Arial" panose="020B0604020202020204" pitchFamily="34" charset="0"/>
                        </a:rPr>
                        <a:t>SAN FRANCISCO, CA US</a:t>
                      </a:r>
                      <a:endParaRPr lang="en-US" sz="1500">
                        <a:effectLst/>
                      </a:endParaRPr>
                    </a:p>
                  </a:txBody>
                  <a:tcPr marL="32424" marR="32424" marT="81061" marB="81061">
                    <a:lnL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i="0" u="none" strike="noStrike">
                          <a:solidFill>
                            <a:srgbClr val="252525"/>
                          </a:solidFill>
                          <a:effectLst/>
                          <a:latin typeface="Arial" panose="020B0604020202020204" pitchFamily="34" charset="0"/>
                        </a:rPr>
                        <a:t>09/25/2020</a:t>
                      </a:r>
                      <a:endParaRPr lang="en-US" sz="1500">
                        <a:effectLst/>
                      </a:endParaRPr>
                    </a:p>
                  </a:txBody>
                  <a:tcPr marL="32424" marR="32424" marT="81061" marB="81061">
                    <a:lnL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i="0" u="none" strike="noStrike">
                          <a:solidFill>
                            <a:srgbClr val="252525"/>
                          </a:solidFill>
                          <a:effectLst/>
                          <a:latin typeface="Arial" panose="020B0604020202020204" pitchFamily="34" charset="0"/>
                        </a:rPr>
                        <a:t>16:55</a:t>
                      </a:r>
                      <a:endParaRPr lang="en-US" sz="1500">
                        <a:effectLst/>
                      </a:endParaRPr>
                    </a:p>
                  </a:txBody>
                  <a:tcPr marL="32424" marR="32424" marT="81061" marB="81061">
                    <a:lnL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57192"/>
                  </a:ext>
                </a:extLst>
              </a:tr>
              <a:tr h="395576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i="0" u="none" strike="noStrike">
                          <a:solidFill>
                            <a:srgbClr val="252525"/>
                          </a:solidFill>
                          <a:effectLst/>
                          <a:latin typeface="Arial" panose="020B0604020202020204" pitchFamily="34" charset="0"/>
                        </a:rPr>
                        <a:t>Booked with Carrier</a:t>
                      </a:r>
                      <a:endParaRPr lang="en-US" sz="1500">
                        <a:effectLst/>
                      </a:endParaRPr>
                    </a:p>
                  </a:txBody>
                  <a:tcPr marL="32424" marR="32424" marT="81061" marB="81061">
                    <a:lnL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500">
                          <a:effectLst/>
                        </a:rPr>
                        <a:t> </a:t>
                      </a:r>
                    </a:p>
                  </a:txBody>
                  <a:tcPr marL="32424" marR="32424" marT="81061" marB="81061">
                    <a:lnL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500">
                          <a:effectLst/>
                        </a:rPr>
                        <a:t> </a:t>
                      </a:r>
                    </a:p>
                  </a:txBody>
                  <a:tcPr marL="32424" marR="32424" marT="81061" marB="81061">
                    <a:lnL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i="0" u="none" strike="noStrike">
                          <a:solidFill>
                            <a:srgbClr val="252525"/>
                          </a:solidFill>
                          <a:effectLst/>
                          <a:latin typeface="Arial" panose="020B0604020202020204" pitchFamily="34" charset="0"/>
                        </a:rPr>
                        <a:t>09/22/2020</a:t>
                      </a:r>
                      <a:endParaRPr lang="en-US" sz="1500">
                        <a:effectLst/>
                      </a:endParaRPr>
                    </a:p>
                  </a:txBody>
                  <a:tcPr marL="32424" marR="32424" marT="81061" marB="81061">
                    <a:lnL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i="0" u="none" strike="noStrike">
                          <a:solidFill>
                            <a:srgbClr val="252525"/>
                          </a:solidFill>
                          <a:effectLst/>
                          <a:latin typeface="Arial" panose="020B0604020202020204" pitchFamily="34" charset="0"/>
                        </a:rPr>
                        <a:t>15:50</a:t>
                      </a:r>
                      <a:endParaRPr lang="en-US" sz="1500">
                        <a:effectLst/>
                      </a:endParaRPr>
                    </a:p>
                  </a:txBody>
                  <a:tcPr marL="32424" marR="32424" marT="81061" marB="81061">
                    <a:lnL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151651"/>
                  </a:ext>
                </a:extLst>
              </a:tr>
              <a:tr h="395576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i="0" u="none" strike="noStrike">
                          <a:solidFill>
                            <a:srgbClr val="252525"/>
                          </a:solidFill>
                          <a:effectLst/>
                          <a:latin typeface="Arial" panose="020B0604020202020204" pitchFamily="34" charset="0"/>
                        </a:rPr>
                        <a:t>Picked up</a:t>
                      </a:r>
                      <a:endParaRPr lang="en-US" sz="1500">
                        <a:effectLst/>
                      </a:endParaRPr>
                    </a:p>
                  </a:txBody>
                  <a:tcPr marL="32424" marR="32424" marT="81061" marB="81061">
                    <a:lnL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500">
                          <a:effectLst/>
                        </a:rPr>
                        <a:t> </a:t>
                      </a:r>
                    </a:p>
                  </a:txBody>
                  <a:tcPr marL="32424" marR="32424" marT="81061" marB="81061">
                    <a:lnL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i="0" u="none" strike="noStrike">
                          <a:solidFill>
                            <a:srgbClr val="252525"/>
                          </a:solidFill>
                          <a:effectLst/>
                          <a:latin typeface="Arial" panose="020B0604020202020204" pitchFamily="34" charset="0"/>
                        </a:rPr>
                        <a:t>BERKELEY, CA US</a:t>
                      </a:r>
                      <a:endParaRPr lang="en-US" sz="1500">
                        <a:effectLst/>
                      </a:endParaRPr>
                    </a:p>
                  </a:txBody>
                  <a:tcPr marL="32424" marR="32424" marT="81061" marB="81061">
                    <a:lnL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i="0" u="none" strike="noStrike">
                          <a:solidFill>
                            <a:srgbClr val="252525"/>
                          </a:solidFill>
                          <a:effectLst/>
                          <a:latin typeface="Arial" panose="020B0604020202020204" pitchFamily="34" charset="0"/>
                        </a:rPr>
                        <a:t>09/22/2020</a:t>
                      </a:r>
                      <a:endParaRPr lang="en-US" sz="1500">
                        <a:effectLst/>
                      </a:endParaRPr>
                    </a:p>
                  </a:txBody>
                  <a:tcPr marL="32424" marR="32424" marT="81061" marB="81061">
                    <a:lnL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i="0" u="none" strike="noStrike">
                          <a:solidFill>
                            <a:srgbClr val="252525"/>
                          </a:solidFill>
                          <a:effectLst/>
                          <a:latin typeface="Arial" panose="020B0604020202020204" pitchFamily="34" charset="0"/>
                        </a:rPr>
                        <a:t>15:11</a:t>
                      </a:r>
                      <a:endParaRPr lang="en-US" sz="1500">
                        <a:effectLst/>
                      </a:endParaRPr>
                    </a:p>
                  </a:txBody>
                  <a:tcPr marL="32424" marR="32424" marT="81061" marB="81061">
                    <a:lnL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3079472"/>
                  </a:ext>
                </a:extLst>
              </a:tr>
              <a:tr h="395576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i="0" u="none" strike="noStrike">
                          <a:solidFill>
                            <a:srgbClr val="252525"/>
                          </a:solidFill>
                          <a:effectLst/>
                          <a:latin typeface="Arial" panose="020B0604020202020204" pitchFamily="34" charset="0"/>
                        </a:rPr>
                        <a:t>Dispatched</a:t>
                      </a:r>
                      <a:endParaRPr lang="en-US" sz="1500">
                        <a:effectLst/>
                      </a:endParaRPr>
                    </a:p>
                  </a:txBody>
                  <a:tcPr marL="32424" marR="32424" marT="81061" marB="81061">
                    <a:lnL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500">
                          <a:effectLst/>
                        </a:rPr>
                        <a:t> </a:t>
                      </a:r>
                    </a:p>
                  </a:txBody>
                  <a:tcPr marL="32424" marR="32424" marT="81061" marB="81061">
                    <a:lnL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500">
                          <a:effectLst/>
                        </a:rPr>
                        <a:t> </a:t>
                      </a:r>
                    </a:p>
                  </a:txBody>
                  <a:tcPr marL="32424" marR="32424" marT="81061" marB="81061">
                    <a:lnL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i="0" u="none" strike="noStrike">
                          <a:solidFill>
                            <a:srgbClr val="252525"/>
                          </a:solidFill>
                          <a:effectLst/>
                          <a:latin typeface="Arial" panose="020B0604020202020204" pitchFamily="34" charset="0"/>
                        </a:rPr>
                        <a:t>09/22/2020</a:t>
                      </a:r>
                      <a:endParaRPr lang="en-US" sz="1500">
                        <a:effectLst/>
                      </a:endParaRPr>
                    </a:p>
                  </a:txBody>
                  <a:tcPr marL="32424" marR="32424" marT="81061" marB="81061">
                    <a:lnL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i="0" u="none" strike="noStrike">
                          <a:solidFill>
                            <a:srgbClr val="252525"/>
                          </a:solidFill>
                          <a:effectLst/>
                          <a:latin typeface="Arial" panose="020B0604020202020204" pitchFamily="34" charset="0"/>
                        </a:rPr>
                        <a:t>14:42</a:t>
                      </a:r>
                      <a:endParaRPr lang="en-US" sz="1500">
                        <a:effectLst/>
                      </a:endParaRPr>
                    </a:p>
                  </a:txBody>
                  <a:tcPr marL="32424" marR="32424" marT="81061" marB="81061">
                    <a:lnL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9181239"/>
                  </a:ext>
                </a:extLst>
              </a:tr>
              <a:tr h="368676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i="0" u="none" strike="noStrike">
                          <a:solidFill>
                            <a:srgbClr val="252525"/>
                          </a:solidFill>
                          <a:effectLst/>
                          <a:latin typeface="Arial" panose="020B0604020202020204" pitchFamily="34" charset="0"/>
                        </a:rPr>
                        <a:t>Order Created</a:t>
                      </a:r>
                      <a:endParaRPr lang="en-US" sz="1500">
                        <a:effectLst/>
                      </a:endParaRPr>
                    </a:p>
                  </a:txBody>
                  <a:tcPr marL="32424" marR="32424" marT="81061" marB="81061">
                    <a:lnL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500">
                          <a:effectLst/>
                        </a:rPr>
                        <a:t> </a:t>
                      </a:r>
                    </a:p>
                  </a:txBody>
                  <a:tcPr marL="32424" marR="32424" marT="81061" marB="81061">
                    <a:lnL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500" dirty="0">
                          <a:effectLst/>
                        </a:rPr>
                        <a:t> </a:t>
                      </a:r>
                    </a:p>
                  </a:txBody>
                  <a:tcPr marL="32424" marR="32424" marT="81061" marB="81061">
                    <a:lnL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i="0" u="none" strike="noStrike">
                          <a:solidFill>
                            <a:srgbClr val="252525"/>
                          </a:solidFill>
                          <a:effectLst/>
                          <a:latin typeface="Arial" panose="020B0604020202020204" pitchFamily="34" charset="0"/>
                        </a:rPr>
                        <a:t>09/22/2020</a:t>
                      </a:r>
                      <a:endParaRPr lang="en-US" sz="1500">
                        <a:effectLst/>
                      </a:endParaRPr>
                    </a:p>
                  </a:txBody>
                  <a:tcPr marL="32424" marR="32424" marT="81061" marB="81061">
                    <a:lnL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i="0" u="none" strike="noStrike" dirty="0">
                          <a:solidFill>
                            <a:srgbClr val="252525"/>
                          </a:solidFill>
                          <a:effectLst/>
                          <a:latin typeface="Arial" panose="020B0604020202020204" pitchFamily="34" charset="0"/>
                        </a:rPr>
                        <a:t>14:39</a:t>
                      </a:r>
                      <a:endParaRPr lang="en-US" sz="1500" dirty="0">
                        <a:effectLst/>
                      </a:endParaRPr>
                    </a:p>
                  </a:txBody>
                  <a:tcPr marL="32424" marR="32424" marT="81061" marB="81061">
                    <a:lnL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629184"/>
                  </a:ext>
                </a:extLst>
              </a:tr>
            </a:tbl>
          </a:graphicData>
        </a:graphic>
      </p:graphicFrame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F2914D64-80D3-3F43-BF97-908036A86052}"/>
              </a:ext>
            </a:extLst>
          </p:cNvPr>
          <p:cNvCxnSpPr>
            <a:cxnSpLocks/>
          </p:cNvCxnSpPr>
          <p:nvPr/>
        </p:nvCxnSpPr>
        <p:spPr>
          <a:xfrm flipV="1">
            <a:off x="4805680" y="5008881"/>
            <a:ext cx="3484880" cy="121919"/>
          </a:xfrm>
          <a:prstGeom prst="straightConnector1">
            <a:avLst/>
          </a:prstGeom>
          <a:ln>
            <a:solidFill>
              <a:srgbClr val="0432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0A347D7-0D12-8F49-AC72-F2D0AD1F1EA1}"/>
              </a:ext>
            </a:extLst>
          </p:cNvPr>
          <p:cNvCxnSpPr>
            <a:cxnSpLocks/>
          </p:cNvCxnSpPr>
          <p:nvPr/>
        </p:nvCxnSpPr>
        <p:spPr>
          <a:xfrm>
            <a:off x="5078474" y="2446080"/>
            <a:ext cx="6178806" cy="1590708"/>
          </a:xfrm>
          <a:prstGeom prst="straightConnector1">
            <a:avLst/>
          </a:prstGeom>
          <a:ln>
            <a:solidFill>
              <a:srgbClr val="0432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21620216-AC89-5649-8D97-CA60602C9B9E}"/>
              </a:ext>
            </a:extLst>
          </p:cNvPr>
          <p:cNvCxnSpPr>
            <a:cxnSpLocks/>
          </p:cNvCxnSpPr>
          <p:nvPr/>
        </p:nvCxnSpPr>
        <p:spPr>
          <a:xfrm flipV="1">
            <a:off x="4917440" y="4173833"/>
            <a:ext cx="4521200" cy="116413"/>
          </a:xfrm>
          <a:prstGeom prst="straightConnector1">
            <a:avLst/>
          </a:prstGeom>
          <a:ln>
            <a:solidFill>
              <a:srgbClr val="0432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74920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812313-75AF-9C41-8C85-9401B86E89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573" y="18256"/>
            <a:ext cx="7401791" cy="775332"/>
          </a:xfrm>
        </p:spPr>
        <p:txBody>
          <a:bodyPr>
            <a:normAutofit/>
          </a:bodyPr>
          <a:lstStyle/>
          <a:p>
            <a:r>
              <a:rPr lang="en-US" sz="3200" dirty="0"/>
              <a:t>Stave Transportation Test and Plan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5FA260-32A1-054E-97F4-5478076954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491" y="911857"/>
            <a:ext cx="7100768" cy="3137629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Reproduced vibration/shocking during the LBNL-&gt;CERN transportation at CERN Lab</a:t>
            </a:r>
          </a:p>
          <a:p>
            <a:r>
              <a:rPr lang="en-US" dirty="0"/>
              <a:t>Wire bond pull test before and after the “handling” </a:t>
            </a:r>
            <a:r>
              <a:rPr lang="en-US" dirty="0">
                <a:sym typeface="Wingdings" pitchFamily="2" charset="2"/>
              </a:rPr>
              <a:t> </a:t>
            </a:r>
            <a:r>
              <a:rPr lang="en-US" dirty="0"/>
              <a:t> no change</a:t>
            </a:r>
          </a:p>
          <a:p>
            <a:r>
              <a:rPr lang="en-US" dirty="0"/>
              <a:t>Electrical test - signal, noise level etc. -- &gt; no change 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b="1" dirty="0"/>
              <a:t>Shipping Plan: total 84 staves</a:t>
            </a:r>
          </a:p>
          <a:p>
            <a:pPr marL="0" indent="0">
              <a:buNone/>
            </a:pPr>
            <a:r>
              <a:rPr lang="en-US" dirty="0"/>
              <a:t>   1) </a:t>
            </a:r>
            <a:r>
              <a:rPr lang="en-US" dirty="0">
                <a:solidFill>
                  <a:srgbClr val="FF0000"/>
                </a:solidFill>
              </a:rPr>
              <a:t>4 staves (1 Silver + 3 Gold/short pipe) for the first shipment</a:t>
            </a: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        -- higher risk, but better statistics for evaluation and checking </a:t>
            </a:r>
          </a:p>
          <a:p>
            <a:pPr marL="0" indent="0">
              <a:buNone/>
            </a:pPr>
            <a:r>
              <a:rPr lang="en-US" dirty="0"/>
              <a:t>        -- or 2 staves (1 Silver + 1 Gold)?</a:t>
            </a:r>
          </a:p>
          <a:p>
            <a:pPr marL="0" indent="0">
              <a:buNone/>
            </a:pPr>
            <a:r>
              <a:rPr lang="en-US" dirty="0"/>
              <a:t>  2) ~10 staves per trip, ~4 trips </a:t>
            </a:r>
          </a:p>
          <a:p>
            <a:pPr lvl="1"/>
            <a:endParaRPr lang="en-US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4C5221E-170F-0746-AC0D-89F010D7CE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2914" y="3360484"/>
            <a:ext cx="8469086" cy="347925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1302550-0809-9B4B-9E69-EFA2185F9D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573" y="4773354"/>
            <a:ext cx="3314700" cy="144117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F53302F-FFAD-7045-BBF1-F6132913897C}"/>
              </a:ext>
            </a:extLst>
          </p:cNvPr>
          <p:cNvSpPr txBox="1"/>
          <p:nvPr/>
        </p:nvSpPr>
        <p:spPr>
          <a:xfrm>
            <a:off x="183573" y="4314005"/>
            <a:ext cx="29540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Wire bonding pull test:  good</a:t>
            </a:r>
          </a:p>
        </p:txBody>
      </p:sp>
      <p:sp>
        <p:nvSpPr>
          <p:cNvPr id="22" name="Date Placeholder 21">
            <a:extLst>
              <a:ext uri="{FF2B5EF4-FFF2-40B4-BE49-F238E27FC236}">
                <a16:creationId xmlns:a16="http://schemas.microsoft.com/office/drawing/2014/main" id="{45C68A3C-4D1B-9C4A-99F5-BC6FEA4C01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11/5/20</a:t>
            </a:r>
          </a:p>
        </p:txBody>
      </p:sp>
      <p:sp>
        <p:nvSpPr>
          <p:cNvPr id="23" name="Footer Placeholder 22">
            <a:extLst>
              <a:ext uri="{FF2B5EF4-FFF2-40B4-BE49-F238E27FC236}">
                <a16:creationId xmlns:a16="http://schemas.microsoft.com/office/drawing/2014/main" id="{37C27A1C-DD16-FE4D-873C-94D51726F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Status @ sPHENIX L2 Meeting</a:t>
            </a:r>
          </a:p>
        </p:txBody>
      </p:sp>
      <p:sp>
        <p:nvSpPr>
          <p:cNvPr id="24" name="Slide Number Placeholder 23">
            <a:extLst>
              <a:ext uri="{FF2B5EF4-FFF2-40B4-BE49-F238E27FC236}">
                <a16:creationId xmlns:a16="http://schemas.microsoft.com/office/drawing/2014/main" id="{0C84CE13-0D52-9348-A6A3-C49D88A8E8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2A652-658C-A145-A11F-77395A3721AB}" type="slidenum">
              <a:rPr lang="en-US" smtClean="0"/>
              <a:t>4</a:t>
            </a:fld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FE64931-ADFD-2848-B783-0878E111EE47}"/>
              </a:ext>
            </a:extLst>
          </p:cNvPr>
          <p:cNvGrpSpPr/>
          <p:nvPr/>
        </p:nvGrpSpPr>
        <p:grpSpPr>
          <a:xfrm>
            <a:off x="7149261" y="144389"/>
            <a:ext cx="5042739" cy="2828854"/>
            <a:chOff x="7149261" y="144389"/>
            <a:chExt cx="5042739" cy="2828854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FAF4DDD-6035-C649-A7D5-3D40BEF2D0F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149261" y="144389"/>
              <a:ext cx="5042739" cy="2828854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6DFF716E-E72B-6049-AD58-0B782CD5A05B}"/>
                </a:ext>
              </a:extLst>
            </p:cNvPr>
            <p:cNvSpPr txBox="1"/>
            <p:nvPr/>
          </p:nvSpPr>
          <p:spPr>
            <a:xfrm>
              <a:off x="8390311" y="965200"/>
              <a:ext cx="256063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FF00"/>
                  </a:solidFill>
                </a:rPr>
                <a:t>Stave transportation case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312069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13ABF3-45F0-344E-916B-1EB27A182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0944" y="-19767"/>
            <a:ext cx="6331352" cy="811873"/>
          </a:xfrm>
        </p:spPr>
        <p:txBody>
          <a:bodyPr/>
          <a:lstStyle/>
          <a:p>
            <a:r>
              <a:rPr lang="en-US" dirty="0"/>
              <a:t>Issues and Concerns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D255C9-985B-BE4C-B0D2-9D3C1AD114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851" y="962166"/>
            <a:ext cx="5915149" cy="5437540"/>
          </a:xfrm>
        </p:spPr>
        <p:txBody>
          <a:bodyPr>
            <a:normAutofit fontScale="62500" lnSpcReduction="20000"/>
          </a:bodyPr>
          <a:lstStyle/>
          <a:p>
            <a:r>
              <a:rPr lang="en-US" b="1" dirty="0"/>
              <a:t>Schedule delay due to COVID-19</a:t>
            </a:r>
          </a:p>
          <a:p>
            <a:pPr lvl="1"/>
            <a:r>
              <a:rPr lang="en-US" dirty="0">
                <a:solidFill>
                  <a:srgbClr val="0432FF"/>
                </a:solidFill>
              </a:rPr>
              <a:t>Carbon structure production and test/QA</a:t>
            </a:r>
          </a:p>
          <a:p>
            <a:pPr lvl="2"/>
            <a:r>
              <a:rPr lang="en-US" dirty="0"/>
              <a:t>3~4 months delay in detector design and prototyping</a:t>
            </a:r>
          </a:p>
          <a:p>
            <a:pPr lvl="2"/>
            <a:r>
              <a:rPr lang="en-US" b="1" dirty="0"/>
              <a:t>FDR(7/2020) postponed to ~Dec. 15, 2020 </a:t>
            </a:r>
          </a:p>
          <a:p>
            <a:pPr lvl="1"/>
            <a:r>
              <a:rPr lang="en-US" dirty="0">
                <a:solidFill>
                  <a:srgbClr val="0432FF"/>
                </a:solidFill>
              </a:rPr>
              <a:t>Start full production ~ Jan. 2021</a:t>
            </a:r>
          </a:p>
          <a:p>
            <a:pPr lvl="2"/>
            <a:r>
              <a:rPr lang="en-US" dirty="0">
                <a:solidFill>
                  <a:srgbClr val="FF0000"/>
                </a:solidFill>
              </a:rPr>
              <a:t>1</a:t>
            </a:r>
            <a:r>
              <a:rPr lang="en-US" baseline="30000" dirty="0">
                <a:solidFill>
                  <a:srgbClr val="FF0000"/>
                </a:solidFill>
              </a:rPr>
              <a:t>st</a:t>
            </a:r>
            <a:r>
              <a:rPr lang="en-US" dirty="0">
                <a:solidFill>
                  <a:srgbClr val="FF0000"/>
                </a:solidFill>
              </a:rPr>
              <a:t> half CF(EW+CYSS+SB) available in ~March 2021</a:t>
            </a:r>
            <a:endParaRPr lang="en-US" dirty="0"/>
          </a:p>
          <a:p>
            <a:pPr lvl="2"/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half CF available in April </a:t>
            </a:r>
          </a:p>
          <a:p>
            <a:r>
              <a:rPr lang="en-US" dirty="0">
                <a:solidFill>
                  <a:srgbClr val="FF0000"/>
                </a:solidFill>
              </a:rPr>
              <a:t>Half-detector assembly at LBNL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Test fitting ~March 2021 </a:t>
            </a:r>
          </a:p>
          <a:p>
            <a:pPr lvl="1"/>
            <a:r>
              <a:rPr lang="en-US" dirty="0"/>
              <a:t>Half-detector assembly review, ~7/2021 </a:t>
            </a:r>
          </a:p>
          <a:p>
            <a:pPr lvl="1"/>
            <a:r>
              <a:rPr lang="en-US" dirty="0"/>
              <a:t>Complete the 2</a:t>
            </a:r>
            <a:r>
              <a:rPr lang="en-US" baseline="30000" dirty="0"/>
              <a:t>nd</a:t>
            </a:r>
            <a:r>
              <a:rPr lang="en-US" dirty="0"/>
              <a:t> Half-detector by 12/2021 </a:t>
            </a:r>
          </a:p>
          <a:p>
            <a:pPr lvl="1"/>
            <a:r>
              <a:rPr lang="en-US" b="1" dirty="0"/>
              <a:t>Lab access at LBNL, schedule etc.</a:t>
            </a:r>
          </a:p>
          <a:p>
            <a:r>
              <a:rPr lang="en-US" dirty="0"/>
              <a:t>Stave transportation plan changed</a:t>
            </a:r>
          </a:p>
          <a:p>
            <a:pPr lvl="1"/>
            <a:r>
              <a:rPr lang="en-US" dirty="0"/>
              <a:t>Commercial option, first test shipping, ~11/2020 </a:t>
            </a:r>
          </a:p>
          <a:p>
            <a:pPr lvl="1"/>
            <a:r>
              <a:rPr lang="en-US" dirty="0"/>
              <a:t>Expect minimal impact on assembly schedule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b="1" dirty="0"/>
              <a:t>Tight schedule to meet the original installation dates </a:t>
            </a:r>
          </a:p>
          <a:p>
            <a:endParaRPr lang="en-US" dirty="0"/>
          </a:p>
          <a:p>
            <a:r>
              <a:rPr lang="en-US" b="1" dirty="0"/>
              <a:t>Funding for FY21 </a:t>
            </a:r>
          </a:p>
          <a:p>
            <a:pPr lvl="1"/>
            <a:r>
              <a:rPr lang="en-US" dirty="0"/>
              <a:t>Need to use contingency reserve for engineering work </a:t>
            </a:r>
          </a:p>
          <a:p>
            <a:pPr lvl="2"/>
            <a:r>
              <a:rPr lang="en-US" dirty="0"/>
              <a:t>MIT and LANL – design, mock-up, assembly fixtures   </a:t>
            </a:r>
          </a:p>
          <a:p>
            <a:pPr lvl="1"/>
            <a:r>
              <a:rPr lang="en-US" dirty="0"/>
              <a:t>Early funding for ORNL and LANL</a:t>
            </a:r>
          </a:p>
          <a:p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4A64E88-64FE-4645-9D26-E157282DB734}"/>
              </a:ext>
            </a:extLst>
          </p:cNvPr>
          <p:cNvGrpSpPr/>
          <p:nvPr/>
        </p:nvGrpSpPr>
        <p:grpSpPr>
          <a:xfrm>
            <a:off x="6079421" y="426720"/>
            <a:ext cx="5915149" cy="5701465"/>
            <a:chOff x="6079421" y="900584"/>
            <a:chExt cx="5915149" cy="5463072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43A90783-3EE1-A940-8DBF-03F17FD09540}"/>
                </a:ext>
              </a:extLst>
            </p:cNvPr>
            <p:cNvGrpSpPr/>
            <p:nvPr/>
          </p:nvGrpSpPr>
          <p:grpSpPr>
            <a:xfrm>
              <a:off x="6079421" y="900584"/>
              <a:ext cx="5915149" cy="5463072"/>
              <a:chOff x="6260272" y="590800"/>
              <a:chExt cx="5915149" cy="5463072"/>
            </a:xfrm>
          </p:grpSpPr>
          <p:pic>
            <p:nvPicPr>
              <p:cNvPr id="5" name="Content Placeholder 3">
                <a:extLst>
                  <a:ext uri="{FF2B5EF4-FFF2-40B4-BE49-F238E27FC236}">
                    <a16:creationId xmlns:a16="http://schemas.microsoft.com/office/drawing/2014/main" id="{8588B619-CC43-D248-8A79-C6565F934F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260272" y="959849"/>
                <a:ext cx="5915149" cy="5094023"/>
              </a:xfrm>
              <a:prstGeom prst="rect">
                <a:avLst/>
              </a:prstGeom>
            </p:spPr>
          </p:pic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5C94FD1-BD3E-C44B-9594-07E00D779CF5}"/>
                  </a:ext>
                </a:extLst>
              </p:cNvPr>
              <p:cNvSpPr txBox="1"/>
              <p:nvPr/>
            </p:nvSpPr>
            <p:spPr>
              <a:xfrm>
                <a:off x="7870721" y="590800"/>
                <a:ext cx="2586477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/>
                  <a:t>Pre-COVID19 Schedule</a:t>
                </a:r>
              </a:p>
            </p:txBody>
          </p:sp>
        </p:grp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BF3AC7D9-E5CB-EF45-8276-7400F2A48819}"/>
                </a:ext>
              </a:extLst>
            </p:cNvPr>
            <p:cNvSpPr/>
            <p:nvPr/>
          </p:nvSpPr>
          <p:spPr>
            <a:xfrm>
              <a:off x="9036996" y="3725694"/>
              <a:ext cx="1089497" cy="586078"/>
            </a:xfrm>
            <a:prstGeom prst="ellipse">
              <a:avLst/>
            </a:prstGeom>
            <a:noFill/>
            <a:ln w="28575">
              <a:solidFill>
                <a:srgbClr val="0432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560C15F7-1933-7B4D-B5ED-FBA29FB0D58F}"/>
                </a:ext>
              </a:extLst>
            </p:cNvPr>
            <p:cNvSpPr/>
            <p:nvPr/>
          </p:nvSpPr>
          <p:spPr>
            <a:xfrm>
              <a:off x="8832715" y="4311772"/>
              <a:ext cx="1691357" cy="586078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23337EA9-8D92-5949-97BB-88988370DD81}"/>
                </a:ext>
              </a:extLst>
            </p:cNvPr>
            <p:cNvCxnSpPr>
              <a:cxnSpLocks/>
            </p:cNvCxnSpPr>
            <p:nvPr/>
          </p:nvCxnSpPr>
          <p:spPr>
            <a:xfrm>
              <a:off x="9703233" y="2013626"/>
              <a:ext cx="0" cy="3929974"/>
            </a:xfrm>
            <a:prstGeom prst="line">
              <a:avLst/>
            </a:prstGeom>
            <a:ln w="3810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47DB828-75D3-C549-A1EA-597B70169673}"/>
                </a:ext>
              </a:extLst>
            </p:cNvPr>
            <p:cNvSpPr txBox="1"/>
            <p:nvPr/>
          </p:nvSpPr>
          <p:spPr>
            <a:xfrm>
              <a:off x="9678393" y="2421370"/>
              <a:ext cx="73052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70C0"/>
                  </a:solidFill>
                </a:rPr>
                <a:t>Today</a:t>
              </a:r>
            </a:p>
          </p:txBody>
        </p:sp>
      </p:grp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81DCD4D3-0289-8942-8873-16B13E3FF6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11/5/20</a:t>
            </a:r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AA0268B9-311B-7949-841D-E099B8F3B5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Status @ sPHENIX L2 Meeting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0D16913E-71F7-564A-8BDF-0514ED9D49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211159"/>
            <a:ext cx="2743200" cy="365125"/>
          </a:xfrm>
        </p:spPr>
        <p:txBody>
          <a:bodyPr/>
          <a:lstStyle/>
          <a:p>
            <a:fld id="{BB8E2B83-9E90-0247-9C1C-F90631E2788B}" type="slidenum">
              <a:rPr lang="en-US" smtClean="0"/>
              <a:t>5</a:t>
            </a:fld>
            <a:endParaRPr lang="en-US"/>
          </a:p>
        </p:txBody>
      </p:sp>
      <p:sp>
        <p:nvSpPr>
          <p:cNvPr id="17" name="5-Point Star 16">
            <a:extLst>
              <a:ext uri="{FF2B5EF4-FFF2-40B4-BE49-F238E27FC236}">
                <a16:creationId xmlns:a16="http://schemas.microsoft.com/office/drawing/2014/main" id="{85FE38E9-45E9-304E-82DE-273E10778599}"/>
              </a:ext>
            </a:extLst>
          </p:cNvPr>
          <p:cNvSpPr/>
          <p:nvPr/>
        </p:nvSpPr>
        <p:spPr>
          <a:xfrm>
            <a:off x="9809147" y="4007631"/>
            <a:ext cx="173053" cy="160311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55A8286-0911-CE45-B471-A6FDA17D6FDC}"/>
              </a:ext>
            </a:extLst>
          </p:cNvPr>
          <p:cNvSpPr txBox="1"/>
          <p:nvPr/>
        </p:nvSpPr>
        <p:spPr>
          <a:xfrm>
            <a:off x="10431665" y="4014054"/>
            <a:ext cx="12577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Assembly start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DFEFA45-7721-0541-AEF4-7AED5936CC0D}"/>
              </a:ext>
            </a:extLst>
          </p:cNvPr>
          <p:cNvCxnSpPr/>
          <p:nvPr/>
        </p:nvCxnSpPr>
        <p:spPr>
          <a:xfrm>
            <a:off x="4145280" y="1588332"/>
            <a:ext cx="4891716" cy="1916868"/>
          </a:xfrm>
          <a:prstGeom prst="straightConnector1">
            <a:avLst/>
          </a:prstGeom>
          <a:ln w="28575">
            <a:solidFill>
              <a:srgbClr val="0432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F38530B8-D6A3-DA49-8F20-08CADC6A1FC5}"/>
              </a:ext>
            </a:extLst>
          </p:cNvPr>
          <p:cNvCxnSpPr>
            <a:cxnSpLocks/>
          </p:cNvCxnSpPr>
          <p:nvPr/>
        </p:nvCxnSpPr>
        <p:spPr>
          <a:xfrm>
            <a:off x="3479043" y="2871237"/>
            <a:ext cx="5451273" cy="131443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49572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D6BFCF-D666-B34B-8697-5CFFA51007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F97613-9210-A742-A397-0829189CAD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3AC384-B2D9-AF4F-8C9F-BA9E4F7994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11/5/20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1A86FC-F787-0B4F-91E8-0B0F97E05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Status @ sPHENIX L2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438414-1CA6-114D-90C4-5E7DB31BBA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2A652-658C-A145-A11F-77395A3721A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3602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E5AC36F-81D2-F54F-B782-BB9DBC883A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903" y="431533"/>
            <a:ext cx="5025901" cy="1325563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Milestones in PMP, 12/2019</a:t>
            </a:r>
            <a:br>
              <a:rPr lang="en-US" dirty="0"/>
            </a:br>
            <a:br>
              <a:rPr lang="en-US" dirty="0"/>
            </a:br>
            <a:r>
              <a:rPr lang="en-US" sz="2200" b="1" dirty="0"/>
              <a:t>(targeted schedule + 2 months/contingency)</a:t>
            </a:r>
            <a:endParaRPr lang="en-US" b="1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3AB19C-6E5E-0847-812D-C41AF77D77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11/5/20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0D6180-138E-C841-953B-B982A2500B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Status @ sPHENIX L2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92A575-23B9-F64C-AAF6-EC52D3EC75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2CEB6-AD69-6740-BA98-A0C6014E720B}" type="slidenum">
              <a:rPr lang="en-US" smtClean="0"/>
              <a:t>7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1BCE1F0-527B-0F4D-B08F-D808B2DF975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41804" y="0"/>
            <a:ext cx="5347856" cy="6364391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47332351-4CD4-0948-9FB9-2C7AC3938DFA}"/>
              </a:ext>
            </a:extLst>
          </p:cNvPr>
          <p:cNvSpPr/>
          <p:nvPr/>
        </p:nvSpPr>
        <p:spPr>
          <a:xfrm>
            <a:off x="4461164" y="2050473"/>
            <a:ext cx="6548581" cy="544945"/>
          </a:xfrm>
          <a:prstGeom prst="ellipse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B8315B9-4CBF-0149-ADF4-3BC063AFB9D0}"/>
              </a:ext>
            </a:extLst>
          </p:cNvPr>
          <p:cNvSpPr txBox="1"/>
          <p:nvPr/>
        </p:nvSpPr>
        <p:spPr>
          <a:xfrm>
            <a:off x="2081911" y="2135544"/>
            <a:ext cx="19566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Now ~ 12/15/2020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BDD162B2-3F1C-7C4E-ABE1-4146CC16B61C}"/>
              </a:ext>
            </a:extLst>
          </p:cNvPr>
          <p:cNvSpPr/>
          <p:nvPr/>
        </p:nvSpPr>
        <p:spPr>
          <a:xfrm>
            <a:off x="4689894" y="2595741"/>
            <a:ext cx="6091119" cy="833259"/>
          </a:xfrm>
          <a:prstGeom prst="ellipse">
            <a:avLst/>
          </a:prstGeom>
          <a:noFill/>
          <a:ln w="28575"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3F42442-36FA-654C-B4CA-D8F9EC9697A0}"/>
              </a:ext>
            </a:extLst>
          </p:cNvPr>
          <p:cNvSpPr txBox="1"/>
          <p:nvPr/>
        </p:nvSpPr>
        <p:spPr>
          <a:xfrm>
            <a:off x="2226725" y="2615528"/>
            <a:ext cx="178446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432FF"/>
                </a:solidFill>
              </a:rPr>
              <a:t>CF structures: </a:t>
            </a:r>
          </a:p>
          <a:p>
            <a:r>
              <a:rPr lang="en-US" dirty="0">
                <a:solidFill>
                  <a:srgbClr val="0432FF"/>
                </a:solidFill>
              </a:rPr>
              <a:t>- 1</a:t>
            </a:r>
            <a:r>
              <a:rPr lang="en-US" baseline="30000" dirty="0">
                <a:solidFill>
                  <a:srgbClr val="0432FF"/>
                </a:solidFill>
              </a:rPr>
              <a:t>st</a:t>
            </a:r>
            <a:r>
              <a:rPr lang="en-US" dirty="0">
                <a:solidFill>
                  <a:srgbClr val="0432FF"/>
                </a:solidFill>
              </a:rPr>
              <a:t> half: 3/2021</a:t>
            </a:r>
          </a:p>
          <a:p>
            <a:r>
              <a:rPr lang="en-US" dirty="0">
                <a:solidFill>
                  <a:srgbClr val="0432FF"/>
                </a:solidFill>
              </a:rPr>
              <a:t>- 2</a:t>
            </a:r>
            <a:r>
              <a:rPr lang="en-US" baseline="30000" dirty="0">
                <a:solidFill>
                  <a:srgbClr val="0432FF"/>
                </a:solidFill>
              </a:rPr>
              <a:t>nd</a:t>
            </a:r>
            <a:r>
              <a:rPr lang="en-US" dirty="0">
                <a:solidFill>
                  <a:srgbClr val="0432FF"/>
                </a:solidFill>
              </a:rPr>
              <a:t> half: 4/2021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0C3AB5BA-C63B-5A4D-997A-58D6ABB457F5}"/>
              </a:ext>
            </a:extLst>
          </p:cNvPr>
          <p:cNvSpPr/>
          <p:nvPr/>
        </p:nvSpPr>
        <p:spPr>
          <a:xfrm>
            <a:off x="4689894" y="3557484"/>
            <a:ext cx="6091119" cy="67995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7EAA2E5-8DA8-BB4D-AA1F-5CE28D1D1AD7}"/>
              </a:ext>
            </a:extLst>
          </p:cNvPr>
          <p:cNvSpPr txBox="1"/>
          <p:nvPr/>
        </p:nvSpPr>
        <p:spPr>
          <a:xfrm>
            <a:off x="217170" y="3680359"/>
            <a:ext cx="505446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Assembly testing starts ~3/2021</a:t>
            </a:r>
          </a:p>
          <a:p>
            <a:r>
              <a:rPr lang="en-US" dirty="0">
                <a:solidFill>
                  <a:srgbClr val="FF0000"/>
                </a:solidFill>
              </a:rPr>
              <a:t>Half-Detector assembly review, ~July 2021</a:t>
            </a:r>
          </a:p>
          <a:p>
            <a:endParaRPr lang="en-US" dirty="0">
              <a:solidFill>
                <a:srgbClr val="0432FF"/>
              </a:solidFill>
            </a:endParaRPr>
          </a:p>
          <a:p>
            <a:r>
              <a:rPr lang="en-US" dirty="0">
                <a:solidFill>
                  <a:srgbClr val="0432FF"/>
                </a:solidFill>
              </a:rPr>
              <a:t>On track … to meet the final completion milestones,</a:t>
            </a:r>
          </a:p>
          <a:p>
            <a:r>
              <a:rPr lang="en-US" dirty="0">
                <a:solidFill>
                  <a:srgbClr val="0432FF"/>
                </a:solidFill>
              </a:rPr>
              <a:t>very tight schedule  </a:t>
            </a:r>
          </a:p>
        </p:txBody>
      </p:sp>
    </p:spTree>
    <p:extLst>
      <p:ext uri="{BB962C8B-B14F-4D97-AF65-F5344CB8AC3E}">
        <p14:creationId xmlns:p14="http://schemas.microsoft.com/office/powerpoint/2010/main" val="35732389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D06C9B01-9966-D548-8BF7-1C1FB5EADA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0020" y="3429000"/>
            <a:ext cx="4340824" cy="3364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12D1D4F-2FE1-B648-AC49-52D1E4680E6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6810" y="3881676"/>
            <a:ext cx="3129280" cy="28160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A537003-EA9A-C046-A8EF-BA548453D7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2517" y="1508125"/>
            <a:ext cx="2586965" cy="1944143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62CCEF-DCCE-A04F-AC0E-6A7154262D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11/5/20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D1B83C-0060-8847-AEAA-8D4BA65E7E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Status @ sPHENIX L2 Meeting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2E5C7F-5DA2-9840-8E4C-77BCF15C84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2A652-658C-A145-A11F-77395A3721AB}" type="slidenum">
              <a:rPr lang="en-US" smtClean="0"/>
              <a:t>8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F7BA624-1038-F04A-BCB4-7B1E37BF477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3800" y="1872433"/>
            <a:ext cx="2386463" cy="19284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8A3BF8B-971E-114B-997B-B30C24208D9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21222" y="1884717"/>
            <a:ext cx="1662846" cy="192840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6432591-8CCF-5A41-859F-2E647EA141CA}"/>
              </a:ext>
            </a:extLst>
          </p:cNvPr>
          <p:cNvSpPr txBox="1"/>
          <p:nvPr/>
        </p:nvSpPr>
        <p:spPr>
          <a:xfrm>
            <a:off x="7873808" y="1404795"/>
            <a:ext cx="34799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1-piece EW: to be replaced with Al,</a:t>
            </a:r>
          </a:p>
          <a:p>
            <a:r>
              <a:rPr lang="en-US" dirty="0"/>
              <a:t>to minimize “</a:t>
            </a:r>
            <a:r>
              <a:rPr lang="en-US" dirty="0" err="1"/>
              <a:t>springb</a:t>
            </a:r>
            <a:r>
              <a:rPr lang="en-US" dirty="0"/>
              <a:t> ack”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C7F2292-2A46-BE49-8AE1-72527A42487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2119" y="1508125"/>
            <a:ext cx="4405394" cy="1443784"/>
          </a:xfrm>
          <a:prstGeom prst="rect">
            <a:avLst/>
          </a:prstGeom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28ED44D6-BE77-D040-AB20-9D84BF5F35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6129" y="3988540"/>
            <a:ext cx="4216716" cy="2498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A689884-262C-4347-AA50-6BFC908F6CE8}"/>
              </a:ext>
            </a:extLst>
          </p:cNvPr>
          <p:cNvSpPr txBox="1"/>
          <p:nvPr/>
        </p:nvSpPr>
        <p:spPr>
          <a:xfrm>
            <a:off x="9418603" y="5475139"/>
            <a:ext cx="21654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sPHENIX</a:t>
            </a:r>
            <a:r>
              <a:rPr lang="en-US" dirty="0"/>
              <a:t> simulations:</a:t>
            </a:r>
          </a:p>
          <a:p>
            <a:r>
              <a:rPr lang="en-US" dirty="0"/>
              <a:t>PEEK, Al, AL7075</a:t>
            </a:r>
          </a:p>
        </p:txBody>
      </p:sp>
    </p:spTree>
    <p:extLst>
      <p:ext uri="{BB962C8B-B14F-4D97-AF65-F5344CB8AC3E}">
        <p14:creationId xmlns:p14="http://schemas.microsoft.com/office/powerpoint/2010/main" val="11643377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8D5A74-86A7-AD44-B5EA-C64B03FEC9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993" y="85972"/>
            <a:ext cx="5338863" cy="729574"/>
          </a:xfrm>
        </p:spPr>
        <p:txBody>
          <a:bodyPr>
            <a:noAutofit/>
          </a:bodyPr>
          <a:lstStyle/>
          <a:p>
            <a:r>
              <a:rPr lang="en-US" sz="3200" dirty="0"/>
              <a:t>Stave Production at CERN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776271-4D28-574B-A6DE-027B643475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993" y="1008601"/>
            <a:ext cx="5338863" cy="5211223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37 gold staves ready for shipping</a:t>
            </a:r>
          </a:p>
          <a:p>
            <a:r>
              <a:rPr lang="en-US" dirty="0"/>
              <a:t>Still some issues with assembly machine</a:t>
            </a:r>
          </a:p>
          <a:p>
            <a:pPr lvl="1"/>
            <a:r>
              <a:rPr lang="en-US" dirty="0"/>
              <a:t>Waiting for new parts, this week</a:t>
            </a:r>
          </a:p>
          <a:p>
            <a:pPr lvl="2"/>
            <a:r>
              <a:rPr lang="en-US" dirty="0"/>
              <a:t>IBS engineer can’t travel to CERN</a:t>
            </a:r>
          </a:p>
          <a:p>
            <a:pPr lvl="1"/>
            <a:r>
              <a:rPr lang="en-US" dirty="0"/>
              <a:t>Resume HICs production next week </a:t>
            </a:r>
          </a:p>
          <a:p>
            <a:pPr lvl="1"/>
            <a:endParaRPr lang="en-US" dirty="0"/>
          </a:p>
          <a:p>
            <a:r>
              <a:rPr lang="en-US" dirty="0"/>
              <a:t>Evaluating transportation risks</a:t>
            </a:r>
          </a:p>
          <a:p>
            <a:pPr lvl="1"/>
            <a:r>
              <a:rPr lang="en-US" dirty="0"/>
              <a:t>More tests at CERN this week</a:t>
            </a:r>
          </a:p>
          <a:p>
            <a:pPr lvl="2"/>
            <a:r>
              <a:rPr lang="en-US" dirty="0"/>
              <a:t>Vibration/shocks</a:t>
            </a:r>
          </a:p>
          <a:p>
            <a:pPr lvl="2"/>
            <a:r>
              <a:rPr lang="en-US" dirty="0"/>
              <a:t>Wire bond pull-test </a:t>
            </a:r>
          </a:p>
          <a:p>
            <a:pPr lvl="1"/>
            <a:r>
              <a:rPr lang="en-US" dirty="0"/>
              <a:t>Temperature variation during transportation </a:t>
            </a:r>
          </a:p>
          <a:p>
            <a:pPr lvl="1"/>
            <a:endParaRPr lang="en-US" dirty="0"/>
          </a:p>
          <a:p>
            <a:r>
              <a:rPr lang="en-US" dirty="0"/>
              <a:t>New COVID-19 policy at CERN</a:t>
            </a:r>
          </a:p>
          <a:p>
            <a:pPr lvl="1"/>
            <a:r>
              <a:rPr lang="en-US" dirty="0"/>
              <a:t>Reduce on-site work, from 10/26 </a:t>
            </a:r>
          </a:p>
          <a:p>
            <a:pPr lvl="1"/>
            <a:endParaRPr lang="en-US" dirty="0"/>
          </a:p>
          <a:p>
            <a:r>
              <a:rPr lang="en-US" dirty="0">
                <a:solidFill>
                  <a:srgbClr val="0432FF"/>
                </a:solidFill>
              </a:rPr>
              <a:t>Stave test/assembly @LBNL</a:t>
            </a:r>
          </a:p>
          <a:p>
            <a:pPr lvl="1"/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batch (~10 staves) in ~Nov/Dec. </a:t>
            </a:r>
          </a:p>
          <a:p>
            <a:pPr lvl="1"/>
            <a:r>
              <a:rPr lang="en-US" dirty="0"/>
              <a:t>50 staves available ~Feb 2021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To be ready for assembly work @LBNL ~3/2021</a:t>
            </a:r>
          </a:p>
          <a:p>
            <a:pPr lvl="1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AD0E574-BB3C-B441-9F5E-D659F44D33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5311" y="3861880"/>
            <a:ext cx="6666689" cy="29961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05D2FFC-C2F5-844E-91C6-79FCAA227B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5310" y="-1"/>
            <a:ext cx="6666689" cy="3861881"/>
          </a:xfrm>
          <a:prstGeom prst="rect">
            <a:avLst/>
          </a:prstGeom>
        </p:spPr>
      </p:pic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FE8D06E4-8382-B348-A6BF-264BAA57EC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11/5/20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05A7ECD9-212F-824B-8D4C-CABBFE036D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Status @ sPHENIX L2 Meeting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B4408E4E-A456-2143-9FE2-4A85829863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2CEB6-AD69-6740-BA98-A0C6014E720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5896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1517</TotalTime>
  <Words>827</Words>
  <Application>Microsoft Macintosh PowerPoint</Application>
  <PresentationFormat>Widescreen</PresentationFormat>
  <Paragraphs>192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Office Theme</vt:lpstr>
      <vt:lpstr>MVXT Status and Plan </vt:lpstr>
      <vt:lpstr>Project Status &amp; Plan</vt:lpstr>
      <vt:lpstr>Transportation Case Shipping Test: LBNL -&gt; CERN - Temp, Pressure, Accelerations, Shock etc.  </vt:lpstr>
      <vt:lpstr>Stave Transportation Test and Plan </vt:lpstr>
      <vt:lpstr>Issues and Concerns</vt:lpstr>
      <vt:lpstr>backup</vt:lpstr>
      <vt:lpstr>Milestones in PMP, 12/2019  (targeted schedule + 2 months/contingency)</vt:lpstr>
      <vt:lpstr>PowerPoint Presentation</vt:lpstr>
      <vt:lpstr>Stave Production at CERN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MVXT Status and Plan </dc:title>
  <dc:creator>Ming Liu</dc:creator>
  <cp:lastModifiedBy>Ming Liu</cp:lastModifiedBy>
  <cp:revision>67</cp:revision>
  <dcterms:created xsi:type="dcterms:W3CDTF">2020-11-04T16:24:44Z</dcterms:created>
  <dcterms:modified xsi:type="dcterms:W3CDTF">2020-11-05T17:41:48Z</dcterms:modified>
</cp:coreProperties>
</file>