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1" r:id="rId3"/>
    <p:sldId id="282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5"/>
    <p:restoredTop sz="96405"/>
  </p:normalViewPr>
  <p:slideViewPr>
    <p:cSldViewPr snapToGrid="0" snapToObjects="1">
      <p:cViewPr varScale="1">
        <p:scale>
          <a:sx n="122" d="100"/>
          <a:sy n="122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9F29-C265-2346-A44B-58A6BDF960A5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03C4-74DF-DA48-B808-A4934B00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57A3-B6E8-204B-B004-B65929AB3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587DA-C71F-CE47-BCF3-1242766FA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7C5DD-8650-9447-A7FC-EBF67B30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E1C9-9CAB-9A45-8CF9-F79503820C32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5EE7-1FBD-0349-9D1B-FAF53F74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5490-743C-E746-A5DF-DECF5E44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CD27-9E75-E84A-8ED7-7800A876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8AB64-7A4C-E542-9F0C-F1AB86493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4F815-4FE3-7C4E-AE51-8DA5C047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BADA-592D-1043-9429-1E240840640E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307F-4DF8-044E-B601-C47EFA2E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637F9-F519-3745-93FB-F5C195E0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6945D-B909-2F46-99FC-B7A5918B0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5521B-3A18-CF4F-A934-7038B1FC6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EB8CA-659F-484D-A3CD-116F7DBA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739F-F555-CD45-B998-14FA3A900599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E4F8C-A99A-654E-A304-F46B151C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87EE-5FE5-3F4D-BE2D-FE424772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E7FC-1B00-AD42-BBC4-C4602919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7B48-C083-5B42-9B65-A9A3FBE0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B4A0E-AA66-954B-92C3-749A71AD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9C39-F534-6E47-892E-BBA40F18AA8A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0E928-A7B1-BB4F-8603-18DC7B78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CA6E-A632-ED4B-B031-091053D5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9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6FD9-CA29-C244-AB38-27BAF604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BEB9-148A-CE44-90E3-0C5F6C9A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04756-895A-6C43-BD6F-DD429170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D853-CB8D-D14E-B351-AD8E5261630D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2470-3994-3C4F-A765-95A59324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5590-48EA-8C41-89ED-B925C3E8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BA-EF50-6742-A03C-872CF3A4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70FED-B1EF-EB4A-B0CB-FA0DD2BE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57C0A-21AF-444E-AB4B-CB2DE9709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DA8DB-118D-034F-B840-536A3049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AA2-CE07-5C48-BEE2-D8F7E757F686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AC17E-6C36-4040-9B0B-C1DA4716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B8B33-DB3B-1B44-937F-9A954797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2925-7C82-D54E-B79D-AF3A703D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C677-EA52-A44D-AC16-EF1B6C56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F693C-4C9A-EA48-A176-AC368B62B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85924-CB27-4741-903A-387BB42E7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55F57-65C6-0A4D-ADF6-713FC8DFC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0F0EF-175F-C545-B094-991DCCFD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3AFA-0F1A-BD40-9BB1-8E780F2A5D6A}" type="datetime1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713C5-4347-F145-A899-E1D582CF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DBE6A-D010-924B-997A-0778A9C2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6475-9B53-3445-8F02-461C827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DFBF4-5982-5B47-A12C-51132814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5794-8CE1-9142-80F0-5D696F4CF918}" type="datetime1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0F044-D7E7-1645-A0A2-E4321371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0B245-9A48-114B-87CE-B8257E59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6A418-2D1E-0943-9C8F-1D9F618D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895-FA55-6348-81A5-C6B80A09DDA5}" type="datetime1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3AC7F-CA82-F74C-AF11-7C52DF5D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92C4E-5D8D-1746-84FA-E4ED78B2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676A-20B3-2E49-88F9-E27E8C9A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FC3D-06C8-904F-9303-3CCF791C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2F1C7-4A35-644A-9FCA-0CBDE3C0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1DE65-64FE-FB45-9282-5E2A7337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7E5-7EF9-8044-B2C8-9DDFDC1BC63D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BE720-2B55-D643-B82D-7D84AEC1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0A745-419E-E345-8D1B-DFD64EEF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3B05-3220-5D48-ACA9-DD53B7C6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C057E-14BC-AA4E-937F-43F847017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626AF-A7BC-9A4F-8021-47FFCF6B3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F5501-509D-1146-9810-AA8E220A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C7BE-3DEC-4548-AB5E-7C2F9427A706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D74D3-76A0-F84A-9C1D-9F031838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D62A8-3532-494B-81B6-DDEB400C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2357C-D356-9240-BD01-B6FA1883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8CCCB-A8D1-3B4A-BBFD-BEC0252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0988C-7D7B-E84C-A6FD-BD3433732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F6EC-83C6-CF42-AD65-CA0116AE1072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6D67E-8420-BD48-942A-5F325E918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1201-9EA0-9249-8BE9-706F89CF1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3C14-1696-A848-873D-29B3211DF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733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7441E-000B-3644-9148-88FFC627D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Camelia, Grazyna and Ming</a:t>
            </a:r>
          </a:p>
          <a:p>
            <a:r>
              <a:rPr lang="en-US" dirty="0"/>
              <a:t>09/24/2020</a:t>
            </a:r>
          </a:p>
          <a:p>
            <a:r>
              <a:rPr lang="en-US" dirty="0" err="1"/>
              <a:t>sPHENIX</a:t>
            </a:r>
            <a:r>
              <a:rPr lang="en-US" dirty="0"/>
              <a:t> L2 Project Meeting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9DF7-4BE6-D442-9960-4D87AB5F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629-6E62-5045-BE2D-9FF63F78FFE1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412B-0BA9-8244-BC81-7F1EAAFC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D9AF-5E14-504E-AABA-3430EE69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D0B7-B839-9948-83A3-9F9164CF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52" y="0"/>
            <a:ext cx="5936782" cy="863488"/>
          </a:xfrm>
        </p:spPr>
        <p:txBody>
          <a:bodyPr/>
          <a:lstStyle/>
          <a:p>
            <a:r>
              <a:rPr lang="en-US" dirty="0"/>
              <a:t>Project Status &amp; Plan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6648-1A31-EB4D-BBAD-1A89186A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1" y="1080831"/>
            <a:ext cx="7223201" cy="536201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Mechanical design and vendor selection</a:t>
            </a:r>
          </a:p>
          <a:p>
            <a:pPr lvl="1"/>
            <a:r>
              <a:rPr lang="en-US" b="1" i="1" dirty="0" err="1"/>
              <a:t>WorkShape</a:t>
            </a:r>
            <a:r>
              <a:rPr lang="en-US" dirty="0"/>
              <a:t> (France) won the competition to fabricate the carbon structures </a:t>
            </a:r>
          </a:p>
          <a:p>
            <a:pPr lvl="2"/>
            <a:r>
              <a:rPr lang="en-US" dirty="0"/>
              <a:t>3 vendors responded, including LBNL and one commercial company in CA</a:t>
            </a:r>
          </a:p>
          <a:p>
            <a:pPr lvl="2"/>
            <a:r>
              <a:rPr lang="en-US" dirty="0"/>
              <a:t>Experience, cost and schedule - within MVTX projected budget</a:t>
            </a:r>
          </a:p>
          <a:p>
            <a:pPr lvl="2"/>
            <a:r>
              <a:rPr lang="en-US" dirty="0"/>
              <a:t>First test article (one layer of </a:t>
            </a:r>
            <a:r>
              <a:rPr lang="en-US" dirty="0" err="1"/>
              <a:t>EndWheels</a:t>
            </a:r>
            <a:r>
              <a:rPr lang="en-US" dirty="0"/>
              <a:t>) by the end of November this year</a:t>
            </a:r>
          </a:p>
          <a:p>
            <a:pPr lvl="1"/>
            <a:r>
              <a:rPr lang="en-US" dirty="0"/>
              <a:t>Setup FAB account at MIT, ready to make the first payment</a:t>
            </a:r>
          </a:p>
          <a:p>
            <a:pPr lvl="2"/>
            <a:r>
              <a:rPr lang="en-US" dirty="0"/>
              <a:t>30% of the first test article, ~EU$15K</a:t>
            </a:r>
          </a:p>
          <a:p>
            <a:r>
              <a:rPr lang="en-US" b="1" dirty="0"/>
              <a:t>CF Production Readiness Review planned </a:t>
            </a:r>
          </a:p>
          <a:p>
            <a:pPr lvl="1"/>
            <a:r>
              <a:rPr lang="en-US" dirty="0"/>
              <a:t>Early December, 2020  </a:t>
            </a:r>
          </a:p>
          <a:p>
            <a:pPr lvl="1"/>
            <a:r>
              <a:rPr lang="en-US" dirty="0"/>
              <a:t>Full CF production complete ~April 2021 (15~17 weeks)</a:t>
            </a:r>
          </a:p>
          <a:p>
            <a:r>
              <a:rPr lang="en-US" b="1" dirty="0"/>
              <a:t>Cooling system designed, v2</a:t>
            </a:r>
          </a:p>
          <a:p>
            <a:pPr lvl="1" fontAlgn="base"/>
            <a:r>
              <a:rPr lang="en-US" dirty="0"/>
              <a:t>Piping &amp; Instrumentation Diagram sent to BNL this week for OK/discussion before purchases</a:t>
            </a:r>
          </a:p>
          <a:p>
            <a:pPr lvl="1" fontAlgn="base"/>
            <a:r>
              <a:rPr lang="en-US" dirty="0"/>
              <a:t>Cooling plant tests at BNL to decide on the needed customization</a:t>
            </a:r>
          </a:p>
          <a:p>
            <a:r>
              <a:rPr lang="en-US" b="1" dirty="0"/>
              <a:t>Insertion system design and mockup in progress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D0987-97A8-3847-BAF5-CED3D57C7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505" y="269631"/>
            <a:ext cx="4542906" cy="1479690"/>
          </a:xfrm>
          <a:prstGeom prst="rect">
            <a:avLst/>
          </a:prstGeom>
        </p:spPr>
      </p:pic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8F33C6E-E11B-EA41-9F04-7AA6439C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98F-EE98-2541-B3C4-FBE89D9A8F41}" type="datetime1">
              <a:rPr lang="en-US" smtClean="0"/>
              <a:t>9/24/20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FB13758-0E21-4542-A037-6DA7361C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4028A9A-A484-1D42-A161-79DEBE7A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059EF-13C0-8C4E-97AB-9EDF0AA4C5A9}"/>
              </a:ext>
            </a:extLst>
          </p:cNvPr>
          <p:cNvSpPr txBox="1"/>
          <p:nvPr/>
        </p:nvSpPr>
        <p:spPr>
          <a:xfrm>
            <a:off x="9053727" y="1251164"/>
            <a:ext cx="147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 Barrel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100703-6E7F-954C-B5C2-2FEC1CD4E8C0}"/>
              </a:ext>
            </a:extLst>
          </p:cNvPr>
          <p:cNvSpPr txBox="1"/>
          <p:nvPr/>
        </p:nvSpPr>
        <p:spPr>
          <a:xfrm>
            <a:off x="11437889" y="825916"/>
            <a:ext cx="62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EW,</a:t>
            </a:r>
          </a:p>
          <a:p>
            <a:r>
              <a:rPr lang="en-US" dirty="0"/>
              <a:t>CYSS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32ACE2-DD53-2747-8778-4E6E289F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55" y="2514638"/>
            <a:ext cx="4987894" cy="18801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D1FD74E-562A-004C-A2FC-DEC0A334F50C}"/>
              </a:ext>
            </a:extLst>
          </p:cNvPr>
          <p:cNvSpPr txBox="1"/>
          <p:nvPr/>
        </p:nvSpPr>
        <p:spPr>
          <a:xfrm>
            <a:off x="8241479" y="1897876"/>
            <a:ext cx="391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test article schedule &amp; milestones: </a:t>
            </a:r>
          </a:p>
          <a:p>
            <a:r>
              <a:rPr lang="en-US" dirty="0"/>
              <a:t>10 </a:t>
            </a:r>
            <a:r>
              <a:rPr lang="en-US" dirty="0" err="1"/>
              <a:t>wks</a:t>
            </a:r>
            <a:r>
              <a:rPr lang="en-US" dirty="0"/>
              <a:t>, already started 9/21/2020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FC6898-7F48-8A45-BDEF-8E443306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514" y="4505733"/>
            <a:ext cx="2613953" cy="23522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304FD1-5339-7E47-AA46-5871C2BB2AB2}"/>
              </a:ext>
            </a:extLst>
          </p:cNvPr>
          <p:cNvSpPr txBox="1"/>
          <p:nvPr/>
        </p:nvSpPr>
        <p:spPr>
          <a:xfrm>
            <a:off x="7588832" y="5322146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&amp; </a:t>
            </a:r>
          </a:p>
          <a:p>
            <a:r>
              <a:rPr lang="en-US" dirty="0"/>
              <a:t>support system</a:t>
            </a:r>
          </a:p>
        </p:txBody>
      </p:sp>
    </p:spTree>
    <p:extLst>
      <p:ext uri="{BB962C8B-B14F-4D97-AF65-F5344CB8AC3E}">
        <p14:creationId xmlns:p14="http://schemas.microsoft.com/office/powerpoint/2010/main" val="235178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D0B7-B839-9948-83A3-9F9164CF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52" y="0"/>
            <a:ext cx="5936782" cy="863488"/>
          </a:xfrm>
        </p:spPr>
        <p:txBody>
          <a:bodyPr/>
          <a:lstStyle/>
          <a:p>
            <a:r>
              <a:rPr lang="en-US" dirty="0"/>
              <a:t>Project Status &amp; Plan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6648-1A31-EB4D-BBAD-1A89186A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" y="726963"/>
            <a:ext cx="7653713" cy="5994512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r>
              <a:rPr lang="en-US" b="1" dirty="0"/>
              <a:t>Readout and control electronics production </a:t>
            </a:r>
          </a:p>
          <a:p>
            <a:pPr lvl="1"/>
            <a:r>
              <a:rPr lang="en-US" dirty="0"/>
              <a:t> All 30 power boards assembled and tested at LBNL</a:t>
            </a:r>
          </a:p>
          <a:p>
            <a:pPr lvl="1"/>
            <a:r>
              <a:rPr lang="en-US" dirty="0"/>
              <a:t> 60 RUs and cooling plates produced and arrived at ORNL for testing </a:t>
            </a:r>
          </a:p>
          <a:p>
            <a:pPr lvl="2"/>
            <a:r>
              <a:rPr lang="en-US" dirty="0"/>
              <a:t>Testbench setup in progress</a:t>
            </a:r>
          </a:p>
          <a:p>
            <a:pPr lvl="2"/>
            <a:r>
              <a:rPr lang="en-US" dirty="0"/>
              <a:t>All testing done by the end of November</a:t>
            </a:r>
          </a:p>
          <a:p>
            <a:pPr lvl="1"/>
            <a:r>
              <a:rPr lang="en-US" dirty="0"/>
              <a:t>RU and FELIX firmware/software updated</a:t>
            </a:r>
          </a:p>
          <a:p>
            <a:pPr lvl="1"/>
            <a:r>
              <a:rPr lang="en-US" dirty="0"/>
              <a:t>Full readout chain system test in progress</a:t>
            </a:r>
          </a:p>
          <a:p>
            <a:pPr lvl="2"/>
            <a:r>
              <a:rPr lang="en-US" dirty="0"/>
              <a:t>LANL – restart lab work, paperwork submitted for COVID-19 approval</a:t>
            </a:r>
          </a:p>
          <a:p>
            <a:pPr lvl="2"/>
            <a:r>
              <a:rPr lang="en-US" dirty="0"/>
              <a:t>ORNL -   will receive one FELIX card soon from BNL</a:t>
            </a:r>
          </a:p>
          <a:p>
            <a:pPr lvl="1"/>
            <a:r>
              <a:rPr lang="en-US" dirty="0" err="1"/>
              <a:t>SamTec</a:t>
            </a:r>
            <a:r>
              <a:rPr lang="en-US" dirty="0"/>
              <a:t> readout cable designed and tested 11.4m, final length TBD, pending final </a:t>
            </a:r>
            <a:r>
              <a:rPr lang="en-US" dirty="0" err="1"/>
              <a:t>sPHENIX</a:t>
            </a:r>
            <a:r>
              <a:rPr lang="en-US" dirty="0"/>
              <a:t> cable route layout plan </a:t>
            </a:r>
          </a:p>
          <a:p>
            <a:pPr lvl="2"/>
            <a:endParaRPr lang="en-US" dirty="0"/>
          </a:p>
          <a:p>
            <a:r>
              <a:rPr lang="en-US" b="1" dirty="0"/>
              <a:t>Stave production and transportation </a:t>
            </a:r>
          </a:p>
          <a:p>
            <a:pPr lvl="1"/>
            <a:r>
              <a:rPr lang="en-US" dirty="0"/>
              <a:t>Good progress at CERN, 25+ golden staves produced </a:t>
            </a:r>
          </a:p>
          <a:p>
            <a:pPr lvl="2"/>
            <a:r>
              <a:rPr lang="en-US" dirty="0"/>
              <a:t>&gt;50% of MVTX (48 staves), finish all ~Jan/Feb 2021</a:t>
            </a:r>
          </a:p>
          <a:p>
            <a:pPr lvl="1"/>
            <a:r>
              <a:rPr lang="en-US" dirty="0"/>
              <a:t>Transportation case produced, stave QA test bench under preparation at LBNL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D71164-D0DB-F04D-AF56-79B9A73277E6}"/>
              </a:ext>
            </a:extLst>
          </p:cNvPr>
          <p:cNvGrpSpPr/>
          <p:nvPr/>
        </p:nvGrpSpPr>
        <p:grpSpPr>
          <a:xfrm>
            <a:off x="9838934" y="3407361"/>
            <a:ext cx="2393541" cy="1520153"/>
            <a:chOff x="5080877" y="1839050"/>
            <a:chExt cx="3370588" cy="2053328"/>
          </a:xfrm>
        </p:grpSpPr>
        <p:pic>
          <p:nvPicPr>
            <p:cNvPr id="7" name="Google Shape;79;p14">
              <a:extLst>
                <a:ext uri="{FF2B5EF4-FFF2-40B4-BE49-F238E27FC236}">
                  <a16:creationId xmlns:a16="http://schemas.microsoft.com/office/drawing/2014/main" id="{75D100E1-E5F3-AC49-A2DC-64422CFBB3DF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0877" y="1839050"/>
              <a:ext cx="3370588" cy="2053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9F77B-F88F-034C-B4E2-A276BA5B69D5}"/>
                </a:ext>
              </a:extLst>
            </p:cNvPr>
            <p:cNvSpPr txBox="1"/>
            <p:nvPr/>
          </p:nvSpPr>
          <p:spPr>
            <a:xfrm>
              <a:off x="5416488" y="2160961"/>
              <a:ext cx="2545119" cy="70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Stave transportation </a:t>
              </a:r>
            </a:p>
            <a:p>
              <a:r>
                <a:rPr lang="en-US" sz="1400" dirty="0">
                  <a:solidFill>
                    <a:srgbClr val="FFFF00"/>
                  </a:solidFill>
                </a:rPr>
                <a:t>case produced @LBNL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60017-E2AF-8049-9F0B-EC8C622FD384}"/>
              </a:ext>
            </a:extLst>
          </p:cNvPr>
          <p:cNvGrpSpPr/>
          <p:nvPr/>
        </p:nvGrpSpPr>
        <p:grpSpPr>
          <a:xfrm>
            <a:off x="9931363" y="5226016"/>
            <a:ext cx="2206351" cy="1520153"/>
            <a:chOff x="5080877" y="4114800"/>
            <a:chExt cx="3391094" cy="24706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1E3A41-0261-914E-AEB5-A4B1D297B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0877" y="4114800"/>
              <a:ext cx="3391094" cy="247068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576F07-CF04-A440-A479-C59D372BF51E}"/>
                </a:ext>
              </a:extLst>
            </p:cNvPr>
            <p:cNvSpPr txBox="1"/>
            <p:nvPr/>
          </p:nvSpPr>
          <p:spPr>
            <a:xfrm>
              <a:off x="5159010" y="4120563"/>
              <a:ext cx="3199250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Stave test station @ LBNL</a:t>
              </a:r>
            </a:p>
          </p:txBody>
        </p:sp>
      </p:grpSp>
      <p:pic>
        <p:nvPicPr>
          <p:cNvPr id="14" name="Picture 13" descr="A circuit board&#10;&#10;Description automatically generated">
            <a:extLst>
              <a:ext uri="{FF2B5EF4-FFF2-40B4-BE49-F238E27FC236}">
                <a16:creationId xmlns:a16="http://schemas.microsoft.com/office/drawing/2014/main" id="{60B9579F-2CB2-1148-AEF8-FC2430B854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98112" y="1137356"/>
            <a:ext cx="2273966" cy="2027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80E449-332B-FB43-B011-CA251381D169}"/>
              </a:ext>
            </a:extLst>
          </p:cNvPr>
          <p:cNvSpPr txBox="1"/>
          <p:nvPr/>
        </p:nvSpPr>
        <p:spPr>
          <a:xfrm>
            <a:off x="10121234" y="1997090"/>
            <a:ext cx="16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RU Test @ORNL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4090C0-FC8F-5E47-8B35-748C170CF6DD}"/>
              </a:ext>
            </a:extLst>
          </p:cNvPr>
          <p:cNvGrpSpPr/>
          <p:nvPr/>
        </p:nvGrpSpPr>
        <p:grpSpPr>
          <a:xfrm>
            <a:off x="7922205" y="994312"/>
            <a:ext cx="2024010" cy="2369857"/>
            <a:chOff x="8722795" y="2282573"/>
            <a:chExt cx="3064273" cy="37564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5D71A1-BD6A-DD49-A324-DC18ACA0E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2795" y="2282573"/>
              <a:ext cx="3064273" cy="37564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40FBCD-9127-3C4C-9F96-4E0C436B586D}"/>
                </a:ext>
              </a:extLst>
            </p:cNvPr>
            <p:cNvSpPr txBox="1"/>
            <p:nvPr/>
          </p:nvSpPr>
          <p:spPr>
            <a:xfrm>
              <a:off x="8819065" y="4002315"/>
              <a:ext cx="2929222" cy="71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Cooling plate production at UT-Austin Machine shop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377E38-057C-5E46-9D59-70136893C155}"/>
                </a:ext>
              </a:extLst>
            </p:cNvPr>
            <p:cNvSpPr/>
            <p:nvPr/>
          </p:nvSpPr>
          <p:spPr>
            <a:xfrm>
              <a:off x="9884330" y="5253633"/>
              <a:ext cx="977259" cy="785394"/>
            </a:xfrm>
            <a:prstGeom prst="ellipse">
              <a:avLst/>
            </a:prstGeom>
            <a:noFill/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40E100-BA27-7542-8440-6467E8390B0B}"/>
              </a:ext>
            </a:extLst>
          </p:cNvPr>
          <p:cNvGrpSpPr/>
          <p:nvPr/>
        </p:nvGrpSpPr>
        <p:grpSpPr>
          <a:xfrm>
            <a:off x="7888965" y="3676212"/>
            <a:ext cx="2042398" cy="2821366"/>
            <a:chOff x="114123" y="908944"/>
            <a:chExt cx="3488889" cy="59046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8E0E4C-73C2-B643-A459-87311F21B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067063" y="2143558"/>
              <a:ext cx="5904690" cy="343546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EFCD67-78ED-4645-B23D-889AAD97E35D}"/>
                </a:ext>
              </a:extLst>
            </p:cNvPr>
            <p:cNvSpPr txBox="1"/>
            <p:nvPr/>
          </p:nvSpPr>
          <p:spPr>
            <a:xfrm>
              <a:off x="114123" y="2996114"/>
              <a:ext cx="3311483" cy="96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8-chip/stave full readout &amp; </a:t>
              </a:r>
            </a:p>
            <a:p>
              <a:r>
                <a:rPr lang="en-US" sz="1200" b="1" dirty="0">
                  <a:solidFill>
                    <a:srgbClr val="FFFF00"/>
                  </a:solidFill>
                </a:rPr>
                <a:t>control system @LANL</a:t>
              </a:r>
            </a:p>
          </p:txBody>
        </p:sp>
      </p:grp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8F33C6E-E11B-EA41-9F04-7AA6439C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98F-EE98-2541-B3C4-FBE89D9A8F41}" type="datetime1">
              <a:rPr lang="en-US" smtClean="0"/>
              <a:t>9/24/20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FB13758-0E21-4542-A037-6DA7361C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4028A9A-A484-1D42-A161-79DEBE7A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8681998" y="1382910"/>
            <a:ext cx="354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</a:rPr>
              <a:t>25 golden staves ready for shipping;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432FF"/>
                </a:solidFill>
              </a:rPr>
              <a:t>2</a:t>
            </a:r>
            <a:r>
              <a:rPr lang="en-US" sz="1600" baseline="30000" dirty="0">
                <a:solidFill>
                  <a:srgbClr val="0432FF"/>
                </a:solidFill>
              </a:rPr>
              <a:t>nd</a:t>
            </a:r>
            <a:r>
              <a:rPr lang="en-US" sz="1600" dirty="0">
                <a:solidFill>
                  <a:srgbClr val="0432FF"/>
                </a:solidFill>
              </a:rPr>
              <a:t> batch of 6 staves ready for metrology, and final tests in next week or two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739B8D-207B-0C43-867E-DCD3A90DEAF8}"/>
              </a:ext>
            </a:extLst>
          </p:cNvPr>
          <p:cNvGraphicFramePr>
            <a:graphicFrameLocks noGrp="1"/>
          </p:cNvGraphicFramePr>
          <p:nvPr/>
        </p:nvGraphicFramePr>
        <p:xfrm>
          <a:off x="258327" y="45577"/>
          <a:ext cx="8331824" cy="6766845"/>
        </p:xfrm>
        <a:graphic>
          <a:graphicData uri="http://schemas.openxmlformats.org/drawingml/2006/table">
            <a:tbl>
              <a:tblPr/>
              <a:tblGrid>
                <a:gridCol w="570672">
                  <a:extLst>
                    <a:ext uri="{9D8B030D-6E8A-4147-A177-3AD203B41FA5}">
                      <a16:colId xmlns:a16="http://schemas.microsoft.com/office/drawing/2014/main" val="231348997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430799088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70528120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728830507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409304803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51255919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39255936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45461942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42078524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82424286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91668237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48347738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12104826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834836825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564077226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923567717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485302936"/>
                    </a:ext>
                  </a:extLst>
                </a:gridCol>
              </a:tblGrid>
              <a:tr h="213983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rtl="0" fontAlgn="t"/>
                      <a:r>
                        <a:rPr lang="en-IN" sz="11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93685"/>
                  </a:ext>
                </a:extLst>
              </a:tr>
              <a:tr h="397612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7260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6183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501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51264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496017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65892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83381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6085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9322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77639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47480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11886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5862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5580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37739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94571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78887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87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094543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474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36397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02243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716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0259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3172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5077"/>
                  </a:ext>
                </a:extLst>
              </a:tr>
              <a:tr h="16727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97019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5565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81890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71165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22113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44925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0288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433911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54915"/>
                  </a:ext>
                </a:extLst>
              </a:tr>
              <a:tr h="16727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2883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0601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6911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1823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61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5733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54783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58997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84070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7528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9528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24547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92502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702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058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70246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36616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28450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064999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80934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8677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B05A0E-517B-854E-B21B-8EECFBC009B7}"/>
              </a:ext>
            </a:extLst>
          </p:cNvPr>
          <p:cNvSpPr txBox="1"/>
          <p:nvPr/>
        </p:nvSpPr>
        <p:spPr>
          <a:xfrm>
            <a:off x="9098201" y="247662"/>
            <a:ext cx="2604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Reported at 09/17/2020</a:t>
            </a:r>
          </a:p>
          <a:p>
            <a:r>
              <a:rPr lang="en-US" dirty="0"/>
              <a:t>Stave production meeting</a:t>
            </a:r>
          </a:p>
          <a:p>
            <a:r>
              <a:rPr lang="en-US" dirty="0"/>
              <a:t>- Next meeting in 3 weeks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3C544-D16E-EF45-B43B-6A77610D4D3B}"/>
              </a:ext>
            </a:extLst>
          </p:cNvPr>
          <p:cNvSpPr/>
          <p:nvPr/>
        </p:nvSpPr>
        <p:spPr>
          <a:xfrm>
            <a:off x="8044405" y="567159"/>
            <a:ext cx="637592" cy="4537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1154DC-3302-004C-AD43-23330421D614}"/>
              </a:ext>
            </a:extLst>
          </p:cNvPr>
          <p:cNvSpPr/>
          <p:nvPr/>
        </p:nvSpPr>
        <p:spPr>
          <a:xfrm>
            <a:off x="6601392" y="4919346"/>
            <a:ext cx="570452" cy="960593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BE10A-2D69-034F-A1BB-1515624A08CF}"/>
              </a:ext>
            </a:extLst>
          </p:cNvPr>
          <p:cNvSpPr txBox="1"/>
          <p:nvPr/>
        </p:nvSpPr>
        <p:spPr>
          <a:xfrm>
            <a:off x="8810875" y="3072686"/>
            <a:ext cx="3381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 at CERN: </a:t>
            </a:r>
          </a:p>
          <a:p>
            <a:pPr marL="285750" indent="-285750" fontAlgn="base">
              <a:buFontTx/>
              <a:buChar char="-"/>
            </a:pPr>
            <a:r>
              <a:rPr lang="en-US" dirty="0"/>
              <a:t>Continue ~10staves/month, finish 84 staves ~ Jan 2021; </a:t>
            </a:r>
          </a:p>
          <a:p>
            <a:pPr marL="285750" indent="-285750" fontAlgn="base">
              <a:buFontTx/>
              <a:buChar char="-"/>
            </a:pPr>
            <a:r>
              <a:rPr lang="en-US" dirty="0"/>
              <a:t>minimal impact on detector assembly work at LBNL (CF schedule driven)</a:t>
            </a:r>
          </a:p>
          <a:p>
            <a:pPr fontAlgn="base"/>
            <a:endParaRPr lang="en-US" dirty="0">
              <a:solidFill>
                <a:srgbClr val="FF0000"/>
              </a:solidFill>
            </a:endParaRPr>
          </a:p>
          <a:p>
            <a:pPr fontAlgn="base"/>
            <a:r>
              <a:rPr lang="en-US" dirty="0"/>
              <a:t>CERN can hold ~40 staves for  </a:t>
            </a:r>
          </a:p>
          <a:p>
            <a:pPr fontAlgn="base"/>
            <a:r>
              <a:rPr lang="en-US" dirty="0"/>
              <a:t> ~5 weeks;</a:t>
            </a:r>
          </a:p>
          <a:p>
            <a:pPr fontAlgn="base"/>
            <a:r>
              <a:rPr lang="en-US" dirty="0"/>
              <a:t>- We need to get them to US soon, working with CERN to test commercial transportation options</a:t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4D4454-A07D-0E4A-A130-8EDA50BC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7ADE-7BC4-8442-B3DA-FF9ADBA06555}" type="datetime1">
              <a:rPr lang="en-US" smtClean="0"/>
              <a:t>9/24/20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955D87-1556-534C-849C-641438E9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</p:spTree>
    <p:extLst>
      <p:ext uri="{BB962C8B-B14F-4D97-AF65-F5344CB8AC3E}">
        <p14:creationId xmlns:p14="http://schemas.microsoft.com/office/powerpoint/2010/main" val="212090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3" y="0"/>
            <a:ext cx="6331352" cy="1325563"/>
          </a:xfrm>
        </p:spPr>
        <p:txBody>
          <a:bodyPr/>
          <a:lstStyle/>
          <a:p>
            <a:r>
              <a:rPr lang="en-US" dirty="0"/>
              <a:t>Issues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55C9-985B-BE4C-B0D2-9D3C1AD1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" y="1282906"/>
            <a:ext cx="5915149" cy="51762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Schedule delays due to COVID-19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Carbon structure production and test/QA</a:t>
            </a:r>
          </a:p>
          <a:p>
            <a:pPr lvl="2"/>
            <a:r>
              <a:rPr lang="en-US" dirty="0"/>
              <a:t>3~4 months delay in detector design and prototyping</a:t>
            </a:r>
          </a:p>
          <a:p>
            <a:pPr lvl="2"/>
            <a:r>
              <a:rPr lang="en-US" dirty="0"/>
              <a:t>FDR(7/2020) postponed to ~Dec. 2020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Detector assembly work</a:t>
            </a:r>
          </a:p>
          <a:p>
            <a:pPr lvl="2"/>
            <a:r>
              <a:rPr lang="en-US" dirty="0"/>
              <a:t>Lab access at LBNL, schedule etc.</a:t>
            </a:r>
          </a:p>
          <a:p>
            <a:pPr lvl="1"/>
            <a:r>
              <a:rPr lang="en-US" dirty="0"/>
              <a:t>Stave transportation plan changed</a:t>
            </a:r>
          </a:p>
          <a:p>
            <a:pPr lvl="2"/>
            <a:r>
              <a:rPr lang="en-US" dirty="0"/>
              <a:t>Commercial options</a:t>
            </a:r>
          </a:p>
          <a:p>
            <a:pPr lvl="2"/>
            <a:r>
              <a:rPr lang="en-US" dirty="0"/>
              <a:t>Minimal impact on assembly schedule</a:t>
            </a:r>
          </a:p>
          <a:p>
            <a:pPr lvl="1"/>
            <a:r>
              <a:rPr lang="en-US" dirty="0"/>
              <a:t>Tight schedule for the installation, May 2022 </a:t>
            </a:r>
          </a:p>
          <a:p>
            <a:endParaRPr lang="en-US" dirty="0"/>
          </a:p>
          <a:p>
            <a:r>
              <a:rPr lang="en-US" b="1" dirty="0"/>
              <a:t>Funding for FY21</a:t>
            </a:r>
          </a:p>
          <a:p>
            <a:pPr lvl="1"/>
            <a:r>
              <a:rPr lang="en-US" dirty="0"/>
              <a:t>Need to use some contingency reserve for engineering work </a:t>
            </a:r>
          </a:p>
          <a:p>
            <a:pPr lvl="2"/>
            <a:r>
              <a:rPr lang="en-US" dirty="0"/>
              <a:t>MIT and LANL </a:t>
            </a:r>
          </a:p>
          <a:p>
            <a:pPr lvl="1"/>
            <a:r>
              <a:rPr lang="en-US" dirty="0"/>
              <a:t>ORNL – to support RU and other electronics test work</a:t>
            </a:r>
          </a:p>
          <a:p>
            <a:pPr lvl="2"/>
            <a:r>
              <a:rPr lang="en-US" dirty="0"/>
              <a:t>Previously assigned to UT-A, under Jo’s responsibility</a:t>
            </a:r>
          </a:p>
          <a:p>
            <a:pPr lvl="2"/>
            <a:r>
              <a:rPr lang="en-US" dirty="0"/>
              <a:t>Draft SOW ready for </a:t>
            </a:r>
            <a:r>
              <a:rPr lang="en-US" dirty="0" err="1"/>
              <a:t>sPHENIX</a:t>
            </a:r>
            <a:r>
              <a:rPr lang="en-US" dirty="0"/>
              <a:t> review    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A64E88-64FE-4645-9D26-E157282DB734}"/>
              </a:ext>
            </a:extLst>
          </p:cNvPr>
          <p:cNvGrpSpPr/>
          <p:nvPr/>
        </p:nvGrpSpPr>
        <p:grpSpPr>
          <a:xfrm>
            <a:off x="6096000" y="662781"/>
            <a:ext cx="5915149" cy="5476345"/>
            <a:chOff x="6096000" y="900584"/>
            <a:chExt cx="5915149" cy="54763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A90783-3EE1-A940-8DBF-03F17FD09540}"/>
                </a:ext>
              </a:extLst>
            </p:cNvPr>
            <p:cNvGrpSpPr/>
            <p:nvPr/>
          </p:nvGrpSpPr>
          <p:grpSpPr>
            <a:xfrm>
              <a:off x="6096000" y="900584"/>
              <a:ext cx="5915149" cy="5476345"/>
              <a:chOff x="6276851" y="590800"/>
              <a:chExt cx="5915149" cy="5476345"/>
            </a:xfrm>
          </p:grpSpPr>
          <p:pic>
            <p:nvPicPr>
              <p:cNvPr id="5" name="Content Placeholder 3">
                <a:extLst>
                  <a:ext uri="{FF2B5EF4-FFF2-40B4-BE49-F238E27FC236}">
                    <a16:creationId xmlns:a16="http://schemas.microsoft.com/office/drawing/2014/main" id="{8588B619-CC43-D248-8A79-C6565F934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6851" y="973122"/>
                <a:ext cx="5915149" cy="5094023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94FD1-BD3E-C44B-9594-07E00D779CF5}"/>
                  </a:ext>
                </a:extLst>
              </p:cNvPr>
              <p:cNvSpPr txBox="1"/>
              <p:nvPr/>
            </p:nvSpPr>
            <p:spPr>
              <a:xfrm>
                <a:off x="7870721" y="590800"/>
                <a:ext cx="2586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Pre-COVID19 Schedule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3AC7D9-E5CB-EF45-8276-7400F2A48819}"/>
                </a:ext>
              </a:extLst>
            </p:cNvPr>
            <p:cNvSpPr/>
            <p:nvPr/>
          </p:nvSpPr>
          <p:spPr>
            <a:xfrm>
              <a:off x="9036996" y="3725694"/>
              <a:ext cx="1089497" cy="586078"/>
            </a:xfrm>
            <a:prstGeom prst="ellipse">
              <a:avLst/>
            </a:pr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0C15F7-1933-7B4D-B5ED-FBA29FB0D58F}"/>
                </a:ext>
              </a:extLst>
            </p:cNvPr>
            <p:cNvSpPr/>
            <p:nvPr/>
          </p:nvSpPr>
          <p:spPr>
            <a:xfrm>
              <a:off x="8832715" y="4311772"/>
              <a:ext cx="1691357" cy="586078"/>
            </a:xfrm>
            <a:prstGeom prst="ellipse">
              <a:avLst/>
            </a:pr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337EA9-8D92-5949-97BB-88988370DD81}"/>
                </a:ext>
              </a:extLst>
            </p:cNvPr>
            <p:cNvCxnSpPr>
              <a:cxnSpLocks/>
            </p:cNvCxnSpPr>
            <p:nvPr/>
          </p:nvCxnSpPr>
          <p:spPr>
            <a:xfrm>
              <a:off x="9591473" y="2013626"/>
              <a:ext cx="0" cy="392997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7DB828-75D3-C549-A1EA-597B70169673}"/>
                </a:ext>
              </a:extLst>
            </p:cNvPr>
            <p:cNvSpPr txBox="1"/>
            <p:nvPr/>
          </p:nvSpPr>
          <p:spPr>
            <a:xfrm>
              <a:off x="9562290" y="2412458"/>
              <a:ext cx="730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Today</a:t>
              </a:r>
            </a:p>
          </p:txBody>
        </p: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44FF-A465-6142-B6A8-9DFF65B9CB65}" type="datetime1">
              <a:rPr lang="en-US" smtClean="0"/>
              <a:t>9/24/20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1505</Words>
  <Application>Microsoft Macintosh PowerPoint</Application>
  <PresentationFormat>Widescreen</PresentationFormat>
  <Paragraphs>852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MVTX Status and Plan </vt:lpstr>
      <vt:lpstr>Project Status &amp; Plan (I)</vt:lpstr>
      <vt:lpstr>Project Status &amp; Plan (II)</vt:lpstr>
      <vt:lpstr>PowerPoint Presentation</vt:lpstr>
      <vt:lpstr>Issues and Concerns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</dc:title>
  <dc:creator>Ming Liu</dc:creator>
  <cp:lastModifiedBy>Ming Liu</cp:lastModifiedBy>
  <cp:revision>52</cp:revision>
  <dcterms:created xsi:type="dcterms:W3CDTF">2020-09-22T18:29:50Z</dcterms:created>
  <dcterms:modified xsi:type="dcterms:W3CDTF">2020-09-24T16:50:41Z</dcterms:modified>
</cp:coreProperties>
</file>