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81" r:id="rId3"/>
    <p:sldId id="279" r:id="rId4"/>
    <p:sldId id="280" r:id="rId5"/>
    <p:sldId id="260" r:id="rId6"/>
    <p:sldId id="282" r:id="rId7"/>
    <p:sldId id="257" r:id="rId8"/>
    <p:sldId id="258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369"/>
    <p:restoredTop sz="96405"/>
  </p:normalViewPr>
  <p:slideViewPr>
    <p:cSldViewPr snapToGrid="0" snapToObjects="1">
      <p:cViewPr varScale="1">
        <p:scale>
          <a:sx n="132" d="100"/>
          <a:sy n="132" d="100"/>
        </p:scale>
        <p:origin x="184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79F29-C265-2346-A44B-58A6BDF960A5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803C4-74DF-DA48-B808-A4934B00C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63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CD4A10-7060-7545-9229-D386D19839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957A3-B6E8-204B-B004-B65929AB3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E587DA-C71F-CE47-BCF3-1242766FA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7C5DD-8650-9447-A7FC-EBF67B30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05EE7-1FBD-0349-9D1B-FAF53F74B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B5490-743C-E746-A5DF-DECF5E44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360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CD27-9E75-E84A-8ED7-7800A876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8AB64-7A4C-E542-9F0C-F1AB86493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4F815-4FE3-7C4E-AE51-8DA5C0475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B7307F-4DF8-044E-B601-C47EFA2EE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637F9-F519-3745-93FB-F5C195E0F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40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D6945D-B909-2F46-99FC-B7A5918B0D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5521B-3A18-CF4F-A934-7038B1FC6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EB8CA-659F-484D-A3CD-116F7DBA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E4F8C-A99A-654E-A304-F46B151C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187EE-5FE5-3F4D-BE2D-FE424772E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6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CE7FC-1B00-AD42-BBC4-C4602919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D7B48-C083-5B42-9B65-A9A3FBE040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B4A0E-AA66-954B-92C3-749A71AD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0E928-A7B1-BB4F-8603-18DC7B783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1CA6E-A632-ED4B-B031-091053D51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69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F6FD9-CA29-C244-AB38-27BAF604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AEBEB9-148A-CE44-90E3-0C5F6C9A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04756-895A-6C43-BD6F-DD429170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E2470-3994-3C4F-A765-95A59324B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85590-48EA-8C41-89ED-B925C3E8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4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0C2BA-EF50-6742-A03C-872CF3A47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70FED-B1EF-EB4A-B0CB-FA0DD2BE25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57C0A-21AF-444E-AB4B-CB2DE9709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DA8DB-118D-034F-B840-536A3049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AC17E-6C36-4040-9B0B-C1DA4716E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B8B33-DB3B-1B44-937F-9A954797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7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52925-7C82-D54E-B79D-AF3A703D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BC677-EA52-A44D-AC16-EF1B6C56B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F693C-4C9A-EA48-A176-AC368B62B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785924-CB27-4741-903A-387BB42E7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E55F57-65C6-0A4D-ADF6-713FC8DFC8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F0F0EF-175F-C545-B094-991DCCFD6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2713C5-4347-F145-A899-E1D582CF9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DDBE6A-D010-924B-997A-0778A9C2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08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76475-9B53-3445-8F02-461C827C8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9DFBF4-5982-5B47-A12C-51132814A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0F044-D7E7-1645-A0A2-E4321371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0B245-9A48-114B-87CE-B8257E59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63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F6A418-2D1E-0943-9C8F-1D9F618D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B3AC7F-CA82-F74C-AF11-7C52DF5D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92C4E-5D8D-1746-84FA-E4ED78B23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4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E676A-20B3-2E49-88F9-E27E8C9A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FFC3D-06C8-904F-9303-3CCF791CD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82F1C7-4A35-644A-9FCA-0CBDE3C01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1DE65-64FE-FB45-9282-5E2A73378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BE720-2B55-D643-B82D-7D84AEC1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30A745-419E-E345-8D1B-DFD64EEF1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73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3B05-3220-5D48-ACA9-DD53B7C69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2C057E-14BC-AA4E-937F-43F847017A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626AF-A7BC-9A4F-8021-47FFCF6B3E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FF5501-509D-1146-9810-AA8E220A4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D74D3-76A0-F84A-9C1D-9F031838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D62A8-3532-494B-81B6-DDEB400C6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03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F2357C-D356-9240-BD01-B6FA18831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8CCCB-A8D1-3B4A-BBFD-BEC0252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0988C-7D7B-E84C-A6FD-BD3433732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962E9-E319-E245-A07A-FB22C0AD9257}" type="datetimeFigureOut">
              <a:rPr lang="en-US" smtClean="0"/>
              <a:t>9/23/20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6D67E-8420-BD48-942A-5F325E918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31201-9EA0-9249-8BE9-706F89CF1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E2B83-9E90-0247-9C1C-F90631E27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890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3C14-1696-A848-873D-29B3211DF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97330"/>
            <a:ext cx="9144000" cy="2387600"/>
          </a:xfrm>
        </p:spPr>
        <p:txBody>
          <a:bodyPr/>
          <a:lstStyle/>
          <a:p>
            <a:r>
              <a:rPr lang="en-US" dirty="0"/>
              <a:t>MVTX Status and Plan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7441E-000B-3644-9148-88FFC627DC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Camelia, Grazyna and Ming</a:t>
            </a:r>
          </a:p>
          <a:p>
            <a:r>
              <a:rPr lang="en-US" dirty="0"/>
              <a:t>09/22/2020</a:t>
            </a:r>
          </a:p>
          <a:p>
            <a:r>
              <a:rPr lang="en-US" dirty="0" err="1"/>
              <a:t>sPHENIX</a:t>
            </a:r>
            <a:r>
              <a:rPr lang="en-US" dirty="0"/>
              <a:t> L2 Project Meeting  </a:t>
            </a:r>
          </a:p>
        </p:txBody>
      </p:sp>
    </p:spTree>
    <p:extLst>
      <p:ext uri="{BB962C8B-B14F-4D97-AF65-F5344CB8AC3E}">
        <p14:creationId xmlns:p14="http://schemas.microsoft.com/office/powerpoint/2010/main" val="538047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D0B7-B839-9948-83A3-9F9164CF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052" y="0"/>
            <a:ext cx="5936782" cy="863488"/>
          </a:xfrm>
        </p:spPr>
        <p:txBody>
          <a:bodyPr/>
          <a:lstStyle/>
          <a:p>
            <a:r>
              <a:rPr lang="en-US" dirty="0"/>
              <a:t>Project Status &amp;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06648-1A31-EB4D-BBAD-1A89186A9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45" y="1001511"/>
            <a:ext cx="7730819" cy="564521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design and vendor selection</a:t>
            </a:r>
          </a:p>
          <a:p>
            <a:pPr lvl="1"/>
            <a:r>
              <a:rPr lang="en-US" dirty="0" err="1"/>
              <a:t>WorkShape</a:t>
            </a:r>
            <a:r>
              <a:rPr lang="en-US" dirty="0"/>
              <a:t> won the competition to fabricate the carbon structures </a:t>
            </a:r>
          </a:p>
          <a:p>
            <a:pPr lvl="2"/>
            <a:r>
              <a:rPr lang="en-US" dirty="0"/>
              <a:t>3 vendors responded, including LBNL and one commercial company in CA</a:t>
            </a:r>
          </a:p>
          <a:p>
            <a:pPr lvl="2"/>
            <a:r>
              <a:rPr lang="en-US" dirty="0"/>
              <a:t>Experience, cost and schedule - within MVTX projected budget</a:t>
            </a:r>
          </a:p>
          <a:p>
            <a:pPr lvl="2"/>
            <a:r>
              <a:rPr lang="en-US" dirty="0"/>
              <a:t>First test article (one layer of </a:t>
            </a:r>
            <a:r>
              <a:rPr lang="en-US" dirty="0" err="1"/>
              <a:t>EndWheels</a:t>
            </a:r>
            <a:r>
              <a:rPr lang="en-US" dirty="0"/>
              <a:t>) by the end of November this year</a:t>
            </a:r>
          </a:p>
          <a:p>
            <a:pPr lvl="1"/>
            <a:r>
              <a:rPr lang="en-US" dirty="0"/>
              <a:t>Production Readiness Review planned, ~early December, 2020  </a:t>
            </a:r>
          </a:p>
          <a:p>
            <a:pPr lvl="2"/>
            <a:r>
              <a:rPr lang="en-US" dirty="0"/>
              <a:t>Full production complete by April 2021 (15~17 weeks)</a:t>
            </a:r>
          </a:p>
          <a:p>
            <a:pPr lvl="1"/>
            <a:r>
              <a:rPr lang="en-US" dirty="0"/>
              <a:t>Cooling system designed, v2</a:t>
            </a:r>
          </a:p>
          <a:p>
            <a:pPr lvl="2"/>
            <a:r>
              <a:rPr lang="en-US" dirty="0"/>
              <a:t>Performance test at BNL planned</a:t>
            </a:r>
          </a:p>
          <a:p>
            <a:pPr lvl="1"/>
            <a:r>
              <a:rPr lang="en-US" dirty="0"/>
              <a:t>Insertion system design and mockup in progress</a:t>
            </a:r>
          </a:p>
          <a:p>
            <a:pPr lvl="1"/>
            <a:endParaRPr lang="en-US" dirty="0"/>
          </a:p>
          <a:p>
            <a:r>
              <a:rPr lang="en-US" dirty="0"/>
              <a:t>Readout and control electronics production </a:t>
            </a:r>
          </a:p>
          <a:p>
            <a:pPr lvl="1"/>
            <a:r>
              <a:rPr lang="en-US" dirty="0"/>
              <a:t> all 30 power boards assembled and tested at LBNL</a:t>
            </a:r>
          </a:p>
          <a:p>
            <a:pPr lvl="1"/>
            <a:r>
              <a:rPr lang="en-US" dirty="0"/>
              <a:t> 60 RUs and cooling plates produced and arrived at ORNL for testing </a:t>
            </a:r>
          </a:p>
          <a:p>
            <a:pPr lvl="2"/>
            <a:r>
              <a:rPr lang="en-US" dirty="0"/>
              <a:t>Testbench setup in progress, all testing done by the end of November at ORNL</a:t>
            </a:r>
          </a:p>
          <a:p>
            <a:pPr lvl="1"/>
            <a:r>
              <a:rPr lang="en-US" dirty="0"/>
              <a:t>RU and FELIX firmware/software updated</a:t>
            </a:r>
          </a:p>
          <a:p>
            <a:pPr lvl="1"/>
            <a:r>
              <a:rPr lang="en-US" dirty="0"/>
              <a:t>Full readout chain system test</a:t>
            </a:r>
          </a:p>
          <a:p>
            <a:pPr lvl="2"/>
            <a:r>
              <a:rPr lang="en-US" dirty="0"/>
              <a:t>LANL – restart lab work, paperwork submitted for COVID-19 approval</a:t>
            </a:r>
          </a:p>
          <a:p>
            <a:pPr lvl="2"/>
            <a:r>
              <a:rPr lang="en-US" dirty="0"/>
              <a:t>ORNL -   will receive one FELIX card soon from BNL</a:t>
            </a:r>
          </a:p>
          <a:p>
            <a:pPr lvl="2"/>
            <a:endParaRPr lang="en-US" dirty="0"/>
          </a:p>
          <a:p>
            <a:r>
              <a:rPr lang="en-US" dirty="0"/>
              <a:t>Stave production and transportation </a:t>
            </a:r>
          </a:p>
          <a:p>
            <a:pPr lvl="1"/>
            <a:r>
              <a:rPr lang="en-US" dirty="0"/>
              <a:t>Good progress at CERN, 25+ produced</a:t>
            </a:r>
          </a:p>
          <a:p>
            <a:pPr lvl="1"/>
            <a:r>
              <a:rPr lang="en-US" dirty="0"/>
              <a:t>Stave QA test bench under preparation at LBNL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BD0987-97A8-3847-BAF5-CED3D57C7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4886" y="0"/>
            <a:ext cx="4737114" cy="15429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6D71164-D0DB-F04D-AF56-79B9A73277E6}"/>
              </a:ext>
            </a:extLst>
          </p:cNvPr>
          <p:cNvGrpSpPr/>
          <p:nvPr/>
        </p:nvGrpSpPr>
        <p:grpSpPr>
          <a:xfrm>
            <a:off x="9838934" y="3407361"/>
            <a:ext cx="2393541" cy="1520153"/>
            <a:chOff x="5080877" y="1839050"/>
            <a:chExt cx="3370588" cy="2053328"/>
          </a:xfrm>
        </p:grpSpPr>
        <p:pic>
          <p:nvPicPr>
            <p:cNvPr id="7" name="Google Shape;79;p14">
              <a:extLst>
                <a:ext uri="{FF2B5EF4-FFF2-40B4-BE49-F238E27FC236}">
                  <a16:creationId xmlns:a16="http://schemas.microsoft.com/office/drawing/2014/main" id="{75D100E1-E5F3-AC49-A2DC-64422CFBB3DF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0877" y="1839050"/>
              <a:ext cx="3370588" cy="20533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9F77B-F88F-034C-B4E2-A276BA5B69D5}"/>
                </a:ext>
              </a:extLst>
            </p:cNvPr>
            <p:cNvSpPr txBox="1"/>
            <p:nvPr/>
          </p:nvSpPr>
          <p:spPr>
            <a:xfrm>
              <a:off x="5416488" y="2160961"/>
              <a:ext cx="2545119" cy="7067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Stave transportation </a:t>
              </a:r>
            </a:p>
            <a:p>
              <a:r>
                <a:rPr lang="en-US" sz="1400" dirty="0">
                  <a:solidFill>
                    <a:srgbClr val="FFFF00"/>
                  </a:solidFill>
                </a:rPr>
                <a:t>case produced @LBNL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60017-E2AF-8049-9F0B-EC8C622FD384}"/>
              </a:ext>
            </a:extLst>
          </p:cNvPr>
          <p:cNvGrpSpPr/>
          <p:nvPr/>
        </p:nvGrpSpPr>
        <p:grpSpPr>
          <a:xfrm>
            <a:off x="9931364" y="5226016"/>
            <a:ext cx="2217592" cy="1520153"/>
            <a:chOff x="5080877" y="4114800"/>
            <a:chExt cx="3408370" cy="247068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E1E3A41-0261-914E-AEB5-A4B1D297BD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0877" y="4114800"/>
              <a:ext cx="3391094" cy="247068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6576F07-CF04-A440-A479-C59D372BF51E}"/>
                </a:ext>
              </a:extLst>
            </p:cNvPr>
            <p:cNvSpPr txBox="1"/>
            <p:nvPr/>
          </p:nvSpPr>
          <p:spPr>
            <a:xfrm>
              <a:off x="5345877" y="4655070"/>
              <a:ext cx="3143370" cy="5002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Stave test station @ LBNL</a:t>
              </a:r>
            </a:p>
          </p:txBody>
        </p:sp>
      </p:grpSp>
      <p:pic>
        <p:nvPicPr>
          <p:cNvPr id="14" name="Picture 13" descr="A circuit board&#10;&#10;Description automatically generated">
            <a:extLst>
              <a:ext uri="{FF2B5EF4-FFF2-40B4-BE49-F238E27FC236}">
                <a16:creationId xmlns:a16="http://schemas.microsoft.com/office/drawing/2014/main" id="{60B9579F-2CB2-1148-AEF8-FC2430B854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r="8959" b="5980"/>
          <a:stretch/>
        </p:blipFill>
        <p:spPr>
          <a:xfrm rot="5400000">
            <a:off x="9998112" y="1043960"/>
            <a:ext cx="2273966" cy="20277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D80E449-332B-FB43-B011-CA251381D169}"/>
              </a:ext>
            </a:extLst>
          </p:cNvPr>
          <p:cNvSpPr txBox="1"/>
          <p:nvPr/>
        </p:nvSpPr>
        <p:spPr>
          <a:xfrm>
            <a:off x="10121234" y="199709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 @ORNL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4090C0-FC8F-5E47-8B35-748C170CF6DD}"/>
              </a:ext>
            </a:extLst>
          </p:cNvPr>
          <p:cNvGrpSpPr/>
          <p:nvPr/>
        </p:nvGrpSpPr>
        <p:grpSpPr>
          <a:xfrm>
            <a:off x="7834798" y="1477158"/>
            <a:ext cx="2027722" cy="2369857"/>
            <a:chOff x="8722795" y="2282573"/>
            <a:chExt cx="3069893" cy="37564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5D71A1-BD6A-DD49-A324-DC18ACA0E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2795" y="2282573"/>
              <a:ext cx="3064273" cy="375645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40FBCD-9127-3C4C-9F96-4E0C436B586D}"/>
                </a:ext>
              </a:extLst>
            </p:cNvPr>
            <p:cNvSpPr txBox="1"/>
            <p:nvPr/>
          </p:nvSpPr>
          <p:spPr>
            <a:xfrm>
              <a:off x="8863467" y="4526561"/>
              <a:ext cx="2929221" cy="718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FF00"/>
                  </a:solidFill>
                </a:rPr>
                <a:t>Cooling plate production at UT-Austin Machine shop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377E38-057C-5E46-9D59-70136893C155}"/>
                </a:ext>
              </a:extLst>
            </p:cNvPr>
            <p:cNvSpPr/>
            <p:nvPr/>
          </p:nvSpPr>
          <p:spPr>
            <a:xfrm>
              <a:off x="9884330" y="5253633"/>
              <a:ext cx="977259" cy="785394"/>
            </a:xfrm>
            <a:prstGeom prst="ellipse">
              <a:avLst/>
            </a:prstGeom>
            <a:noFill/>
            <a:ln w="539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40E100-BA27-7542-8440-6467E8390B0B}"/>
              </a:ext>
            </a:extLst>
          </p:cNvPr>
          <p:cNvGrpSpPr/>
          <p:nvPr/>
        </p:nvGrpSpPr>
        <p:grpSpPr>
          <a:xfrm>
            <a:off x="7616294" y="3981330"/>
            <a:ext cx="2136432" cy="2876670"/>
            <a:chOff x="236888" y="953311"/>
            <a:chExt cx="3435461" cy="590469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8E0E4C-73C2-B643-A459-87311F21B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-997726" y="2187925"/>
              <a:ext cx="5904690" cy="34354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EFCD67-78ED-4645-B23D-889AAD97E35D}"/>
                </a:ext>
              </a:extLst>
            </p:cNvPr>
            <p:cNvSpPr txBox="1"/>
            <p:nvPr/>
          </p:nvSpPr>
          <p:spPr>
            <a:xfrm>
              <a:off x="298100" y="1149476"/>
              <a:ext cx="3037340" cy="947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8-chip/stave full readout &amp; </a:t>
              </a:r>
            </a:p>
            <a:p>
              <a:r>
                <a:rPr lang="en-US" sz="1200" dirty="0">
                  <a:solidFill>
                    <a:srgbClr val="FFFF00"/>
                  </a:solidFill>
                </a:rPr>
                <a:t>control system @LANL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1784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A833D2-A6CE-954E-9BBC-75D68ADE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633B8-9E97-6F4E-8001-D58111BC8CEC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7E953F-E94A-494E-A41A-2ECCFB623CA8}"/>
              </a:ext>
            </a:extLst>
          </p:cNvPr>
          <p:cNvSpPr txBox="1"/>
          <p:nvPr/>
        </p:nvSpPr>
        <p:spPr>
          <a:xfrm>
            <a:off x="8750728" y="1382910"/>
            <a:ext cx="3480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25 golden staves ready for shipping;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2</a:t>
            </a:r>
            <a:r>
              <a:rPr lang="en-US" sz="1600" baseline="30000" dirty="0">
                <a:solidFill>
                  <a:srgbClr val="FF0000"/>
                </a:solidFill>
              </a:rPr>
              <a:t>nd</a:t>
            </a:r>
            <a:r>
              <a:rPr lang="en-US" sz="1600" dirty="0">
                <a:solidFill>
                  <a:srgbClr val="FF0000"/>
                </a:solidFill>
              </a:rPr>
              <a:t> batch of 6 staves ready for metrology, and final tests in next week or two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9739B8D-207B-0C43-867E-DCD3A90DEAF8}"/>
              </a:ext>
            </a:extLst>
          </p:cNvPr>
          <p:cNvGraphicFramePr>
            <a:graphicFrameLocks noGrp="1"/>
          </p:cNvGraphicFramePr>
          <p:nvPr/>
        </p:nvGraphicFramePr>
        <p:xfrm>
          <a:off x="258327" y="45577"/>
          <a:ext cx="8331824" cy="6766845"/>
        </p:xfrm>
        <a:graphic>
          <a:graphicData uri="http://schemas.openxmlformats.org/drawingml/2006/table">
            <a:tbl>
              <a:tblPr/>
              <a:tblGrid>
                <a:gridCol w="570672">
                  <a:extLst>
                    <a:ext uri="{9D8B030D-6E8A-4147-A177-3AD203B41FA5}">
                      <a16:colId xmlns:a16="http://schemas.microsoft.com/office/drawing/2014/main" val="2313489974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3430799088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2705281209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2728830507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1409304803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2512559194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1392559360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1454619420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2420785240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824242869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3916682370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483477389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3121048264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2834836825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564077226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3923567717"/>
                    </a:ext>
                  </a:extLst>
                </a:gridCol>
                <a:gridCol w="485072">
                  <a:extLst>
                    <a:ext uri="{9D8B030D-6E8A-4147-A177-3AD203B41FA5}">
                      <a16:colId xmlns:a16="http://schemas.microsoft.com/office/drawing/2014/main" val="485302936"/>
                    </a:ext>
                  </a:extLst>
                </a:gridCol>
              </a:tblGrid>
              <a:tr h="213983"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6">
                  <a:txBody>
                    <a:bodyPr/>
                    <a:lstStyle/>
                    <a:p>
                      <a:pPr algn="ctr" rtl="0" fontAlgn="t"/>
                      <a:r>
                        <a:rPr lang="en-IN" sz="1100" b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</a:rPr>
                        <a:t>STAVE-production summary table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434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8893685"/>
                  </a:ext>
                </a:extLst>
              </a:tr>
              <a:tr h="397612">
                <a:tc>
                  <a:txBody>
                    <a:bodyPr/>
                    <a:lstStyle/>
                    <a:p>
                      <a:pPr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IBSTAVE ID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assembly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glue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Bonding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Pull test (&gt;=2 lifts + F &lt;7g)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Ins. after bonding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</a:t>
                      </a:r>
                      <a:b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PWR test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Qualification test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Threshold cluster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Matrix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 DTU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HIC+SF+C -&gt; Stave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test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metrology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Stave PWR test (long PWR extn.)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STAVE final test (PT100)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747260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IN" sz="600" b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061834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A201 (326)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325016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A202*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??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en-IN" sz="600" b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5512648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A203 (144)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496017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A204 (158)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265892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A205 (167)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8883381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A206 (204)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060859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B201 (352)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993226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B202*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Broken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776398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B203 (114)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747480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B204 (116)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endParaRPr lang="en-IN" sz="700">
                        <a:effectLst/>
                      </a:endParaRP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118868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B205 (115)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2958628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B206 (295)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255807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F201*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700">
                          <a:effectLst/>
                        </a:rPr>
                        <a:t>??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6377396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F202 (230)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945716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F204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3788874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G202 (234)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2871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G203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094543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F203*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dummy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914746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H202 (294)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636397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H203 (302)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902243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H204 (354)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37161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H206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700">
                          <a:effectLst/>
                        </a:rPr>
                        <a:t>??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202599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E204 (110)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5431726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E201*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F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5077"/>
                  </a:ext>
                </a:extLst>
              </a:tr>
              <a:tr h="16727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E202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F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 (bad driver)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E0F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F5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9970198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E206 (101)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0455654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H205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SILVER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481890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I202 (175)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671165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I203 (187)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3622113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I204*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6344925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I205 (266)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02884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J201*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700">
                          <a:effectLst/>
                        </a:rPr>
                        <a:t>??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433911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J202 (207)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654915"/>
                  </a:ext>
                </a:extLst>
              </a:tr>
              <a:tr h="16727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J203 (245) 345 right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128839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J204 (252)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406014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J206 (260)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869114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K202 (122)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018236"/>
                  </a:ext>
                </a:extLst>
              </a:tr>
              <a:tr h="90490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K203 (125)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95617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K204 (129)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457335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K205 (128)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0547837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K206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589975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L202 (130)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6840707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L203 (139)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7528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L204 (127)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995281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L205 (136)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OK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245475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J205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IN" sz="700">
                          <a:effectLst/>
                        </a:rPr>
                        <a:t>??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9925021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I201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PARTIAL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0407025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L206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6666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400584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L201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702467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S201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GOLD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CAN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7BA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9366161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S202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828450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S203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064999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S204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809346"/>
                  </a:ext>
                </a:extLst>
              </a:tr>
              <a:tr h="112427">
                <a:tc>
                  <a:txBody>
                    <a:bodyPr/>
                    <a:lstStyle/>
                    <a:p>
                      <a:pPr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S205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B26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IN" sz="600" b="0"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N" sz="700" dirty="0">
                        <a:effectLst/>
                      </a:endParaRPr>
                    </a:p>
                  </a:txBody>
                  <a:tcPr marL="7043" marR="7043" marT="4695" marB="4695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886774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AFB05A0E-517B-854E-B21B-8EECFBC009B7}"/>
              </a:ext>
            </a:extLst>
          </p:cNvPr>
          <p:cNvSpPr txBox="1"/>
          <p:nvPr/>
        </p:nvSpPr>
        <p:spPr>
          <a:xfrm>
            <a:off x="9098201" y="247662"/>
            <a:ext cx="2604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Reported at 09/17/2020</a:t>
            </a:r>
          </a:p>
          <a:p>
            <a:r>
              <a:rPr lang="en-US" dirty="0"/>
              <a:t>Stave production meeting</a:t>
            </a:r>
          </a:p>
          <a:p>
            <a:r>
              <a:rPr lang="en-US" dirty="0"/>
              <a:t>- Next meeting in 3 weeks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1F3C544-D16E-EF45-B43B-6A77610D4D3B}"/>
              </a:ext>
            </a:extLst>
          </p:cNvPr>
          <p:cNvSpPr/>
          <p:nvPr/>
        </p:nvSpPr>
        <p:spPr>
          <a:xfrm>
            <a:off x="8044405" y="567159"/>
            <a:ext cx="637592" cy="4537276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1154DC-3302-004C-AD43-23330421D614}"/>
              </a:ext>
            </a:extLst>
          </p:cNvPr>
          <p:cNvSpPr/>
          <p:nvPr/>
        </p:nvSpPr>
        <p:spPr>
          <a:xfrm>
            <a:off x="6601392" y="4919346"/>
            <a:ext cx="570452" cy="960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3BE10A-2D69-034F-A1BB-1515624A08CF}"/>
              </a:ext>
            </a:extLst>
          </p:cNvPr>
          <p:cNvSpPr txBox="1"/>
          <p:nvPr/>
        </p:nvSpPr>
        <p:spPr>
          <a:xfrm>
            <a:off x="8810875" y="3072686"/>
            <a:ext cx="33811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Plan at CERN: </a:t>
            </a:r>
          </a:p>
          <a:p>
            <a:pPr fontAlgn="base"/>
            <a:r>
              <a:rPr lang="en-US" dirty="0"/>
              <a:t>- Continue ~10staves/month, finish 84 staves ~ Jan 2021; expect no impact on detector  assembly work at LBNL</a:t>
            </a:r>
          </a:p>
          <a:p>
            <a:pPr fontAlgn="base"/>
            <a:endParaRPr lang="en-US" dirty="0">
              <a:solidFill>
                <a:srgbClr val="FF0000"/>
              </a:solidFill>
            </a:endParaRPr>
          </a:p>
          <a:p>
            <a:pPr fontAlgn="base"/>
            <a:r>
              <a:rPr lang="en-US" dirty="0"/>
              <a:t>CERN can hold ~40 staves for   ~5 weeks;</a:t>
            </a:r>
          </a:p>
          <a:p>
            <a:pPr fontAlgn="base"/>
            <a:r>
              <a:rPr lang="en-US" dirty="0"/>
              <a:t>- We need to get them to US soon, working with CERN to test commercial transportation options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07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3ABF3-45F0-344E-916B-1EB27A18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83" y="0"/>
            <a:ext cx="6331352" cy="1325563"/>
          </a:xfrm>
        </p:spPr>
        <p:txBody>
          <a:bodyPr/>
          <a:lstStyle/>
          <a:p>
            <a:r>
              <a:rPr lang="en-US" dirty="0"/>
              <a:t>Issues and Concerns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255C9-985B-BE4C-B0D2-9D3C1AD11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84932"/>
            <a:ext cx="5915149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Schedule delays due to COVID-19</a:t>
            </a:r>
          </a:p>
          <a:p>
            <a:pPr lvl="1"/>
            <a:r>
              <a:rPr lang="en-US" dirty="0"/>
              <a:t>Carbon structure production and test/QA</a:t>
            </a:r>
          </a:p>
          <a:p>
            <a:pPr lvl="2"/>
            <a:r>
              <a:rPr lang="en-US" dirty="0"/>
              <a:t>3~4 months delay in detector design and prototyping</a:t>
            </a:r>
          </a:p>
          <a:p>
            <a:pPr lvl="2"/>
            <a:r>
              <a:rPr lang="en-US" dirty="0"/>
              <a:t>FDR(7/2020) postponed to ~Dec. 2020 </a:t>
            </a:r>
          </a:p>
          <a:p>
            <a:pPr lvl="1"/>
            <a:r>
              <a:rPr lang="en-US" dirty="0"/>
              <a:t>Detector assembly work</a:t>
            </a:r>
          </a:p>
          <a:p>
            <a:pPr lvl="2"/>
            <a:r>
              <a:rPr lang="en-US" dirty="0"/>
              <a:t>Lab access at LBNL, schedule etc.</a:t>
            </a:r>
          </a:p>
          <a:p>
            <a:pPr lvl="1"/>
            <a:r>
              <a:rPr lang="en-US" dirty="0"/>
              <a:t>Stave transportation plan change</a:t>
            </a:r>
          </a:p>
          <a:p>
            <a:pPr lvl="2"/>
            <a:r>
              <a:rPr lang="en-US" dirty="0"/>
              <a:t>Use commercial option </a:t>
            </a:r>
          </a:p>
          <a:p>
            <a:pPr lvl="1"/>
            <a:endParaRPr lang="en-US" dirty="0"/>
          </a:p>
          <a:p>
            <a:r>
              <a:rPr lang="en-US" dirty="0"/>
              <a:t>Funding for FY21</a:t>
            </a:r>
          </a:p>
          <a:p>
            <a:pPr lvl="1"/>
            <a:r>
              <a:rPr lang="en-US" dirty="0"/>
              <a:t>Need to use some contingency reserve for engineering work </a:t>
            </a:r>
          </a:p>
          <a:p>
            <a:pPr lvl="2"/>
            <a:r>
              <a:rPr lang="en-US" dirty="0"/>
              <a:t>MIT and LANL </a:t>
            </a:r>
          </a:p>
          <a:p>
            <a:pPr lvl="1"/>
            <a:r>
              <a:rPr lang="en-US" dirty="0"/>
              <a:t>ORNL – to support RU and other electronics test work</a:t>
            </a:r>
          </a:p>
          <a:p>
            <a:pPr lvl="2"/>
            <a:r>
              <a:rPr lang="en-US" dirty="0"/>
              <a:t>Previously assigned to UT-A, under Jo’s responsibility</a:t>
            </a:r>
          </a:p>
          <a:p>
            <a:pPr lvl="2"/>
            <a:r>
              <a:rPr lang="en-US" dirty="0"/>
              <a:t>Draft SOW ready for review    </a:t>
            </a:r>
          </a:p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A90783-3EE1-A940-8DBF-03F17FD09540}"/>
              </a:ext>
            </a:extLst>
          </p:cNvPr>
          <p:cNvGrpSpPr/>
          <p:nvPr/>
        </p:nvGrpSpPr>
        <p:grpSpPr>
          <a:xfrm>
            <a:off x="6096000" y="900584"/>
            <a:ext cx="5915149" cy="5476345"/>
            <a:chOff x="6276851" y="590800"/>
            <a:chExt cx="5915149" cy="5476345"/>
          </a:xfrm>
        </p:grpSpPr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8588B619-CC43-D248-8A79-C6565F934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76851" y="973122"/>
              <a:ext cx="5915149" cy="509402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5C94FD1-BD3E-C44B-9594-07E00D779CF5}"/>
                </a:ext>
              </a:extLst>
            </p:cNvPr>
            <p:cNvSpPr txBox="1"/>
            <p:nvPr/>
          </p:nvSpPr>
          <p:spPr>
            <a:xfrm>
              <a:off x="7870721" y="590800"/>
              <a:ext cx="2586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Pre-COVID19 Schedule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7312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D4CEE-7B8D-CC4C-828D-E739ADB12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13229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7ED17-811E-D847-84F1-C583CA34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294" y="18255"/>
            <a:ext cx="10515600" cy="1325563"/>
          </a:xfrm>
        </p:spPr>
        <p:txBody>
          <a:bodyPr/>
          <a:lstStyle/>
          <a:p>
            <a:r>
              <a:rPr lang="en-US" dirty="0"/>
              <a:t>Hardware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189A1-2652-5F40-A81F-3B27EF800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936" y="1788982"/>
            <a:ext cx="468527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All 100 cooling plates for electronics produced at UT-A and LANL</a:t>
            </a:r>
          </a:p>
          <a:p>
            <a:r>
              <a:rPr lang="en-US" dirty="0"/>
              <a:t>Stave transportation case designed and fabricated at LBNL</a:t>
            </a:r>
          </a:p>
          <a:p>
            <a:r>
              <a:rPr lang="en-US" dirty="0"/>
              <a:t>Power board assembly and test completed at LBNL</a:t>
            </a:r>
          </a:p>
          <a:p>
            <a:r>
              <a:rPr lang="en-US" dirty="0"/>
              <a:t>Readout Units and Cooling plates received at ORNL</a:t>
            </a:r>
          </a:p>
          <a:p>
            <a:pPr lvl="1"/>
            <a:r>
              <a:rPr lang="en-US" dirty="0"/>
              <a:t>RU test under preparation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DAC5B4-42D5-1C44-90C7-8C5A147CEA07}"/>
              </a:ext>
            </a:extLst>
          </p:cNvPr>
          <p:cNvGrpSpPr/>
          <p:nvPr/>
        </p:nvGrpSpPr>
        <p:grpSpPr>
          <a:xfrm>
            <a:off x="8629003" y="18255"/>
            <a:ext cx="3595259" cy="4259654"/>
            <a:chOff x="8722795" y="2282573"/>
            <a:chExt cx="3092019" cy="37564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A02078-71FF-8842-A64C-07D2A0812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22795" y="2282573"/>
              <a:ext cx="3064273" cy="375645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0C87AD7-B395-5342-B1A4-27B19251612E}"/>
                </a:ext>
              </a:extLst>
            </p:cNvPr>
            <p:cNvSpPr txBox="1"/>
            <p:nvPr/>
          </p:nvSpPr>
          <p:spPr>
            <a:xfrm>
              <a:off x="8885593" y="4739182"/>
              <a:ext cx="2929221" cy="51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Cooling plate production at UT-Austin Machine shop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A4C560A-92BF-8743-B649-6E5A5241DF87}"/>
                </a:ext>
              </a:extLst>
            </p:cNvPr>
            <p:cNvSpPr/>
            <p:nvPr/>
          </p:nvSpPr>
          <p:spPr>
            <a:xfrm>
              <a:off x="9884330" y="5253633"/>
              <a:ext cx="977259" cy="785394"/>
            </a:xfrm>
            <a:prstGeom prst="ellipse">
              <a:avLst/>
            </a:prstGeom>
            <a:noFill/>
            <a:ln w="539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1F03FF1-127C-3B40-95EB-56FE2388EC96}"/>
              </a:ext>
            </a:extLst>
          </p:cNvPr>
          <p:cNvGrpSpPr/>
          <p:nvPr/>
        </p:nvGrpSpPr>
        <p:grpSpPr>
          <a:xfrm>
            <a:off x="5080877" y="4114800"/>
            <a:ext cx="3391094" cy="2470684"/>
            <a:chOff x="5080877" y="4114800"/>
            <a:chExt cx="3391094" cy="24706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8ACF3-0B48-C44F-B558-2FC894692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0877" y="4114800"/>
              <a:ext cx="3391094" cy="247068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7A6813-B19B-BB48-A8E8-58E66BA1859B}"/>
                </a:ext>
              </a:extLst>
            </p:cNvPr>
            <p:cNvSpPr txBox="1"/>
            <p:nvPr/>
          </p:nvSpPr>
          <p:spPr>
            <a:xfrm>
              <a:off x="5345876" y="4655070"/>
              <a:ext cx="2574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Stave test station @ LBNL</a:t>
              </a:r>
            </a:p>
          </p:txBody>
        </p:sp>
      </p:grpSp>
      <p:pic>
        <p:nvPicPr>
          <p:cNvPr id="12" name="Google Shape;79;p14">
            <a:extLst>
              <a:ext uri="{FF2B5EF4-FFF2-40B4-BE49-F238E27FC236}">
                <a16:creationId xmlns:a16="http://schemas.microsoft.com/office/drawing/2014/main" id="{E37C00AC-03DE-B943-9E07-842E52C6CE6F}"/>
              </a:ext>
            </a:extLst>
          </p:cNvPr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0877" y="1839050"/>
            <a:ext cx="3370588" cy="20533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C3404C1-6CD8-794B-A7ED-40CCDD67EC9B}"/>
              </a:ext>
            </a:extLst>
          </p:cNvPr>
          <p:cNvSpPr txBox="1"/>
          <p:nvPr/>
        </p:nvSpPr>
        <p:spPr>
          <a:xfrm>
            <a:off x="5416488" y="2160961"/>
            <a:ext cx="2560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Stave transportation case</a:t>
            </a:r>
          </a:p>
          <a:p>
            <a:r>
              <a:rPr lang="en-US" dirty="0">
                <a:solidFill>
                  <a:srgbClr val="FFFF00"/>
                </a:solidFill>
              </a:rPr>
              <a:t>@LBNL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127E80-8CF1-2946-9E3C-CB48BF94CA1B}"/>
              </a:ext>
            </a:extLst>
          </p:cNvPr>
          <p:cNvGrpSpPr/>
          <p:nvPr/>
        </p:nvGrpSpPr>
        <p:grpSpPr>
          <a:xfrm>
            <a:off x="8629003" y="5032231"/>
            <a:ext cx="3562997" cy="1750516"/>
            <a:chOff x="6965094" y="4423034"/>
            <a:chExt cx="4801644" cy="2156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02DE4C-F0D2-2F46-B829-878FA0099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65094" y="4423034"/>
              <a:ext cx="4801644" cy="21562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46AB46-A7A7-3C4A-B08F-6CB3478BF74E}"/>
                </a:ext>
              </a:extLst>
            </p:cNvPr>
            <p:cNvSpPr txBox="1"/>
            <p:nvPr/>
          </p:nvSpPr>
          <p:spPr>
            <a:xfrm>
              <a:off x="7156478" y="4423034"/>
              <a:ext cx="325743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RU and PU Cooling Plates @UT-A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A1C966-2E4D-6741-82EA-5337E361B9A0}"/>
              </a:ext>
            </a:extLst>
          </p:cNvPr>
          <p:cNvCxnSpPr/>
          <p:nvPr/>
        </p:nvCxnSpPr>
        <p:spPr>
          <a:xfrm>
            <a:off x="10547739" y="4277909"/>
            <a:ext cx="0" cy="7543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286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rcuit board&#10;&#10;Description automatically generated">
            <a:extLst>
              <a:ext uri="{FF2B5EF4-FFF2-40B4-BE49-F238E27FC236}">
                <a16:creationId xmlns:a16="http://schemas.microsoft.com/office/drawing/2014/main" id="{93E88183-E6E7-4FA3-B3DE-7289CF3A2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44" y="163545"/>
            <a:ext cx="3770994" cy="25448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1C5819-45E0-4AE1-924D-66777EBAE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17" y="226308"/>
            <a:ext cx="3066778" cy="2300084"/>
          </a:xfrm>
          <a:prstGeom prst="rect">
            <a:avLst/>
          </a:prstGeom>
        </p:spPr>
      </p:pic>
      <p:pic>
        <p:nvPicPr>
          <p:cNvPr id="15" name="Picture 14" descr="A circuit board&#10;&#10;Description automatically generated">
            <a:extLst>
              <a:ext uri="{FF2B5EF4-FFF2-40B4-BE49-F238E27FC236}">
                <a16:creationId xmlns:a16="http://schemas.microsoft.com/office/drawing/2014/main" id="{BDCE333D-5CC4-4E4F-81FA-6C64066C5B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493" y="3082996"/>
            <a:ext cx="4423212" cy="33174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AD2313-9711-4179-B934-CCA3172DB5B1}"/>
              </a:ext>
            </a:extLst>
          </p:cNvPr>
          <p:cNvSpPr txBox="1"/>
          <p:nvPr/>
        </p:nvSpPr>
        <p:spPr>
          <a:xfrm>
            <a:off x="621247" y="6215542"/>
            <a:ext cx="2411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60 RU plus </a:t>
            </a:r>
            <a:r>
              <a:rPr lang="en-US" sz="1400" dirty="0" err="1"/>
              <a:t>VTRx</a:t>
            </a:r>
            <a:r>
              <a:rPr lang="en-US" sz="1400" dirty="0"/>
              <a:t>/</a:t>
            </a:r>
            <a:r>
              <a:rPr lang="en-US" sz="1400" dirty="0" err="1"/>
              <a:t>VTTx</a:t>
            </a:r>
            <a:r>
              <a:rPr lang="en-US" sz="1400" dirty="0"/>
              <a:t> at ORNL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5D49FF-18C2-4476-A9A4-C88F56EB87CB}"/>
              </a:ext>
            </a:extLst>
          </p:cNvPr>
          <p:cNvSpPr txBox="1"/>
          <p:nvPr/>
        </p:nvSpPr>
        <p:spPr>
          <a:xfrm>
            <a:off x="4962029" y="2741812"/>
            <a:ext cx="2543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Readout Units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11782A-6406-4DA0-8DA3-88150398C8EB}"/>
              </a:ext>
            </a:extLst>
          </p:cNvPr>
          <p:cNvSpPr txBox="1"/>
          <p:nvPr/>
        </p:nvSpPr>
        <p:spPr>
          <a:xfrm>
            <a:off x="8659089" y="6369430"/>
            <a:ext cx="2365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VTRx</a:t>
            </a:r>
            <a:r>
              <a:rPr lang="en-US" sz="1400" dirty="0"/>
              <a:t> / </a:t>
            </a:r>
            <a:r>
              <a:rPr lang="en-US" sz="1400" dirty="0" err="1"/>
              <a:t>VTTx</a:t>
            </a:r>
            <a:endParaRPr lang="en-US" sz="1400" dirty="0"/>
          </a:p>
        </p:txBody>
      </p:sp>
      <p:pic>
        <p:nvPicPr>
          <p:cNvPr id="20" name="Picture 19" descr="A picture containing bag, sitting, table, wrapped&#10;&#10;Description automatically generated">
            <a:extLst>
              <a:ext uri="{FF2B5EF4-FFF2-40B4-BE49-F238E27FC236}">
                <a16:creationId xmlns:a16="http://schemas.microsoft.com/office/drawing/2014/main" id="{11ED3F74-C064-4A05-8885-53BB2982A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8362" y="3790637"/>
            <a:ext cx="2893094" cy="216982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98C154C-3420-4D0C-9C8A-359A3ED14789}"/>
              </a:ext>
            </a:extLst>
          </p:cNvPr>
          <p:cNvSpPr txBox="1"/>
          <p:nvPr/>
        </p:nvSpPr>
        <p:spPr>
          <a:xfrm>
            <a:off x="8932733" y="2511696"/>
            <a:ext cx="1183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Cold Plates</a:t>
            </a:r>
          </a:p>
        </p:txBody>
      </p:sp>
      <p:pic>
        <p:nvPicPr>
          <p:cNvPr id="23" name="Picture 22" descr="A picture containing box, container&#10;&#10;Description automatically generated">
            <a:extLst>
              <a:ext uri="{FF2B5EF4-FFF2-40B4-BE49-F238E27FC236}">
                <a16:creationId xmlns:a16="http://schemas.microsoft.com/office/drawing/2014/main" id="{FACA7C80-C0F3-4317-9EA8-9030929E82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9" y="310544"/>
            <a:ext cx="3109162" cy="5544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2B0D38-3486-D147-BC38-97EEDCD0FD7B}"/>
              </a:ext>
            </a:extLst>
          </p:cNvPr>
          <p:cNvSpPr txBox="1"/>
          <p:nvPr/>
        </p:nvSpPr>
        <p:spPr>
          <a:xfrm>
            <a:off x="4292867" y="226308"/>
            <a:ext cx="2823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RUs and Cold Plates @ORNL</a:t>
            </a:r>
          </a:p>
        </p:txBody>
      </p:sp>
    </p:spTree>
    <p:extLst>
      <p:ext uri="{BB962C8B-B14F-4D97-AF65-F5344CB8AC3E}">
        <p14:creationId xmlns:p14="http://schemas.microsoft.com/office/powerpoint/2010/main" val="414494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, table, computer&#10;&#10;Description automatically generated">
            <a:extLst>
              <a:ext uri="{FF2B5EF4-FFF2-40B4-BE49-F238E27FC236}">
                <a16:creationId xmlns:a16="http://schemas.microsoft.com/office/drawing/2014/main" id="{93D75B11-5AA4-46AE-92CB-ECF1E238F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09" y="521230"/>
            <a:ext cx="7620596" cy="5715447"/>
          </a:xfrm>
          <a:prstGeom prst="rect">
            <a:avLst/>
          </a:prstGeom>
        </p:spPr>
      </p:pic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9B14EAC7-0521-416F-A4BC-6A516D668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7926" y="1244150"/>
            <a:ext cx="5783364" cy="43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821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48BA-D18C-44AE-9E5F-AC9304AD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8604"/>
          </a:xfrm>
        </p:spPr>
        <p:txBody>
          <a:bodyPr>
            <a:normAutofit/>
          </a:bodyPr>
          <a:lstStyle/>
          <a:p>
            <a:r>
              <a:rPr lang="en-US" sz="2400" dirty="0"/>
              <a:t>Testing Readiness at ORNL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3CABC-0B24-48DF-8818-814C4B99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0737"/>
            <a:ext cx="10515600" cy="5620744"/>
          </a:xfrm>
        </p:spPr>
        <p:txBody>
          <a:bodyPr>
            <a:normAutofit/>
          </a:bodyPr>
          <a:lstStyle/>
          <a:p>
            <a:r>
              <a:rPr lang="en-US" sz="1600" dirty="0"/>
              <a:t>Received so far:</a:t>
            </a:r>
          </a:p>
          <a:p>
            <a:pPr lvl="1"/>
            <a:r>
              <a:rPr lang="en-US" sz="1200" dirty="0"/>
              <a:t>30 cold plates (from UT)</a:t>
            </a:r>
          </a:p>
          <a:p>
            <a:pPr lvl="1"/>
            <a:r>
              <a:rPr lang="en-US" sz="1200" dirty="0"/>
              <a:t>Mechanical components (from UT)</a:t>
            </a:r>
          </a:p>
          <a:p>
            <a:pPr lvl="1"/>
            <a:r>
              <a:rPr lang="en-US" sz="1200" dirty="0"/>
              <a:t>Thermal Mats (from UT)</a:t>
            </a:r>
          </a:p>
          <a:p>
            <a:pPr lvl="1"/>
            <a:r>
              <a:rPr lang="en-US" sz="1200" dirty="0" err="1"/>
              <a:t>CANbus</a:t>
            </a:r>
            <a:r>
              <a:rPr lang="en-US" sz="1200" dirty="0"/>
              <a:t> dongle</a:t>
            </a:r>
          </a:p>
          <a:p>
            <a:pPr lvl="1"/>
            <a:r>
              <a:rPr lang="en-US" sz="1200" dirty="0"/>
              <a:t>Various electrical components (resistors, FPGA fans, USB cables, …)</a:t>
            </a:r>
          </a:p>
          <a:p>
            <a:pPr lvl="1"/>
            <a:r>
              <a:rPr lang="en-US" sz="1200" dirty="0"/>
              <a:t>Tools</a:t>
            </a:r>
          </a:p>
          <a:p>
            <a:pPr lvl="1"/>
            <a:r>
              <a:rPr lang="en-US" sz="1200" dirty="0"/>
              <a:t>Scope</a:t>
            </a:r>
          </a:p>
          <a:p>
            <a:pPr lvl="1"/>
            <a:r>
              <a:rPr lang="en-US" sz="1200" dirty="0"/>
              <a:t>Multimeter</a:t>
            </a:r>
          </a:p>
          <a:p>
            <a:pPr lvl="1"/>
            <a:r>
              <a:rPr lang="en-US" sz="1200" dirty="0"/>
              <a:t>Power Supplies</a:t>
            </a:r>
          </a:p>
          <a:p>
            <a:pPr lvl="1"/>
            <a:r>
              <a:rPr lang="en-US" sz="1200" dirty="0"/>
              <a:t>Clock Generator</a:t>
            </a:r>
          </a:p>
          <a:p>
            <a:pPr lvl="1"/>
            <a:r>
              <a:rPr lang="en-US" sz="1200" dirty="0" err="1"/>
              <a:t>GBTx</a:t>
            </a:r>
            <a:r>
              <a:rPr lang="en-US" sz="1200" dirty="0"/>
              <a:t> programmer</a:t>
            </a:r>
          </a:p>
          <a:p>
            <a:r>
              <a:rPr lang="en-US" sz="1600" dirty="0"/>
              <a:t>Ordered:</a:t>
            </a:r>
          </a:p>
          <a:p>
            <a:pPr lvl="1"/>
            <a:r>
              <a:rPr lang="en-US" sz="1200" dirty="0"/>
              <a:t>Workstation</a:t>
            </a:r>
          </a:p>
          <a:p>
            <a:pPr lvl="1"/>
            <a:r>
              <a:rPr lang="en-US" sz="1200" dirty="0"/>
              <a:t>FPGA programmers (Xilinx, ProAsic3)</a:t>
            </a:r>
          </a:p>
          <a:p>
            <a:pPr lvl="1"/>
            <a:r>
              <a:rPr lang="en-US" sz="1200" dirty="0"/>
              <a:t>40 additional cold plates (from UT)</a:t>
            </a:r>
          </a:p>
          <a:p>
            <a:pPr lvl="1"/>
            <a:r>
              <a:rPr lang="en-US" sz="1200" dirty="0"/>
              <a:t>Cables (</a:t>
            </a:r>
            <a:r>
              <a:rPr lang="en-US" sz="1200" dirty="0" err="1"/>
              <a:t>CANbus</a:t>
            </a:r>
            <a:r>
              <a:rPr lang="en-US" sz="1200" dirty="0"/>
              <a:t>, power, …)</a:t>
            </a:r>
          </a:p>
          <a:p>
            <a:r>
              <a:rPr lang="en-US" sz="1600" dirty="0"/>
              <a:t>Loan from Utrecht:</a:t>
            </a:r>
          </a:p>
          <a:p>
            <a:pPr lvl="1"/>
            <a:r>
              <a:rPr lang="en-US" sz="1200" dirty="0"/>
              <a:t>RUv0 with associated cables</a:t>
            </a:r>
          </a:p>
          <a:p>
            <a:pPr lvl="1"/>
            <a:r>
              <a:rPr lang="en-US" sz="1200" dirty="0"/>
              <a:t>Loopback PCBs</a:t>
            </a:r>
          </a:p>
          <a:p>
            <a:pPr lvl="1"/>
            <a:r>
              <a:rPr lang="en-US" sz="1200" dirty="0"/>
              <a:t>Loopback cables</a:t>
            </a:r>
          </a:p>
          <a:p>
            <a:pPr lvl="1"/>
            <a:r>
              <a:rPr lang="en-US" sz="1200" dirty="0"/>
              <a:t>Power Cables</a:t>
            </a:r>
          </a:p>
          <a:p>
            <a:pPr lvl="1"/>
            <a:r>
              <a:rPr lang="en-US" sz="1200" dirty="0"/>
              <a:t>Fiber patch cables</a:t>
            </a:r>
          </a:p>
          <a:p>
            <a:pPr lvl="1"/>
            <a:endParaRPr lang="en-US" sz="1200" dirty="0"/>
          </a:p>
          <a:p>
            <a:pPr lvl="1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9085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1512</Words>
  <Application>Microsoft Macintosh PowerPoint</Application>
  <PresentationFormat>Widescreen</PresentationFormat>
  <Paragraphs>859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MVTX Status and Plan </vt:lpstr>
      <vt:lpstr>Project Status &amp; Plan</vt:lpstr>
      <vt:lpstr>PowerPoint Presentation</vt:lpstr>
      <vt:lpstr>Issues and Concerns</vt:lpstr>
      <vt:lpstr>Backup slides</vt:lpstr>
      <vt:lpstr>Hardware Progress</vt:lpstr>
      <vt:lpstr>PowerPoint Presentation</vt:lpstr>
      <vt:lpstr>PowerPoint Presentation</vt:lpstr>
      <vt:lpstr>Testing Readiness at ORNL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 </dc:title>
  <dc:creator>Ming Liu</dc:creator>
  <cp:lastModifiedBy>Ming Liu</cp:lastModifiedBy>
  <cp:revision>21</cp:revision>
  <dcterms:created xsi:type="dcterms:W3CDTF">2020-09-22T18:29:50Z</dcterms:created>
  <dcterms:modified xsi:type="dcterms:W3CDTF">2020-09-23T22:30:00Z</dcterms:modified>
</cp:coreProperties>
</file>