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317" r:id="rId3"/>
    <p:sldId id="595" r:id="rId4"/>
    <p:sldId id="321" r:id="rId5"/>
    <p:sldId id="297" r:id="rId6"/>
    <p:sldId id="596" r:id="rId7"/>
    <p:sldId id="597" r:id="rId8"/>
    <p:sldId id="320" r:id="rId9"/>
    <p:sldId id="258" r:id="rId10"/>
    <p:sldId id="260" r:id="rId11"/>
    <p:sldId id="282" r:id="rId12"/>
    <p:sldId id="598" r:id="rId13"/>
    <p:sldId id="626" r:id="rId14"/>
    <p:sldId id="323" r:id="rId15"/>
    <p:sldId id="629" r:id="rId16"/>
    <p:sldId id="261" r:id="rId17"/>
    <p:sldId id="634" r:id="rId18"/>
    <p:sldId id="259" r:id="rId19"/>
    <p:sldId id="262" r:id="rId20"/>
    <p:sldId id="265" r:id="rId21"/>
    <p:sldId id="633" r:id="rId22"/>
    <p:sldId id="628" r:id="rId23"/>
    <p:sldId id="630" r:id="rId24"/>
    <p:sldId id="632" r:id="rId25"/>
    <p:sldId id="594" r:id="rId26"/>
    <p:sldId id="631" r:id="rId27"/>
    <p:sldId id="62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143"/>
    <p:restoredTop sz="94643"/>
  </p:normalViewPr>
  <p:slideViewPr>
    <p:cSldViewPr snapToGrid="0" snapToObjects="1">
      <p:cViewPr>
        <p:scale>
          <a:sx n="110" d="100"/>
          <a:sy n="110" d="100"/>
        </p:scale>
        <p:origin x="800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E6563-7D73-7F41-A8FF-F6285FBD654C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2F471-86F8-D04B-8A26-9AFD54D24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65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F4DB6D-2AF3-46DA-9770-D2082B580E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87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572A8-267B-44F6-8997-63E6AEBFFDB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325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459E1-DB32-4B36-A16A-AF196AAAC9EC}" type="slidenum">
              <a:rPr lang="en-US" smtClean="0"/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203B17E-7D5F-411E-A823-421CF2418A96}" type="datetime1">
              <a:rPr lang="en-US" smtClean="0"/>
              <a:t>10/10/18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85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81C2B-50D8-A248-AAAE-19FBEB275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DDD8EA-5521-474C-90A8-450460FA4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4D44A-B69E-B243-BAF8-EC25F2AC4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74944-C793-E34A-A84C-98747F73FC40}" type="datetime1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245C0-9158-3846-AAED-11581643E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DD56F-E079-964C-9690-D8EC4F5A5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04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A3538-161E-404E-9765-AE64B6D78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05C2F0-FB73-3C4F-92F5-4D44B03F8A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AFE14-69F3-C841-A622-FF00C763A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304D3-EFE8-2F43-A96E-0EC2239D2B28}" type="datetime1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B6CEA-4F1E-8847-8F5E-3D6633C31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1A740-4C57-A149-9D87-58DCCBACE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81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CF87DA-82DD-9D4B-8918-DC72A19D7A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1C8BF-BD84-9042-95F6-17E693FA7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587F2-EEF3-9547-93AD-9D378A5F4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F82F6-A3EC-0D40-91EA-EAFA45203BCA}" type="datetime1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EF99E-C045-D84E-B67E-1996E768B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76B86-B2D4-4A41-84CF-E3479E40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75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B1FB4E1F-3569-E54F-B0D5-DA0142F018AE}" type="datetime1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/>
              <a:t>MVTX PMG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2012-Jul-04-01_4_Color_Logo_small_C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5740" y="107959"/>
            <a:ext cx="520603" cy="696091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317355" y="668377"/>
            <a:ext cx="10817543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953235" y="456001"/>
            <a:ext cx="9553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ALICE ITS Upgrade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344" y="362060"/>
            <a:ext cx="10515600" cy="303251"/>
          </a:xfrm>
        </p:spPr>
        <p:txBody>
          <a:bodyPr>
            <a:no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69614" y="1266825"/>
            <a:ext cx="10944965" cy="4340155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10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7E7C2-560D-CF44-8970-01D708A3C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557FF-2341-9545-BB3E-099EB03BB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FDD4B-0BBD-D841-A1F6-6A3BE8E25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043B1-8502-E045-94C9-1E2A7E88CDB7}" type="datetime1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EB561-4541-CE45-AA67-55521E89E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DBAB8-FF10-2F48-A176-01458170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56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FCB0D-DFC5-8744-B3BB-ACDE34798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EDAF0-E709-354F-AF5B-9108B4CC5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D18DB-8529-EF41-8671-5178E1EA2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7C74A-B24C-F144-8E8D-305BBCD53415}" type="datetime1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CA583-9F98-5C43-A744-406BDCC79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558D5-47B3-0848-B3D2-AA3EEC0B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20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167A1-DD39-1A41-ABB5-007E4F78B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110E7-286B-914A-8EFC-B4E3F6780F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CC81D9-F43C-3F40-82D2-A454FDF6C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895BB-9EA4-544C-9063-C0FE58D09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647A-86BF-0B4E-908C-930FDFEEEAE6}" type="datetime1">
              <a:rPr lang="en-US" smtClean="0"/>
              <a:t>10/11/18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CD72E1-08DB-CB4B-8808-0FDA8B984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EE777E-1BC2-154E-B442-CDAFCB775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99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17DDA-66A0-D949-8F42-479D50A8E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E911E-D8BA-634F-849A-7CE8DB2DB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A15846-A0B5-4146-982D-20E6AB7B7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E2693D-3AA5-914F-8749-283602934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76A702-A219-504B-95D4-01B5BD3036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8D17F-8708-234C-8025-8CABDCDEC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19E6-6365-4146-962D-4E12C15A750D}" type="datetime1">
              <a:rPr lang="en-US" smtClean="0"/>
              <a:t>10/11/18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8AF8FC-B4AA-4D40-9002-7D8D03BA0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411B45-E940-2246-B497-029A9741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77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11989-9792-DF46-A7EE-EB9CC65B6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7C3E87-9B04-4243-A4F5-DD3F41858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62E6D-6385-534E-B042-20AAF5C39C4E}" type="datetime1">
              <a:rPr lang="en-US" smtClean="0"/>
              <a:t>10/11/18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BBCBEA-E4AA-9E41-9B9D-4CDD5737E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D1081-C012-9C48-AE6E-BF31BE346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40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FB72F2-89D3-564F-81C5-A9462B90B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3F34-D627-BA44-ABCC-EB0DF91ECF91}" type="datetime1">
              <a:rPr lang="en-US" smtClean="0"/>
              <a:t>10/11/18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5C95C2-0844-0B40-BFE1-8B966AC1D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C2C1F-583B-DB43-BBBC-A3C1584B7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0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97C4B-78EE-9A49-96F1-C095D1D3C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0ED38-0AB2-9F41-92CF-5BC9EFA20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031EB-1B86-0A40-8C83-C3F08E8D2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C699B9-573C-C648-8B12-31E3847F6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2C59B-8E77-5C4D-A8D6-618090C84E19}" type="datetime1">
              <a:rPr lang="en-US" smtClean="0"/>
              <a:t>10/11/18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6B1187-23C5-7641-AD02-2ACFA0D79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6DCA1-C73B-C541-A586-F9114DA1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91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8E6FF-7225-FD45-94C6-C0E8E3D4F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4D1FA9-0DAD-1B48-A925-674443647D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6FD83A-2211-CC44-ABCC-D933C3FB3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5795A-0E12-D74A-BF2A-54F0C0512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F4D2-D78D-ED4B-82D6-ADEE72CDE172}" type="datetime1">
              <a:rPr lang="en-US" smtClean="0"/>
              <a:t>10/11/18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EBAEA8-792C-F347-AA06-FB9A083C4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A27B9B-1232-3049-B809-B4EF5A31D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74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6CF3CD-114D-7844-8FCD-6EC9FC266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2840E-714E-1947-BE85-857621B0E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3E0C2-F7A5-2C4F-9895-693B34A349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1C4F2-F2CD-6548-B417-98F344E6B4E9}" type="datetime1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4146E-C75B-724E-BC7B-C3DDF5AC4A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PMG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09D80-E731-E14D-824C-D4DA90878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5E598-65C4-9A49-9A52-D2BD2AEFE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32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EB6E0-A471-EF40-BA79-458FA6D9D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17563"/>
            <a:ext cx="9144000" cy="2387600"/>
          </a:xfrm>
        </p:spPr>
        <p:txBody>
          <a:bodyPr/>
          <a:lstStyle/>
          <a:p>
            <a:r>
              <a:rPr lang="en-US" dirty="0"/>
              <a:t>MVTX Stave Production Readiness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CBDAC9-DFBF-BE4C-81C4-53789B77B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15286"/>
          </a:xfrm>
        </p:spPr>
        <p:txBody>
          <a:bodyPr>
            <a:normAutofit/>
          </a:bodyPr>
          <a:lstStyle/>
          <a:p>
            <a:r>
              <a:rPr lang="en-US" dirty="0"/>
              <a:t>Ming Liu</a:t>
            </a:r>
          </a:p>
          <a:p>
            <a:r>
              <a:rPr lang="en-US" dirty="0"/>
              <a:t>LANL</a:t>
            </a:r>
          </a:p>
          <a:p>
            <a:r>
              <a:rPr lang="en-US" dirty="0"/>
              <a:t>10/12/2018</a:t>
            </a:r>
          </a:p>
          <a:p>
            <a:r>
              <a:rPr lang="en-US" dirty="0"/>
              <a:t>sPHENIX PMG Meeting</a:t>
            </a:r>
          </a:p>
        </p:txBody>
      </p:sp>
    </p:spTree>
    <p:extLst>
      <p:ext uri="{BB962C8B-B14F-4D97-AF65-F5344CB8AC3E}">
        <p14:creationId xmlns:p14="http://schemas.microsoft.com/office/powerpoint/2010/main" val="1148584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EA543-9E48-9C46-83CA-BED2CBA63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453" y="2024"/>
            <a:ext cx="10515600" cy="1325563"/>
          </a:xfrm>
        </p:spPr>
        <p:txBody>
          <a:bodyPr/>
          <a:lstStyle/>
          <a:p>
            <a:r>
              <a:rPr lang="en-US" dirty="0"/>
              <a:t>HICs Test Results from CERN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45FFB9-DF36-A444-80DB-49FE62545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03" y="1139818"/>
            <a:ext cx="11224593" cy="51501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4FCF55-9C72-EA4D-8309-28FD63492C1C}"/>
              </a:ext>
            </a:extLst>
          </p:cNvPr>
          <p:cNvSpPr txBox="1"/>
          <p:nvPr/>
        </p:nvSpPr>
        <p:spPr>
          <a:xfrm>
            <a:off x="2209800" y="3477441"/>
            <a:ext cx="3144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Before: 2 ALICE IB HICs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D0D4B-1F53-E540-9519-83E333FF180D}"/>
              </a:ext>
            </a:extLst>
          </p:cNvPr>
          <p:cNvSpPr txBox="1"/>
          <p:nvPr/>
        </p:nvSpPr>
        <p:spPr>
          <a:xfrm>
            <a:off x="6109253" y="3115193"/>
            <a:ext cx="5954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After: same ALICE HICs, replaced power FPCs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525EB-E96B-BC4C-A24B-F62C7E47AF1E}"/>
              </a:ext>
            </a:extLst>
          </p:cNvPr>
          <p:cNvSpPr txBox="1"/>
          <p:nvPr/>
        </p:nvSpPr>
        <p:spPr>
          <a:xfrm>
            <a:off x="674223" y="6276728"/>
            <a:ext cx="5558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Noise level: ~4 e’s;   </a:t>
            </a:r>
            <a:r>
              <a:rPr lang="en-US" b="1" dirty="0">
                <a:solidFill>
                  <a:srgbClr val="00B050"/>
                </a:solidFill>
              </a:rPr>
              <a:t>Threshold: ~180e’s;</a:t>
            </a:r>
            <a:r>
              <a:rPr lang="en-US" b="1" dirty="0">
                <a:solidFill>
                  <a:srgbClr val="0432FF"/>
                </a:solidFill>
              </a:rPr>
              <a:t>   MIP: ~1000 e’s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30C824-89FF-1D4A-BD70-76D15F258457}"/>
              </a:ext>
            </a:extLst>
          </p:cNvPr>
          <p:cNvSpPr txBox="1"/>
          <p:nvPr/>
        </p:nvSpPr>
        <p:spPr>
          <a:xfrm>
            <a:off x="6559828" y="6329736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Chip-0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0F61A6-F6F4-824F-9EAB-AEDCF57CE6F4}"/>
              </a:ext>
            </a:extLst>
          </p:cNvPr>
          <p:cNvSpPr txBox="1"/>
          <p:nvPr/>
        </p:nvSpPr>
        <p:spPr>
          <a:xfrm>
            <a:off x="10290314" y="6276728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Chip-8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CFE02-28C5-5D42-A898-175BBB201C78}"/>
              </a:ext>
            </a:extLst>
          </p:cNvPr>
          <p:cNvSpPr txBox="1"/>
          <p:nvPr/>
        </p:nvSpPr>
        <p:spPr>
          <a:xfrm>
            <a:off x="5605253" y="4438139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HIC1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93078D-02BA-F44B-8273-E9D7329F22FB}"/>
              </a:ext>
            </a:extLst>
          </p:cNvPr>
          <p:cNvSpPr txBox="1"/>
          <p:nvPr/>
        </p:nvSpPr>
        <p:spPr>
          <a:xfrm>
            <a:off x="5605253" y="5591756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HIC2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4E72CE-F032-314A-9AFC-21C4E259B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4E908-B944-5D49-8AE1-119AEDBC7B5C}" type="datetime1">
              <a:rPr lang="en-US" smtClean="0"/>
              <a:t>10/11/18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900B2BB-782B-A045-A85A-5A7E7BDDA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F7FC25-61F8-5440-93CC-B3C901FB3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10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4B7EE8-9A68-304A-A302-8A9CC9EBAA5D}"/>
              </a:ext>
            </a:extLst>
          </p:cNvPr>
          <p:cNvSpPr txBox="1"/>
          <p:nvPr/>
        </p:nvSpPr>
        <p:spPr>
          <a:xfrm>
            <a:off x="0" y="4587371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Noise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611978-6759-8348-9CBC-4F5F0179915C}"/>
              </a:ext>
            </a:extLst>
          </p:cNvPr>
          <p:cNvSpPr txBox="1"/>
          <p:nvPr/>
        </p:nvSpPr>
        <p:spPr>
          <a:xfrm>
            <a:off x="-12183" y="5725165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Noise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B71792-F33A-9F41-85D7-B22EEF29D1B1}"/>
              </a:ext>
            </a:extLst>
          </p:cNvPr>
          <p:cNvSpPr txBox="1"/>
          <p:nvPr/>
        </p:nvSpPr>
        <p:spPr>
          <a:xfrm>
            <a:off x="81592" y="4068807"/>
            <a:ext cx="53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Thr</a:t>
            </a:r>
            <a:r>
              <a:rPr lang="en-US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16929E-D0F9-A34D-9109-6CB8173DF736}"/>
              </a:ext>
            </a:extLst>
          </p:cNvPr>
          <p:cNvSpPr txBox="1"/>
          <p:nvPr/>
        </p:nvSpPr>
        <p:spPr>
          <a:xfrm>
            <a:off x="64344" y="5167708"/>
            <a:ext cx="53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Thr</a:t>
            </a:r>
            <a:r>
              <a:rPr lang="en-US" dirty="0">
                <a:solidFill>
                  <a:srgbClr val="00B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7257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559" y="48586"/>
            <a:ext cx="10603715" cy="1325563"/>
          </a:xfrm>
        </p:spPr>
        <p:txBody>
          <a:bodyPr>
            <a:no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MVTX middle layer – power extension cable assembly including the reduced ID &amp; OD patch-panel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8BEC-9AE9-5142-A62E-D9E55403FC3E}" type="datetime1">
              <a:rPr lang="en-US" smtClean="0"/>
              <a:t>10/11/18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D54E1-870A-482E-AB10-1EEE69D2EC75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2" t="26075" r="9423" b="23252"/>
          <a:stretch/>
        </p:blipFill>
        <p:spPr>
          <a:xfrm>
            <a:off x="2381251" y="1365357"/>
            <a:ext cx="7117373" cy="31808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3" t="22508" r="2404" b="14038"/>
          <a:stretch/>
        </p:blipFill>
        <p:spPr>
          <a:xfrm>
            <a:off x="5489331" y="4042764"/>
            <a:ext cx="4009292" cy="22349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D63FBA-8021-3246-88BF-10C19AFD3B1D}"/>
              </a:ext>
            </a:extLst>
          </p:cNvPr>
          <p:cNvSpPr txBox="1"/>
          <p:nvPr/>
        </p:nvSpPr>
        <p:spPr>
          <a:xfrm>
            <a:off x="9918050" y="1083459"/>
            <a:ext cx="2162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Walt Sondheim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6719EC1-C327-8749-9EEF-EBA660C27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</p:spTree>
    <p:extLst>
      <p:ext uri="{BB962C8B-B14F-4D97-AF65-F5344CB8AC3E}">
        <p14:creationId xmlns:p14="http://schemas.microsoft.com/office/powerpoint/2010/main" val="1294960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DE1A612-5B59-5F4C-8FE0-3A766D83B9CE}"/>
              </a:ext>
            </a:extLst>
          </p:cNvPr>
          <p:cNvGrpSpPr/>
          <p:nvPr/>
        </p:nvGrpSpPr>
        <p:grpSpPr>
          <a:xfrm>
            <a:off x="242903" y="1132417"/>
            <a:ext cx="5303402" cy="5223933"/>
            <a:chOff x="149770" y="0"/>
            <a:chExt cx="5303402" cy="522393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78CDEF2-04AA-4240-81DB-F93E553216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3827"/>
            <a:stretch/>
          </p:blipFill>
          <p:spPr>
            <a:xfrm>
              <a:off x="149770" y="0"/>
              <a:ext cx="5303402" cy="52239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C661B2-5FBB-4A41-A649-07ACE72946B1}"/>
                </a:ext>
              </a:extLst>
            </p:cNvPr>
            <p:cNvSpPr txBox="1"/>
            <p:nvPr/>
          </p:nvSpPr>
          <p:spPr>
            <a:xfrm>
              <a:off x="332691" y="1973729"/>
              <a:ext cx="31836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15cm Flex PCB (ALICE): $61/pair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50E9948-2ED3-7740-9591-F9A644CB84A7}"/>
              </a:ext>
            </a:extLst>
          </p:cNvPr>
          <p:cNvSpPr txBox="1"/>
          <p:nvPr/>
        </p:nvSpPr>
        <p:spPr>
          <a:xfrm>
            <a:off x="3693718" y="367182"/>
            <a:ext cx="4459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Power PCB cost: Unit price ~ Cable length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8F38113-1B1F-4C48-B283-B744F7721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F0B7-DC81-D748-BBD2-ABE900A6AB1A}" type="datetime1">
              <a:rPr lang="en-US" smtClean="0"/>
              <a:t>10/11/18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CF4C9AF-77DE-004E-8111-0C7EC2063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40B407E-431C-8043-8449-E85ECE86B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12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0ED0B61-2730-2D49-BD6E-F46FF389AE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20"/>
          <a:stretch/>
        </p:blipFill>
        <p:spPr>
          <a:xfrm>
            <a:off x="6298609" y="1071034"/>
            <a:ext cx="5411797" cy="52853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A98E91C-EE31-2A4E-9B15-93369A02904F}"/>
              </a:ext>
            </a:extLst>
          </p:cNvPr>
          <p:cNvSpPr txBox="1"/>
          <p:nvPr/>
        </p:nvSpPr>
        <p:spPr>
          <a:xfrm>
            <a:off x="6482836" y="3106146"/>
            <a:ext cx="3395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40cm Flex PCB (MVTX): $123/pair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6B3BE3-C1A0-B441-89B6-86AD29897C7B}"/>
              </a:ext>
            </a:extLst>
          </p:cNvPr>
          <p:cNvSpPr txBox="1"/>
          <p:nvPr/>
        </p:nvSpPr>
        <p:spPr>
          <a:xfrm>
            <a:off x="9291667" y="244071"/>
            <a:ext cx="2418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Components: ~$40/pair</a:t>
            </a:r>
          </a:p>
          <a:p>
            <a:r>
              <a:rPr lang="en-US" dirty="0">
                <a:solidFill>
                  <a:srgbClr val="FF0000"/>
                </a:solidFill>
              </a:rPr>
              <a:t>Assembly:  ~$2K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DD05646-46D1-4D49-A612-F85DC1E4EED3}"/>
              </a:ext>
            </a:extLst>
          </p:cNvPr>
          <p:cNvCxnSpPr/>
          <p:nvPr/>
        </p:nvCxnSpPr>
        <p:spPr>
          <a:xfrm>
            <a:off x="567267" y="2785533"/>
            <a:ext cx="36152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2496F7-76D9-ED40-AE07-C120849A8EDA}"/>
              </a:ext>
            </a:extLst>
          </p:cNvPr>
          <p:cNvCxnSpPr/>
          <p:nvPr/>
        </p:nvCxnSpPr>
        <p:spPr>
          <a:xfrm>
            <a:off x="6663267" y="2785533"/>
            <a:ext cx="36152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212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557" y="83773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b="1" i="1" dirty="0"/>
              <a:t>Latest CAD model patch panels;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61F14-B9B7-4E4D-8681-90903BAB61BB}" type="datetime1">
              <a:rPr lang="en-US" smtClean="0"/>
              <a:t>10/11/18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1D92-C8C8-4185-82DC-074BC411105D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8" t="17160" r="865" b="4973"/>
          <a:stretch/>
        </p:blipFill>
        <p:spPr>
          <a:xfrm>
            <a:off x="1143000" y="1069776"/>
            <a:ext cx="9634878" cy="5286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55B346-BE2C-814C-B451-011C9E5513F5}"/>
              </a:ext>
            </a:extLst>
          </p:cNvPr>
          <p:cNvSpPr txBox="1"/>
          <p:nvPr/>
        </p:nvSpPr>
        <p:spPr>
          <a:xfrm>
            <a:off x="9695549" y="554404"/>
            <a:ext cx="2162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Walt Sondheim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C02867-A733-8740-AFB0-BC9BF46AD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F5F653-89D3-7249-9A92-E9872C08776C}"/>
              </a:ext>
            </a:extLst>
          </p:cNvPr>
          <p:cNvSpPr txBox="1"/>
          <p:nvPr/>
        </p:nvSpPr>
        <p:spPr>
          <a:xfrm>
            <a:off x="8475133" y="4859866"/>
            <a:ext cx="2985433" cy="369332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HS signal cable and connector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C409EDB-62A4-8C46-B55A-4173AE6FFA69}"/>
              </a:ext>
            </a:extLst>
          </p:cNvPr>
          <p:cNvCxnSpPr/>
          <p:nvPr/>
        </p:nvCxnSpPr>
        <p:spPr>
          <a:xfrm flipH="1" flipV="1">
            <a:off x="6654800" y="4385733"/>
            <a:ext cx="1820333" cy="592667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A420E4-8CC6-1D45-8F88-41CD35719EA0}"/>
              </a:ext>
            </a:extLst>
          </p:cNvPr>
          <p:cNvCxnSpPr/>
          <p:nvPr/>
        </p:nvCxnSpPr>
        <p:spPr>
          <a:xfrm flipV="1">
            <a:off x="3852333" y="5044532"/>
            <a:ext cx="211667" cy="839801"/>
          </a:xfrm>
          <a:prstGeom prst="straightConnector1">
            <a:avLst/>
          </a:prstGeom>
          <a:ln w="254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D4612DF-545E-E647-B225-4500D0C9AFE7}"/>
              </a:ext>
            </a:extLst>
          </p:cNvPr>
          <p:cNvSpPr txBox="1"/>
          <p:nvPr/>
        </p:nvSpPr>
        <p:spPr>
          <a:xfrm>
            <a:off x="2927081" y="5884333"/>
            <a:ext cx="1636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Extended 40cm</a:t>
            </a:r>
          </a:p>
          <a:p>
            <a:r>
              <a:rPr lang="en-US" dirty="0">
                <a:solidFill>
                  <a:srgbClr val="0432FF"/>
                </a:solidFill>
              </a:rPr>
              <a:t>DVDD Flex PCB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33B74A-8313-D74F-B088-2D73F26D601F}"/>
              </a:ext>
            </a:extLst>
          </p:cNvPr>
          <p:cNvSpPr txBox="1"/>
          <p:nvPr/>
        </p:nvSpPr>
        <p:spPr>
          <a:xfrm>
            <a:off x="2511131" y="2278030"/>
            <a:ext cx="1689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Extended 38cm </a:t>
            </a:r>
          </a:p>
          <a:p>
            <a:r>
              <a:rPr lang="en-US" dirty="0">
                <a:solidFill>
                  <a:srgbClr val="0432FF"/>
                </a:solidFill>
              </a:rPr>
              <a:t>AVDD Flex PCB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563E7EC-451F-0A43-B594-2A4E5FC2F42C}"/>
              </a:ext>
            </a:extLst>
          </p:cNvPr>
          <p:cNvCxnSpPr>
            <a:cxnSpLocks/>
          </p:cNvCxnSpPr>
          <p:nvPr/>
        </p:nvCxnSpPr>
        <p:spPr>
          <a:xfrm flipH="1">
            <a:off x="2927081" y="2897534"/>
            <a:ext cx="332586" cy="727259"/>
          </a:xfrm>
          <a:prstGeom prst="straightConnector1">
            <a:avLst/>
          </a:prstGeom>
          <a:ln w="254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0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E27F2-EB40-5E4F-8005-BCF3279F0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73888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Summary:</a:t>
            </a:r>
            <a:br>
              <a:rPr lang="en-US" dirty="0"/>
            </a:br>
            <a:r>
              <a:rPr lang="en-US" sz="3100" dirty="0"/>
              <a:t>Modifications of the Power Extension PCB </a:t>
            </a:r>
            <a:r>
              <a:rPr lang="en-US" sz="3100" dirty="0" err="1"/>
              <a:t>w.r.t</a:t>
            </a:r>
            <a:r>
              <a:rPr lang="en-US" sz="3100" dirty="0"/>
              <a:t>. ALICE IB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8E37F-6006-084E-AEF2-856D37A67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035" y="1184597"/>
            <a:ext cx="11540065" cy="428541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What to be modified:</a:t>
            </a:r>
          </a:p>
          <a:p>
            <a:pPr lvl="1"/>
            <a:r>
              <a:rPr lang="en-US" dirty="0"/>
              <a:t>Extend the Flex Power PCB length from 15cm(ALICE) to 40cm(sPHENIX)</a:t>
            </a:r>
          </a:p>
          <a:p>
            <a:pPr lvl="1"/>
            <a:r>
              <a:rPr lang="en-US" dirty="0"/>
              <a:t>Keep all noise filtering capacitors at current locations, just extend the passive copper traces.  </a:t>
            </a:r>
          </a:p>
          <a:p>
            <a:r>
              <a:rPr lang="en-US" dirty="0"/>
              <a:t>Risks and  impacts</a:t>
            </a:r>
          </a:p>
          <a:p>
            <a:pPr lvl="1"/>
            <a:r>
              <a:rPr lang="en-US" dirty="0"/>
              <a:t>40cm Power extension PCB production</a:t>
            </a:r>
          </a:p>
          <a:p>
            <a:pPr lvl="2"/>
            <a:r>
              <a:rPr lang="en-US" dirty="0"/>
              <a:t>OK, industry standard</a:t>
            </a:r>
          </a:p>
          <a:p>
            <a:pPr lvl="2"/>
            <a:r>
              <a:rPr lang="en-US" dirty="0"/>
              <a:t>Extra cost on materials ($61/pair vs $123/pair, 84+ pairs, total cost &lt;$20K)</a:t>
            </a:r>
          </a:p>
          <a:p>
            <a:pPr lvl="1"/>
            <a:r>
              <a:rPr lang="en-US" dirty="0"/>
              <a:t>Stave assembly  </a:t>
            </a:r>
            <a:r>
              <a:rPr lang="en-US" dirty="0">
                <a:solidFill>
                  <a:srgbClr val="0432FF"/>
                </a:solidFill>
              </a:rPr>
              <a:t>(need more inputs from ALICE)</a:t>
            </a:r>
          </a:p>
          <a:p>
            <a:pPr lvl="2"/>
            <a:r>
              <a:rPr lang="en-US" dirty="0"/>
              <a:t>Wire bonding machine operation clearance? </a:t>
            </a:r>
          </a:p>
          <a:p>
            <a:pPr lvl="3"/>
            <a:r>
              <a:rPr lang="en-US" dirty="0"/>
              <a:t>Solder power PCB after the wire bonding to make a HIC?</a:t>
            </a:r>
          </a:p>
          <a:p>
            <a:pPr lvl="2"/>
            <a:r>
              <a:rPr lang="en-US" dirty="0"/>
              <a:t>Jigs modified to hold the longer flex power PCB?</a:t>
            </a:r>
          </a:p>
          <a:p>
            <a:pPr lvl="2"/>
            <a:r>
              <a:rPr lang="en-US" dirty="0"/>
              <a:t>Extra cost?</a:t>
            </a:r>
          </a:p>
          <a:p>
            <a:pPr lvl="1"/>
            <a:r>
              <a:rPr lang="en-US" dirty="0"/>
              <a:t>Shipping and storage </a:t>
            </a:r>
          </a:p>
          <a:p>
            <a:pPr lvl="2"/>
            <a:r>
              <a:rPr lang="en-US" dirty="0"/>
              <a:t>Longer support Al-plate required for shipping and handling </a:t>
            </a:r>
          </a:p>
          <a:p>
            <a:pPr lvl="2"/>
            <a:r>
              <a:rPr lang="en-US" dirty="0"/>
              <a:t>Extra cost, on-going discussion between ALICE and LBNL on modification and fabrication </a:t>
            </a:r>
          </a:p>
          <a:p>
            <a:pPr marL="457200" lvl="1" indent="0">
              <a:buNone/>
            </a:pPr>
            <a:r>
              <a:rPr lang="en-US" sz="2900" dirty="0">
                <a:solidFill>
                  <a:srgbClr val="FF0000"/>
                </a:solidFill>
              </a:rPr>
              <a:t>Technical risks: minimal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B2259-23A6-974E-8765-09974A772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ADB5-3BB0-1B4E-8EAD-2784D8A3F67C}" type="datetime1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7B595-0556-6146-87BF-0BCBE3F6A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BAC46-FA99-8E48-AA55-B8E9BC9C5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2AA381-3510-5B4A-8FD4-512E06D71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460" y="5393311"/>
            <a:ext cx="9812473" cy="140541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A8331C-F342-8843-B2D1-617A9F735A97}"/>
              </a:ext>
            </a:extLst>
          </p:cNvPr>
          <p:cNvSpPr txBox="1"/>
          <p:nvPr/>
        </p:nvSpPr>
        <p:spPr>
          <a:xfrm>
            <a:off x="6830808" y="5470008"/>
            <a:ext cx="3878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BNL Director’s Review: July 19-20, 2018</a:t>
            </a:r>
          </a:p>
        </p:txBody>
      </p:sp>
    </p:spTree>
    <p:extLst>
      <p:ext uri="{BB962C8B-B14F-4D97-AF65-F5344CB8AC3E}">
        <p14:creationId xmlns:p14="http://schemas.microsoft.com/office/powerpoint/2010/main" val="2140520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730A7-955C-BB43-99AE-ED5ACAF29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610"/>
            <a:ext cx="10515600" cy="1325563"/>
          </a:xfrm>
        </p:spPr>
        <p:txBody>
          <a:bodyPr/>
          <a:lstStyle/>
          <a:p>
            <a:r>
              <a:rPr lang="en-US" dirty="0"/>
              <a:t>Sensor Irradiation Test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76168-583B-5345-83C9-E2EFA22AE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EE18-D394-DA42-8EEB-DD2ECFA41B17}" type="datetime1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6C00D-37BB-8C47-9474-AC7D92CF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CF04B-A45F-1544-A7AC-37432C79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15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2090F2-183E-D147-B44E-B048E1832627}"/>
              </a:ext>
            </a:extLst>
          </p:cNvPr>
          <p:cNvGrpSpPr/>
          <p:nvPr/>
        </p:nvGrpSpPr>
        <p:grpSpPr>
          <a:xfrm>
            <a:off x="584200" y="1567635"/>
            <a:ext cx="10769600" cy="3513758"/>
            <a:chOff x="584200" y="1567635"/>
            <a:chExt cx="10769600" cy="35137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849583-019C-DA49-89E3-123A9E8B3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4200" y="2428298"/>
              <a:ext cx="10769600" cy="2653095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8742B5-5DA9-B64C-9727-021ACFC0E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950" y="1567635"/>
              <a:ext cx="2070100" cy="660400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3802910-5118-0E41-9F4E-0EC0A3D959FD}"/>
              </a:ext>
            </a:extLst>
          </p:cNvPr>
          <p:cNvSpPr txBox="1"/>
          <p:nvPr/>
        </p:nvSpPr>
        <p:spPr>
          <a:xfrm>
            <a:off x="6967653" y="1713169"/>
            <a:ext cx="3878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BNL Director’s Review: July 19-20, 2018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3168EE-4FFD-F44F-8D52-280ADB78EB00}"/>
              </a:ext>
            </a:extLst>
          </p:cNvPr>
          <p:cNvCxnSpPr/>
          <p:nvPr/>
        </p:nvCxnSpPr>
        <p:spPr>
          <a:xfrm>
            <a:off x="5985933" y="2794000"/>
            <a:ext cx="262466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2BBC2A-CDC0-B64E-B862-1587661189E9}"/>
              </a:ext>
            </a:extLst>
          </p:cNvPr>
          <p:cNvSpPr txBox="1"/>
          <p:nvPr/>
        </p:nvSpPr>
        <p:spPr>
          <a:xfrm>
            <a:off x="584200" y="5447095"/>
            <a:ext cx="6741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Recently (in 9/2018) ALICE carried out irradiation test up to 2.7MRad: </a:t>
            </a:r>
          </a:p>
          <a:p>
            <a:r>
              <a:rPr lang="en-US" dirty="0">
                <a:solidFill>
                  <a:srgbClr val="0432FF"/>
                </a:solidFill>
              </a:rPr>
              <a:t>Sensor can still function well with high efficiency and low noise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6126C1-79C0-DB4E-B654-ABA0C0E919D4}"/>
              </a:ext>
            </a:extLst>
          </p:cNvPr>
          <p:cNvCxnSpPr>
            <a:cxnSpLocks/>
          </p:cNvCxnSpPr>
          <p:nvPr/>
        </p:nvCxnSpPr>
        <p:spPr>
          <a:xfrm>
            <a:off x="5350932" y="3242734"/>
            <a:ext cx="3471335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861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DAD04-321C-F644-A78C-4BB281617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62" y="1"/>
            <a:ext cx="10515600" cy="959370"/>
          </a:xfrm>
        </p:spPr>
        <p:txBody>
          <a:bodyPr/>
          <a:lstStyle/>
          <a:p>
            <a:r>
              <a:rPr lang="en-US" dirty="0"/>
              <a:t>Sensor Radiation Hardness – OK at 2.7MRad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EE733-7EEF-534A-B792-D5B22587B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962" y="1325563"/>
            <a:ext cx="5234074" cy="4351338"/>
          </a:xfrm>
        </p:spPr>
        <p:txBody>
          <a:bodyPr/>
          <a:lstStyle/>
          <a:p>
            <a:r>
              <a:rPr lang="en-US" dirty="0"/>
              <a:t>Continuous effort by ALICE (@NPI, Czech)</a:t>
            </a:r>
          </a:p>
          <a:p>
            <a:r>
              <a:rPr lang="en-US" dirty="0"/>
              <a:t>BNL review recommendation: test sensor up to 1MRad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4B687-E876-9F45-AD70-03C4A9C899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44"/>
          <a:stretch/>
        </p:blipFill>
        <p:spPr>
          <a:xfrm>
            <a:off x="5897935" y="959370"/>
            <a:ext cx="6195842" cy="5898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19FFD5-7CE0-E241-8C6A-0054E522C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4876"/>
            <a:ext cx="6051507" cy="25909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DF6FEF-E33D-0441-A1E0-8777C84327EA}"/>
              </a:ext>
            </a:extLst>
          </p:cNvPr>
          <p:cNvSpPr txBox="1"/>
          <p:nvPr/>
        </p:nvSpPr>
        <p:spPr>
          <a:xfrm>
            <a:off x="440962" y="3520913"/>
            <a:ext cx="372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indico.cern.ch</a:t>
            </a:r>
            <a:r>
              <a:rPr lang="en-US" dirty="0"/>
              <a:t>/event/758048/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C355AA-125F-2E4F-8A53-550D325D5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3333-688D-C549-90EC-A55C3DB33D72}" type="datetime1">
              <a:rPr lang="en-US" smtClean="0"/>
              <a:t>10/11/18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841A9A-1668-1347-8876-89E95E024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34A59-7161-7543-8CC5-A4319A52D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16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89AF00-7746-F64E-8814-1C638BE703C6}"/>
              </a:ext>
            </a:extLst>
          </p:cNvPr>
          <p:cNvSpPr/>
          <p:nvPr/>
        </p:nvSpPr>
        <p:spPr>
          <a:xfrm>
            <a:off x="7910842" y="2954868"/>
            <a:ext cx="894491" cy="2252133"/>
          </a:xfrm>
          <a:prstGeom prst="rect">
            <a:avLst/>
          </a:prstGeom>
          <a:solidFill>
            <a:schemeClr val="accent6">
              <a:lumMod val="40000"/>
              <a:lumOff val="60000"/>
              <a:alpha val="11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432FF"/>
                </a:solidFill>
              </a:rPr>
              <a:t>MVTX Operation Window</a:t>
            </a:r>
            <a:endParaRPr 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90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FD488-E9F0-8B44-AD54-E8A7C5061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29" y="27332"/>
            <a:ext cx="10515600" cy="950908"/>
          </a:xfrm>
        </p:spPr>
        <p:txBody>
          <a:bodyPr/>
          <a:lstStyle/>
          <a:p>
            <a:r>
              <a:rPr lang="en-US" dirty="0"/>
              <a:t>sPHENIX MVTX Max. Hit and Noise Rates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1266A7-998D-D54A-8F25-7F01064FC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013960"/>
            <a:ext cx="9981060" cy="2400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A7B6A0-624B-464C-A800-2C5861635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549" y="3913530"/>
            <a:ext cx="6905051" cy="27508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211C85-093A-FB4D-AE3E-6EEAA1768032}"/>
              </a:ext>
            </a:extLst>
          </p:cNvPr>
          <p:cNvSpPr txBox="1"/>
          <p:nvPr/>
        </p:nvSpPr>
        <p:spPr>
          <a:xfrm>
            <a:off x="9740790" y="765760"/>
            <a:ext cx="215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MVTX proposal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934B2C-9856-414D-9107-C818378FC8D4}"/>
              </a:ext>
            </a:extLst>
          </p:cNvPr>
          <p:cNvSpPr/>
          <p:nvPr/>
        </p:nvSpPr>
        <p:spPr>
          <a:xfrm>
            <a:off x="2686048" y="1085401"/>
            <a:ext cx="1200150" cy="769478"/>
          </a:xfrm>
          <a:prstGeom prst="ellipse">
            <a:avLst/>
          </a:prstGeom>
          <a:solidFill>
            <a:srgbClr val="FFFF00">
              <a:alpha val="3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3EC9F8-B0A6-CB41-B7E4-7CDD90EE4025}"/>
              </a:ext>
            </a:extLst>
          </p:cNvPr>
          <p:cNvSpPr txBox="1"/>
          <p:nvPr/>
        </p:nvSpPr>
        <p:spPr>
          <a:xfrm>
            <a:off x="6291927" y="3193743"/>
            <a:ext cx="4504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sPHENIX MVTX targeted noise level: &lt;10</a:t>
            </a:r>
            <a:r>
              <a:rPr lang="en-US" sz="2000" baseline="30000" dirty="0">
                <a:solidFill>
                  <a:srgbClr val="FF0000"/>
                </a:solidFill>
              </a:rPr>
              <a:t>-5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8AC8895-FAE9-C34A-A960-76691B190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E766-E524-B748-A211-D5B575028649}" type="datetime1">
              <a:rPr lang="en-US" smtClean="0"/>
              <a:t>10/11/18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279A92C-9995-D045-80E4-512848DEF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3D6DBE-84C5-C24D-A68D-9DEBDF363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17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C9E2EE-8B10-1145-B713-3460931BC898}"/>
              </a:ext>
            </a:extLst>
          </p:cNvPr>
          <p:cNvSpPr txBox="1"/>
          <p:nvPr/>
        </p:nvSpPr>
        <p:spPr>
          <a:xfrm>
            <a:off x="8538892" y="4901150"/>
            <a:ext cx="2717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conservative estimate</a:t>
            </a:r>
          </a:p>
        </p:txBody>
      </p:sp>
    </p:spTree>
    <p:extLst>
      <p:ext uri="{BB962C8B-B14F-4D97-AF65-F5344CB8AC3E}">
        <p14:creationId xmlns:p14="http://schemas.microsoft.com/office/powerpoint/2010/main" val="1749630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2AC46-2A6E-3C4D-B1DB-EE0AC0E04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24" y="411"/>
            <a:ext cx="11661913" cy="972684"/>
          </a:xfrm>
        </p:spPr>
        <p:txBody>
          <a:bodyPr>
            <a:normAutofit/>
          </a:bodyPr>
          <a:lstStyle/>
          <a:p>
            <a:r>
              <a:rPr lang="en-US" sz="4000" dirty="0"/>
              <a:t>Expected B-field in the Rack Area (RU, PU Electronics)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B38974-897F-9049-B26A-5D8E99318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65" y="2337994"/>
            <a:ext cx="9144000" cy="452000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34D417-3CD9-F34F-8916-0B15853D9A28}"/>
              </a:ext>
            </a:extLst>
          </p:cNvPr>
          <p:cNvSpPr txBox="1">
            <a:spLocks/>
          </p:cNvSpPr>
          <p:nvPr/>
        </p:nvSpPr>
        <p:spPr>
          <a:xfrm>
            <a:off x="838200" y="1286152"/>
            <a:ext cx="8232913" cy="9772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Low fringe field, &lt; 50Gauss outside of </a:t>
            </a:r>
            <a:r>
              <a:rPr lang="en-US" dirty="0" err="1"/>
              <a:t>HCal</a:t>
            </a:r>
            <a:endParaRPr lang="en-US" dirty="0"/>
          </a:p>
          <a:p>
            <a:r>
              <a:rPr lang="en-US" dirty="0"/>
              <a:t>ALICE RU  and PU designed to operate in 0.5T field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58DF3F-0965-F14B-A10B-FACEE6B8E873}"/>
              </a:ext>
            </a:extLst>
          </p:cNvPr>
          <p:cNvSpPr txBox="1"/>
          <p:nvPr/>
        </p:nvSpPr>
        <p:spPr>
          <a:xfrm rot="16200000">
            <a:off x="6281366" y="5061003"/>
            <a:ext cx="2170787" cy="523220"/>
          </a:xfrm>
          <a:prstGeom prst="rect">
            <a:avLst/>
          </a:prstGeom>
          <a:solidFill>
            <a:srgbClr val="FFFF00"/>
          </a:solidFill>
          <a:ln w="317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Rack. B &lt; 50G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B609D9-39AC-A047-B047-0D846F7C6583}"/>
              </a:ext>
            </a:extLst>
          </p:cNvPr>
          <p:cNvSpPr txBox="1"/>
          <p:nvPr/>
        </p:nvSpPr>
        <p:spPr>
          <a:xfrm>
            <a:off x="1338470" y="4028925"/>
            <a:ext cx="1642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Thanks John H. </a:t>
            </a:r>
          </a:p>
          <a:p>
            <a:r>
              <a:rPr lang="en-US" dirty="0"/>
              <a:t>for the plot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F45F81-1FBD-734C-994D-1DC7000B8CA4}"/>
              </a:ext>
            </a:extLst>
          </p:cNvPr>
          <p:cNvSpPr txBox="1"/>
          <p:nvPr/>
        </p:nvSpPr>
        <p:spPr>
          <a:xfrm>
            <a:off x="1338470" y="2952627"/>
            <a:ext cx="1246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Simulation:</a:t>
            </a:r>
          </a:p>
          <a:p>
            <a:r>
              <a:rPr lang="en-US" dirty="0"/>
              <a:t>Steel 1020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1BF41F-632D-964A-9E00-ACC05EE21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59A67-6E16-8747-951D-A1E69639AC77}" type="datetime1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4475A-7E76-494C-929A-B464F671E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2F32E-89C1-6146-8A93-736637258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58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067F8-BCBC-7447-838F-BCE9246BE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91" y="365125"/>
            <a:ext cx="11551534" cy="1325563"/>
          </a:xfrm>
        </p:spPr>
        <p:txBody>
          <a:bodyPr/>
          <a:lstStyle/>
          <a:p>
            <a:r>
              <a:rPr lang="en-US" dirty="0" err="1"/>
              <a:t>SamTec</a:t>
            </a:r>
            <a:r>
              <a:rPr lang="en-US" dirty="0"/>
              <a:t> Cables Tested and Finalized for ITS: ~8m!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06509-FC88-9A4E-97E8-5B782F105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cables per IB stave: 2.65m + 5.30m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F7A109-A0AF-6544-9857-3EC298870D39}"/>
              </a:ext>
            </a:extLst>
          </p:cNvPr>
          <p:cNvSpPr txBox="1"/>
          <p:nvPr/>
        </p:nvSpPr>
        <p:spPr>
          <a:xfrm>
            <a:off x="5765343" y="3835527"/>
            <a:ext cx="546687" cy="447106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PP2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35C58-5932-0E4C-ACB1-95A3391B2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504" y="3371260"/>
            <a:ext cx="3307036" cy="1688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C735B1-B4D7-5741-BAF8-AD931A4B05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46" t="11737" r="1046" b="7027"/>
          <a:stretch/>
        </p:blipFill>
        <p:spPr>
          <a:xfrm flipH="1">
            <a:off x="2495500" y="3286777"/>
            <a:ext cx="2813012" cy="1628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F07070-6EE6-724A-A1B5-781978564EB3}"/>
              </a:ext>
            </a:extLst>
          </p:cNvPr>
          <p:cNvSpPr txBox="1"/>
          <p:nvPr/>
        </p:nvSpPr>
        <p:spPr>
          <a:xfrm>
            <a:off x="2495500" y="2827387"/>
            <a:ext cx="2880400" cy="288040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HDR-203194 (</a:t>
            </a:r>
            <a:r>
              <a:rPr lang="en-US" b="1" dirty="0">
                <a:solidFill>
                  <a:srgbClr val="C00000"/>
                </a:solidFill>
                <a:latin typeface="Calibri Light" panose="020F0302020204030204" pitchFamily="34" charset="0"/>
              </a:rPr>
              <a:t>Type B</a:t>
            </a: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B92DBD-6EF6-4E4B-8A31-ED87EBAFCDD7}"/>
              </a:ext>
            </a:extLst>
          </p:cNvPr>
          <p:cNvSpPr txBox="1"/>
          <p:nvPr/>
        </p:nvSpPr>
        <p:spPr>
          <a:xfrm>
            <a:off x="6816099" y="2827387"/>
            <a:ext cx="2884989" cy="288040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HDR-206142 (</a:t>
            </a:r>
            <a:r>
              <a:rPr lang="en-US" b="1" dirty="0">
                <a:solidFill>
                  <a:srgbClr val="C00000"/>
                </a:solidFill>
                <a:latin typeface="Calibri Light" panose="020F0302020204030204" pitchFamily="34" charset="0"/>
              </a:rPr>
              <a:t>Type A</a:t>
            </a: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B99688-A4E4-BF43-BF46-5B6950E5D0DC}"/>
              </a:ext>
            </a:extLst>
          </p:cNvPr>
          <p:cNvSpPr txBox="1"/>
          <p:nvPr/>
        </p:nvSpPr>
        <p:spPr>
          <a:xfrm>
            <a:off x="10267260" y="3778061"/>
            <a:ext cx="1372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Staves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B4E26-2297-2A40-8F10-B76D95F01E8C}"/>
              </a:ext>
            </a:extLst>
          </p:cNvPr>
          <p:cNvSpPr txBox="1"/>
          <p:nvPr/>
        </p:nvSpPr>
        <p:spPr>
          <a:xfrm>
            <a:off x="1126240" y="3778061"/>
            <a:ext cx="912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A3E3D0-E166-FA44-B93E-1DD52C107162}"/>
              </a:ext>
            </a:extLst>
          </p:cNvPr>
          <p:cNvSpPr txBox="1"/>
          <p:nvPr/>
        </p:nvSpPr>
        <p:spPr>
          <a:xfrm>
            <a:off x="7082118" y="5450542"/>
            <a:ext cx="2145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L: 2650 mm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85A947-04DD-824C-B28D-7912A81055A6}"/>
              </a:ext>
            </a:extLst>
          </p:cNvPr>
          <p:cNvSpPr txBox="1"/>
          <p:nvPr/>
        </p:nvSpPr>
        <p:spPr>
          <a:xfrm>
            <a:off x="2495500" y="5378678"/>
            <a:ext cx="2145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L: 5300 mm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5F5FEF7-BF4A-F148-A4F2-10455AD9A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795D-8987-D141-B155-0EA2E023FD43}" type="datetime1">
              <a:rPr lang="en-US" smtClean="0"/>
              <a:t>10/11/18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48E1C3E-188E-0947-879A-01408F199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CF09F7F-AF6D-0C48-B2B0-27D126CB1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19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3341"/>
            <a:ext cx="11176000" cy="754060"/>
          </a:xfrm>
        </p:spPr>
        <p:txBody>
          <a:bodyPr/>
          <a:lstStyle/>
          <a:p>
            <a:r>
              <a:rPr lang="en-US" dirty="0"/>
              <a:t>MVTX Detector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878574-9C99-904E-AD80-FCC8C29FA42F}" type="datetime1">
              <a:rPr lang="en-US" altLang="en-US" smtClean="0"/>
              <a:t>10/11/18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PMG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8290A2-4A60-B04A-A388-AE1784107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11482" r="13573" b="14445"/>
          <a:stretch/>
        </p:blipFill>
        <p:spPr>
          <a:xfrm>
            <a:off x="335441" y="907137"/>
            <a:ext cx="6528816" cy="384048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6159" y="1117691"/>
            <a:ext cx="4746380" cy="485943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6864258" y="902704"/>
            <a:ext cx="2686143" cy="25741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6864258" y="3502969"/>
            <a:ext cx="2686143" cy="12705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95388B1F-678C-364D-81CA-8C389F7F2F4B}"/>
              </a:ext>
            </a:extLst>
          </p:cNvPr>
          <p:cNvSpPr/>
          <p:nvPr/>
        </p:nvSpPr>
        <p:spPr>
          <a:xfrm>
            <a:off x="5970286" y="5654078"/>
            <a:ext cx="4073073" cy="536301"/>
          </a:xfrm>
          <a:prstGeom prst="wedgeRoundRectCallout">
            <a:avLst>
              <a:gd name="adj1" fmla="val 17688"/>
              <a:gd name="adj2" fmla="val -115399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/>
              <a:t>MVTX RUs, PUs &amp; other services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0EF6BE-651D-AE4A-B1A4-F028DA69DFEE}"/>
              </a:ext>
            </a:extLst>
          </p:cNvPr>
          <p:cNvSpPr txBox="1"/>
          <p:nvPr/>
        </p:nvSpPr>
        <p:spPr>
          <a:xfrm>
            <a:off x="3751061" y="2760662"/>
            <a:ext cx="2401363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FFFF00"/>
                </a:solidFill>
              </a:rPr>
              <a:t> 3-layer sensor barrel</a:t>
            </a:r>
          </a:p>
          <a:p>
            <a:r>
              <a:rPr lang="en-US" sz="1867" dirty="0">
                <a:solidFill>
                  <a:srgbClr val="FFFF00"/>
                </a:solidFill>
              </a:rPr>
              <a:t>   - 48 staves, 432 chips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0DDCDC-4542-2541-9CF8-77EBCC3A9F6A}"/>
              </a:ext>
            </a:extLst>
          </p:cNvPr>
          <p:cNvSpPr txBox="1"/>
          <p:nvPr/>
        </p:nvSpPr>
        <p:spPr>
          <a:xfrm>
            <a:off x="2312374" y="987827"/>
            <a:ext cx="3392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Service cone:  signal, power, cooling </a:t>
            </a:r>
          </a:p>
          <a:p>
            <a:r>
              <a:rPr lang="en-US" sz="1600" dirty="0"/>
              <a:t>                          and mechanical support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E6C62-75F9-5B4B-AF92-FE2EA8825DCD}"/>
              </a:ext>
            </a:extLst>
          </p:cNvPr>
          <p:cNvSpPr txBox="1"/>
          <p:nvPr/>
        </p:nvSpPr>
        <p:spPr>
          <a:xfrm>
            <a:off x="3179238" y="4007215"/>
            <a:ext cx="3558154" cy="543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b="1" dirty="0">
                <a:solidFill>
                  <a:srgbClr val="FF0000"/>
                </a:solidFill>
              </a:rPr>
              <a:t>Figure for ALICE ITS/IB design</a:t>
            </a:r>
          </a:p>
          <a:p>
            <a:r>
              <a:rPr lang="en-US" sz="1467" dirty="0"/>
              <a:t>(slightly modified mechanically for sPHENIX)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079C93-DEA1-3F44-9611-1EB87465D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80" y="4777541"/>
            <a:ext cx="4787875" cy="18219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116706" y="5072955"/>
            <a:ext cx="1158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MVTX </a:t>
            </a:r>
          </a:p>
          <a:p>
            <a:r>
              <a:rPr lang="en-US" sz="1600" b="1" dirty="0"/>
              <a:t>parameters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1BC0E-8008-F44B-985D-7770BEF3C6D1}"/>
              </a:ext>
            </a:extLst>
          </p:cNvPr>
          <p:cNvSpPr txBox="1"/>
          <p:nvPr/>
        </p:nvSpPr>
        <p:spPr>
          <a:xfrm>
            <a:off x="6154979" y="2123975"/>
            <a:ext cx="1104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End-Wheel</a:t>
            </a:r>
            <a:endParaRPr lang="en-US" sz="2400" dirty="0">
              <a:solidFill>
                <a:srgbClr val="032A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6A0F18-EA2E-1B43-AB16-356DCB05B1BD}"/>
              </a:ext>
            </a:extLst>
          </p:cNvPr>
          <p:cNvSpPr txBox="1"/>
          <p:nvPr/>
        </p:nvSpPr>
        <p:spPr>
          <a:xfrm>
            <a:off x="3148367" y="1829414"/>
            <a:ext cx="2853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CYSS: Cylindrical Shell Structure </a:t>
            </a:r>
            <a:endParaRPr lang="en-US" sz="2400" dirty="0">
              <a:solidFill>
                <a:srgbClr val="032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016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phenix.bnl.gov/WWW/publish/mxliu/sPHENIX/pictures/CERN-092018/SamTec_Black_Blue_Cables_IMG_1162.jpg">
            <a:extLst>
              <a:ext uri="{FF2B5EF4-FFF2-40B4-BE49-F238E27FC236}">
                <a16:creationId xmlns:a16="http://schemas.microsoft.com/office/drawing/2014/main" id="{46FF04A5-D49B-CC4B-9C3F-5D7500C94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4" b="27630"/>
          <a:stretch/>
        </p:blipFill>
        <p:spPr bwMode="auto">
          <a:xfrm rot="5400000">
            <a:off x="6499120" y="1165123"/>
            <a:ext cx="6858001" cy="452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phenix.bnl.gov/WWW/publish/mxliu/sPHENIX/pictures/CERN-092018/SamTec_LongCables_MidConnectors_IMG_1159.jpg">
            <a:extLst>
              <a:ext uri="{FF2B5EF4-FFF2-40B4-BE49-F238E27FC236}">
                <a16:creationId xmlns:a16="http://schemas.microsoft.com/office/drawing/2014/main" id="{08B343FD-0764-C24D-85D6-1A20DC3BF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2" r="14524"/>
          <a:stretch/>
        </p:blipFill>
        <p:spPr bwMode="auto">
          <a:xfrm>
            <a:off x="4161184" y="0"/>
            <a:ext cx="33660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phenix.bnl.gov/WWW/publish/mxliu/sPHENIX/pictures/CERN-092018/IMG_1160.jpg">
            <a:extLst>
              <a:ext uri="{FF2B5EF4-FFF2-40B4-BE49-F238E27FC236}">
                <a16:creationId xmlns:a16="http://schemas.microsoft.com/office/drawing/2014/main" id="{BDE6ED69-0E98-D44A-A9E6-8EE61D5AB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r="4353"/>
          <a:stretch/>
        </p:blipFill>
        <p:spPr bwMode="auto">
          <a:xfrm>
            <a:off x="13256" y="0"/>
            <a:ext cx="47177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BBEE7F-5342-0E43-B54D-F8DE8AE02916}"/>
              </a:ext>
            </a:extLst>
          </p:cNvPr>
          <p:cNvSpPr txBox="1"/>
          <p:nvPr/>
        </p:nvSpPr>
        <p:spPr>
          <a:xfrm>
            <a:off x="8150087" y="5816400"/>
            <a:ext cx="1191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Type-A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5BC27-3007-9D4F-BFC5-01BAADFA873A}"/>
              </a:ext>
            </a:extLst>
          </p:cNvPr>
          <p:cNvSpPr txBox="1"/>
          <p:nvPr/>
        </p:nvSpPr>
        <p:spPr>
          <a:xfrm>
            <a:off x="106965" y="1057675"/>
            <a:ext cx="1320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Type-B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8AC21C-CEF0-9E46-A16C-BA6E85451702}"/>
              </a:ext>
            </a:extLst>
          </p:cNvPr>
          <p:cNvSpPr txBox="1"/>
          <p:nvPr/>
        </p:nvSpPr>
        <p:spPr>
          <a:xfrm>
            <a:off x="2546265" y="826842"/>
            <a:ext cx="1191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Type-A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1941F1-497A-CD42-B133-D5A066F7D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60D7-0D21-1B43-B89A-FDDAAF0DCF67}" type="datetime1">
              <a:rPr lang="en-US" smtClean="0"/>
              <a:t>10/11/18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798D2-0D7C-984B-8921-54083D34B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A5DCFA-16B3-F54D-AA1E-4D3D75593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11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A253D-6731-CE41-9EC3-9A9C2E6F4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03449-A2BE-FA41-99B6-31CFAD813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Technically sPHENIX/MVTX staves are ready for production</a:t>
            </a:r>
          </a:p>
          <a:p>
            <a:r>
              <a:rPr lang="en-US" dirty="0"/>
              <a:t>Cost being updated</a:t>
            </a:r>
          </a:p>
          <a:p>
            <a:pPr marL="0" indent="0">
              <a:buNone/>
            </a:pPr>
            <a:r>
              <a:rPr lang="en-US" dirty="0"/>
              <a:t>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F10E2-1F1F-C246-B701-381B1917C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D51A9-78CB-0B4D-B20E-B0D936FC4846}" type="datetime1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AC281-153A-F64E-AF21-CD6A0AD0A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1D119-D2FC-4E44-A5DD-7BAE34BD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60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BE43A-6034-8244-BD18-FAFA9A7F7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B20FF-843E-2643-AC75-1B0A26EE4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922CE-EC62-314E-8D62-32EB857A1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0302C-9661-3841-A5C2-ADC770DB676F}" type="datetime1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EAB48-62AB-BB48-8E25-7401AC153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915E7-6788-2246-829E-15EB666B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95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7974C-70E1-E143-B172-419C5B740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4"/>
            <a:ext cx="10515600" cy="1325563"/>
          </a:xfrm>
        </p:spPr>
        <p:txBody>
          <a:bodyPr/>
          <a:lstStyle/>
          <a:p>
            <a:r>
              <a:rPr lang="en-US" dirty="0"/>
              <a:t>sPHENIX/MVTX IB Stave Assembly Procedure </a:t>
            </a:r>
            <a:br>
              <a:rPr lang="en-US" dirty="0"/>
            </a:br>
            <a:r>
              <a:rPr lang="en-US" dirty="0"/>
              <a:t>(to be confirmed/optimized by ALICE)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69816-2DF0-B547-A1F6-83506A7FE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Prepare sensors and FPC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Glue 9 sensors to FPC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Wire bonding 9 sensors to FPC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Solder power flex PCB to FPC </a:t>
            </a:r>
          </a:p>
          <a:p>
            <a:pPr lvl="1"/>
            <a:r>
              <a:rPr lang="en-US" dirty="0"/>
              <a:t>(or do #3 wire bonding after soldering power flex PCB?)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Glue HIC to </a:t>
            </a:r>
            <a:r>
              <a:rPr lang="en-US" dirty="0" err="1"/>
              <a:t>coldplate</a:t>
            </a:r>
            <a:r>
              <a:rPr lang="en-US" dirty="0"/>
              <a:t>/carbon space frame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 stave is ready for QA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2FE23-90AA-4046-A44F-4DA2AB153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661A9-5D8B-894A-9AAE-DC8488E0E812}" type="datetime1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98E99-D80D-564D-A186-51E250F07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41D4E-A10D-2B4C-9D9D-7F0BE9A6A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11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766D7-019D-A946-A7CB-DFD9FF4D1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969E-417F-C647-AF09-400F96B616B1}" type="datetime1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B2449-AA09-5443-82F3-F3F4FBEBF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02A65-48B8-C840-8FA6-BFD86A312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3CB27E-C527-674E-B194-FD7DC7EFA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5" y="0"/>
            <a:ext cx="12073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69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D9932B-BA16-8843-BA40-DFA39038E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849173-9E09-9647-9E3C-80937DAAEC26}" type="datetime1">
              <a:rPr lang="en-US" altLang="en-US" smtClean="0"/>
              <a:t>10/11/18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C82B97-3AF9-9141-8B49-6D2F58476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PMG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65E73F-2A4B-B948-89AD-6B987B23B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F5759D-52C6-AA42-9AC9-C9D0202CA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1" y="0"/>
            <a:ext cx="12072514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30DD0F-CD4A-174C-BF66-9702DBB7A752}"/>
              </a:ext>
            </a:extLst>
          </p:cNvPr>
          <p:cNvSpPr txBox="1"/>
          <p:nvPr/>
        </p:nvSpPr>
        <p:spPr>
          <a:xfrm>
            <a:off x="8900906" y="31664"/>
            <a:ext cx="2625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Antonello Di Mauro </a:t>
            </a:r>
          </a:p>
        </p:txBody>
      </p:sp>
    </p:spTree>
    <p:extLst>
      <p:ext uri="{BB962C8B-B14F-4D97-AF65-F5344CB8AC3E}">
        <p14:creationId xmlns:p14="http://schemas.microsoft.com/office/powerpoint/2010/main" val="2197965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28514D-03E5-724D-84F9-51FB42B6F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5B68-4E3A-034D-8AAD-99696D689D79}" type="datetime1">
              <a:rPr lang="en-US" smtClean="0"/>
              <a:t>10/11/18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B2F56F-2EE2-4643-B3CA-5EF9FE11A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17DD7F-B9D3-5E4E-BD82-9F2150903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0A39D4-B766-9E49-95C6-F3929103B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5" y="0"/>
            <a:ext cx="1207320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4E3CB4-545D-BA48-A07A-0C15F059BDD0}"/>
              </a:ext>
            </a:extLst>
          </p:cNvPr>
          <p:cNvSpPr txBox="1"/>
          <p:nvPr/>
        </p:nvSpPr>
        <p:spPr>
          <a:xfrm>
            <a:off x="8900906" y="31664"/>
            <a:ext cx="2625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Antonello Di Mauro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211E4B-519C-8246-AD75-49E1A3308585}"/>
              </a:ext>
            </a:extLst>
          </p:cNvPr>
          <p:cNvCxnSpPr/>
          <p:nvPr/>
        </p:nvCxnSpPr>
        <p:spPr>
          <a:xfrm>
            <a:off x="677333" y="1049867"/>
            <a:ext cx="5588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317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06459C-C823-9A4A-87BF-D21766146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516D2-9F12-4642-9884-570D0BC8A16D}" type="datetime1">
              <a:rPr lang="en-US" smtClean="0"/>
              <a:t>10/11/18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869A5-6797-E04D-9C21-16B73404E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4D423-BD17-8846-BBD1-2F6639EF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27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1B6BDE-3D21-4944-85CF-51553D750412}"/>
              </a:ext>
            </a:extLst>
          </p:cNvPr>
          <p:cNvGrpSpPr/>
          <p:nvPr/>
        </p:nvGrpSpPr>
        <p:grpSpPr>
          <a:xfrm>
            <a:off x="7962900" y="524540"/>
            <a:ext cx="4038600" cy="3012558"/>
            <a:chOff x="0" y="0"/>
            <a:chExt cx="4038600" cy="3012558"/>
          </a:xfrm>
        </p:grpSpPr>
        <p:pic>
          <p:nvPicPr>
            <p:cNvPr id="4098" name="Picture 2" descr="https://www.phenix.bnl.gov/WWW/publish/mxliu/sPHENIX/pictures/CERN-092018/Miko_Sho_IMG_1170.jpg">
              <a:extLst>
                <a:ext uri="{FF2B5EF4-FFF2-40B4-BE49-F238E27FC236}">
                  <a16:creationId xmlns:a16="http://schemas.microsoft.com/office/drawing/2014/main" id="{B67897B4-9E3F-A54F-822D-DC03A3D528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016744" cy="3012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4BF7DE-B313-1849-93DC-B32FF90F8AAF}"/>
                </a:ext>
              </a:extLst>
            </p:cNvPr>
            <p:cNvSpPr txBox="1"/>
            <p:nvPr/>
          </p:nvSpPr>
          <p:spPr>
            <a:xfrm>
              <a:off x="1046519" y="134876"/>
              <a:ext cx="652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Miko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A2AD96-5DAC-E54C-9DC7-C98C30E19F1A}"/>
                </a:ext>
              </a:extLst>
            </p:cNvPr>
            <p:cNvSpPr txBox="1"/>
            <p:nvPr/>
          </p:nvSpPr>
          <p:spPr>
            <a:xfrm>
              <a:off x="3504479" y="134876"/>
              <a:ext cx="534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FF00"/>
                  </a:solidFill>
                </a:rPr>
                <a:t>Sho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0E42330-3C3D-DC40-8DE9-4AE0F9065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34" y="443821"/>
            <a:ext cx="3947429" cy="29656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3CD4D6-A08A-D34E-BAA8-D8976854BE17}"/>
              </a:ext>
            </a:extLst>
          </p:cNvPr>
          <p:cNvSpPr txBox="1"/>
          <p:nvPr/>
        </p:nvSpPr>
        <p:spPr>
          <a:xfrm>
            <a:off x="588334" y="2636874"/>
            <a:ext cx="581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Alex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58E553-4635-F440-B1F3-87D97E6C7AE3}"/>
              </a:ext>
            </a:extLst>
          </p:cNvPr>
          <p:cNvSpPr txBox="1"/>
          <p:nvPr/>
        </p:nvSpPr>
        <p:spPr>
          <a:xfrm>
            <a:off x="3365204" y="2452208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Sho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F906B1-E874-6A4D-8CA4-F29583AEA2E7}"/>
              </a:ext>
            </a:extLst>
          </p:cNvPr>
          <p:cNvSpPr txBox="1"/>
          <p:nvPr/>
        </p:nvSpPr>
        <p:spPr>
          <a:xfrm>
            <a:off x="3931858" y="2636874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F331A-8DA9-4F42-82CF-AD125481D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34" y="3473302"/>
            <a:ext cx="4512931" cy="33846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EE5B3FC-C2F4-8149-AD27-210DB3C37086}"/>
              </a:ext>
            </a:extLst>
          </p:cNvPr>
          <p:cNvSpPr txBox="1"/>
          <p:nvPr/>
        </p:nvSpPr>
        <p:spPr>
          <a:xfrm>
            <a:off x="2844799" y="4001386"/>
            <a:ext cx="607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Felix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C5B3015-57CD-6E44-821A-1F0F72832227}"/>
              </a:ext>
            </a:extLst>
          </p:cNvPr>
          <p:cNvGrpSpPr/>
          <p:nvPr/>
        </p:nvGrpSpPr>
        <p:grpSpPr>
          <a:xfrm>
            <a:off x="4698307" y="1341473"/>
            <a:ext cx="3102049" cy="4136065"/>
            <a:chOff x="4698307" y="1341473"/>
            <a:chExt cx="3102049" cy="413606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BCB6E39-5F02-654E-99AC-768908E4E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98307" y="1341473"/>
              <a:ext cx="3102049" cy="413606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DA1E616-68E9-8448-88A6-6108BCCF05C8}"/>
                </a:ext>
              </a:extLst>
            </p:cNvPr>
            <p:cNvSpPr txBox="1"/>
            <p:nvPr/>
          </p:nvSpPr>
          <p:spPr>
            <a:xfrm>
              <a:off x="5635004" y="2082876"/>
              <a:ext cx="939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FF00"/>
                  </a:solidFill>
                </a:rPr>
                <a:t>Corrado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4F406CE-B018-DE4B-9EA3-BE15E3DA2E7F}"/>
              </a:ext>
            </a:extLst>
          </p:cNvPr>
          <p:cNvSpPr txBox="1"/>
          <p:nvPr/>
        </p:nvSpPr>
        <p:spPr>
          <a:xfrm>
            <a:off x="4591345" y="197751"/>
            <a:ext cx="33159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Actions @CERN</a:t>
            </a:r>
          </a:p>
          <a:p>
            <a:r>
              <a:rPr lang="en-US" dirty="0"/>
              <a:t>Many thanks to CERN colleagues!</a:t>
            </a:r>
          </a:p>
          <a:p>
            <a:r>
              <a:rPr lang="en-US" dirty="0"/>
              <a:t>Many are not shown here!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DC53390-7911-604C-88CB-899AA0F354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842"/>
          <a:stretch/>
        </p:blipFill>
        <p:spPr>
          <a:xfrm>
            <a:off x="7895116" y="3911796"/>
            <a:ext cx="4097079" cy="273965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C7A3B3F-4205-7544-A160-AD8DACBE3FB0}"/>
              </a:ext>
            </a:extLst>
          </p:cNvPr>
          <p:cNvSpPr txBox="1"/>
          <p:nvPr/>
        </p:nvSpPr>
        <p:spPr>
          <a:xfrm>
            <a:off x="9756892" y="4980985"/>
            <a:ext cx="924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Antoine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195352-E0B3-9240-B69A-2DDA3F99D795}"/>
              </a:ext>
            </a:extLst>
          </p:cNvPr>
          <p:cNvSpPr txBox="1"/>
          <p:nvPr/>
        </p:nvSpPr>
        <p:spPr>
          <a:xfrm>
            <a:off x="10680991" y="4980985"/>
            <a:ext cx="1098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Antonello</a:t>
            </a:r>
          </a:p>
        </p:txBody>
      </p:sp>
    </p:spTree>
    <p:extLst>
      <p:ext uri="{BB962C8B-B14F-4D97-AF65-F5344CB8AC3E}">
        <p14:creationId xmlns:p14="http://schemas.microsoft.com/office/powerpoint/2010/main" val="3932020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196CEBC-DF81-47F7-9D99-F055EC4F3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715"/>
            <a:ext cx="10515600" cy="867344"/>
          </a:xfrm>
        </p:spPr>
        <p:txBody>
          <a:bodyPr>
            <a:noAutofit/>
          </a:bodyPr>
          <a:lstStyle/>
          <a:p>
            <a:r>
              <a:rPr lang="en-US" sz="3733" dirty="0"/>
              <a:t>INTT-MVTX Conflict: a Resolution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C75FA-B41C-4080-9968-9CA70FD27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28ED1-944D-E443-8446-F534F90EF696}" type="datetime1">
              <a:rPr lang="en-US" smtClean="0"/>
              <a:t>10/11/18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65E6A-DA0F-473E-83CA-D4D9A7CB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147CC-FC8E-49B6-BA5B-70FA80536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89C8A-A480-5941-BB9A-97BA42034CCB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1F3F607-3B36-48FD-98B5-AEDDC5E29BF5}"/>
              </a:ext>
            </a:extLst>
          </p:cNvPr>
          <p:cNvGrpSpPr/>
          <p:nvPr/>
        </p:nvGrpSpPr>
        <p:grpSpPr>
          <a:xfrm>
            <a:off x="3302824" y="1045977"/>
            <a:ext cx="8535319" cy="4981644"/>
            <a:chOff x="1523311" y="784483"/>
            <a:chExt cx="6401489" cy="3736233"/>
          </a:xfrm>
        </p:grpSpPr>
        <p:pic>
          <p:nvPicPr>
            <p:cNvPr id="10" name="Picture 9" descr="Updated-ITT-MVTX-sectioned-04_30_2017-01.jpg">
              <a:extLst>
                <a:ext uri="{FF2B5EF4-FFF2-40B4-BE49-F238E27FC236}">
                  <a16:creationId xmlns:a16="http://schemas.microsoft.com/office/drawing/2014/main" id="{5DB6B680-E49C-4091-91B3-E027973CD6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28" t="23903" r="12306" b="30217"/>
            <a:stretch/>
          </p:blipFill>
          <p:spPr>
            <a:xfrm>
              <a:off x="1716246" y="784483"/>
              <a:ext cx="5711508" cy="2718734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97BD234-42F7-4A3F-97D0-C4CCC299700C}"/>
                </a:ext>
              </a:extLst>
            </p:cNvPr>
            <p:cNvGrpSpPr/>
            <p:nvPr/>
          </p:nvGrpSpPr>
          <p:grpSpPr>
            <a:xfrm>
              <a:off x="3155396" y="784483"/>
              <a:ext cx="4485325" cy="856547"/>
              <a:chOff x="3224914" y="1942528"/>
              <a:chExt cx="5980433" cy="1142063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8B84CA0-CB87-49F1-B72A-245557CA9D67}"/>
                  </a:ext>
                </a:extLst>
              </p:cNvPr>
              <p:cNvCxnSpPr/>
              <p:nvPr/>
            </p:nvCxnSpPr>
            <p:spPr>
              <a:xfrm>
                <a:off x="3224914" y="2415709"/>
                <a:ext cx="5329201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F71E7B8-73B0-4B2D-B99D-8AA05E3100CC}"/>
                  </a:ext>
                </a:extLst>
              </p:cNvPr>
              <p:cNvCxnSpPr/>
              <p:nvPr/>
            </p:nvCxnSpPr>
            <p:spPr>
              <a:xfrm>
                <a:off x="3224914" y="2645795"/>
                <a:ext cx="5329201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B281750-EACF-4CAB-8476-419BD87AFCAB}"/>
                  </a:ext>
                </a:extLst>
              </p:cNvPr>
              <p:cNvCxnSpPr/>
              <p:nvPr/>
            </p:nvCxnSpPr>
            <p:spPr>
              <a:xfrm>
                <a:off x="3224914" y="2869931"/>
                <a:ext cx="5329201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780806A-F8D4-4096-BCA9-E715BBE49CD2}"/>
                  </a:ext>
                </a:extLst>
              </p:cNvPr>
              <p:cNvCxnSpPr/>
              <p:nvPr/>
            </p:nvCxnSpPr>
            <p:spPr>
              <a:xfrm>
                <a:off x="3802348" y="3084591"/>
                <a:ext cx="4241259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FFE8F7-A610-4ADB-B1A6-A75AB2AEA687}"/>
                  </a:ext>
                </a:extLst>
              </p:cNvPr>
              <p:cNvSpPr txBox="1"/>
              <p:nvPr/>
            </p:nvSpPr>
            <p:spPr>
              <a:xfrm>
                <a:off x="7396134" y="1942528"/>
                <a:ext cx="18092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INTT 4-layers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E51363-92AE-4AA2-AC50-6C569CC32F8F}"/>
                </a:ext>
              </a:extLst>
            </p:cNvPr>
            <p:cNvSpPr txBox="1"/>
            <p:nvPr/>
          </p:nvSpPr>
          <p:spPr>
            <a:xfrm>
              <a:off x="1827454" y="3897468"/>
              <a:ext cx="5813267" cy="62324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The INTT shown only includes ladders; no extension cables, connectors, cooling barbs, etc.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0F80EC-131E-441A-A7D4-97AFBF1046BC}"/>
                </a:ext>
              </a:extLst>
            </p:cNvPr>
            <p:cNvSpPr txBox="1"/>
            <p:nvPr/>
          </p:nvSpPr>
          <p:spPr>
            <a:xfrm>
              <a:off x="3495796" y="3231451"/>
              <a:ext cx="4429004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/>
                <a:t>Original design for the ALICE ITS inner tracker; three layers of MAPS type detectors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431EEF5-99EE-43DE-A037-76CE48D250DC}"/>
                </a:ext>
              </a:extLst>
            </p:cNvPr>
            <p:cNvCxnSpPr/>
            <p:nvPr/>
          </p:nvCxnSpPr>
          <p:spPr>
            <a:xfrm flipH="1" flipV="1">
              <a:off x="2982791" y="2710229"/>
              <a:ext cx="513005" cy="68580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B782E1-4954-49D0-AE4F-F718996C0BF0}"/>
                </a:ext>
              </a:extLst>
            </p:cNvPr>
            <p:cNvSpPr txBox="1"/>
            <p:nvPr/>
          </p:nvSpPr>
          <p:spPr>
            <a:xfrm>
              <a:off x="1523311" y="3231451"/>
              <a:ext cx="1414844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/>
                <a:t>Interconnect patch-panels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6E934C3-0666-4D3A-B126-0C1FCCE1ECCB}"/>
                </a:ext>
              </a:extLst>
            </p:cNvPr>
            <p:cNvCxnSpPr/>
            <p:nvPr/>
          </p:nvCxnSpPr>
          <p:spPr>
            <a:xfrm flipV="1">
              <a:off x="1614488" y="2960810"/>
              <a:ext cx="662720" cy="32971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950C4CF-6595-4FCD-8038-6262086736EC}"/>
                </a:ext>
              </a:extLst>
            </p:cNvPr>
            <p:cNvCxnSpPr/>
            <p:nvPr/>
          </p:nvCxnSpPr>
          <p:spPr>
            <a:xfrm flipV="1">
              <a:off x="1614488" y="2710229"/>
              <a:ext cx="587223" cy="58029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04B4773-32CA-4ACD-91BB-D7622F995259}"/>
                </a:ext>
              </a:extLst>
            </p:cNvPr>
            <p:cNvCxnSpPr/>
            <p:nvPr/>
          </p:nvCxnSpPr>
          <p:spPr>
            <a:xfrm flipV="1">
              <a:off x="1614488" y="2466243"/>
              <a:ext cx="562326" cy="82427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7F8F89-6DE2-D144-BCD3-F5161A0F7F62}"/>
              </a:ext>
            </a:extLst>
          </p:cNvPr>
          <p:cNvSpPr txBox="1"/>
          <p:nvPr/>
        </p:nvSpPr>
        <p:spPr>
          <a:xfrm>
            <a:off x="177484" y="2983925"/>
            <a:ext cx="3361305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ALICE IB Patch-Panel 3-D Model</a:t>
            </a:r>
          </a:p>
          <a:p>
            <a:r>
              <a:rPr lang="en-US" dirty="0"/>
              <a:t>- All connectors are located </a:t>
            </a:r>
          </a:p>
          <a:p>
            <a:r>
              <a:rPr lang="en-US" dirty="0"/>
              <a:t>at the same Z position</a:t>
            </a:r>
          </a:p>
          <a:p>
            <a:r>
              <a:rPr lang="en-US" dirty="0"/>
              <a:t>- One can move some connectors </a:t>
            </a:r>
          </a:p>
          <a:p>
            <a:r>
              <a:rPr lang="en-US" dirty="0"/>
              <a:t>out in Z to reduce “R”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400" b="1" dirty="0">
                <a:solidFill>
                  <a:srgbClr val="FF0000"/>
                </a:solidFill>
              </a:rPr>
              <a:t>- Longer power cables!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- HS FPC untouched!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22ADEA6-84F6-7E48-9C50-2F25BA00B2C6}"/>
              </a:ext>
            </a:extLst>
          </p:cNvPr>
          <p:cNvGrpSpPr/>
          <p:nvPr/>
        </p:nvGrpSpPr>
        <p:grpSpPr>
          <a:xfrm>
            <a:off x="196659" y="904649"/>
            <a:ext cx="3413234" cy="2071255"/>
            <a:chOff x="196659" y="904649"/>
            <a:chExt cx="3413234" cy="207125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83E201A-51EA-F140-94F4-7A5615AFF8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02" t="17212" r="17517" b="33256"/>
            <a:stretch/>
          </p:blipFill>
          <p:spPr>
            <a:xfrm>
              <a:off x="196659" y="904649"/>
              <a:ext cx="3413234" cy="199430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C881619-391D-974E-81BA-47F4E5C68C5B}"/>
                </a:ext>
              </a:extLst>
            </p:cNvPr>
            <p:cNvSpPr txBox="1"/>
            <p:nvPr/>
          </p:nvSpPr>
          <p:spPr>
            <a:xfrm>
              <a:off x="1650128" y="2606572"/>
              <a:ext cx="18823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Layers: 1,     2,    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9860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45DA942-DD95-6B41-9243-AF870D8A94EC}"/>
              </a:ext>
            </a:extLst>
          </p:cNvPr>
          <p:cNvCxnSpPr>
            <a:cxnSpLocks/>
          </p:cNvCxnSpPr>
          <p:nvPr/>
        </p:nvCxnSpPr>
        <p:spPr>
          <a:xfrm flipH="1">
            <a:off x="7024279" y="2920042"/>
            <a:ext cx="475449" cy="246655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53FCB47-F30B-4848-9DCE-1584ABBC8856}"/>
              </a:ext>
            </a:extLst>
          </p:cNvPr>
          <p:cNvCxnSpPr>
            <a:cxnSpLocks/>
          </p:cNvCxnSpPr>
          <p:nvPr/>
        </p:nvCxnSpPr>
        <p:spPr>
          <a:xfrm flipV="1">
            <a:off x="7375585" y="4865299"/>
            <a:ext cx="2682815" cy="95753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5555C6-6BD6-3346-BEF1-512C821410C3}"/>
              </a:ext>
            </a:extLst>
          </p:cNvPr>
          <p:cNvGrpSpPr/>
          <p:nvPr/>
        </p:nvGrpSpPr>
        <p:grpSpPr>
          <a:xfrm>
            <a:off x="0" y="15020"/>
            <a:ext cx="12192000" cy="6935466"/>
            <a:chOff x="0" y="15020"/>
            <a:chExt cx="12192000" cy="693546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AE9D04D-E2A1-9745-B85C-D3DBEB7FC895}"/>
                </a:ext>
              </a:extLst>
            </p:cNvPr>
            <p:cNvGrpSpPr/>
            <p:nvPr/>
          </p:nvGrpSpPr>
          <p:grpSpPr>
            <a:xfrm>
              <a:off x="0" y="15020"/>
              <a:ext cx="12192000" cy="6935466"/>
              <a:chOff x="0" y="15020"/>
              <a:chExt cx="12192000" cy="693546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D6114A71-C4F1-334C-9D1F-BE14E4E5C819}"/>
                  </a:ext>
                </a:extLst>
              </p:cNvPr>
              <p:cNvGrpSpPr/>
              <p:nvPr/>
            </p:nvGrpSpPr>
            <p:grpSpPr>
              <a:xfrm>
                <a:off x="0" y="15020"/>
                <a:ext cx="12192000" cy="6935466"/>
                <a:chOff x="0" y="0"/>
                <a:chExt cx="12192000" cy="6935466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85F186A4-1EDD-6140-A907-0EEC29C24A2C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2192000" cy="6935466"/>
                  <a:chOff x="-22734" y="0"/>
                  <a:chExt cx="12192000" cy="6935466"/>
                </a:xfrm>
              </p:grpSpPr>
              <p:pic>
                <p:nvPicPr>
                  <p:cNvPr id="4" name="Picture 3">
                    <a:extLst>
                      <a:ext uri="{FF2B5EF4-FFF2-40B4-BE49-F238E27FC236}">
                        <a16:creationId xmlns:a16="http://schemas.microsoft.com/office/drawing/2014/main" id="{7CCF3AE1-335A-A54B-A646-4341F8E8BF0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-22734" y="0"/>
                    <a:ext cx="12192000" cy="6858000"/>
                  </a:xfrm>
                  <a:prstGeom prst="rect">
                    <a:avLst/>
                  </a:prstGeom>
                </p:spPr>
              </p:pic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022173C1-D98A-5748-8579-3000BB8DF4A7}"/>
                      </a:ext>
                    </a:extLst>
                  </p:cNvPr>
                  <p:cNvSpPr txBox="1"/>
                  <p:nvPr/>
                </p:nvSpPr>
                <p:spPr>
                  <a:xfrm>
                    <a:off x="284672" y="5822830"/>
                    <a:ext cx="3111173" cy="7078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0" dirty="0">
                        <a:solidFill>
                          <a:srgbClr val="FFFF00"/>
                        </a:solidFill>
                      </a:rPr>
                      <a:t>ALICE IB Stave</a:t>
                    </a:r>
                    <a:endParaRPr lang="en-US" dirty="0">
                      <a:solidFill>
                        <a:srgbClr val="FFFF00"/>
                      </a:solidFill>
                    </a:endParaRPr>
                  </a:p>
                </p:txBody>
              </p:sp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72BFBAE2-B46F-F44F-9E5F-638AC79A3B74}"/>
                      </a:ext>
                    </a:extLst>
                  </p:cNvPr>
                  <p:cNvSpPr txBox="1"/>
                  <p:nvPr/>
                </p:nvSpPr>
                <p:spPr>
                  <a:xfrm>
                    <a:off x="7177175" y="2165196"/>
                    <a:ext cx="4199163" cy="8309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dirty="0">
                        <a:solidFill>
                          <a:srgbClr val="FFFF00"/>
                        </a:solidFill>
                      </a:rPr>
                      <a:t>Flexible Printed Circuit (FPC) for </a:t>
                    </a:r>
                  </a:p>
                  <a:p>
                    <a:r>
                      <a:rPr lang="en-US" sz="2400" dirty="0">
                        <a:solidFill>
                          <a:srgbClr val="FFFF00"/>
                        </a:solidFill>
                      </a:rPr>
                      <a:t>9 HS Signals, CLK, CTRL</a:t>
                    </a:r>
                  </a:p>
                </p:txBody>
              </p:sp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8961E073-B08D-ED4A-8487-E217C568048A}"/>
                      </a:ext>
                    </a:extLst>
                  </p:cNvPr>
                  <p:cNvSpPr txBox="1"/>
                  <p:nvPr/>
                </p:nvSpPr>
                <p:spPr>
                  <a:xfrm>
                    <a:off x="5813434" y="5365806"/>
                    <a:ext cx="3844642" cy="156966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dirty="0">
                        <a:solidFill>
                          <a:srgbClr val="FFFF00"/>
                        </a:solidFill>
                      </a:rPr>
                      <a:t>Flexible power extension PCB</a:t>
                    </a:r>
                  </a:p>
                  <a:p>
                    <a:pPr marL="342900" indent="-342900">
                      <a:buFontTx/>
                      <a:buChar char="-"/>
                    </a:pPr>
                    <a:r>
                      <a:rPr lang="en-US" sz="2400" dirty="0">
                        <a:solidFill>
                          <a:srgbClr val="FFFF00"/>
                        </a:solidFill>
                      </a:rPr>
                      <a:t>DVDD, AVDD and Bias V.</a:t>
                    </a:r>
                  </a:p>
                  <a:p>
                    <a:pPr marL="342900" indent="-342900">
                      <a:buFontTx/>
                      <a:buChar char="-"/>
                    </a:pPr>
                    <a:r>
                      <a:rPr lang="en-US" sz="2400" dirty="0">
                        <a:solidFill>
                          <a:srgbClr val="FFFF00"/>
                        </a:solidFill>
                      </a:rPr>
                      <a:t>Soldered to FPC</a:t>
                    </a:r>
                  </a:p>
                  <a:p>
                    <a:r>
                      <a:rPr lang="en-US" sz="2400" dirty="0">
                        <a:solidFill>
                          <a:srgbClr val="FFFF00"/>
                        </a:solidFill>
                      </a:rPr>
                      <a:t>- To be modified for sPHENIX</a:t>
                    </a:r>
                    <a:endParaRPr lang="en-US" dirty="0">
                      <a:solidFill>
                        <a:srgbClr val="FFFF00"/>
                      </a:solidFill>
                    </a:endParaRPr>
                  </a:p>
                </p:txBody>
              </p:sp>
              <p:cxnSp>
                <p:nvCxnSpPr>
                  <p:cNvPr id="17" name="Straight Arrow Connector 16">
                    <a:extLst>
                      <a:ext uri="{FF2B5EF4-FFF2-40B4-BE49-F238E27FC236}">
                        <a16:creationId xmlns:a16="http://schemas.microsoft.com/office/drawing/2014/main" id="{04AF32C4-67AA-1F47-96CF-C75F72452B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352851" y="3484925"/>
                    <a:ext cx="0" cy="1998558"/>
                  </a:xfrm>
                  <a:prstGeom prst="straightConnector1">
                    <a:avLst/>
                  </a:prstGeom>
                  <a:ln w="28575">
                    <a:solidFill>
                      <a:srgbClr val="FFFF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Arrow Connector 22">
                    <a:extLst>
                      <a:ext uri="{FF2B5EF4-FFF2-40B4-BE49-F238E27FC236}">
                        <a16:creationId xmlns:a16="http://schemas.microsoft.com/office/drawing/2014/main" id="{AF15B6C8-F533-BB42-A04F-93B8AE9D47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99728" y="2904544"/>
                    <a:ext cx="634981" cy="763625"/>
                  </a:xfrm>
                  <a:prstGeom prst="straightConnector1">
                    <a:avLst/>
                  </a:prstGeom>
                  <a:ln w="28575">
                    <a:solidFill>
                      <a:srgbClr val="FFFF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263FAF33-3E9E-5D41-BFA9-35F1E4A91DDC}"/>
                      </a:ext>
                    </a:extLst>
                  </p:cNvPr>
                  <p:cNvSpPr txBox="1"/>
                  <p:nvPr/>
                </p:nvSpPr>
                <p:spPr>
                  <a:xfrm>
                    <a:off x="2936706" y="851782"/>
                    <a:ext cx="1349600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dirty="0">
                        <a:solidFill>
                          <a:srgbClr val="FFFF00"/>
                        </a:solidFill>
                      </a:rPr>
                      <a:t>9 sensors</a:t>
                    </a:r>
                    <a:endParaRPr lang="en-US" dirty="0">
                      <a:solidFill>
                        <a:srgbClr val="FFFF00"/>
                      </a:solidFill>
                    </a:endParaRPr>
                  </a:p>
                </p:txBody>
              </p:sp>
              <p:cxnSp>
                <p:nvCxnSpPr>
                  <p:cNvPr id="27" name="Straight Arrow Connector 26">
                    <a:extLst>
                      <a:ext uri="{FF2B5EF4-FFF2-40B4-BE49-F238E27FC236}">
                        <a16:creationId xmlns:a16="http://schemas.microsoft.com/office/drawing/2014/main" id="{9BC9AEE0-94DF-734F-BECF-0CBA81F83D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91439" y="347138"/>
                    <a:ext cx="4610621" cy="2040811"/>
                  </a:xfrm>
                  <a:prstGeom prst="straightConnector1">
                    <a:avLst/>
                  </a:prstGeom>
                  <a:ln w="28575">
                    <a:solidFill>
                      <a:srgbClr val="FFFF0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1214577D-EC9B-8A45-8CD6-2A1B4BEBB1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02581" y="2910359"/>
                  <a:ext cx="897147" cy="159192"/>
                </a:xfrm>
                <a:prstGeom prst="straightConnector1">
                  <a:avLst/>
                </a:prstGeom>
                <a:ln w="28575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5" name="Picture 2" descr="https://www.phenix.bnl.gov/WWW/publish/mxliu/sPHENIX/pictures/CERN-092018/FPC_Cables_connections_IMG_1156.jpg">
                <a:extLst>
                  <a:ext uri="{FF2B5EF4-FFF2-40B4-BE49-F238E27FC236}">
                    <a16:creationId xmlns:a16="http://schemas.microsoft.com/office/drawing/2014/main" id="{4C123397-6259-A14F-92BB-FC166D1A33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57" b="38490"/>
              <a:stretch/>
            </p:blipFill>
            <p:spPr bwMode="auto">
              <a:xfrm>
                <a:off x="6689012" y="17252"/>
                <a:ext cx="5502988" cy="21652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A330BCB-2697-DB42-AE0E-CA161B17DA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75588" y="4856673"/>
              <a:ext cx="2622430" cy="633204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Date Placeholder 43">
            <a:extLst>
              <a:ext uri="{FF2B5EF4-FFF2-40B4-BE49-F238E27FC236}">
                <a16:creationId xmlns:a16="http://schemas.microsoft.com/office/drawing/2014/main" id="{B8C744F6-05D1-754E-81DE-A25A33DDB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40F4B-C68B-8449-A9DD-8DFCA9E2935C}" type="datetime1">
              <a:rPr lang="en-US" smtClean="0"/>
              <a:t>10/11/18</a:t>
            </a:fld>
            <a:endParaRPr lang="en-US"/>
          </a:p>
        </p:txBody>
      </p:sp>
      <p:sp>
        <p:nvSpPr>
          <p:cNvPr id="45" name="Footer Placeholder 44">
            <a:extLst>
              <a:ext uri="{FF2B5EF4-FFF2-40B4-BE49-F238E27FC236}">
                <a16:creationId xmlns:a16="http://schemas.microsoft.com/office/drawing/2014/main" id="{F556688D-3B07-9A4E-9DDD-1BF9326C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1A785EC5-CDC5-5443-9C45-A021AAC1B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50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86" b="7310"/>
          <a:stretch/>
        </p:blipFill>
        <p:spPr>
          <a:xfrm>
            <a:off x="254465" y="915021"/>
            <a:ext cx="11924714" cy="122936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2" y="3920679"/>
            <a:ext cx="8934449" cy="286385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0293421" y="1011745"/>
            <a:ext cx="23900" cy="977706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555896" y="1415900"/>
            <a:ext cx="11747" cy="32733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45001" y="1067235"/>
            <a:ext cx="11216640" cy="174398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896861" y="742925"/>
            <a:ext cx="1321358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506.2 mm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1763569" y="1540545"/>
            <a:ext cx="867618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16200000">
            <a:off x="10136401" y="1332148"/>
            <a:ext cx="867618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41.9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5067566" y="1319522"/>
            <a:ext cx="134" cy="396840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16200000">
            <a:off x="4872172" y="1494997"/>
            <a:ext cx="867618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16.15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712547" y="5259726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1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256592" y="5090472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2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787656" y="4937383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3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362459" y="4767392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4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917344" y="4601466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5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440340" y="4435249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6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005459" y="4265545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7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8564429" y="4099328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8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9123399" y="3938192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9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757823" y="2547236"/>
            <a:ext cx="5492059" cy="325938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76"/>
          <p:cNvSpPr/>
          <p:nvPr/>
        </p:nvSpPr>
        <p:spPr>
          <a:xfrm>
            <a:off x="1803652" y="2693121"/>
            <a:ext cx="288031" cy="18002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1757821" y="2871826"/>
            <a:ext cx="5492060" cy="39604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/>
        </p:nvSpPr>
        <p:spPr>
          <a:xfrm>
            <a:off x="2194979" y="2691806"/>
            <a:ext cx="1440650" cy="18002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AVDD</a:t>
            </a:r>
            <a:endParaRPr lang="fr-FR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728304" y="2691806"/>
            <a:ext cx="1313086" cy="180020"/>
          </a:xfrm>
          <a:prstGeom prst="rect">
            <a:avLst/>
          </a:prstGeom>
          <a:solidFill>
            <a:srgbClr val="FA84D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DVDD</a:t>
            </a:r>
            <a:endParaRPr lang="fr-FR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263766" y="2691806"/>
            <a:ext cx="288031" cy="18002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/>
        </p:nvSpPr>
        <p:spPr>
          <a:xfrm>
            <a:off x="5763569" y="2691806"/>
            <a:ext cx="288031" cy="18002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/>
          <p:cNvSpPr/>
          <p:nvPr/>
        </p:nvSpPr>
        <p:spPr>
          <a:xfrm>
            <a:off x="6875500" y="2691806"/>
            <a:ext cx="288031" cy="18002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/>
          <p:cNvSpPr/>
          <p:nvPr/>
        </p:nvSpPr>
        <p:spPr>
          <a:xfrm>
            <a:off x="6382048" y="2691806"/>
            <a:ext cx="288031" cy="18002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TextBox 53"/>
          <p:cNvSpPr txBox="1"/>
          <p:nvPr/>
        </p:nvSpPr>
        <p:spPr>
          <a:xfrm>
            <a:off x="7295767" y="2947099"/>
            <a:ext cx="1259840" cy="24622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en-GB" sz="1000" b="1" dirty="0">
                <a:latin typeface="Arial" pitchFamily="34" charset="0"/>
                <a:cs typeface="Arial" pitchFamily="34" charset="0"/>
              </a:rPr>
              <a:t>75 </a:t>
            </a:r>
            <a:r>
              <a:rPr lang="fr-FR" sz="1000" b="1" dirty="0">
                <a:latin typeface="Arial" pitchFamily="34" charset="0"/>
                <a:cs typeface="Arial" pitchFamily="34" charset="0"/>
              </a:rPr>
              <a:t>µ</a:t>
            </a:r>
            <a:r>
              <a:rPr lang="en-GB" sz="1000" b="1" dirty="0">
                <a:latin typeface="Arial" pitchFamily="34" charset="0"/>
                <a:cs typeface="Arial" pitchFamily="34" charset="0"/>
              </a:rPr>
              <a:t>m UPILEX</a:t>
            </a:r>
            <a:endParaRPr lang="fr-FR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303125" y="2669093"/>
            <a:ext cx="1259840" cy="24622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en-GB" sz="1000" b="1" dirty="0">
                <a:latin typeface="Arial" pitchFamily="34" charset="0"/>
                <a:cs typeface="Arial" pitchFamily="34" charset="0"/>
              </a:rPr>
              <a:t>25 </a:t>
            </a:r>
            <a:r>
              <a:rPr lang="fr-FR" sz="1000" b="1" dirty="0">
                <a:latin typeface="Arial" pitchFamily="34" charset="0"/>
                <a:cs typeface="Arial" pitchFamily="34" charset="0"/>
              </a:rPr>
              <a:t>µ</a:t>
            </a:r>
            <a:r>
              <a:rPr lang="en-GB" sz="1000" b="1" dirty="0">
                <a:latin typeface="Arial" pitchFamily="34" charset="0"/>
                <a:cs typeface="Arial" pitchFamily="34" charset="0"/>
              </a:rPr>
              <a:t>m ALUMINUM</a:t>
            </a:r>
            <a:endParaRPr lang="fr-FR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285617" y="3246799"/>
            <a:ext cx="1259840" cy="24622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en-GB" sz="1000" b="1" dirty="0">
                <a:latin typeface="Arial" pitchFamily="34" charset="0"/>
                <a:cs typeface="Arial" pitchFamily="34" charset="0"/>
              </a:rPr>
              <a:t>25 </a:t>
            </a:r>
            <a:r>
              <a:rPr lang="fr-FR" sz="1000" b="1" dirty="0">
                <a:latin typeface="Arial" pitchFamily="34" charset="0"/>
                <a:cs typeface="Arial" pitchFamily="34" charset="0"/>
              </a:rPr>
              <a:t>µ</a:t>
            </a:r>
            <a:r>
              <a:rPr lang="en-GB" sz="1000" b="1" dirty="0">
                <a:latin typeface="Arial" pitchFamily="34" charset="0"/>
                <a:cs typeface="Arial" pitchFamily="34" charset="0"/>
              </a:rPr>
              <a:t>m ALUMINUM</a:t>
            </a:r>
            <a:endParaRPr lang="fr-FR" sz="10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2194977" y="2259758"/>
            <a:ext cx="4" cy="3420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48" idx="3"/>
          </p:cNvCxnSpPr>
          <p:nvPr/>
        </p:nvCxnSpPr>
        <p:spPr>
          <a:xfrm>
            <a:off x="3635629" y="2259758"/>
            <a:ext cx="0" cy="522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endCxn id="49" idx="1"/>
          </p:cNvCxnSpPr>
          <p:nvPr/>
        </p:nvCxnSpPr>
        <p:spPr>
          <a:xfrm>
            <a:off x="3728304" y="2259758"/>
            <a:ext cx="0" cy="522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endCxn id="49" idx="3"/>
          </p:cNvCxnSpPr>
          <p:nvPr/>
        </p:nvCxnSpPr>
        <p:spPr>
          <a:xfrm>
            <a:off x="5041390" y="2259758"/>
            <a:ext cx="0" cy="522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2200840" y="2394528"/>
            <a:ext cx="1440159" cy="0"/>
          </a:xfrm>
          <a:prstGeom prst="line">
            <a:avLst/>
          </a:prstGeom>
          <a:ln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3734654" y="2394528"/>
            <a:ext cx="1313086" cy="0"/>
          </a:xfrm>
          <a:prstGeom prst="line">
            <a:avLst/>
          </a:prstGeom>
          <a:ln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2580589" y="2154090"/>
            <a:ext cx="684076" cy="24622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000" b="1" dirty="0">
                <a:latin typeface="Arial" pitchFamily="34" charset="0"/>
                <a:cs typeface="Arial" pitchFamily="34" charset="0"/>
              </a:rPr>
              <a:t>4.1 mm</a:t>
            </a:r>
            <a:endParaRPr lang="fr-FR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042809" y="2161838"/>
            <a:ext cx="684076" cy="24622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000" b="1" dirty="0">
                <a:latin typeface="Arial" pitchFamily="34" charset="0"/>
                <a:cs typeface="Arial" pitchFamily="34" charset="0"/>
              </a:rPr>
              <a:t>5.5 mm</a:t>
            </a:r>
            <a:endParaRPr lang="fr-FR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303125" y="2467336"/>
            <a:ext cx="1259840" cy="24622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en-GB" sz="1000" b="1" dirty="0">
                <a:latin typeface="Arial" pitchFamily="34" charset="0"/>
                <a:cs typeface="Arial" pitchFamily="34" charset="0"/>
              </a:rPr>
              <a:t>20 </a:t>
            </a:r>
            <a:r>
              <a:rPr lang="fr-FR" sz="1000" b="1" dirty="0">
                <a:latin typeface="Arial" pitchFamily="34" charset="0"/>
                <a:cs typeface="Arial" pitchFamily="34" charset="0"/>
              </a:rPr>
              <a:t>µ</a:t>
            </a:r>
            <a:r>
              <a:rPr lang="en-GB" sz="1000" b="1" dirty="0">
                <a:latin typeface="Arial" pitchFamily="34" charset="0"/>
                <a:cs typeface="Arial" pitchFamily="34" charset="0"/>
              </a:rPr>
              <a:t>m COVERLAY</a:t>
            </a:r>
            <a:endParaRPr lang="fr-FR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284091" y="3434349"/>
            <a:ext cx="1259840" cy="24622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en-GB" sz="1000" b="1" dirty="0">
                <a:latin typeface="Arial" pitchFamily="34" charset="0"/>
                <a:cs typeface="Arial" pitchFamily="34" charset="0"/>
              </a:rPr>
              <a:t>20 </a:t>
            </a:r>
            <a:r>
              <a:rPr lang="fr-FR" sz="1000" b="1" dirty="0">
                <a:latin typeface="Arial" pitchFamily="34" charset="0"/>
                <a:cs typeface="Arial" pitchFamily="34" charset="0"/>
              </a:rPr>
              <a:t>µ</a:t>
            </a:r>
            <a:r>
              <a:rPr lang="en-GB" sz="1000" b="1" dirty="0">
                <a:latin typeface="Arial" pitchFamily="34" charset="0"/>
                <a:cs typeface="Arial" pitchFamily="34" charset="0"/>
              </a:rPr>
              <a:t>m COVERLAY</a:t>
            </a:r>
            <a:endParaRPr lang="fr-FR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83325" y="5404414"/>
            <a:ext cx="52711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The 9 silicon chips are read out in parallel: each chip sends its data stream to the end of Stave by a dedicated differential pair, 100 </a:t>
            </a:r>
            <a:r>
              <a:rPr lang="en-GB" sz="1600" dirty="0">
                <a:latin typeface="Symbol" panose="05050102010706020507" pitchFamily="18" charset="2"/>
              </a:rPr>
              <a:t>m</a:t>
            </a:r>
            <a:r>
              <a:rPr lang="en-GB" sz="1600" dirty="0"/>
              <a:t>m wide. Two additional differential pairs distribute the clock and configuration signals.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27986" y="4601466"/>
            <a:ext cx="4337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Large planes are used to distribute analogue and digital power and respective ground connections.</a:t>
            </a:r>
          </a:p>
        </p:txBody>
      </p:sp>
      <p:sp>
        <p:nvSpPr>
          <p:cNvPr id="11" name="Trapezoid 10"/>
          <p:cNvSpPr/>
          <p:nvPr/>
        </p:nvSpPr>
        <p:spPr>
          <a:xfrm rot="10800000">
            <a:off x="5551795" y="2545142"/>
            <a:ext cx="211773" cy="73818"/>
          </a:xfrm>
          <a:prstGeom prst="trapezoi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750" y="2546519"/>
            <a:ext cx="207282" cy="731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1598" y="2542567"/>
            <a:ext cx="330448" cy="731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391" y="2544436"/>
            <a:ext cx="222370" cy="731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5139" y="2541597"/>
            <a:ext cx="93167" cy="731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5930" y="2544660"/>
            <a:ext cx="102698" cy="7315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1945575" y="3981953"/>
            <a:ext cx="5058889" cy="36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>
            <a:off x="1757823" y="3268456"/>
            <a:ext cx="5492059" cy="367597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/>
        </p:nvSpPr>
        <p:spPr>
          <a:xfrm>
            <a:off x="3729113" y="3264288"/>
            <a:ext cx="3473326" cy="180020"/>
          </a:xfrm>
          <a:prstGeom prst="rect">
            <a:avLst/>
          </a:prstGeom>
          <a:solidFill>
            <a:srgbClr val="C1F4FB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DGND</a:t>
            </a:r>
            <a:endParaRPr lang="fr-FR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3730641" y="3414670"/>
            <a:ext cx="3458291" cy="0"/>
          </a:xfrm>
          <a:prstGeom prst="line">
            <a:avLst/>
          </a:prstGeom>
          <a:ln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117746" y="3406718"/>
            <a:ext cx="684076" cy="24622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000" b="1" dirty="0">
                <a:latin typeface="Arial" pitchFamily="34" charset="0"/>
                <a:cs typeface="Arial" pitchFamily="34" charset="0"/>
              </a:rPr>
              <a:t>11.15 mm</a:t>
            </a:r>
            <a:endParaRPr lang="fr-FR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194488" y="3267870"/>
            <a:ext cx="1440650" cy="18002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AGND</a:t>
            </a:r>
            <a:endParaRPr lang="fr-FR" sz="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567642" y="3411594"/>
            <a:ext cx="684076" cy="24622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GB" sz="1000" b="1" dirty="0">
                <a:latin typeface="Arial" pitchFamily="34" charset="0"/>
                <a:cs typeface="Arial" pitchFamily="34" charset="0"/>
              </a:rPr>
              <a:t>4.1 mm</a:t>
            </a:r>
            <a:endParaRPr lang="fr-FR" sz="10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2200919" y="3414670"/>
            <a:ext cx="1440159" cy="0"/>
          </a:xfrm>
          <a:prstGeom prst="line">
            <a:avLst/>
          </a:prstGeom>
          <a:ln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1803780" y="3266070"/>
            <a:ext cx="288031" cy="180020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Rectangle 89"/>
          <p:cNvSpPr/>
          <p:nvPr/>
        </p:nvSpPr>
        <p:spPr>
          <a:xfrm>
            <a:off x="2065668" y="3642641"/>
            <a:ext cx="705243" cy="342743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 90"/>
          <p:cNvSpPr/>
          <p:nvPr/>
        </p:nvSpPr>
        <p:spPr>
          <a:xfrm>
            <a:off x="3111843" y="3640470"/>
            <a:ext cx="705243" cy="342743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Rectangle 91"/>
          <p:cNvSpPr/>
          <p:nvPr/>
        </p:nvSpPr>
        <p:spPr>
          <a:xfrm>
            <a:off x="4149122" y="3638427"/>
            <a:ext cx="705243" cy="342743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Rectangle 92"/>
          <p:cNvSpPr/>
          <p:nvPr/>
        </p:nvSpPr>
        <p:spPr>
          <a:xfrm>
            <a:off x="5195297" y="3638300"/>
            <a:ext cx="705243" cy="342743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Rectangle 93"/>
          <p:cNvSpPr/>
          <p:nvPr/>
        </p:nvSpPr>
        <p:spPr>
          <a:xfrm>
            <a:off x="6197706" y="3633918"/>
            <a:ext cx="705243" cy="342743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TextBox 94"/>
          <p:cNvSpPr txBox="1"/>
          <p:nvPr/>
        </p:nvSpPr>
        <p:spPr>
          <a:xfrm>
            <a:off x="7282565" y="3667517"/>
            <a:ext cx="1259840" cy="24622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en-GB" sz="1000" b="1" dirty="0">
                <a:latin typeface="Arial" pitchFamily="34" charset="0"/>
                <a:cs typeface="Arial" pitchFamily="34" charset="0"/>
              </a:rPr>
              <a:t>90 </a:t>
            </a:r>
            <a:r>
              <a:rPr lang="fr-FR" sz="1000" b="1" dirty="0">
                <a:latin typeface="Arial" pitchFamily="34" charset="0"/>
                <a:cs typeface="Arial" pitchFamily="34" charset="0"/>
              </a:rPr>
              <a:t>µ</a:t>
            </a:r>
            <a:r>
              <a:rPr lang="en-GB" sz="1000" b="1" dirty="0">
                <a:latin typeface="Arial" pitchFamily="34" charset="0"/>
                <a:cs typeface="Arial" pitchFamily="34" charset="0"/>
              </a:rPr>
              <a:t>m Glue</a:t>
            </a:r>
            <a:endParaRPr lang="fr-FR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282565" y="4010203"/>
            <a:ext cx="1259840" cy="24622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en-GB" sz="1000" b="1" dirty="0">
                <a:latin typeface="Arial" pitchFamily="34" charset="0"/>
                <a:cs typeface="Arial" pitchFamily="34" charset="0"/>
              </a:rPr>
              <a:t>50 </a:t>
            </a:r>
            <a:r>
              <a:rPr lang="fr-FR" sz="1000" b="1" dirty="0">
                <a:latin typeface="Arial" pitchFamily="34" charset="0"/>
                <a:cs typeface="Arial" pitchFamily="34" charset="0"/>
              </a:rPr>
              <a:t>µ</a:t>
            </a:r>
            <a:r>
              <a:rPr lang="en-GB" sz="1000" b="1" dirty="0">
                <a:latin typeface="Arial" pitchFamily="34" charset="0"/>
                <a:cs typeface="Arial" pitchFamily="34" charset="0"/>
              </a:rPr>
              <a:t>m Silicon chip</a:t>
            </a:r>
            <a:endParaRPr lang="fr-FR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Trapezoid 96"/>
          <p:cNvSpPr/>
          <p:nvPr/>
        </p:nvSpPr>
        <p:spPr>
          <a:xfrm>
            <a:off x="3618443" y="3554949"/>
            <a:ext cx="109108" cy="79128"/>
          </a:xfrm>
          <a:prstGeom prst="trapezoi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Trapezoid 97"/>
          <p:cNvSpPr/>
          <p:nvPr/>
        </p:nvSpPr>
        <p:spPr>
          <a:xfrm>
            <a:off x="2091519" y="3552985"/>
            <a:ext cx="109108" cy="79128"/>
          </a:xfrm>
          <a:prstGeom prst="trapezoi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9" name="Straight Connector 98"/>
          <p:cNvCxnSpPr/>
          <p:nvPr/>
        </p:nvCxnSpPr>
        <p:spPr>
          <a:xfrm>
            <a:off x="1757821" y="4010203"/>
            <a:ext cx="187752" cy="1"/>
          </a:xfrm>
          <a:prstGeom prst="line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7004462" y="4019610"/>
            <a:ext cx="245418" cy="0"/>
          </a:xfrm>
          <a:prstGeom prst="line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 rot="16200000">
            <a:off x="1561303" y="4145258"/>
            <a:ext cx="555819" cy="21544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US" sz="800" dirty="0">
                <a:latin typeface="Arial" pitchFamily="34" charset="0"/>
                <a:cs typeface="Arial" pitchFamily="34" charset="0"/>
              </a:rPr>
              <a:t>300 µm</a:t>
            </a:r>
            <a:endParaRPr lang="fr-FR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 rot="16200000">
            <a:off x="6839846" y="4151228"/>
            <a:ext cx="555819" cy="21544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US" sz="800" dirty="0">
                <a:latin typeface="Arial" pitchFamily="34" charset="0"/>
                <a:cs typeface="Arial" pitchFamily="34" charset="0"/>
              </a:rPr>
              <a:t>850 µm</a:t>
            </a:r>
            <a:endParaRPr lang="fr-FR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822275" y="2663644"/>
            <a:ext cx="2519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p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754659" y="3250268"/>
            <a:ext cx="418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subs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315" y="283358"/>
            <a:ext cx="10401955" cy="303251"/>
          </a:xfrm>
        </p:spPr>
        <p:txBody>
          <a:bodyPr/>
          <a:lstStyle/>
          <a:p>
            <a:r>
              <a:rPr lang="en-GB" sz="3200" dirty="0"/>
              <a:t>IB FPC Layout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B8FD-7CE2-5A42-8A16-22BC2460494B}" type="datetime1">
              <a:rPr lang="en-US" smtClean="0"/>
              <a:t>10/11/18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2631-D247-0E44-B808-5D23CBBA66F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8" name="Right Brace 17"/>
          <p:cNvSpPr/>
          <p:nvPr/>
        </p:nvSpPr>
        <p:spPr>
          <a:xfrm>
            <a:off x="8562965" y="2553557"/>
            <a:ext cx="176956" cy="108093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8805632" y="2924745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165 </a:t>
            </a:r>
            <a:r>
              <a:rPr lang="fr-FR" sz="1600" dirty="0">
                <a:latin typeface="Arial" pitchFamily="34" charset="0"/>
                <a:cs typeface="Arial" pitchFamily="34" charset="0"/>
              </a:rPr>
              <a:t>µ</a:t>
            </a:r>
            <a:r>
              <a:rPr lang="en-GB" sz="1600" dirty="0">
                <a:cs typeface="Arial" pitchFamily="34" charset="0"/>
              </a:rPr>
              <a:t>m</a:t>
            </a:r>
            <a:r>
              <a:rPr lang="en-GB" sz="16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776047-4F20-CB48-B9F3-AAC342F61DA1}"/>
              </a:ext>
            </a:extLst>
          </p:cNvPr>
          <p:cNvSpPr txBox="1"/>
          <p:nvPr/>
        </p:nvSpPr>
        <p:spPr>
          <a:xfrm>
            <a:off x="8450317" y="147145"/>
            <a:ext cx="2625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Antonello Di Mauro </a:t>
            </a:r>
          </a:p>
        </p:txBody>
      </p:sp>
    </p:spTree>
    <p:extLst>
      <p:ext uri="{BB962C8B-B14F-4D97-AF65-F5344CB8AC3E}">
        <p14:creationId xmlns:p14="http://schemas.microsoft.com/office/powerpoint/2010/main" val="1962175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6591" y="4589686"/>
            <a:ext cx="6454315" cy="1844090"/>
          </a:xfrm>
          <a:prstGeom prst="rect">
            <a:avLst/>
          </a:prstGeom>
        </p:spPr>
      </p:pic>
      <p:grpSp>
        <p:nvGrpSpPr>
          <p:cNvPr id="109" name="Group 108"/>
          <p:cNvGrpSpPr/>
          <p:nvPr/>
        </p:nvGrpSpPr>
        <p:grpSpPr>
          <a:xfrm>
            <a:off x="1679318" y="2330073"/>
            <a:ext cx="3816424" cy="1589725"/>
            <a:chOff x="906352" y="2788018"/>
            <a:chExt cx="3816424" cy="1589725"/>
          </a:xfrm>
        </p:grpSpPr>
        <p:sp>
          <p:nvSpPr>
            <p:cNvPr id="75" name="Rectangle 74"/>
            <p:cNvSpPr/>
            <p:nvPr/>
          </p:nvSpPr>
          <p:spPr>
            <a:xfrm>
              <a:off x="906352" y="3433890"/>
              <a:ext cx="3816424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181580" y="3328057"/>
              <a:ext cx="1152128" cy="105833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906352" y="3721922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181580" y="3721922"/>
              <a:ext cx="2541196" cy="1058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                DGND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486108" y="3328056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702132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918156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134180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350204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566228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181580" y="2994463"/>
              <a:ext cx="1152128" cy="105833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906352" y="2893851"/>
              <a:ext cx="2427356" cy="1058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906352" y="4159589"/>
              <a:ext cx="3816424" cy="1058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181580" y="4045873"/>
              <a:ext cx="2541196" cy="1075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                DGND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181580" y="2788224"/>
              <a:ext cx="1152128" cy="105833"/>
            </a:xfrm>
            <a:prstGeom prst="rect">
              <a:avLst/>
            </a:prstGeom>
            <a:solidFill>
              <a:srgbClr val="FF0066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906352" y="2999684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906352" y="2788018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906352" y="3328057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906352" y="4047581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906352" y="4269756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181580" y="4270202"/>
              <a:ext cx="2541196" cy="1075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               DGND</a:t>
              </a: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74B01-29E2-2046-A5A8-BD3BD85D762F}" type="datetime1">
              <a:rPr lang="en-US" smtClean="0"/>
              <a:t>10/11/18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MVTX PMG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6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315" y="283358"/>
            <a:ext cx="10401955" cy="303251"/>
          </a:xfrm>
        </p:spPr>
        <p:txBody>
          <a:bodyPr/>
          <a:lstStyle/>
          <a:p>
            <a:r>
              <a:rPr lang="en-GB" sz="3200" dirty="0"/>
              <a:t>FPC Extension for Connection to Electrical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32581" y="1205770"/>
            <a:ext cx="10826680" cy="43401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/>
              <a:t>The connection to the service cables is achieved by a double FPC extension which is soldered to the HIC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976843" y="1770411"/>
            <a:ext cx="2594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x-section at interconnection between FPC and extensions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580406" y="2264339"/>
            <a:ext cx="4093343" cy="1814561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0" name="Straight Arrow Connector 69"/>
          <p:cNvCxnSpPr>
            <a:stCxn id="68" idx="2"/>
          </p:cNvCxnSpPr>
          <p:nvPr/>
        </p:nvCxnSpPr>
        <p:spPr>
          <a:xfrm>
            <a:off x="3627077" y="4078900"/>
            <a:ext cx="4504088" cy="11529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3924552" y="459109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signal lines (FPC)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3560740" y="4905697"/>
            <a:ext cx="428056" cy="20786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Box 188"/>
          <p:cNvSpPr txBox="1"/>
          <p:nvPr/>
        </p:nvSpPr>
        <p:spPr>
          <a:xfrm>
            <a:off x="4022481" y="6023827"/>
            <a:ext cx="1702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analogue power</a:t>
            </a:r>
          </a:p>
        </p:txBody>
      </p:sp>
      <p:cxnSp>
        <p:nvCxnSpPr>
          <p:cNvPr id="190" name="Straight Arrow Connector 189"/>
          <p:cNvCxnSpPr/>
          <p:nvPr/>
        </p:nvCxnSpPr>
        <p:spPr>
          <a:xfrm flipH="1" flipV="1">
            <a:off x="2865784" y="6253508"/>
            <a:ext cx="1123013" cy="1722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/>
          <p:cNvSpPr txBox="1"/>
          <p:nvPr/>
        </p:nvSpPr>
        <p:spPr>
          <a:xfrm>
            <a:off x="5846628" y="5834124"/>
            <a:ext cx="141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digital power</a:t>
            </a:r>
          </a:p>
        </p:txBody>
      </p:sp>
      <p:cxnSp>
        <p:nvCxnSpPr>
          <p:cNvPr id="195" name="Straight Arrow Connector 194"/>
          <p:cNvCxnSpPr>
            <a:stCxn id="194" idx="1"/>
          </p:cNvCxnSpPr>
          <p:nvPr/>
        </p:nvCxnSpPr>
        <p:spPr>
          <a:xfrm flipH="1" flipV="1">
            <a:off x="3140677" y="5564414"/>
            <a:ext cx="2705950" cy="45437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Group 150"/>
          <p:cNvGrpSpPr/>
          <p:nvPr/>
        </p:nvGrpSpPr>
        <p:grpSpPr>
          <a:xfrm>
            <a:off x="6673669" y="1738494"/>
            <a:ext cx="4973432" cy="3037266"/>
            <a:chOff x="2322475" y="3022062"/>
            <a:chExt cx="5162458" cy="3421737"/>
          </a:xfrm>
        </p:grpSpPr>
        <p:sp>
          <p:nvSpPr>
            <p:cNvPr id="152" name="Rectangle 151"/>
            <p:cNvSpPr/>
            <p:nvPr/>
          </p:nvSpPr>
          <p:spPr>
            <a:xfrm>
              <a:off x="5942534" y="3625910"/>
              <a:ext cx="1499984" cy="3111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Freeform 152"/>
            <p:cNvSpPr/>
            <p:nvPr/>
          </p:nvSpPr>
          <p:spPr>
            <a:xfrm flipV="1">
              <a:off x="3401098" y="3940044"/>
              <a:ext cx="4041420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Freeform 153"/>
            <p:cNvSpPr/>
            <p:nvPr/>
          </p:nvSpPr>
          <p:spPr>
            <a:xfrm flipV="1">
              <a:off x="3402107" y="4037192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Freeform 154"/>
            <p:cNvSpPr/>
            <p:nvPr/>
          </p:nvSpPr>
          <p:spPr>
            <a:xfrm flipV="1">
              <a:off x="3401876" y="4144150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FFFF00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403205" y="3292943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00FFFF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403403" y="3088754"/>
              <a:ext cx="4041420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2322476" y="3623662"/>
              <a:ext cx="2105509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2322476" y="3911585"/>
              <a:ext cx="2105509" cy="10556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2322476" y="3518493"/>
              <a:ext cx="2105509" cy="96644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3623365" y="3467814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3623365" y="3860482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3623365" y="3251801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3623365" y="4109005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3623365" y="4323907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3623365" y="3022063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7" name="Freeform 166"/>
            <p:cNvSpPr/>
            <p:nvPr/>
          </p:nvSpPr>
          <p:spPr>
            <a:xfrm>
              <a:off x="3403189" y="3188769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830829" y="4188219"/>
              <a:ext cx="1654104" cy="520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 power extension</a:t>
              </a:r>
              <a:endParaRPr lang="fr-F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5935619" y="5315103"/>
              <a:ext cx="1506899" cy="3111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Freeform 169"/>
            <p:cNvSpPr/>
            <p:nvPr/>
          </p:nvSpPr>
          <p:spPr>
            <a:xfrm flipV="1">
              <a:off x="3392078" y="5625342"/>
              <a:ext cx="4050440" cy="329568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9568"/>
                <a:gd name="connsiteX1" fmla="*/ 1006193 w 5271040"/>
                <a:gd name="connsiteY1" fmla="*/ 8292 h 329568"/>
                <a:gd name="connsiteX2" fmla="*/ 2534901 w 5271040"/>
                <a:gd name="connsiteY2" fmla="*/ 220040 h 329568"/>
                <a:gd name="connsiteX3" fmla="*/ 5271040 w 5271040"/>
                <a:gd name="connsiteY3" fmla="*/ 220123 h 329568"/>
                <a:gd name="connsiteX4" fmla="*/ 5271040 w 5271040"/>
                <a:gd name="connsiteY4" fmla="*/ 329568 h 329568"/>
                <a:gd name="connsiteX5" fmla="*/ 2527840 w 5271040"/>
                <a:gd name="connsiteY5" fmla="*/ 329568 h 329568"/>
                <a:gd name="connsiteX6" fmla="*/ 985010 w 5271040"/>
                <a:gd name="connsiteY6" fmla="*/ 107146 h 329568"/>
                <a:gd name="connsiteX7" fmla="*/ 0 w 5271040"/>
                <a:gd name="connsiteY7" fmla="*/ 107146 h 329568"/>
                <a:gd name="connsiteX8" fmla="*/ 2381 w 5271040"/>
                <a:gd name="connsiteY8" fmla="*/ 0 h 329568"/>
                <a:gd name="connsiteX0" fmla="*/ 2381 w 5271040"/>
                <a:gd name="connsiteY0" fmla="*/ 0 h 329568"/>
                <a:gd name="connsiteX1" fmla="*/ 991905 w 5271040"/>
                <a:gd name="connsiteY1" fmla="*/ 3530 h 329568"/>
                <a:gd name="connsiteX2" fmla="*/ 2534901 w 5271040"/>
                <a:gd name="connsiteY2" fmla="*/ 220040 h 329568"/>
                <a:gd name="connsiteX3" fmla="*/ 5271040 w 5271040"/>
                <a:gd name="connsiteY3" fmla="*/ 220123 h 329568"/>
                <a:gd name="connsiteX4" fmla="*/ 5271040 w 5271040"/>
                <a:gd name="connsiteY4" fmla="*/ 329568 h 329568"/>
                <a:gd name="connsiteX5" fmla="*/ 2527840 w 5271040"/>
                <a:gd name="connsiteY5" fmla="*/ 329568 h 329568"/>
                <a:gd name="connsiteX6" fmla="*/ 985010 w 5271040"/>
                <a:gd name="connsiteY6" fmla="*/ 107146 h 329568"/>
                <a:gd name="connsiteX7" fmla="*/ 0 w 5271040"/>
                <a:gd name="connsiteY7" fmla="*/ 107146 h 329568"/>
                <a:gd name="connsiteX8" fmla="*/ 2381 w 5271040"/>
                <a:gd name="connsiteY8" fmla="*/ 0 h 3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9568">
                  <a:moveTo>
                    <a:pt x="2381" y="0"/>
                  </a:moveTo>
                  <a:lnTo>
                    <a:pt x="991905" y="3530"/>
                  </a:lnTo>
                  <a:lnTo>
                    <a:pt x="2534901" y="220040"/>
                  </a:lnTo>
                  <a:lnTo>
                    <a:pt x="5271040" y="220123"/>
                  </a:lnTo>
                  <a:lnTo>
                    <a:pt x="5271040" y="329568"/>
                  </a:lnTo>
                  <a:lnTo>
                    <a:pt x="2527840" y="329568"/>
                  </a:lnTo>
                  <a:lnTo>
                    <a:pt x="985010" y="107146"/>
                  </a:lnTo>
                  <a:lnTo>
                    <a:pt x="0" y="107146"/>
                  </a:lnTo>
                  <a:cubicBezTo>
                    <a:pt x="794" y="75399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" name="Freeform 170"/>
            <p:cNvSpPr/>
            <p:nvPr/>
          </p:nvSpPr>
          <p:spPr>
            <a:xfrm flipV="1">
              <a:off x="3393087" y="5730242"/>
              <a:ext cx="4049431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" name="Freeform 171"/>
            <p:cNvSpPr/>
            <p:nvPr/>
          </p:nvSpPr>
          <p:spPr>
            <a:xfrm flipV="1">
              <a:off x="3392855" y="5829451"/>
              <a:ext cx="4049662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Freeform 172"/>
            <p:cNvSpPr/>
            <p:nvPr/>
          </p:nvSpPr>
          <p:spPr>
            <a:xfrm>
              <a:off x="3393119" y="4983561"/>
              <a:ext cx="4049399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FF0066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Freeform 173"/>
            <p:cNvSpPr/>
            <p:nvPr/>
          </p:nvSpPr>
          <p:spPr>
            <a:xfrm>
              <a:off x="3393317" y="4787120"/>
              <a:ext cx="4049201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Freeform 174"/>
            <p:cNvSpPr/>
            <p:nvPr/>
          </p:nvSpPr>
          <p:spPr>
            <a:xfrm>
              <a:off x="3393103" y="4879387"/>
              <a:ext cx="4049415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2322476" y="5312855"/>
              <a:ext cx="2100974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2322476" y="5600778"/>
              <a:ext cx="2100975" cy="790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2322476" y="5207686"/>
              <a:ext cx="2100975" cy="95916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3618831" y="5157007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3618831" y="5549675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618831" y="4937379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3618831" y="4729684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3618831" y="5798198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3618831" y="6005351"/>
              <a:ext cx="516588" cy="24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5925112" y="5923694"/>
              <a:ext cx="1559821" cy="520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 power extension</a:t>
              </a:r>
              <a:endParaRPr lang="fr-F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2322476" y="3022062"/>
              <a:ext cx="3716447" cy="1525813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2322475" y="4694666"/>
              <a:ext cx="3713765" cy="1525813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Rectangle 7"/>
          <p:cNvSpPr/>
          <p:nvPr/>
        </p:nvSpPr>
        <p:spPr>
          <a:xfrm>
            <a:off x="1679319" y="2293632"/>
            <a:ext cx="1186465" cy="17338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>
            <a:off x="2949319" y="2293632"/>
            <a:ext cx="1186465" cy="17338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9DA763D-6067-0245-B034-3E459DFFD682}"/>
              </a:ext>
            </a:extLst>
          </p:cNvPr>
          <p:cNvSpPr txBox="1"/>
          <p:nvPr/>
        </p:nvSpPr>
        <p:spPr>
          <a:xfrm>
            <a:off x="8900906" y="31664"/>
            <a:ext cx="2625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Antonello Di Mauro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37E042-1A34-7848-AFFF-1AC5D2713437}"/>
              </a:ext>
            </a:extLst>
          </p:cNvPr>
          <p:cNvSpPr txBox="1"/>
          <p:nvPr/>
        </p:nvSpPr>
        <p:spPr>
          <a:xfrm>
            <a:off x="9381669" y="5231595"/>
            <a:ext cx="25564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Modified for sPHENIX: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15cm -&gt; 40cm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F86855-F8E7-FF4F-8D4C-9B14A72D64B5}"/>
              </a:ext>
            </a:extLst>
          </p:cNvPr>
          <p:cNvCxnSpPr>
            <a:cxnSpLocks/>
          </p:cNvCxnSpPr>
          <p:nvPr/>
        </p:nvCxnSpPr>
        <p:spPr>
          <a:xfrm flipV="1">
            <a:off x="10161178" y="4775761"/>
            <a:ext cx="397285" cy="4558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925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744A-D926-BC44-9C1C-0A2B70323785}" type="datetime1">
              <a:rPr lang="en-US" smtClean="0"/>
              <a:t>10/11/18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MVTX PMG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7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40" y="1020818"/>
            <a:ext cx="3860974" cy="2652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1182" y="869665"/>
            <a:ext cx="5545211" cy="24208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111" y="3758109"/>
            <a:ext cx="5259312" cy="23023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6827" y="3580218"/>
            <a:ext cx="5060441" cy="16885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707" y="654717"/>
            <a:ext cx="5167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2-layer flex, PI: 50 µm, Cu: 35 µm, solder mask: 20 µm</a:t>
            </a:r>
            <a:endParaRPr lang="en-GB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453508" y="1471623"/>
            <a:ext cx="528452" cy="167325"/>
          </a:xfrm>
          <a:prstGeom prst="rightArrow">
            <a:avLst>
              <a:gd name="adj1" fmla="val 50000"/>
              <a:gd name="adj2" fmla="val 7702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4" name="TextBox 13"/>
          <p:cNvSpPr txBox="1"/>
          <p:nvPr/>
        </p:nvSpPr>
        <p:spPr>
          <a:xfrm>
            <a:off x="4446406" y="3282149"/>
            <a:ext cx="7549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two flexes are connected together, AVDD is transferred from top to bottom</a:t>
            </a:r>
            <a:endParaRPr lang="en-GB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394" y="6060422"/>
            <a:ext cx="56052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PWR extension is connected to the FPC by iron soldering and wings are cut.</a:t>
            </a:r>
            <a:endParaRPr lang="en-GB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777847" y="4865224"/>
            <a:ext cx="356772" cy="219693"/>
          </a:xfrm>
          <a:prstGeom prst="rightArrow">
            <a:avLst>
              <a:gd name="adj1" fmla="val 50000"/>
              <a:gd name="adj2" fmla="val 7702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597"/>
          <a:stretch/>
        </p:blipFill>
        <p:spPr>
          <a:xfrm>
            <a:off x="6597852" y="5302732"/>
            <a:ext cx="5089416" cy="1473140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332315" y="283358"/>
            <a:ext cx="10401955" cy="303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045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FPC Extension for Connection to Electrical Services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468130" y="5911702"/>
            <a:ext cx="5828848" cy="3508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9200" y="2876960"/>
            <a:ext cx="90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digital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7982" y="1412340"/>
            <a:ext cx="123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analogue</a:t>
            </a:r>
          </a:p>
        </p:txBody>
      </p:sp>
      <p:sp>
        <p:nvSpPr>
          <p:cNvPr id="22" name="Curved Down Arrow 21"/>
          <p:cNvSpPr/>
          <p:nvPr/>
        </p:nvSpPr>
        <p:spPr>
          <a:xfrm>
            <a:off x="4453508" y="2601898"/>
            <a:ext cx="621080" cy="381047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213119" y="1649526"/>
            <a:ext cx="21265" cy="1279254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492666" y="1555284"/>
            <a:ext cx="10633" cy="1545814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887240" y="1189053"/>
            <a:ext cx="123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analogue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21561" y="1895428"/>
            <a:ext cx="90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digital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23680" y="4249626"/>
            <a:ext cx="90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digital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08577" y="4233263"/>
            <a:ext cx="601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AVDD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77937" y="4406929"/>
            <a:ext cx="601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DVDD</a:t>
            </a:r>
          </a:p>
        </p:txBody>
      </p:sp>
      <p:sp>
        <p:nvSpPr>
          <p:cNvPr id="33" name="TextBox 32"/>
          <p:cNvSpPr txBox="1"/>
          <p:nvPr/>
        </p:nvSpPr>
        <p:spPr>
          <a:xfrm rot="804008">
            <a:off x="9671167" y="2264760"/>
            <a:ext cx="601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DGND</a:t>
            </a:r>
          </a:p>
        </p:txBody>
      </p:sp>
      <p:sp>
        <p:nvSpPr>
          <p:cNvPr id="34" name="TextBox 33"/>
          <p:cNvSpPr txBox="1"/>
          <p:nvPr/>
        </p:nvSpPr>
        <p:spPr>
          <a:xfrm rot="697548">
            <a:off x="9685341" y="2470325"/>
            <a:ext cx="601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AGND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567215" y="4298548"/>
            <a:ext cx="673966" cy="979509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528224" y="4440315"/>
            <a:ext cx="673966" cy="979509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479804" y="4618958"/>
            <a:ext cx="502157" cy="8494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A1C1E31-63A4-6643-830F-80B99D3B4093}"/>
              </a:ext>
            </a:extLst>
          </p:cNvPr>
          <p:cNvSpPr txBox="1"/>
          <p:nvPr/>
        </p:nvSpPr>
        <p:spPr>
          <a:xfrm>
            <a:off x="8900906" y="31664"/>
            <a:ext cx="2625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Antonello Di Mauro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5827263-ADD8-3F4E-BC8C-281E88C1DD01}"/>
              </a:ext>
            </a:extLst>
          </p:cNvPr>
          <p:cNvSpPr/>
          <p:nvPr/>
        </p:nvSpPr>
        <p:spPr>
          <a:xfrm>
            <a:off x="5817677" y="884678"/>
            <a:ext cx="1122953" cy="1570686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40EE33-7A85-AB44-889D-7D05483EB867}"/>
              </a:ext>
            </a:extLst>
          </p:cNvPr>
          <p:cNvSpPr txBox="1"/>
          <p:nvPr/>
        </p:nvSpPr>
        <p:spPr>
          <a:xfrm>
            <a:off x="5458852" y="2564415"/>
            <a:ext cx="3499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Longer copper traces ~30cm </a:t>
            </a:r>
          </a:p>
          <a:p>
            <a:r>
              <a:rPr lang="en-US" b="1" dirty="0">
                <a:solidFill>
                  <a:srgbClr val="FFFF00"/>
                </a:solidFill>
              </a:rPr>
              <a:t>for sPHENIX, no other components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7B70E92-68E9-654B-8E4C-E01A468EA127}"/>
              </a:ext>
            </a:extLst>
          </p:cNvPr>
          <p:cNvSpPr/>
          <p:nvPr/>
        </p:nvSpPr>
        <p:spPr>
          <a:xfrm rot="750046">
            <a:off x="6991132" y="1298839"/>
            <a:ext cx="3632742" cy="13305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7F2567-C5A7-D044-AE36-53E3798A9135}"/>
              </a:ext>
            </a:extLst>
          </p:cNvPr>
          <p:cNvSpPr txBox="1"/>
          <p:nvPr/>
        </p:nvSpPr>
        <p:spPr>
          <a:xfrm>
            <a:off x="8153400" y="1412340"/>
            <a:ext cx="1260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Unchanged</a:t>
            </a:r>
          </a:p>
        </p:txBody>
      </p:sp>
    </p:spTree>
    <p:extLst>
      <p:ext uri="{BB962C8B-B14F-4D97-AF65-F5344CB8AC3E}">
        <p14:creationId xmlns:p14="http://schemas.microsoft.com/office/powerpoint/2010/main" val="1137059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5C8F8-1CBC-E24A-8F3B-DFF0E9ADD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672" y="134055"/>
            <a:ext cx="1111226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Two HICs Produced and Tested at CERN w/ Extended Power Cables</a:t>
            </a:r>
            <a:br>
              <a:rPr lang="en-US" sz="3200" dirty="0"/>
            </a:br>
            <a:r>
              <a:rPr lang="en-US" sz="2800" dirty="0">
                <a:solidFill>
                  <a:srgbClr val="0432FF"/>
                </a:solidFill>
              </a:rPr>
              <a:t>NO noticeable difference in sensor performance, as expected </a:t>
            </a:r>
            <a:endParaRPr lang="en-US" sz="3200" dirty="0">
              <a:solidFill>
                <a:srgbClr val="0432FF"/>
              </a:solidFill>
            </a:endParaRPr>
          </a:p>
        </p:txBody>
      </p:sp>
      <p:pic>
        <p:nvPicPr>
          <p:cNvPr id="1026" name="Picture 2" descr="https://www.phenix.bnl.gov/WWW/publish/mxliu/sPHENIX/pictures/CERN-092018/HICs_Ext_FPC_PWR_40_60cm_IMG_1175.jpg">
            <a:extLst>
              <a:ext uri="{FF2B5EF4-FFF2-40B4-BE49-F238E27FC236}">
                <a16:creationId xmlns:a16="http://schemas.microsoft.com/office/drawing/2014/main" id="{C28D7FC7-14B6-3248-864D-4F152429D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24"/>
          <a:stretch/>
        </p:blipFill>
        <p:spPr bwMode="auto">
          <a:xfrm>
            <a:off x="978185" y="1690688"/>
            <a:ext cx="9982724" cy="452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D0D5E7-9A76-E745-B226-43F1994AA77D}"/>
              </a:ext>
            </a:extLst>
          </p:cNvPr>
          <p:cNvSpPr txBox="1"/>
          <p:nvPr/>
        </p:nvSpPr>
        <p:spPr>
          <a:xfrm>
            <a:off x="4344640" y="2566311"/>
            <a:ext cx="289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MVTX: 40cm flex power PCB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902987-E2F3-8349-B373-E79D904E302C}"/>
              </a:ext>
            </a:extLst>
          </p:cNvPr>
          <p:cNvSpPr txBox="1"/>
          <p:nvPr/>
        </p:nvSpPr>
        <p:spPr>
          <a:xfrm>
            <a:off x="4197495" y="4010035"/>
            <a:ext cx="289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MVTX: 60cm flex power PCB</a:t>
            </a:r>
            <a:r>
              <a:rPr lang="en-US" dirty="0"/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E324AC-C317-CF47-8ECC-FFC4B67AEBC9}"/>
              </a:ext>
            </a:extLst>
          </p:cNvPr>
          <p:cNvCxnSpPr/>
          <p:nvPr/>
        </p:nvCxnSpPr>
        <p:spPr>
          <a:xfrm>
            <a:off x="4175185" y="2406770"/>
            <a:ext cx="3700732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C839DF-5957-5F43-9467-415E62B52D7A}"/>
              </a:ext>
            </a:extLst>
          </p:cNvPr>
          <p:cNvCxnSpPr>
            <a:cxnSpLocks/>
          </p:cNvCxnSpPr>
          <p:nvPr/>
        </p:nvCxnSpPr>
        <p:spPr>
          <a:xfrm flipV="1">
            <a:off x="2912853" y="3717985"/>
            <a:ext cx="6429555" cy="100641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92A7F07-053B-EF40-9A5A-389333265C9F}"/>
              </a:ext>
            </a:extLst>
          </p:cNvPr>
          <p:cNvCxnSpPr>
            <a:cxnSpLocks/>
          </p:cNvCxnSpPr>
          <p:nvPr/>
        </p:nvCxnSpPr>
        <p:spPr>
          <a:xfrm flipV="1">
            <a:off x="8048445" y="3959334"/>
            <a:ext cx="1446363" cy="57425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76F0B86-7D8E-3A4A-8BD5-D8A4CD9815E0}"/>
              </a:ext>
            </a:extLst>
          </p:cNvPr>
          <p:cNvSpPr txBox="1"/>
          <p:nvPr/>
        </p:nvSpPr>
        <p:spPr>
          <a:xfrm>
            <a:off x="7983590" y="3959334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ALICE IB: 15cm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08EAC1F-E999-E64F-814F-107D12DC4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04381-4280-1E41-B2F3-D61275B3CD38}" type="datetime1">
              <a:rPr lang="en-US" smtClean="0"/>
              <a:t>10/11/18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4778C8D-B884-1640-9A23-2C48F141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A8FB3D9-A9BF-2B4C-94B0-C3E05603E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23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3D90-5ED1-F349-8301-349156DE4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92" y="32164"/>
            <a:ext cx="10515600" cy="1325563"/>
          </a:xfrm>
        </p:spPr>
        <p:txBody>
          <a:bodyPr/>
          <a:lstStyle/>
          <a:p>
            <a:r>
              <a:rPr lang="en-US" dirty="0"/>
              <a:t>Test Stave/HIC with extended power PCB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8FEF3-3258-D049-AFED-293CB0C94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149" y="1357727"/>
            <a:ext cx="8584362" cy="516323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Built and tested two HICs at CERN in the week of 9/17</a:t>
            </a:r>
          </a:p>
          <a:p>
            <a:pPr lvl="1"/>
            <a:r>
              <a:rPr lang="en-US" dirty="0"/>
              <a:t>No change in sensor performance (noise, threshold) observed, as expected;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More details presented by Dr. </a:t>
            </a:r>
            <a:r>
              <a:rPr lang="en-US" dirty="0" err="1"/>
              <a:t>Sho</a:t>
            </a:r>
            <a:r>
              <a:rPr lang="en-US" dirty="0"/>
              <a:t> </a:t>
            </a:r>
            <a:r>
              <a:rPr lang="en-US" dirty="0" err="1"/>
              <a:t>Uemura</a:t>
            </a:r>
            <a:r>
              <a:rPr lang="en-US" dirty="0"/>
              <a:t> at last Friday’s sPHENIX general meeting 9/23/2018</a:t>
            </a:r>
          </a:p>
        </p:txBody>
      </p:sp>
      <p:pic>
        <p:nvPicPr>
          <p:cNvPr id="7" name="Picture 1" descr="page5image1257884928">
            <a:extLst>
              <a:ext uri="{FF2B5EF4-FFF2-40B4-BE49-F238E27FC236}">
                <a16:creationId xmlns:a16="http://schemas.microsoft.com/office/drawing/2014/main" id="{9CD5805F-332B-B741-8DE0-E09B6832A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807" y="1249261"/>
            <a:ext cx="3114194" cy="381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C6FDD81-32C3-304B-BFAE-E14F27355BA6}"/>
              </a:ext>
            </a:extLst>
          </p:cNvPr>
          <p:cNvGrpSpPr/>
          <p:nvPr/>
        </p:nvGrpSpPr>
        <p:grpSpPr>
          <a:xfrm>
            <a:off x="228798" y="2226365"/>
            <a:ext cx="8716685" cy="2839311"/>
            <a:chOff x="228798" y="2226365"/>
            <a:chExt cx="8716685" cy="28393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857F18F-14AD-6B4D-B24C-6652EC11ECDB}"/>
                </a:ext>
              </a:extLst>
            </p:cNvPr>
            <p:cNvGrpSpPr/>
            <p:nvPr/>
          </p:nvGrpSpPr>
          <p:grpSpPr>
            <a:xfrm>
              <a:off x="228798" y="2226365"/>
              <a:ext cx="8716685" cy="2839311"/>
              <a:chOff x="228798" y="2226365"/>
              <a:chExt cx="8716685" cy="2839311"/>
            </a:xfrm>
          </p:grpSpPr>
          <p:pic>
            <p:nvPicPr>
              <p:cNvPr id="1025" name="Picture 1" descr="page5image1361016112">
                <a:extLst>
                  <a:ext uri="{FF2B5EF4-FFF2-40B4-BE49-F238E27FC236}">
                    <a16:creationId xmlns:a16="http://schemas.microsoft.com/office/drawing/2014/main" id="{E84D66DE-FE65-E447-A831-E32A67CCF1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798" y="2226365"/>
                <a:ext cx="8716685" cy="28393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F48A78-0FEE-1447-820A-365D5E4376EB}"/>
                  </a:ext>
                </a:extLst>
              </p:cNvPr>
              <p:cNvSpPr txBox="1"/>
              <p:nvPr/>
            </p:nvSpPr>
            <p:spPr>
              <a:xfrm>
                <a:off x="1169576" y="3452157"/>
                <a:ext cx="270939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60cm PWR FPC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AAECB5-FABC-3348-AE31-466D96D44301}"/>
                  </a:ext>
                </a:extLst>
              </p:cNvPr>
              <p:cNvSpPr txBox="1"/>
              <p:nvPr/>
            </p:nvSpPr>
            <p:spPr>
              <a:xfrm>
                <a:off x="3126632" y="2602223"/>
                <a:ext cx="270939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FFFF00"/>
                    </a:solidFill>
                  </a:rPr>
                  <a:t>40cm PWR FPC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0B7C55-0AF8-484B-9433-AD94E48B7505}"/>
                </a:ext>
              </a:extLst>
            </p:cNvPr>
            <p:cNvSpPr txBox="1"/>
            <p:nvPr/>
          </p:nvSpPr>
          <p:spPr>
            <a:xfrm>
              <a:off x="4887075" y="4246962"/>
              <a:ext cx="29209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ALICE: 15cm PWR FPC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8710C7C-1842-9B45-8E84-C3F9FB4530B2}"/>
              </a:ext>
            </a:extLst>
          </p:cNvPr>
          <p:cNvSpPr txBox="1"/>
          <p:nvPr/>
        </p:nvSpPr>
        <p:spPr>
          <a:xfrm>
            <a:off x="9077807" y="5376297"/>
            <a:ext cx="27729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Followed identical </a:t>
            </a:r>
          </a:p>
          <a:p>
            <a:r>
              <a:rPr lang="en-US" dirty="0"/>
              <a:t>ALICE IB QA test procedure,</a:t>
            </a:r>
          </a:p>
          <a:p>
            <a:r>
              <a:rPr lang="en-US" dirty="0">
                <a:solidFill>
                  <a:srgbClr val="FF0000"/>
                </a:solidFill>
              </a:rPr>
              <a:t>with a 8m </a:t>
            </a:r>
            <a:r>
              <a:rPr lang="en-US" dirty="0" err="1">
                <a:solidFill>
                  <a:srgbClr val="FF0000"/>
                </a:solidFill>
              </a:rPr>
              <a:t>SamTec</a:t>
            </a:r>
            <a:r>
              <a:rPr lang="en-US" dirty="0">
                <a:solidFill>
                  <a:srgbClr val="FF0000"/>
                </a:solidFill>
              </a:rPr>
              <a:t> cable!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28A9E75-0251-AD47-B80F-0A0860D84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DC3DC-529E-9E49-8552-4A749BD8104F}" type="datetime1">
              <a:rPr lang="en-US" smtClean="0"/>
              <a:t>10/11/18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31AFFFA-BBFF-E14C-BB6A-17B04CC26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PMG Meeting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5753A77-F9D3-2B48-BD86-1D3B38431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05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1865</TotalTime>
  <Words>1309</Words>
  <Application>Microsoft Macintosh PowerPoint</Application>
  <PresentationFormat>Widescreen</PresentationFormat>
  <Paragraphs>341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Symbol</vt:lpstr>
      <vt:lpstr>Office Theme</vt:lpstr>
      <vt:lpstr>MVTX Stave Production Readiness </vt:lpstr>
      <vt:lpstr>MVTX Detector</vt:lpstr>
      <vt:lpstr>INTT-MVTX Conflict: a Resolution</vt:lpstr>
      <vt:lpstr>PowerPoint Presentation</vt:lpstr>
      <vt:lpstr>IB FPC Layout</vt:lpstr>
      <vt:lpstr>FPC Extension for Connection to Electrical Services</vt:lpstr>
      <vt:lpstr>PowerPoint Presentation</vt:lpstr>
      <vt:lpstr>Two HICs Produced and Tested at CERN w/ Extended Power Cables NO noticeable difference in sensor performance, as expected </vt:lpstr>
      <vt:lpstr>Test Stave/HIC with extended power PCB</vt:lpstr>
      <vt:lpstr>HICs Test Results from CERN </vt:lpstr>
      <vt:lpstr>MVTX middle layer – power extension cable assembly including the reduced ID &amp; OD patch-panel</vt:lpstr>
      <vt:lpstr>PowerPoint Presentation</vt:lpstr>
      <vt:lpstr>Latest CAD model patch panels;</vt:lpstr>
      <vt:lpstr>Summary: Modifications of the Power Extension PCB w.r.t. ALICE IB Design</vt:lpstr>
      <vt:lpstr>Sensor Irradiation Test</vt:lpstr>
      <vt:lpstr>Sensor Radiation Hardness – OK at 2.7MRad </vt:lpstr>
      <vt:lpstr>sPHENIX MVTX Max. Hit and Noise Rates</vt:lpstr>
      <vt:lpstr>Expected B-field in the Rack Area (RU, PU Electronics)</vt:lpstr>
      <vt:lpstr>SamTec Cables Tested and Finalized for ITS: ~8m!</vt:lpstr>
      <vt:lpstr>PowerPoint Presentation</vt:lpstr>
      <vt:lpstr>Summary:</vt:lpstr>
      <vt:lpstr>Backup slides</vt:lpstr>
      <vt:lpstr>sPHENIX/MVTX IB Stave Assembly Procedure  (to be confirmed/optimized by ALICE)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Staves </dc:title>
  <dc:creator>Ming Liu</dc:creator>
  <cp:lastModifiedBy>Ming Liu</cp:lastModifiedBy>
  <cp:revision>163</cp:revision>
  <dcterms:created xsi:type="dcterms:W3CDTF">2018-10-10T21:41:04Z</dcterms:created>
  <dcterms:modified xsi:type="dcterms:W3CDTF">2018-10-12T04:46:36Z</dcterms:modified>
</cp:coreProperties>
</file>