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56" r:id="rId2"/>
    <p:sldId id="317" r:id="rId3"/>
    <p:sldId id="257" r:id="rId4"/>
    <p:sldId id="265" r:id="rId5"/>
    <p:sldId id="576" r:id="rId6"/>
    <p:sldId id="258" r:id="rId7"/>
    <p:sldId id="623" r:id="rId8"/>
    <p:sldId id="259" r:id="rId9"/>
    <p:sldId id="260" r:id="rId10"/>
    <p:sldId id="624" r:id="rId11"/>
    <p:sldId id="625" r:id="rId12"/>
    <p:sldId id="626" r:id="rId13"/>
    <p:sldId id="627" r:id="rId14"/>
    <p:sldId id="628" r:id="rId15"/>
    <p:sldId id="62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34"/>
    <p:restoredTop sz="94643"/>
  </p:normalViewPr>
  <p:slideViewPr>
    <p:cSldViewPr snapToGrid="0" snapToObjects="1">
      <p:cViewPr varScale="1">
        <p:scale>
          <a:sx n="121" d="100"/>
          <a:sy n="121" d="100"/>
        </p:scale>
        <p:origin x="176" y="304"/>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EE8F0A-CCD6-564B-B2D9-BD14E07F0AD4}" type="datetimeFigureOut">
              <a:rPr lang="en-US" smtClean="0"/>
              <a:t>10/9/18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656CB-44BE-F544-B811-30E25E31D608}" type="slidenum">
              <a:rPr lang="en-US" smtClean="0"/>
              <a:t>‹#›</a:t>
            </a:fld>
            <a:endParaRPr lang="en-US"/>
          </a:p>
        </p:txBody>
      </p:sp>
    </p:spTree>
    <p:extLst>
      <p:ext uri="{BB962C8B-B14F-4D97-AF65-F5344CB8AC3E}">
        <p14:creationId xmlns:p14="http://schemas.microsoft.com/office/powerpoint/2010/main" val="58955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6233B-79C8-EA49-8343-3AEFE6F5CE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74526B-BECA-9945-923A-55D7CAC507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411613-C750-FA45-8F15-37B8856B9F1E}"/>
              </a:ext>
            </a:extLst>
          </p:cNvPr>
          <p:cNvSpPr>
            <a:spLocks noGrp="1"/>
          </p:cNvSpPr>
          <p:nvPr>
            <p:ph type="dt" sz="half" idx="10"/>
          </p:nvPr>
        </p:nvSpPr>
        <p:spPr/>
        <p:txBody>
          <a:bodyPr/>
          <a:lstStyle/>
          <a:p>
            <a:fld id="{771D8902-DF30-984C-80E9-F30D3D692C7F}" type="datetime1">
              <a:rPr lang="en-US" smtClean="0"/>
              <a:t>10/9/18</a:t>
            </a:fld>
            <a:endParaRPr lang="en-US"/>
          </a:p>
        </p:txBody>
      </p:sp>
      <p:sp>
        <p:nvSpPr>
          <p:cNvPr id="5" name="Footer Placeholder 4">
            <a:extLst>
              <a:ext uri="{FF2B5EF4-FFF2-40B4-BE49-F238E27FC236}">
                <a16:creationId xmlns:a16="http://schemas.microsoft.com/office/drawing/2014/main" id="{AAAE2B31-AF10-E24A-851C-06DB33AAFF91}"/>
              </a:ext>
            </a:extLst>
          </p:cNvPr>
          <p:cNvSpPr>
            <a:spLocks noGrp="1"/>
          </p:cNvSpPr>
          <p:nvPr>
            <p:ph type="ftr" sz="quarter" idx="11"/>
          </p:nvPr>
        </p:nvSpPr>
        <p:spPr/>
        <p:txBody>
          <a:bodyPr/>
          <a:lstStyle/>
          <a:p>
            <a:r>
              <a:rPr lang="en-US"/>
              <a:t>MVTX Monthly Status Report</a:t>
            </a:r>
          </a:p>
        </p:txBody>
      </p:sp>
      <p:sp>
        <p:nvSpPr>
          <p:cNvPr id="6" name="Slide Number Placeholder 5">
            <a:extLst>
              <a:ext uri="{FF2B5EF4-FFF2-40B4-BE49-F238E27FC236}">
                <a16:creationId xmlns:a16="http://schemas.microsoft.com/office/drawing/2014/main" id="{8A697324-54E3-A04B-9B1A-08EA4F48043C}"/>
              </a:ext>
            </a:extLst>
          </p:cNvPr>
          <p:cNvSpPr>
            <a:spLocks noGrp="1"/>
          </p:cNvSpPr>
          <p:nvPr>
            <p:ph type="sldNum" sz="quarter" idx="12"/>
          </p:nvPr>
        </p:nvSpPr>
        <p:spPr/>
        <p:txBody>
          <a:bodyPr/>
          <a:lstStyle/>
          <a:p>
            <a:fld id="{73ED6BD4-CFF7-FB45-8B7C-AC215C084BB3}" type="slidenum">
              <a:rPr lang="en-US" smtClean="0"/>
              <a:t>‹#›</a:t>
            </a:fld>
            <a:endParaRPr lang="en-US"/>
          </a:p>
        </p:txBody>
      </p:sp>
    </p:spTree>
    <p:extLst>
      <p:ext uri="{BB962C8B-B14F-4D97-AF65-F5344CB8AC3E}">
        <p14:creationId xmlns:p14="http://schemas.microsoft.com/office/powerpoint/2010/main" val="2238466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228E-4E16-7B41-BE8F-CA6D45B76F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C88525-63A7-E649-B596-2F3A193D63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D0E37-0E83-7E4C-9871-401FD2254E1D}"/>
              </a:ext>
            </a:extLst>
          </p:cNvPr>
          <p:cNvSpPr>
            <a:spLocks noGrp="1"/>
          </p:cNvSpPr>
          <p:nvPr>
            <p:ph type="dt" sz="half" idx="10"/>
          </p:nvPr>
        </p:nvSpPr>
        <p:spPr/>
        <p:txBody>
          <a:bodyPr/>
          <a:lstStyle/>
          <a:p>
            <a:fld id="{5534F6F7-A76C-F44A-827D-E2FB178648A7}" type="datetime1">
              <a:rPr lang="en-US" smtClean="0"/>
              <a:t>10/9/18</a:t>
            </a:fld>
            <a:endParaRPr lang="en-US"/>
          </a:p>
        </p:txBody>
      </p:sp>
      <p:sp>
        <p:nvSpPr>
          <p:cNvPr id="5" name="Footer Placeholder 4">
            <a:extLst>
              <a:ext uri="{FF2B5EF4-FFF2-40B4-BE49-F238E27FC236}">
                <a16:creationId xmlns:a16="http://schemas.microsoft.com/office/drawing/2014/main" id="{9FFF4433-0BC7-1041-BF4C-FD061BC584C5}"/>
              </a:ext>
            </a:extLst>
          </p:cNvPr>
          <p:cNvSpPr>
            <a:spLocks noGrp="1"/>
          </p:cNvSpPr>
          <p:nvPr>
            <p:ph type="ftr" sz="quarter" idx="11"/>
          </p:nvPr>
        </p:nvSpPr>
        <p:spPr/>
        <p:txBody>
          <a:bodyPr/>
          <a:lstStyle/>
          <a:p>
            <a:r>
              <a:rPr lang="en-US"/>
              <a:t>MVTX Monthly Status Report</a:t>
            </a:r>
          </a:p>
        </p:txBody>
      </p:sp>
      <p:sp>
        <p:nvSpPr>
          <p:cNvPr id="6" name="Slide Number Placeholder 5">
            <a:extLst>
              <a:ext uri="{FF2B5EF4-FFF2-40B4-BE49-F238E27FC236}">
                <a16:creationId xmlns:a16="http://schemas.microsoft.com/office/drawing/2014/main" id="{09BE0441-B9BF-0441-B9A3-5535EDFECDAD}"/>
              </a:ext>
            </a:extLst>
          </p:cNvPr>
          <p:cNvSpPr>
            <a:spLocks noGrp="1"/>
          </p:cNvSpPr>
          <p:nvPr>
            <p:ph type="sldNum" sz="quarter" idx="12"/>
          </p:nvPr>
        </p:nvSpPr>
        <p:spPr/>
        <p:txBody>
          <a:bodyPr/>
          <a:lstStyle/>
          <a:p>
            <a:fld id="{73ED6BD4-CFF7-FB45-8B7C-AC215C084BB3}" type="slidenum">
              <a:rPr lang="en-US" smtClean="0"/>
              <a:t>‹#›</a:t>
            </a:fld>
            <a:endParaRPr lang="en-US"/>
          </a:p>
        </p:txBody>
      </p:sp>
    </p:spTree>
    <p:extLst>
      <p:ext uri="{BB962C8B-B14F-4D97-AF65-F5344CB8AC3E}">
        <p14:creationId xmlns:p14="http://schemas.microsoft.com/office/powerpoint/2010/main" val="3660009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C47326-2605-414E-8C77-0233DD71E3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6A9FBE-E971-F84A-9F4E-8E3A3BA1996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32977-8E30-BD4C-A241-9620572B0401}"/>
              </a:ext>
            </a:extLst>
          </p:cNvPr>
          <p:cNvSpPr>
            <a:spLocks noGrp="1"/>
          </p:cNvSpPr>
          <p:nvPr>
            <p:ph type="dt" sz="half" idx="10"/>
          </p:nvPr>
        </p:nvSpPr>
        <p:spPr/>
        <p:txBody>
          <a:bodyPr/>
          <a:lstStyle/>
          <a:p>
            <a:fld id="{839F3BD5-FABA-2947-BC92-B4C3CD4C70AE}" type="datetime1">
              <a:rPr lang="en-US" smtClean="0"/>
              <a:t>10/9/18</a:t>
            </a:fld>
            <a:endParaRPr lang="en-US"/>
          </a:p>
        </p:txBody>
      </p:sp>
      <p:sp>
        <p:nvSpPr>
          <p:cNvPr id="5" name="Footer Placeholder 4">
            <a:extLst>
              <a:ext uri="{FF2B5EF4-FFF2-40B4-BE49-F238E27FC236}">
                <a16:creationId xmlns:a16="http://schemas.microsoft.com/office/drawing/2014/main" id="{973FCEB4-3059-BB43-92C1-B51E038AA1D5}"/>
              </a:ext>
            </a:extLst>
          </p:cNvPr>
          <p:cNvSpPr>
            <a:spLocks noGrp="1"/>
          </p:cNvSpPr>
          <p:nvPr>
            <p:ph type="ftr" sz="quarter" idx="11"/>
          </p:nvPr>
        </p:nvSpPr>
        <p:spPr/>
        <p:txBody>
          <a:bodyPr/>
          <a:lstStyle/>
          <a:p>
            <a:r>
              <a:rPr lang="en-US"/>
              <a:t>MVTX Monthly Status Report</a:t>
            </a:r>
          </a:p>
        </p:txBody>
      </p:sp>
      <p:sp>
        <p:nvSpPr>
          <p:cNvPr id="6" name="Slide Number Placeholder 5">
            <a:extLst>
              <a:ext uri="{FF2B5EF4-FFF2-40B4-BE49-F238E27FC236}">
                <a16:creationId xmlns:a16="http://schemas.microsoft.com/office/drawing/2014/main" id="{FA96B96A-4583-B54E-8768-BEEC62592675}"/>
              </a:ext>
            </a:extLst>
          </p:cNvPr>
          <p:cNvSpPr>
            <a:spLocks noGrp="1"/>
          </p:cNvSpPr>
          <p:nvPr>
            <p:ph type="sldNum" sz="quarter" idx="12"/>
          </p:nvPr>
        </p:nvSpPr>
        <p:spPr/>
        <p:txBody>
          <a:bodyPr/>
          <a:lstStyle/>
          <a:p>
            <a:fld id="{73ED6BD4-CFF7-FB45-8B7C-AC215C084BB3}" type="slidenum">
              <a:rPr lang="en-US" smtClean="0"/>
              <a:t>‹#›</a:t>
            </a:fld>
            <a:endParaRPr lang="en-US"/>
          </a:p>
        </p:txBody>
      </p:sp>
    </p:spTree>
    <p:extLst>
      <p:ext uri="{BB962C8B-B14F-4D97-AF65-F5344CB8AC3E}">
        <p14:creationId xmlns:p14="http://schemas.microsoft.com/office/powerpoint/2010/main" val="4050143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6" name="Straight Connector 5"/>
          <p:cNvCxnSpPr/>
          <p:nvPr userDrawn="1"/>
        </p:nvCxnSpPr>
        <p:spPr>
          <a:xfrm>
            <a:off x="143934" y="476590"/>
            <a:ext cx="11904133" cy="0"/>
          </a:xfrm>
          <a:prstGeom prst="line">
            <a:avLst/>
          </a:prstGeom>
          <a:ln w="28575"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20611" y="6597440"/>
            <a:ext cx="1440000" cy="144020"/>
          </a:xfrm>
          <a:prstGeom prst="rect">
            <a:avLst/>
          </a:prstGeom>
          <a:noFill/>
        </p:spPr>
        <p:txBody>
          <a:bodyPr wrap="square" lIns="0" tIns="0" rIns="0" bIns="0" rtlCol="0" anchor="ctr" anchorCtr="0">
            <a:noAutofit/>
          </a:bodyPr>
          <a:lstStyle/>
          <a:p>
            <a:pPr algn="ctr"/>
            <a:r>
              <a:rPr lang="en-US" sz="1200" b="1" dirty="0">
                <a:solidFill>
                  <a:srgbClr val="C00000"/>
                </a:solidFill>
              </a:rPr>
              <a:t>ALICE ITS UPGRADE</a:t>
            </a:r>
          </a:p>
        </p:txBody>
      </p:sp>
      <p:cxnSp>
        <p:nvCxnSpPr>
          <p:cNvPr id="9" name="Straight Connector 8"/>
          <p:cNvCxnSpPr>
            <a:stCxn id="3" idx="1"/>
            <a:endCxn id="8" idx="3"/>
          </p:cNvCxnSpPr>
          <p:nvPr userDrawn="1"/>
        </p:nvCxnSpPr>
        <p:spPr>
          <a:xfrm flipH="1" flipV="1">
            <a:off x="1460611" y="6669450"/>
            <a:ext cx="10204162" cy="503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11664773" y="6530485"/>
            <a:ext cx="480000" cy="288000"/>
          </a:xfrm>
          <a:prstGeom prst="rect">
            <a:avLst/>
          </a:prstGeom>
          <a:noFill/>
        </p:spPr>
        <p:txBody>
          <a:bodyPr wrap="none" lIns="36000" tIns="36000" rIns="36000" bIns="36000" rtlCol="0" anchor="ctr" anchorCtr="0">
            <a:noAutofit/>
          </a:bodyPr>
          <a:lstStyle/>
          <a:p>
            <a:pPr algn="ctr"/>
            <a:fld id="{5A66A5A2-A1A2-4C84-BB8D-1231440C4C59}" type="slidenum">
              <a:rPr lang="en-US" sz="1600" b="1" smtClean="0">
                <a:solidFill>
                  <a:schemeClr val="tx2"/>
                </a:solidFill>
              </a:rPr>
              <a:pPr algn="ctr"/>
              <a:t>‹#›</a:t>
            </a:fld>
            <a:endParaRPr lang="en-US" sz="1600" b="1" dirty="0">
              <a:solidFill>
                <a:schemeClr val="tx2"/>
              </a:solidFill>
            </a:endParaRPr>
          </a:p>
        </p:txBody>
      </p:sp>
    </p:spTree>
    <p:extLst>
      <p:ext uri="{BB962C8B-B14F-4D97-AF65-F5344CB8AC3E}">
        <p14:creationId xmlns:p14="http://schemas.microsoft.com/office/powerpoint/2010/main" val="3789338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4C6B-CC2D-A342-B74F-1DAAB76B1A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B39CD-A8E2-7A4E-8B1B-B96BDBDBBF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7A762-9BA5-9A49-A85D-C7A0EFED6EEC}"/>
              </a:ext>
            </a:extLst>
          </p:cNvPr>
          <p:cNvSpPr>
            <a:spLocks noGrp="1"/>
          </p:cNvSpPr>
          <p:nvPr>
            <p:ph type="dt" sz="half" idx="10"/>
          </p:nvPr>
        </p:nvSpPr>
        <p:spPr/>
        <p:txBody>
          <a:bodyPr/>
          <a:lstStyle/>
          <a:p>
            <a:fld id="{4DCC3EBE-7392-3F42-85FE-9454182ED0DE}" type="datetime1">
              <a:rPr lang="en-US" smtClean="0"/>
              <a:t>10/9/18</a:t>
            </a:fld>
            <a:endParaRPr lang="en-US"/>
          </a:p>
        </p:txBody>
      </p:sp>
      <p:sp>
        <p:nvSpPr>
          <p:cNvPr id="5" name="Footer Placeholder 4">
            <a:extLst>
              <a:ext uri="{FF2B5EF4-FFF2-40B4-BE49-F238E27FC236}">
                <a16:creationId xmlns:a16="http://schemas.microsoft.com/office/drawing/2014/main" id="{50031A4D-7EBD-5F43-9B1E-AF1FF24683FC}"/>
              </a:ext>
            </a:extLst>
          </p:cNvPr>
          <p:cNvSpPr>
            <a:spLocks noGrp="1"/>
          </p:cNvSpPr>
          <p:nvPr>
            <p:ph type="ftr" sz="quarter" idx="11"/>
          </p:nvPr>
        </p:nvSpPr>
        <p:spPr/>
        <p:txBody>
          <a:bodyPr/>
          <a:lstStyle/>
          <a:p>
            <a:r>
              <a:rPr lang="en-US"/>
              <a:t>MVTX Monthly Status Report</a:t>
            </a:r>
          </a:p>
        </p:txBody>
      </p:sp>
      <p:sp>
        <p:nvSpPr>
          <p:cNvPr id="6" name="Slide Number Placeholder 5">
            <a:extLst>
              <a:ext uri="{FF2B5EF4-FFF2-40B4-BE49-F238E27FC236}">
                <a16:creationId xmlns:a16="http://schemas.microsoft.com/office/drawing/2014/main" id="{FDA7C65B-2BBB-9F4D-94B0-74715634018F}"/>
              </a:ext>
            </a:extLst>
          </p:cNvPr>
          <p:cNvSpPr>
            <a:spLocks noGrp="1"/>
          </p:cNvSpPr>
          <p:nvPr>
            <p:ph type="sldNum" sz="quarter" idx="12"/>
          </p:nvPr>
        </p:nvSpPr>
        <p:spPr/>
        <p:txBody>
          <a:bodyPr/>
          <a:lstStyle/>
          <a:p>
            <a:fld id="{73ED6BD4-CFF7-FB45-8B7C-AC215C084BB3}" type="slidenum">
              <a:rPr lang="en-US" smtClean="0"/>
              <a:t>‹#›</a:t>
            </a:fld>
            <a:endParaRPr lang="en-US"/>
          </a:p>
        </p:txBody>
      </p:sp>
    </p:spTree>
    <p:extLst>
      <p:ext uri="{BB962C8B-B14F-4D97-AF65-F5344CB8AC3E}">
        <p14:creationId xmlns:p14="http://schemas.microsoft.com/office/powerpoint/2010/main" val="1112254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F2EE1-B5F5-A149-AE2A-1AD72856E5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8B22B7-AF04-1B43-B4FD-529B4415CA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F253D7-1308-9B49-8E5E-7571324066EA}"/>
              </a:ext>
            </a:extLst>
          </p:cNvPr>
          <p:cNvSpPr>
            <a:spLocks noGrp="1"/>
          </p:cNvSpPr>
          <p:nvPr>
            <p:ph type="dt" sz="half" idx="10"/>
          </p:nvPr>
        </p:nvSpPr>
        <p:spPr/>
        <p:txBody>
          <a:bodyPr/>
          <a:lstStyle/>
          <a:p>
            <a:fld id="{66F4EAD3-04C5-DF4D-8F11-339624E66C60}" type="datetime1">
              <a:rPr lang="en-US" smtClean="0"/>
              <a:t>10/9/18</a:t>
            </a:fld>
            <a:endParaRPr lang="en-US"/>
          </a:p>
        </p:txBody>
      </p:sp>
      <p:sp>
        <p:nvSpPr>
          <p:cNvPr id="5" name="Footer Placeholder 4">
            <a:extLst>
              <a:ext uri="{FF2B5EF4-FFF2-40B4-BE49-F238E27FC236}">
                <a16:creationId xmlns:a16="http://schemas.microsoft.com/office/drawing/2014/main" id="{3E7ABF3E-610F-6140-A6D7-064472EB76FF}"/>
              </a:ext>
            </a:extLst>
          </p:cNvPr>
          <p:cNvSpPr>
            <a:spLocks noGrp="1"/>
          </p:cNvSpPr>
          <p:nvPr>
            <p:ph type="ftr" sz="quarter" idx="11"/>
          </p:nvPr>
        </p:nvSpPr>
        <p:spPr/>
        <p:txBody>
          <a:bodyPr/>
          <a:lstStyle/>
          <a:p>
            <a:r>
              <a:rPr lang="en-US"/>
              <a:t>MVTX Monthly Status Report</a:t>
            </a:r>
          </a:p>
        </p:txBody>
      </p:sp>
      <p:sp>
        <p:nvSpPr>
          <p:cNvPr id="6" name="Slide Number Placeholder 5">
            <a:extLst>
              <a:ext uri="{FF2B5EF4-FFF2-40B4-BE49-F238E27FC236}">
                <a16:creationId xmlns:a16="http://schemas.microsoft.com/office/drawing/2014/main" id="{899E22D6-B9EB-9A46-BB92-650803D05C9C}"/>
              </a:ext>
            </a:extLst>
          </p:cNvPr>
          <p:cNvSpPr>
            <a:spLocks noGrp="1"/>
          </p:cNvSpPr>
          <p:nvPr>
            <p:ph type="sldNum" sz="quarter" idx="12"/>
          </p:nvPr>
        </p:nvSpPr>
        <p:spPr/>
        <p:txBody>
          <a:bodyPr/>
          <a:lstStyle/>
          <a:p>
            <a:fld id="{73ED6BD4-CFF7-FB45-8B7C-AC215C084BB3}" type="slidenum">
              <a:rPr lang="en-US" smtClean="0"/>
              <a:t>‹#›</a:t>
            </a:fld>
            <a:endParaRPr lang="en-US"/>
          </a:p>
        </p:txBody>
      </p:sp>
    </p:spTree>
    <p:extLst>
      <p:ext uri="{BB962C8B-B14F-4D97-AF65-F5344CB8AC3E}">
        <p14:creationId xmlns:p14="http://schemas.microsoft.com/office/powerpoint/2010/main" val="1896182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0CF6-4F39-FC46-B9CE-4FCF9909E0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F81DCC-73D2-3948-A67B-D713C24A9D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E297D5-8C8B-524F-A505-877881461E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B6659D-C4B4-7747-8E62-DA5B9FE75884}"/>
              </a:ext>
            </a:extLst>
          </p:cNvPr>
          <p:cNvSpPr>
            <a:spLocks noGrp="1"/>
          </p:cNvSpPr>
          <p:nvPr>
            <p:ph type="dt" sz="half" idx="10"/>
          </p:nvPr>
        </p:nvSpPr>
        <p:spPr/>
        <p:txBody>
          <a:bodyPr/>
          <a:lstStyle/>
          <a:p>
            <a:fld id="{C8258A2F-9A53-1C48-B291-C0DD2ACAE0B3}" type="datetime1">
              <a:rPr lang="en-US" smtClean="0"/>
              <a:t>10/9/18</a:t>
            </a:fld>
            <a:endParaRPr lang="en-US"/>
          </a:p>
        </p:txBody>
      </p:sp>
      <p:sp>
        <p:nvSpPr>
          <p:cNvPr id="6" name="Footer Placeholder 5">
            <a:extLst>
              <a:ext uri="{FF2B5EF4-FFF2-40B4-BE49-F238E27FC236}">
                <a16:creationId xmlns:a16="http://schemas.microsoft.com/office/drawing/2014/main" id="{068C7E43-393E-7D43-8CD7-6F3BA28BED56}"/>
              </a:ext>
            </a:extLst>
          </p:cNvPr>
          <p:cNvSpPr>
            <a:spLocks noGrp="1"/>
          </p:cNvSpPr>
          <p:nvPr>
            <p:ph type="ftr" sz="quarter" idx="11"/>
          </p:nvPr>
        </p:nvSpPr>
        <p:spPr/>
        <p:txBody>
          <a:bodyPr/>
          <a:lstStyle/>
          <a:p>
            <a:r>
              <a:rPr lang="en-US"/>
              <a:t>MVTX Monthly Status Report</a:t>
            </a:r>
          </a:p>
        </p:txBody>
      </p:sp>
      <p:sp>
        <p:nvSpPr>
          <p:cNvPr id="7" name="Slide Number Placeholder 6">
            <a:extLst>
              <a:ext uri="{FF2B5EF4-FFF2-40B4-BE49-F238E27FC236}">
                <a16:creationId xmlns:a16="http://schemas.microsoft.com/office/drawing/2014/main" id="{BFF094D4-8511-1F41-88C4-9E8CC73FA233}"/>
              </a:ext>
            </a:extLst>
          </p:cNvPr>
          <p:cNvSpPr>
            <a:spLocks noGrp="1"/>
          </p:cNvSpPr>
          <p:nvPr>
            <p:ph type="sldNum" sz="quarter" idx="12"/>
          </p:nvPr>
        </p:nvSpPr>
        <p:spPr/>
        <p:txBody>
          <a:bodyPr/>
          <a:lstStyle/>
          <a:p>
            <a:fld id="{73ED6BD4-CFF7-FB45-8B7C-AC215C084BB3}" type="slidenum">
              <a:rPr lang="en-US" smtClean="0"/>
              <a:t>‹#›</a:t>
            </a:fld>
            <a:endParaRPr lang="en-US"/>
          </a:p>
        </p:txBody>
      </p:sp>
    </p:spTree>
    <p:extLst>
      <p:ext uri="{BB962C8B-B14F-4D97-AF65-F5344CB8AC3E}">
        <p14:creationId xmlns:p14="http://schemas.microsoft.com/office/powerpoint/2010/main" val="4208195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BF22-9911-1C4B-B700-F5B3C031D0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7E4039-49FE-6143-89B8-3E834143BF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5C4AC63-9DEF-3B40-804D-2B625AC1E7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B69BDF-7E2D-AA48-A981-29F8B8FBE5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212272-6728-6B4B-9936-6212E20675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A1DF4B-B17D-CF49-A8B2-06EF605AFFF4}"/>
              </a:ext>
            </a:extLst>
          </p:cNvPr>
          <p:cNvSpPr>
            <a:spLocks noGrp="1"/>
          </p:cNvSpPr>
          <p:nvPr>
            <p:ph type="dt" sz="half" idx="10"/>
          </p:nvPr>
        </p:nvSpPr>
        <p:spPr/>
        <p:txBody>
          <a:bodyPr/>
          <a:lstStyle/>
          <a:p>
            <a:fld id="{CA4B639F-8C05-C84B-A122-8567ED92A9E6}" type="datetime1">
              <a:rPr lang="en-US" smtClean="0"/>
              <a:t>10/9/18</a:t>
            </a:fld>
            <a:endParaRPr lang="en-US"/>
          </a:p>
        </p:txBody>
      </p:sp>
      <p:sp>
        <p:nvSpPr>
          <p:cNvPr id="8" name="Footer Placeholder 7">
            <a:extLst>
              <a:ext uri="{FF2B5EF4-FFF2-40B4-BE49-F238E27FC236}">
                <a16:creationId xmlns:a16="http://schemas.microsoft.com/office/drawing/2014/main" id="{CD4AEA57-A307-0749-94A3-92D46BA2353A}"/>
              </a:ext>
            </a:extLst>
          </p:cNvPr>
          <p:cNvSpPr>
            <a:spLocks noGrp="1"/>
          </p:cNvSpPr>
          <p:nvPr>
            <p:ph type="ftr" sz="quarter" idx="11"/>
          </p:nvPr>
        </p:nvSpPr>
        <p:spPr/>
        <p:txBody>
          <a:bodyPr/>
          <a:lstStyle/>
          <a:p>
            <a:r>
              <a:rPr lang="en-US"/>
              <a:t>MVTX Monthly Status Report</a:t>
            </a:r>
          </a:p>
        </p:txBody>
      </p:sp>
      <p:sp>
        <p:nvSpPr>
          <p:cNvPr id="9" name="Slide Number Placeholder 8">
            <a:extLst>
              <a:ext uri="{FF2B5EF4-FFF2-40B4-BE49-F238E27FC236}">
                <a16:creationId xmlns:a16="http://schemas.microsoft.com/office/drawing/2014/main" id="{6BC6B023-24DC-7E46-974D-5E85EC672278}"/>
              </a:ext>
            </a:extLst>
          </p:cNvPr>
          <p:cNvSpPr>
            <a:spLocks noGrp="1"/>
          </p:cNvSpPr>
          <p:nvPr>
            <p:ph type="sldNum" sz="quarter" idx="12"/>
          </p:nvPr>
        </p:nvSpPr>
        <p:spPr/>
        <p:txBody>
          <a:bodyPr/>
          <a:lstStyle/>
          <a:p>
            <a:fld id="{73ED6BD4-CFF7-FB45-8B7C-AC215C084BB3}" type="slidenum">
              <a:rPr lang="en-US" smtClean="0"/>
              <a:t>‹#›</a:t>
            </a:fld>
            <a:endParaRPr lang="en-US"/>
          </a:p>
        </p:txBody>
      </p:sp>
    </p:spTree>
    <p:extLst>
      <p:ext uri="{BB962C8B-B14F-4D97-AF65-F5344CB8AC3E}">
        <p14:creationId xmlns:p14="http://schemas.microsoft.com/office/powerpoint/2010/main" val="142420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5460A-72AA-AD4C-AB59-3134448825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47E798-4589-D941-8354-DF1AF7B47E3F}"/>
              </a:ext>
            </a:extLst>
          </p:cNvPr>
          <p:cNvSpPr>
            <a:spLocks noGrp="1"/>
          </p:cNvSpPr>
          <p:nvPr>
            <p:ph type="dt" sz="half" idx="10"/>
          </p:nvPr>
        </p:nvSpPr>
        <p:spPr/>
        <p:txBody>
          <a:bodyPr/>
          <a:lstStyle/>
          <a:p>
            <a:fld id="{ABBD121F-B816-C147-9C91-72F4703CA604}" type="datetime1">
              <a:rPr lang="en-US" smtClean="0"/>
              <a:t>10/9/18</a:t>
            </a:fld>
            <a:endParaRPr lang="en-US"/>
          </a:p>
        </p:txBody>
      </p:sp>
      <p:sp>
        <p:nvSpPr>
          <p:cNvPr id="4" name="Footer Placeholder 3">
            <a:extLst>
              <a:ext uri="{FF2B5EF4-FFF2-40B4-BE49-F238E27FC236}">
                <a16:creationId xmlns:a16="http://schemas.microsoft.com/office/drawing/2014/main" id="{4567C24A-9718-2E4E-8B79-BFD5B1C9F497}"/>
              </a:ext>
            </a:extLst>
          </p:cNvPr>
          <p:cNvSpPr>
            <a:spLocks noGrp="1"/>
          </p:cNvSpPr>
          <p:nvPr>
            <p:ph type="ftr" sz="quarter" idx="11"/>
          </p:nvPr>
        </p:nvSpPr>
        <p:spPr/>
        <p:txBody>
          <a:bodyPr/>
          <a:lstStyle/>
          <a:p>
            <a:r>
              <a:rPr lang="en-US"/>
              <a:t>MVTX Monthly Status Report</a:t>
            </a:r>
          </a:p>
        </p:txBody>
      </p:sp>
      <p:sp>
        <p:nvSpPr>
          <p:cNvPr id="5" name="Slide Number Placeholder 4">
            <a:extLst>
              <a:ext uri="{FF2B5EF4-FFF2-40B4-BE49-F238E27FC236}">
                <a16:creationId xmlns:a16="http://schemas.microsoft.com/office/drawing/2014/main" id="{BE12F7D9-76FA-7143-AC71-030EC156C9F5}"/>
              </a:ext>
            </a:extLst>
          </p:cNvPr>
          <p:cNvSpPr>
            <a:spLocks noGrp="1"/>
          </p:cNvSpPr>
          <p:nvPr>
            <p:ph type="sldNum" sz="quarter" idx="12"/>
          </p:nvPr>
        </p:nvSpPr>
        <p:spPr/>
        <p:txBody>
          <a:bodyPr/>
          <a:lstStyle/>
          <a:p>
            <a:fld id="{73ED6BD4-CFF7-FB45-8B7C-AC215C084BB3}" type="slidenum">
              <a:rPr lang="en-US" smtClean="0"/>
              <a:t>‹#›</a:t>
            </a:fld>
            <a:endParaRPr lang="en-US"/>
          </a:p>
        </p:txBody>
      </p:sp>
    </p:spTree>
    <p:extLst>
      <p:ext uri="{BB962C8B-B14F-4D97-AF65-F5344CB8AC3E}">
        <p14:creationId xmlns:p14="http://schemas.microsoft.com/office/powerpoint/2010/main" val="3949530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0CD64-F4A4-E84F-BABB-60E2E986A9E2}"/>
              </a:ext>
            </a:extLst>
          </p:cNvPr>
          <p:cNvSpPr>
            <a:spLocks noGrp="1"/>
          </p:cNvSpPr>
          <p:nvPr>
            <p:ph type="dt" sz="half" idx="10"/>
          </p:nvPr>
        </p:nvSpPr>
        <p:spPr/>
        <p:txBody>
          <a:bodyPr/>
          <a:lstStyle/>
          <a:p>
            <a:fld id="{D681E4C7-10A1-804E-A04F-4428BBBF9908}" type="datetime1">
              <a:rPr lang="en-US" smtClean="0"/>
              <a:t>10/9/18</a:t>
            </a:fld>
            <a:endParaRPr lang="en-US"/>
          </a:p>
        </p:txBody>
      </p:sp>
      <p:sp>
        <p:nvSpPr>
          <p:cNvPr id="3" name="Footer Placeholder 2">
            <a:extLst>
              <a:ext uri="{FF2B5EF4-FFF2-40B4-BE49-F238E27FC236}">
                <a16:creationId xmlns:a16="http://schemas.microsoft.com/office/drawing/2014/main" id="{F727D284-0CFF-C745-A199-D3D438E6B6A4}"/>
              </a:ext>
            </a:extLst>
          </p:cNvPr>
          <p:cNvSpPr>
            <a:spLocks noGrp="1"/>
          </p:cNvSpPr>
          <p:nvPr>
            <p:ph type="ftr" sz="quarter" idx="11"/>
          </p:nvPr>
        </p:nvSpPr>
        <p:spPr/>
        <p:txBody>
          <a:bodyPr/>
          <a:lstStyle/>
          <a:p>
            <a:r>
              <a:rPr lang="en-US"/>
              <a:t>MVTX Monthly Status Report</a:t>
            </a:r>
          </a:p>
        </p:txBody>
      </p:sp>
      <p:sp>
        <p:nvSpPr>
          <p:cNvPr id="4" name="Slide Number Placeholder 3">
            <a:extLst>
              <a:ext uri="{FF2B5EF4-FFF2-40B4-BE49-F238E27FC236}">
                <a16:creationId xmlns:a16="http://schemas.microsoft.com/office/drawing/2014/main" id="{681DBDAE-1F7C-C749-9B86-125555965149}"/>
              </a:ext>
            </a:extLst>
          </p:cNvPr>
          <p:cNvSpPr>
            <a:spLocks noGrp="1"/>
          </p:cNvSpPr>
          <p:nvPr>
            <p:ph type="sldNum" sz="quarter" idx="12"/>
          </p:nvPr>
        </p:nvSpPr>
        <p:spPr/>
        <p:txBody>
          <a:bodyPr/>
          <a:lstStyle/>
          <a:p>
            <a:fld id="{73ED6BD4-CFF7-FB45-8B7C-AC215C084BB3}" type="slidenum">
              <a:rPr lang="en-US" smtClean="0"/>
              <a:t>‹#›</a:t>
            </a:fld>
            <a:endParaRPr lang="en-US"/>
          </a:p>
        </p:txBody>
      </p:sp>
    </p:spTree>
    <p:extLst>
      <p:ext uri="{BB962C8B-B14F-4D97-AF65-F5344CB8AC3E}">
        <p14:creationId xmlns:p14="http://schemas.microsoft.com/office/powerpoint/2010/main" val="47583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B2F4-6D2C-624A-8A24-07D0E9500D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150B25-B4D1-864E-875D-779A9A24A4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2CF818-732D-A144-BCDB-91462C317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B0DB60-6595-864D-A318-AECDC7C1A596}"/>
              </a:ext>
            </a:extLst>
          </p:cNvPr>
          <p:cNvSpPr>
            <a:spLocks noGrp="1"/>
          </p:cNvSpPr>
          <p:nvPr>
            <p:ph type="dt" sz="half" idx="10"/>
          </p:nvPr>
        </p:nvSpPr>
        <p:spPr/>
        <p:txBody>
          <a:bodyPr/>
          <a:lstStyle/>
          <a:p>
            <a:fld id="{2EE3DCDF-AC41-B94E-AE48-A863E2624D66}" type="datetime1">
              <a:rPr lang="en-US" smtClean="0"/>
              <a:t>10/9/18</a:t>
            </a:fld>
            <a:endParaRPr lang="en-US"/>
          </a:p>
        </p:txBody>
      </p:sp>
      <p:sp>
        <p:nvSpPr>
          <p:cNvPr id="6" name="Footer Placeholder 5">
            <a:extLst>
              <a:ext uri="{FF2B5EF4-FFF2-40B4-BE49-F238E27FC236}">
                <a16:creationId xmlns:a16="http://schemas.microsoft.com/office/drawing/2014/main" id="{1366BC0E-3CB9-7E4A-99A9-4750EBF2D297}"/>
              </a:ext>
            </a:extLst>
          </p:cNvPr>
          <p:cNvSpPr>
            <a:spLocks noGrp="1"/>
          </p:cNvSpPr>
          <p:nvPr>
            <p:ph type="ftr" sz="quarter" idx="11"/>
          </p:nvPr>
        </p:nvSpPr>
        <p:spPr/>
        <p:txBody>
          <a:bodyPr/>
          <a:lstStyle/>
          <a:p>
            <a:r>
              <a:rPr lang="en-US"/>
              <a:t>MVTX Monthly Status Report</a:t>
            </a:r>
          </a:p>
        </p:txBody>
      </p:sp>
      <p:sp>
        <p:nvSpPr>
          <p:cNvPr id="7" name="Slide Number Placeholder 6">
            <a:extLst>
              <a:ext uri="{FF2B5EF4-FFF2-40B4-BE49-F238E27FC236}">
                <a16:creationId xmlns:a16="http://schemas.microsoft.com/office/drawing/2014/main" id="{9648E672-272B-AA43-A78D-48ABA33B2C29}"/>
              </a:ext>
            </a:extLst>
          </p:cNvPr>
          <p:cNvSpPr>
            <a:spLocks noGrp="1"/>
          </p:cNvSpPr>
          <p:nvPr>
            <p:ph type="sldNum" sz="quarter" idx="12"/>
          </p:nvPr>
        </p:nvSpPr>
        <p:spPr/>
        <p:txBody>
          <a:bodyPr/>
          <a:lstStyle/>
          <a:p>
            <a:fld id="{73ED6BD4-CFF7-FB45-8B7C-AC215C084BB3}" type="slidenum">
              <a:rPr lang="en-US" smtClean="0"/>
              <a:t>‹#›</a:t>
            </a:fld>
            <a:endParaRPr lang="en-US"/>
          </a:p>
        </p:txBody>
      </p:sp>
    </p:spTree>
    <p:extLst>
      <p:ext uri="{BB962C8B-B14F-4D97-AF65-F5344CB8AC3E}">
        <p14:creationId xmlns:p14="http://schemas.microsoft.com/office/powerpoint/2010/main" val="1737579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5638-19A2-2B47-BB48-F13B30594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A5965A-7227-D149-A7A6-674DD8D77C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E73A94-55FF-8F46-8FEB-C2A68D0A68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222A03-F372-3A4C-8400-0C901EC474FF}"/>
              </a:ext>
            </a:extLst>
          </p:cNvPr>
          <p:cNvSpPr>
            <a:spLocks noGrp="1"/>
          </p:cNvSpPr>
          <p:nvPr>
            <p:ph type="dt" sz="half" idx="10"/>
          </p:nvPr>
        </p:nvSpPr>
        <p:spPr/>
        <p:txBody>
          <a:bodyPr/>
          <a:lstStyle/>
          <a:p>
            <a:fld id="{2830E42F-4549-AB4C-82E6-C4D0D19C0FDE}" type="datetime1">
              <a:rPr lang="en-US" smtClean="0"/>
              <a:t>10/9/18</a:t>
            </a:fld>
            <a:endParaRPr lang="en-US"/>
          </a:p>
        </p:txBody>
      </p:sp>
      <p:sp>
        <p:nvSpPr>
          <p:cNvPr id="6" name="Footer Placeholder 5">
            <a:extLst>
              <a:ext uri="{FF2B5EF4-FFF2-40B4-BE49-F238E27FC236}">
                <a16:creationId xmlns:a16="http://schemas.microsoft.com/office/drawing/2014/main" id="{A6146713-54A2-3E46-8A12-F4B5D7A5B09B}"/>
              </a:ext>
            </a:extLst>
          </p:cNvPr>
          <p:cNvSpPr>
            <a:spLocks noGrp="1"/>
          </p:cNvSpPr>
          <p:nvPr>
            <p:ph type="ftr" sz="quarter" idx="11"/>
          </p:nvPr>
        </p:nvSpPr>
        <p:spPr/>
        <p:txBody>
          <a:bodyPr/>
          <a:lstStyle/>
          <a:p>
            <a:r>
              <a:rPr lang="en-US"/>
              <a:t>MVTX Monthly Status Report</a:t>
            </a:r>
          </a:p>
        </p:txBody>
      </p:sp>
      <p:sp>
        <p:nvSpPr>
          <p:cNvPr id="7" name="Slide Number Placeholder 6">
            <a:extLst>
              <a:ext uri="{FF2B5EF4-FFF2-40B4-BE49-F238E27FC236}">
                <a16:creationId xmlns:a16="http://schemas.microsoft.com/office/drawing/2014/main" id="{F8F2E2F8-0BC4-E24E-9181-47D259104A5F}"/>
              </a:ext>
            </a:extLst>
          </p:cNvPr>
          <p:cNvSpPr>
            <a:spLocks noGrp="1"/>
          </p:cNvSpPr>
          <p:nvPr>
            <p:ph type="sldNum" sz="quarter" idx="12"/>
          </p:nvPr>
        </p:nvSpPr>
        <p:spPr/>
        <p:txBody>
          <a:bodyPr/>
          <a:lstStyle/>
          <a:p>
            <a:fld id="{73ED6BD4-CFF7-FB45-8B7C-AC215C084BB3}" type="slidenum">
              <a:rPr lang="en-US" smtClean="0"/>
              <a:t>‹#›</a:t>
            </a:fld>
            <a:endParaRPr lang="en-US"/>
          </a:p>
        </p:txBody>
      </p:sp>
    </p:spTree>
    <p:extLst>
      <p:ext uri="{BB962C8B-B14F-4D97-AF65-F5344CB8AC3E}">
        <p14:creationId xmlns:p14="http://schemas.microsoft.com/office/powerpoint/2010/main" val="284470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46D095-CE3A-C447-BBDF-AED0DEB54A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7E5AFC-4E36-B141-BCF5-1829F1BE99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1D28D-0CAA-BA4E-BA8A-18E5DA9004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1544F-EA8E-BC49-8D79-A6AC3056F577}" type="datetime1">
              <a:rPr lang="en-US" smtClean="0"/>
              <a:t>10/9/18</a:t>
            </a:fld>
            <a:endParaRPr lang="en-US"/>
          </a:p>
        </p:txBody>
      </p:sp>
      <p:sp>
        <p:nvSpPr>
          <p:cNvPr id="5" name="Footer Placeholder 4">
            <a:extLst>
              <a:ext uri="{FF2B5EF4-FFF2-40B4-BE49-F238E27FC236}">
                <a16:creationId xmlns:a16="http://schemas.microsoft.com/office/drawing/2014/main" id="{58000B6C-8FF5-E04A-A737-0F9AE25C8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MVTX Monthly Status Report</a:t>
            </a:r>
          </a:p>
        </p:txBody>
      </p:sp>
      <p:sp>
        <p:nvSpPr>
          <p:cNvPr id="6" name="Slide Number Placeholder 5">
            <a:extLst>
              <a:ext uri="{FF2B5EF4-FFF2-40B4-BE49-F238E27FC236}">
                <a16:creationId xmlns:a16="http://schemas.microsoft.com/office/drawing/2014/main" id="{D180A6BC-5AB6-1647-9021-7670F43358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D6BD4-CFF7-FB45-8B7C-AC215C084BB3}" type="slidenum">
              <a:rPr lang="en-US" smtClean="0"/>
              <a:t>‹#›</a:t>
            </a:fld>
            <a:endParaRPr lang="en-US"/>
          </a:p>
        </p:txBody>
      </p:sp>
    </p:spTree>
    <p:extLst>
      <p:ext uri="{BB962C8B-B14F-4D97-AF65-F5344CB8AC3E}">
        <p14:creationId xmlns:p14="http://schemas.microsoft.com/office/powerpoint/2010/main" val="4082333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B6C3-D324-7141-B37D-C39121F53EF9}"/>
              </a:ext>
            </a:extLst>
          </p:cNvPr>
          <p:cNvSpPr>
            <a:spLocks noGrp="1"/>
          </p:cNvSpPr>
          <p:nvPr>
            <p:ph type="ctrTitle"/>
          </p:nvPr>
        </p:nvSpPr>
        <p:spPr>
          <a:xfrm>
            <a:off x="1524000" y="1122363"/>
            <a:ext cx="9144000" cy="1599066"/>
          </a:xfrm>
        </p:spPr>
        <p:txBody>
          <a:bodyPr/>
          <a:lstStyle/>
          <a:p>
            <a:r>
              <a:rPr lang="en-US" dirty="0"/>
              <a:t>MVTX Status Monthly Report</a:t>
            </a:r>
          </a:p>
        </p:txBody>
      </p:sp>
      <p:sp>
        <p:nvSpPr>
          <p:cNvPr id="3" name="Subtitle 2">
            <a:extLst>
              <a:ext uri="{FF2B5EF4-FFF2-40B4-BE49-F238E27FC236}">
                <a16:creationId xmlns:a16="http://schemas.microsoft.com/office/drawing/2014/main" id="{A5064711-4513-0E44-8336-0192029B4C32}"/>
              </a:ext>
            </a:extLst>
          </p:cNvPr>
          <p:cNvSpPr>
            <a:spLocks noGrp="1"/>
          </p:cNvSpPr>
          <p:nvPr>
            <p:ph type="subTitle" idx="1"/>
          </p:nvPr>
        </p:nvSpPr>
        <p:spPr/>
        <p:txBody>
          <a:bodyPr>
            <a:normAutofit fontScale="92500" lnSpcReduction="10000"/>
          </a:bodyPr>
          <a:lstStyle/>
          <a:p>
            <a:r>
              <a:rPr lang="en-US" sz="3600" dirty="0"/>
              <a:t>Ming Liu</a:t>
            </a:r>
          </a:p>
          <a:p>
            <a:r>
              <a:rPr lang="en-US" sz="3600" dirty="0"/>
              <a:t>LANL</a:t>
            </a:r>
          </a:p>
          <a:p>
            <a:r>
              <a:rPr lang="en-US" sz="3600" dirty="0"/>
              <a:t>10/3/2018</a:t>
            </a:r>
          </a:p>
        </p:txBody>
      </p:sp>
    </p:spTree>
    <p:extLst>
      <p:ext uri="{BB962C8B-B14F-4D97-AF65-F5344CB8AC3E}">
        <p14:creationId xmlns:p14="http://schemas.microsoft.com/office/powerpoint/2010/main" val="703710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13F1-9AD8-804D-896F-38339BC2CDA0}"/>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F20E0830-1ECF-4B49-B381-59EF21D0CD8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32F648CA-C230-2849-85FD-7AA58B4D13A5}"/>
              </a:ext>
            </a:extLst>
          </p:cNvPr>
          <p:cNvSpPr>
            <a:spLocks noGrp="1"/>
          </p:cNvSpPr>
          <p:nvPr>
            <p:ph type="dt" sz="half" idx="10"/>
          </p:nvPr>
        </p:nvSpPr>
        <p:spPr/>
        <p:txBody>
          <a:bodyPr/>
          <a:lstStyle/>
          <a:p>
            <a:fld id="{4DCC3EBE-7392-3F42-85FE-9454182ED0DE}" type="datetime1">
              <a:rPr lang="en-US" smtClean="0"/>
              <a:t>10/9/18</a:t>
            </a:fld>
            <a:endParaRPr lang="en-US"/>
          </a:p>
        </p:txBody>
      </p:sp>
      <p:sp>
        <p:nvSpPr>
          <p:cNvPr id="5" name="Footer Placeholder 4">
            <a:extLst>
              <a:ext uri="{FF2B5EF4-FFF2-40B4-BE49-F238E27FC236}">
                <a16:creationId xmlns:a16="http://schemas.microsoft.com/office/drawing/2014/main" id="{90421A17-E9B5-D64A-A1BC-845D0E9DD6A3}"/>
              </a:ext>
            </a:extLst>
          </p:cNvPr>
          <p:cNvSpPr>
            <a:spLocks noGrp="1"/>
          </p:cNvSpPr>
          <p:nvPr>
            <p:ph type="ftr" sz="quarter" idx="11"/>
          </p:nvPr>
        </p:nvSpPr>
        <p:spPr/>
        <p:txBody>
          <a:bodyPr/>
          <a:lstStyle/>
          <a:p>
            <a:r>
              <a:rPr lang="en-US"/>
              <a:t>MVTX Monthly Status Report</a:t>
            </a:r>
          </a:p>
        </p:txBody>
      </p:sp>
      <p:sp>
        <p:nvSpPr>
          <p:cNvPr id="6" name="Slide Number Placeholder 5">
            <a:extLst>
              <a:ext uri="{FF2B5EF4-FFF2-40B4-BE49-F238E27FC236}">
                <a16:creationId xmlns:a16="http://schemas.microsoft.com/office/drawing/2014/main" id="{D4FF441A-5ED6-1045-B7A0-3D6A4CB10CA3}"/>
              </a:ext>
            </a:extLst>
          </p:cNvPr>
          <p:cNvSpPr>
            <a:spLocks noGrp="1"/>
          </p:cNvSpPr>
          <p:nvPr>
            <p:ph type="sldNum" sz="quarter" idx="12"/>
          </p:nvPr>
        </p:nvSpPr>
        <p:spPr/>
        <p:txBody>
          <a:bodyPr/>
          <a:lstStyle/>
          <a:p>
            <a:fld id="{73ED6BD4-CFF7-FB45-8B7C-AC215C084BB3}" type="slidenum">
              <a:rPr lang="en-US" smtClean="0"/>
              <a:t>10</a:t>
            </a:fld>
            <a:endParaRPr lang="en-US"/>
          </a:p>
        </p:txBody>
      </p:sp>
    </p:spTree>
    <p:extLst>
      <p:ext uri="{BB962C8B-B14F-4D97-AF65-F5344CB8AC3E}">
        <p14:creationId xmlns:p14="http://schemas.microsoft.com/office/powerpoint/2010/main" val="2362329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E29008-D305-4342-9325-65260F06A1AE}"/>
              </a:ext>
            </a:extLst>
          </p:cNvPr>
          <p:cNvSpPr>
            <a:spLocks noGrp="1"/>
          </p:cNvSpPr>
          <p:nvPr>
            <p:ph type="dt" sz="half" idx="10"/>
          </p:nvPr>
        </p:nvSpPr>
        <p:spPr/>
        <p:txBody>
          <a:bodyPr/>
          <a:lstStyle/>
          <a:p>
            <a:fld id="{4DCC3EBE-7392-3F42-85FE-9454182ED0DE}" type="datetime1">
              <a:rPr lang="en-US" smtClean="0"/>
              <a:t>10/9/18</a:t>
            </a:fld>
            <a:endParaRPr lang="en-US"/>
          </a:p>
        </p:txBody>
      </p:sp>
      <p:sp>
        <p:nvSpPr>
          <p:cNvPr id="5" name="Footer Placeholder 4">
            <a:extLst>
              <a:ext uri="{FF2B5EF4-FFF2-40B4-BE49-F238E27FC236}">
                <a16:creationId xmlns:a16="http://schemas.microsoft.com/office/drawing/2014/main" id="{9C115EEE-7F49-E844-9224-1F089B4B3D15}"/>
              </a:ext>
            </a:extLst>
          </p:cNvPr>
          <p:cNvSpPr>
            <a:spLocks noGrp="1"/>
          </p:cNvSpPr>
          <p:nvPr>
            <p:ph type="ftr" sz="quarter" idx="11"/>
          </p:nvPr>
        </p:nvSpPr>
        <p:spPr/>
        <p:txBody>
          <a:bodyPr/>
          <a:lstStyle/>
          <a:p>
            <a:r>
              <a:rPr lang="en-US"/>
              <a:t>MVTX Monthly Status Report</a:t>
            </a:r>
          </a:p>
        </p:txBody>
      </p:sp>
      <p:sp>
        <p:nvSpPr>
          <p:cNvPr id="6" name="Slide Number Placeholder 5">
            <a:extLst>
              <a:ext uri="{FF2B5EF4-FFF2-40B4-BE49-F238E27FC236}">
                <a16:creationId xmlns:a16="http://schemas.microsoft.com/office/drawing/2014/main" id="{4D20E3AC-9DEE-3942-8189-1C71D48E9B25}"/>
              </a:ext>
            </a:extLst>
          </p:cNvPr>
          <p:cNvSpPr>
            <a:spLocks noGrp="1"/>
          </p:cNvSpPr>
          <p:nvPr>
            <p:ph type="sldNum" sz="quarter" idx="12"/>
          </p:nvPr>
        </p:nvSpPr>
        <p:spPr/>
        <p:txBody>
          <a:bodyPr/>
          <a:lstStyle/>
          <a:p>
            <a:fld id="{73ED6BD4-CFF7-FB45-8B7C-AC215C084BB3}" type="slidenum">
              <a:rPr lang="en-US" smtClean="0"/>
              <a:t>11</a:t>
            </a:fld>
            <a:endParaRPr lang="en-US"/>
          </a:p>
        </p:txBody>
      </p:sp>
      <p:pic>
        <p:nvPicPr>
          <p:cNvPr id="8" name="Picture 7">
            <a:extLst>
              <a:ext uri="{FF2B5EF4-FFF2-40B4-BE49-F238E27FC236}">
                <a16:creationId xmlns:a16="http://schemas.microsoft.com/office/drawing/2014/main" id="{AFF32755-CF74-C940-B382-BF5351240B52}"/>
              </a:ext>
            </a:extLst>
          </p:cNvPr>
          <p:cNvPicPr>
            <a:picLocks noChangeAspect="1"/>
          </p:cNvPicPr>
          <p:nvPr/>
        </p:nvPicPr>
        <p:blipFill>
          <a:blip r:embed="rId2"/>
          <a:stretch>
            <a:fillRect/>
          </a:stretch>
        </p:blipFill>
        <p:spPr>
          <a:xfrm>
            <a:off x="797555" y="0"/>
            <a:ext cx="10596890" cy="6858000"/>
          </a:xfrm>
          <a:prstGeom prst="rect">
            <a:avLst/>
          </a:prstGeom>
        </p:spPr>
      </p:pic>
    </p:spTree>
    <p:extLst>
      <p:ext uri="{BB962C8B-B14F-4D97-AF65-F5344CB8AC3E}">
        <p14:creationId xmlns:p14="http://schemas.microsoft.com/office/powerpoint/2010/main" val="1784440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984AFA-260C-194C-81F3-DD6053023A1D}"/>
              </a:ext>
            </a:extLst>
          </p:cNvPr>
          <p:cNvSpPr>
            <a:spLocks noGrp="1"/>
          </p:cNvSpPr>
          <p:nvPr>
            <p:ph type="dt" sz="half" idx="10"/>
          </p:nvPr>
        </p:nvSpPr>
        <p:spPr/>
        <p:txBody>
          <a:bodyPr/>
          <a:lstStyle/>
          <a:p>
            <a:fld id="{D681E4C7-10A1-804E-A04F-4428BBBF9908}" type="datetime1">
              <a:rPr lang="en-US" smtClean="0"/>
              <a:t>10/9/18</a:t>
            </a:fld>
            <a:endParaRPr lang="en-US"/>
          </a:p>
        </p:txBody>
      </p:sp>
      <p:sp>
        <p:nvSpPr>
          <p:cNvPr id="3" name="Footer Placeholder 2">
            <a:extLst>
              <a:ext uri="{FF2B5EF4-FFF2-40B4-BE49-F238E27FC236}">
                <a16:creationId xmlns:a16="http://schemas.microsoft.com/office/drawing/2014/main" id="{35879EC4-1EE7-CC48-AF1A-A34D8EF5BDFA}"/>
              </a:ext>
            </a:extLst>
          </p:cNvPr>
          <p:cNvSpPr>
            <a:spLocks noGrp="1"/>
          </p:cNvSpPr>
          <p:nvPr>
            <p:ph type="ftr" sz="quarter" idx="11"/>
          </p:nvPr>
        </p:nvSpPr>
        <p:spPr/>
        <p:txBody>
          <a:bodyPr/>
          <a:lstStyle/>
          <a:p>
            <a:r>
              <a:rPr lang="en-US"/>
              <a:t>MVTX Monthly Status Report</a:t>
            </a:r>
          </a:p>
        </p:txBody>
      </p:sp>
      <p:sp>
        <p:nvSpPr>
          <p:cNvPr id="4" name="Slide Number Placeholder 3">
            <a:extLst>
              <a:ext uri="{FF2B5EF4-FFF2-40B4-BE49-F238E27FC236}">
                <a16:creationId xmlns:a16="http://schemas.microsoft.com/office/drawing/2014/main" id="{0C5720B0-475C-5E46-B860-F8F1319B2A1E}"/>
              </a:ext>
            </a:extLst>
          </p:cNvPr>
          <p:cNvSpPr>
            <a:spLocks noGrp="1"/>
          </p:cNvSpPr>
          <p:nvPr>
            <p:ph type="sldNum" sz="quarter" idx="12"/>
          </p:nvPr>
        </p:nvSpPr>
        <p:spPr/>
        <p:txBody>
          <a:bodyPr/>
          <a:lstStyle/>
          <a:p>
            <a:fld id="{73ED6BD4-CFF7-FB45-8B7C-AC215C084BB3}" type="slidenum">
              <a:rPr lang="en-US" smtClean="0"/>
              <a:t>12</a:t>
            </a:fld>
            <a:endParaRPr lang="en-US"/>
          </a:p>
        </p:txBody>
      </p:sp>
      <p:pic>
        <p:nvPicPr>
          <p:cNvPr id="5" name="Picture 4">
            <a:extLst>
              <a:ext uri="{FF2B5EF4-FFF2-40B4-BE49-F238E27FC236}">
                <a16:creationId xmlns:a16="http://schemas.microsoft.com/office/drawing/2014/main" id="{54D4AF64-A4C5-0241-B911-2EB19276CCFA}"/>
              </a:ext>
            </a:extLst>
          </p:cNvPr>
          <p:cNvPicPr>
            <a:picLocks noChangeAspect="1"/>
          </p:cNvPicPr>
          <p:nvPr/>
        </p:nvPicPr>
        <p:blipFill>
          <a:blip r:embed="rId2"/>
          <a:stretch>
            <a:fillRect/>
          </a:stretch>
        </p:blipFill>
        <p:spPr>
          <a:xfrm>
            <a:off x="797555" y="0"/>
            <a:ext cx="10596890" cy="6858000"/>
          </a:xfrm>
          <a:prstGeom prst="rect">
            <a:avLst/>
          </a:prstGeom>
        </p:spPr>
      </p:pic>
    </p:spTree>
    <p:extLst>
      <p:ext uri="{BB962C8B-B14F-4D97-AF65-F5344CB8AC3E}">
        <p14:creationId xmlns:p14="http://schemas.microsoft.com/office/powerpoint/2010/main" val="3295647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A40B1E-BFC2-4742-9275-F77D39A65B32}"/>
              </a:ext>
            </a:extLst>
          </p:cNvPr>
          <p:cNvSpPr>
            <a:spLocks noGrp="1"/>
          </p:cNvSpPr>
          <p:nvPr>
            <p:ph type="dt" sz="half" idx="10"/>
          </p:nvPr>
        </p:nvSpPr>
        <p:spPr/>
        <p:txBody>
          <a:bodyPr/>
          <a:lstStyle/>
          <a:p>
            <a:fld id="{D681E4C7-10A1-804E-A04F-4428BBBF9908}" type="datetime1">
              <a:rPr lang="en-US" smtClean="0"/>
              <a:t>10/9/18</a:t>
            </a:fld>
            <a:endParaRPr lang="en-US"/>
          </a:p>
        </p:txBody>
      </p:sp>
      <p:sp>
        <p:nvSpPr>
          <p:cNvPr id="3" name="Footer Placeholder 2">
            <a:extLst>
              <a:ext uri="{FF2B5EF4-FFF2-40B4-BE49-F238E27FC236}">
                <a16:creationId xmlns:a16="http://schemas.microsoft.com/office/drawing/2014/main" id="{F6BBD165-F2FA-684F-B96A-3D833C87FA19}"/>
              </a:ext>
            </a:extLst>
          </p:cNvPr>
          <p:cNvSpPr>
            <a:spLocks noGrp="1"/>
          </p:cNvSpPr>
          <p:nvPr>
            <p:ph type="ftr" sz="quarter" idx="11"/>
          </p:nvPr>
        </p:nvSpPr>
        <p:spPr/>
        <p:txBody>
          <a:bodyPr/>
          <a:lstStyle/>
          <a:p>
            <a:r>
              <a:rPr lang="en-US"/>
              <a:t>MVTX Monthly Status Report</a:t>
            </a:r>
          </a:p>
        </p:txBody>
      </p:sp>
      <p:sp>
        <p:nvSpPr>
          <p:cNvPr id="4" name="Slide Number Placeholder 3">
            <a:extLst>
              <a:ext uri="{FF2B5EF4-FFF2-40B4-BE49-F238E27FC236}">
                <a16:creationId xmlns:a16="http://schemas.microsoft.com/office/drawing/2014/main" id="{3BFFC9EC-CFBA-CC49-9217-391CC623254F}"/>
              </a:ext>
            </a:extLst>
          </p:cNvPr>
          <p:cNvSpPr>
            <a:spLocks noGrp="1"/>
          </p:cNvSpPr>
          <p:nvPr>
            <p:ph type="sldNum" sz="quarter" idx="12"/>
          </p:nvPr>
        </p:nvSpPr>
        <p:spPr/>
        <p:txBody>
          <a:bodyPr/>
          <a:lstStyle/>
          <a:p>
            <a:fld id="{73ED6BD4-CFF7-FB45-8B7C-AC215C084BB3}" type="slidenum">
              <a:rPr lang="en-US" smtClean="0"/>
              <a:t>13</a:t>
            </a:fld>
            <a:endParaRPr lang="en-US"/>
          </a:p>
        </p:txBody>
      </p:sp>
      <p:pic>
        <p:nvPicPr>
          <p:cNvPr id="5" name="Picture 4">
            <a:extLst>
              <a:ext uri="{FF2B5EF4-FFF2-40B4-BE49-F238E27FC236}">
                <a16:creationId xmlns:a16="http://schemas.microsoft.com/office/drawing/2014/main" id="{F791C220-3FF1-CB44-9F6D-80215151EEC2}"/>
              </a:ext>
            </a:extLst>
          </p:cNvPr>
          <p:cNvPicPr>
            <a:picLocks noChangeAspect="1"/>
          </p:cNvPicPr>
          <p:nvPr/>
        </p:nvPicPr>
        <p:blipFill>
          <a:blip r:embed="rId2"/>
          <a:stretch>
            <a:fillRect/>
          </a:stretch>
        </p:blipFill>
        <p:spPr>
          <a:xfrm>
            <a:off x="797555" y="0"/>
            <a:ext cx="10596890" cy="6858000"/>
          </a:xfrm>
          <a:prstGeom prst="rect">
            <a:avLst/>
          </a:prstGeom>
        </p:spPr>
      </p:pic>
    </p:spTree>
    <p:extLst>
      <p:ext uri="{BB962C8B-B14F-4D97-AF65-F5344CB8AC3E}">
        <p14:creationId xmlns:p14="http://schemas.microsoft.com/office/powerpoint/2010/main" val="3261565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684405-C857-F14F-A162-CC2EF2DE7728}"/>
              </a:ext>
            </a:extLst>
          </p:cNvPr>
          <p:cNvSpPr>
            <a:spLocks noGrp="1"/>
          </p:cNvSpPr>
          <p:nvPr>
            <p:ph type="dt" sz="half" idx="10"/>
          </p:nvPr>
        </p:nvSpPr>
        <p:spPr/>
        <p:txBody>
          <a:bodyPr/>
          <a:lstStyle/>
          <a:p>
            <a:fld id="{D681E4C7-10A1-804E-A04F-4428BBBF9908}" type="datetime1">
              <a:rPr lang="en-US" smtClean="0"/>
              <a:t>10/9/18</a:t>
            </a:fld>
            <a:endParaRPr lang="en-US"/>
          </a:p>
        </p:txBody>
      </p:sp>
      <p:sp>
        <p:nvSpPr>
          <p:cNvPr id="3" name="Footer Placeholder 2">
            <a:extLst>
              <a:ext uri="{FF2B5EF4-FFF2-40B4-BE49-F238E27FC236}">
                <a16:creationId xmlns:a16="http://schemas.microsoft.com/office/drawing/2014/main" id="{CF46EC74-FA2E-324D-8C08-5D14753155B3}"/>
              </a:ext>
            </a:extLst>
          </p:cNvPr>
          <p:cNvSpPr>
            <a:spLocks noGrp="1"/>
          </p:cNvSpPr>
          <p:nvPr>
            <p:ph type="ftr" sz="quarter" idx="11"/>
          </p:nvPr>
        </p:nvSpPr>
        <p:spPr/>
        <p:txBody>
          <a:bodyPr/>
          <a:lstStyle/>
          <a:p>
            <a:r>
              <a:rPr lang="en-US"/>
              <a:t>MVTX Monthly Status Report</a:t>
            </a:r>
          </a:p>
        </p:txBody>
      </p:sp>
      <p:sp>
        <p:nvSpPr>
          <p:cNvPr id="4" name="Slide Number Placeholder 3">
            <a:extLst>
              <a:ext uri="{FF2B5EF4-FFF2-40B4-BE49-F238E27FC236}">
                <a16:creationId xmlns:a16="http://schemas.microsoft.com/office/drawing/2014/main" id="{A25806B9-9EED-D745-937E-FFC7281BA18A}"/>
              </a:ext>
            </a:extLst>
          </p:cNvPr>
          <p:cNvSpPr>
            <a:spLocks noGrp="1"/>
          </p:cNvSpPr>
          <p:nvPr>
            <p:ph type="sldNum" sz="quarter" idx="12"/>
          </p:nvPr>
        </p:nvSpPr>
        <p:spPr/>
        <p:txBody>
          <a:bodyPr/>
          <a:lstStyle/>
          <a:p>
            <a:fld id="{73ED6BD4-CFF7-FB45-8B7C-AC215C084BB3}" type="slidenum">
              <a:rPr lang="en-US" smtClean="0"/>
              <a:t>14</a:t>
            </a:fld>
            <a:endParaRPr lang="en-US"/>
          </a:p>
        </p:txBody>
      </p:sp>
      <p:pic>
        <p:nvPicPr>
          <p:cNvPr id="5" name="Picture 4">
            <a:extLst>
              <a:ext uri="{FF2B5EF4-FFF2-40B4-BE49-F238E27FC236}">
                <a16:creationId xmlns:a16="http://schemas.microsoft.com/office/drawing/2014/main" id="{05BB13C0-A077-114A-8468-6E739A3CE82C}"/>
              </a:ext>
            </a:extLst>
          </p:cNvPr>
          <p:cNvPicPr>
            <a:picLocks noChangeAspect="1"/>
          </p:cNvPicPr>
          <p:nvPr/>
        </p:nvPicPr>
        <p:blipFill>
          <a:blip r:embed="rId2"/>
          <a:stretch>
            <a:fillRect/>
          </a:stretch>
        </p:blipFill>
        <p:spPr>
          <a:xfrm>
            <a:off x="797555" y="0"/>
            <a:ext cx="10596890" cy="6858000"/>
          </a:xfrm>
          <a:prstGeom prst="rect">
            <a:avLst/>
          </a:prstGeom>
        </p:spPr>
      </p:pic>
    </p:spTree>
    <p:extLst>
      <p:ext uri="{BB962C8B-B14F-4D97-AF65-F5344CB8AC3E}">
        <p14:creationId xmlns:p14="http://schemas.microsoft.com/office/powerpoint/2010/main" val="3794961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F2CCFF-C594-5C43-9172-30034FE9A2E8}"/>
              </a:ext>
            </a:extLst>
          </p:cNvPr>
          <p:cNvSpPr>
            <a:spLocks noGrp="1"/>
          </p:cNvSpPr>
          <p:nvPr>
            <p:ph type="dt" sz="half" idx="10"/>
          </p:nvPr>
        </p:nvSpPr>
        <p:spPr/>
        <p:txBody>
          <a:bodyPr/>
          <a:lstStyle/>
          <a:p>
            <a:fld id="{D681E4C7-10A1-804E-A04F-4428BBBF9908}" type="datetime1">
              <a:rPr lang="en-US" smtClean="0"/>
              <a:t>10/9/18</a:t>
            </a:fld>
            <a:endParaRPr lang="en-US"/>
          </a:p>
        </p:txBody>
      </p:sp>
      <p:sp>
        <p:nvSpPr>
          <p:cNvPr id="3" name="Footer Placeholder 2">
            <a:extLst>
              <a:ext uri="{FF2B5EF4-FFF2-40B4-BE49-F238E27FC236}">
                <a16:creationId xmlns:a16="http://schemas.microsoft.com/office/drawing/2014/main" id="{F7154801-3DA7-964A-9523-DB3C3DEAB9A1}"/>
              </a:ext>
            </a:extLst>
          </p:cNvPr>
          <p:cNvSpPr>
            <a:spLocks noGrp="1"/>
          </p:cNvSpPr>
          <p:nvPr>
            <p:ph type="ftr" sz="quarter" idx="11"/>
          </p:nvPr>
        </p:nvSpPr>
        <p:spPr/>
        <p:txBody>
          <a:bodyPr/>
          <a:lstStyle/>
          <a:p>
            <a:r>
              <a:rPr lang="en-US"/>
              <a:t>MVTX Monthly Status Report</a:t>
            </a:r>
          </a:p>
        </p:txBody>
      </p:sp>
      <p:sp>
        <p:nvSpPr>
          <p:cNvPr id="4" name="Slide Number Placeholder 3">
            <a:extLst>
              <a:ext uri="{FF2B5EF4-FFF2-40B4-BE49-F238E27FC236}">
                <a16:creationId xmlns:a16="http://schemas.microsoft.com/office/drawing/2014/main" id="{D62828C2-61B7-AC4B-A698-0BCEA9811C36}"/>
              </a:ext>
            </a:extLst>
          </p:cNvPr>
          <p:cNvSpPr>
            <a:spLocks noGrp="1"/>
          </p:cNvSpPr>
          <p:nvPr>
            <p:ph type="sldNum" sz="quarter" idx="12"/>
          </p:nvPr>
        </p:nvSpPr>
        <p:spPr/>
        <p:txBody>
          <a:bodyPr/>
          <a:lstStyle/>
          <a:p>
            <a:fld id="{73ED6BD4-CFF7-FB45-8B7C-AC215C084BB3}" type="slidenum">
              <a:rPr lang="en-US" smtClean="0"/>
              <a:t>15</a:t>
            </a:fld>
            <a:endParaRPr lang="en-US"/>
          </a:p>
        </p:txBody>
      </p:sp>
      <p:pic>
        <p:nvPicPr>
          <p:cNvPr id="5" name="Picture 4">
            <a:extLst>
              <a:ext uri="{FF2B5EF4-FFF2-40B4-BE49-F238E27FC236}">
                <a16:creationId xmlns:a16="http://schemas.microsoft.com/office/drawing/2014/main" id="{5A6C83C8-B258-DC42-BB1E-DD978877461F}"/>
              </a:ext>
            </a:extLst>
          </p:cNvPr>
          <p:cNvPicPr>
            <a:picLocks noChangeAspect="1"/>
          </p:cNvPicPr>
          <p:nvPr/>
        </p:nvPicPr>
        <p:blipFill>
          <a:blip r:embed="rId2"/>
          <a:stretch>
            <a:fillRect/>
          </a:stretch>
        </p:blipFill>
        <p:spPr>
          <a:xfrm>
            <a:off x="797555" y="0"/>
            <a:ext cx="10596890" cy="6858000"/>
          </a:xfrm>
          <a:prstGeom prst="rect">
            <a:avLst/>
          </a:prstGeom>
        </p:spPr>
      </p:pic>
    </p:spTree>
    <p:extLst>
      <p:ext uri="{BB962C8B-B14F-4D97-AF65-F5344CB8AC3E}">
        <p14:creationId xmlns:p14="http://schemas.microsoft.com/office/powerpoint/2010/main" val="761374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32AE-AEB5-8B4B-A70A-AD3046A8A370}"/>
              </a:ext>
            </a:extLst>
          </p:cNvPr>
          <p:cNvSpPr>
            <a:spLocks noGrp="1"/>
          </p:cNvSpPr>
          <p:nvPr>
            <p:ph type="title"/>
          </p:nvPr>
        </p:nvSpPr>
        <p:spPr>
          <a:xfrm>
            <a:off x="406400" y="33341"/>
            <a:ext cx="11176000" cy="754060"/>
          </a:xfrm>
        </p:spPr>
        <p:txBody>
          <a:bodyPr/>
          <a:lstStyle/>
          <a:p>
            <a:r>
              <a:rPr lang="en-US" dirty="0"/>
              <a:t>MVTX Detector</a:t>
            </a:r>
          </a:p>
        </p:txBody>
      </p:sp>
      <p:sp>
        <p:nvSpPr>
          <p:cNvPr id="4" name="Date Placeholder 3">
            <a:extLst>
              <a:ext uri="{FF2B5EF4-FFF2-40B4-BE49-F238E27FC236}">
                <a16:creationId xmlns:a16="http://schemas.microsoft.com/office/drawing/2014/main" id="{9967C1A6-C9BF-4346-881D-9BFC288DDC04}"/>
              </a:ext>
            </a:extLst>
          </p:cNvPr>
          <p:cNvSpPr>
            <a:spLocks noGrp="1"/>
          </p:cNvSpPr>
          <p:nvPr>
            <p:ph type="dt" sz="half" idx="10"/>
          </p:nvPr>
        </p:nvSpPr>
        <p:spPr/>
        <p:txBody>
          <a:bodyPr/>
          <a:lstStyle/>
          <a:p>
            <a:pPr>
              <a:defRPr/>
            </a:pPr>
            <a:fld id="{2F4BB313-C536-4D4A-BBD8-D7719F5C0299}" type="datetime1">
              <a:rPr lang="en-US" altLang="en-US" smtClean="0"/>
              <a:t>10/9/18</a:t>
            </a:fld>
            <a:endParaRPr lang="en-US" altLang="en-US"/>
          </a:p>
        </p:txBody>
      </p:sp>
      <p:sp>
        <p:nvSpPr>
          <p:cNvPr id="5" name="Footer Placeholder 4">
            <a:extLst>
              <a:ext uri="{FF2B5EF4-FFF2-40B4-BE49-F238E27FC236}">
                <a16:creationId xmlns:a16="http://schemas.microsoft.com/office/drawing/2014/main" id="{0DC75B45-DEE4-6244-9DFA-7E5582272399}"/>
              </a:ext>
            </a:extLst>
          </p:cNvPr>
          <p:cNvSpPr>
            <a:spLocks noGrp="1"/>
          </p:cNvSpPr>
          <p:nvPr>
            <p:ph type="ftr" sz="quarter" idx="11"/>
          </p:nvPr>
        </p:nvSpPr>
        <p:spPr/>
        <p:txBody>
          <a:bodyPr/>
          <a:lstStyle/>
          <a:p>
            <a:pPr>
              <a:defRPr/>
            </a:pPr>
            <a:r>
              <a:rPr lang="en-US"/>
              <a:t>MVTX Monthly Status Report</a:t>
            </a:r>
            <a:endParaRPr lang="en-US" dirty="0"/>
          </a:p>
        </p:txBody>
      </p:sp>
      <p:sp>
        <p:nvSpPr>
          <p:cNvPr id="6" name="Slide Number Placeholder 5">
            <a:extLst>
              <a:ext uri="{FF2B5EF4-FFF2-40B4-BE49-F238E27FC236}">
                <a16:creationId xmlns:a16="http://schemas.microsoft.com/office/drawing/2014/main" id="{3166142A-913C-0C41-AE44-628933115B54}"/>
              </a:ext>
            </a:extLst>
          </p:cNvPr>
          <p:cNvSpPr>
            <a:spLocks noGrp="1"/>
          </p:cNvSpPr>
          <p:nvPr>
            <p:ph type="sldNum" sz="quarter" idx="12"/>
          </p:nvPr>
        </p:nvSpPr>
        <p:spPr/>
        <p:txBody>
          <a:bodyPr/>
          <a:lstStyle/>
          <a:p>
            <a:fld id="{4B932B3A-BA38-40C7-ADEE-2A1902CEB265}" type="slidenum">
              <a:rPr lang="en-US" altLang="en-US" smtClean="0"/>
              <a:pPr/>
              <a:t>2</a:t>
            </a:fld>
            <a:endParaRPr lang="en-US" altLang="en-US"/>
          </a:p>
        </p:txBody>
      </p:sp>
      <p:pic>
        <p:nvPicPr>
          <p:cNvPr id="8" name="Picture 7">
            <a:extLst>
              <a:ext uri="{FF2B5EF4-FFF2-40B4-BE49-F238E27FC236}">
                <a16:creationId xmlns:a16="http://schemas.microsoft.com/office/drawing/2014/main" id="{FB8290A2-4A60-B04A-A388-AE1784107858}"/>
              </a:ext>
            </a:extLst>
          </p:cNvPr>
          <p:cNvPicPr>
            <a:picLocks noChangeAspect="1"/>
          </p:cNvPicPr>
          <p:nvPr/>
        </p:nvPicPr>
        <p:blipFill rotWithShape="1">
          <a:blip r:embed="rId2">
            <a:extLst>
              <a:ext uri="{28A0092B-C50C-407E-A947-70E740481C1C}">
                <a14:useLocalDpi xmlns:a14="http://schemas.microsoft.com/office/drawing/2010/main" val="0"/>
              </a:ext>
            </a:extLst>
          </a:blip>
          <a:srcRect l="4946" t="11482" r="13573" b="14445"/>
          <a:stretch/>
        </p:blipFill>
        <p:spPr>
          <a:xfrm>
            <a:off x="335441" y="907137"/>
            <a:ext cx="6528816" cy="3840480"/>
          </a:xfrm>
          <a:prstGeom prst="rect">
            <a:avLst/>
          </a:prstGeom>
          <a:ln>
            <a:solidFill>
              <a:srgbClr val="FF0000"/>
            </a:solidFill>
          </a:ln>
        </p:spPr>
      </p:pic>
      <p:pic>
        <p:nvPicPr>
          <p:cNvPr id="9" name="Picture 8">
            <a:extLst>
              <a:ext uri="{FF2B5EF4-FFF2-40B4-BE49-F238E27FC236}">
                <a16:creationId xmlns:a16="http://schemas.microsoft.com/office/drawing/2014/main" id="{7ABE4894-D979-754E-9219-CEF0F81AA6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6159" y="1117691"/>
            <a:ext cx="4746380" cy="4859435"/>
          </a:xfrm>
          <a:prstGeom prst="rect">
            <a:avLst/>
          </a:prstGeom>
        </p:spPr>
      </p:pic>
      <p:cxnSp>
        <p:nvCxnSpPr>
          <p:cNvPr id="11" name="Straight Arrow Connector 10">
            <a:extLst>
              <a:ext uri="{FF2B5EF4-FFF2-40B4-BE49-F238E27FC236}">
                <a16:creationId xmlns:a16="http://schemas.microsoft.com/office/drawing/2014/main" id="{6EC594E2-4709-7740-AA2D-28875CDDB21C}"/>
              </a:ext>
            </a:extLst>
          </p:cNvPr>
          <p:cNvCxnSpPr>
            <a:cxnSpLocks/>
          </p:cNvCxnSpPr>
          <p:nvPr/>
        </p:nvCxnSpPr>
        <p:spPr>
          <a:xfrm flipH="1" flipV="1">
            <a:off x="6864258" y="902704"/>
            <a:ext cx="2686143" cy="25741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3AB0342-19E9-E148-B5B4-A5D3B1450E25}"/>
              </a:ext>
            </a:extLst>
          </p:cNvPr>
          <p:cNvCxnSpPr>
            <a:cxnSpLocks/>
          </p:cNvCxnSpPr>
          <p:nvPr/>
        </p:nvCxnSpPr>
        <p:spPr>
          <a:xfrm flipH="1">
            <a:off x="6864258" y="3502969"/>
            <a:ext cx="2686143" cy="1270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ular Callout 15">
            <a:extLst>
              <a:ext uri="{FF2B5EF4-FFF2-40B4-BE49-F238E27FC236}">
                <a16:creationId xmlns:a16="http://schemas.microsoft.com/office/drawing/2014/main" id="{95388B1F-678C-364D-81CA-8C389F7F2F4B}"/>
              </a:ext>
            </a:extLst>
          </p:cNvPr>
          <p:cNvSpPr/>
          <p:nvPr/>
        </p:nvSpPr>
        <p:spPr>
          <a:xfrm>
            <a:off x="5970286" y="5654078"/>
            <a:ext cx="4073073" cy="536301"/>
          </a:xfrm>
          <a:prstGeom prst="wedgeRoundRectCallout">
            <a:avLst>
              <a:gd name="adj1" fmla="val 17688"/>
              <a:gd name="adj2" fmla="val -11539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t>MVTX RUs, PUs &amp; other services</a:t>
            </a:r>
          </a:p>
        </p:txBody>
      </p:sp>
      <p:sp>
        <p:nvSpPr>
          <p:cNvPr id="19" name="TextBox 18">
            <a:extLst>
              <a:ext uri="{FF2B5EF4-FFF2-40B4-BE49-F238E27FC236}">
                <a16:creationId xmlns:a16="http://schemas.microsoft.com/office/drawing/2014/main" id="{280EF6BE-651D-AE4A-B1A4-F028DA69DFEE}"/>
              </a:ext>
            </a:extLst>
          </p:cNvPr>
          <p:cNvSpPr txBox="1"/>
          <p:nvPr/>
        </p:nvSpPr>
        <p:spPr>
          <a:xfrm>
            <a:off x="3751061" y="2760662"/>
            <a:ext cx="2401363" cy="666977"/>
          </a:xfrm>
          <a:prstGeom prst="rect">
            <a:avLst/>
          </a:prstGeom>
          <a:noFill/>
        </p:spPr>
        <p:txBody>
          <a:bodyPr wrap="none" rtlCol="0">
            <a:spAutoFit/>
          </a:bodyPr>
          <a:lstStyle/>
          <a:p>
            <a:r>
              <a:rPr lang="en-US" sz="1867" dirty="0">
                <a:solidFill>
                  <a:srgbClr val="FFFF00"/>
                </a:solidFill>
              </a:rPr>
              <a:t> 3-layer sensor barrel</a:t>
            </a:r>
          </a:p>
          <a:p>
            <a:r>
              <a:rPr lang="en-US" sz="1867" dirty="0">
                <a:solidFill>
                  <a:srgbClr val="FFFF00"/>
                </a:solidFill>
              </a:rPr>
              <a:t>   - 48 staves, 432 chips</a:t>
            </a:r>
          </a:p>
        </p:txBody>
      </p:sp>
      <p:sp>
        <p:nvSpPr>
          <p:cNvPr id="20" name="TextBox 19">
            <a:extLst>
              <a:ext uri="{FF2B5EF4-FFF2-40B4-BE49-F238E27FC236}">
                <a16:creationId xmlns:a16="http://schemas.microsoft.com/office/drawing/2014/main" id="{AB0DDCDC-4542-2541-9CF8-77EBCC3A9F6A}"/>
              </a:ext>
            </a:extLst>
          </p:cNvPr>
          <p:cNvSpPr txBox="1"/>
          <p:nvPr/>
        </p:nvSpPr>
        <p:spPr>
          <a:xfrm>
            <a:off x="2312374" y="987827"/>
            <a:ext cx="3392147" cy="584775"/>
          </a:xfrm>
          <a:prstGeom prst="rect">
            <a:avLst/>
          </a:prstGeom>
          <a:noFill/>
        </p:spPr>
        <p:txBody>
          <a:bodyPr wrap="none" rtlCol="0">
            <a:spAutoFit/>
          </a:bodyPr>
          <a:lstStyle/>
          <a:p>
            <a:r>
              <a:rPr lang="en-US" sz="1600" dirty="0"/>
              <a:t>Service cone:  signal, power, cooling </a:t>
            </a:r>
          </a:p>
          <a:p>
            <a:r>
              <a:rPr lang="en-US" sz="1600" dirty="0"/>
              <a:t>                          and mechanical support</a:t>
            </a:r>
          </a:p>
        </p:txBody>
      </p:sp>
      <p:sp>
        <p:nvSpPr>
          <p:cNvPr id="3" name="TextBox 2">
            <a:extLst>
              <a:ext uri="{FF2B5EF4-FFF2-40B4-BE49-F238E27FC236}">
                <a16:creationId xmlns:a16="http://schemas.microsoft.com/office/drawing/2014/main" id="{CFAE6C62-75F9-5B4B-AF92-FE2EA8825DCD}"/>
              </a:ext>
            </a:extLst>
          </p:cNvPr>
          <p:cNvSpPr txBox="1"/>
          <p:nvPr/>
        </p:nvSpPr>
        <p:spPr>
          <a:xfrm>
            <a:off x="3179238" y="4007215"/>
            <a:ext cx="3558154" cy="543867"/>
          </a:xfrm>
          <a:prstGeom prst="rect">
            <a:avLst/>
          </a:prstGeom>
          <a:noFill/>
        </p:spPr>
        <p:txBody>
          <a:bodyPr wrap="none" rtlCol="0">
            <a:spAutoFit/>
          </a:bodyPr>
          <a:lstStyle/>
          <a:p>
            <a:r>
              <a:rPr lang="en-US" sz="1467" dirty="0"/>
              <a:t>Figure for ALICE ITS/IB design</a:t>
            </a:r>
          </a:p>
          <a:p>
            <a:r>
              <a:rPr lang="en-US" sz="1467" dirty="0"/>
              <a:t>(slightly modified mechanically for sPHENIX)</a:t>
            </a:r>
          </a:p>
        </p:txBody>
      </p:sp>
      <p:pic>
        <p:nvPicPr>
          <p:cNvPr id="10" name="Picture 9">
            <a:extLst>
              <a:ext uri="{FF2B5EF4-FFF2-40B4-BE49-F238E27FC236}">
                <a16:creationId xmlns:a16="http://schemas.microsoft.com/office/drawing/2014/main" id="{21079C93-DEA1-3F44-9611-1EB87465D3A4}"/>
              </a:ext>
            </a:extLst>
          </p:cNvPr>
          <p:cNvPicPr>
            <a:picLocks noChangeAspect="1"/>
          </p:cNvPicPr>
          <p:nvPr/>
        </p:nvPicPr>
        <p:blipFill>
          <a:blip r:embed="rId4"/>
          <a:stretch>
            <a:fillRect/>
          </a:stretch>
        </p:blipFill>
        <p:spPr>
          <a:xfrm>
            <a:off x="1118580" y="4777541"/>
            <a:ext cx="4787875" cy="1821935"/>
          </a:xfrm>
          <a:prstGeom prst="rect">
            <a:avLst/>
          </a:prstGeom>
        </p:spPr>
      </p:pic>
      <p:sp>
        <p:nvSpPr>
          <p:cNvPr id="13" name="TextBox 12">
            <a:extLst>
              <a:ext uri="{FF2B5EF4-FFF2-40B4-BE49-F238E27FC236}">
                <a16:creationId xmlns:a16="http://schemas.microsoft.com/office/drawing/2014/main" id="{E62777B2-3AC0-3248-8214-8BE09AE8D7EA}"/>
              </a:ext>
            </a:extLst>
          </p:cNvPr>
          <p:cNvSpPr txBox="1"/>
          <p:nvPr/>
        </p:nvSpPr>
        <p:spPr>
          <a:xfrm>
            <a:off x="116706" y="5072955"/>
            <a:ext cx="1158009" cy="584775"/>
          </a:xfrm>
          <a:prstGeom prst="rect">
            <a:avLst/>
          </a:prstGeom>
          <a:noFill/>
        </p:spPr>
        <p:txBody>
          <a:bodyPr wrap="none" rtlCol="0">
            <a:spAutoFit/>
          </a:bodyPr>
          <a:lstStyle/>
          <a:p>
            <a:r>
              <a:rPr lang="en-US" sz="1600" b="1" dirty="0"/>
              <a:t>MVTX </a:t>
            </a:r>
          </a:p>
          <a:p>
            <a:r>
              <a:rPr lang="en-US" sz="1600" b="1" dirty="0"/>
              <a:t>parameters</a:t>
            </a:r>
          </a:p>
        </p:txBody>
      </p:sp>
      <p:sp>
        <p:nvSpPr>
          <p:cNvPr id="18" name="TextBox 17">
            <a:extLst>
              <a:ext uri="{FF2B5EF4-FFF2-40B4-BE49-F238E27FC236}">
                <a16:creationId xmlns:a16="http://schemas.microsoft.com/office/drawing/2014/main" id="{6B61BC0E-8008-F44B-985D-7770BEF3C6D1}"/>
              </a:ext>
            </a:extLst>
          </p:cNvPr>
          <p:cNvSpPr txBox="1"/>
          <p:nvPr/>
        </p:nvSpPr>
        <p:spPr>
          <a:xfrm>
            <a:off x="6154979" y="2123975"/>
            <a:ext cx="1104790" cy="338554"/>
          </a:xfrm>
          <a:prstGeom prst="rect">
            <a:avLst/>
          </a:prstGeom>
          <a:noFill/>
        </p:spPr>
        <p:txBody>
          <a:bodyPr wrap="none" rtlCol="0">
            <a:spAutoFit/>
          </a:bodyPr>
          <a:lstStyle/>
          <a:p>
            <a:r>
              <a:rPr lang="en-US" sz="1600" dirty="0">
                <a:solidFill>
                  <a:srgbClr val="032AFF"/>
                </a:solidFill>
              </a:rPr>
              <a:t>End-Wheel</a:t>
            </a:r>
            <a:endParaRPr lang="en-US" sz="2400" dirty="0">
              <a:solidFill>
                <a:srgbClr val="032AFF"/>
              </a:solidFill>
            </a:endParaRPr>
          </a:p>
        </p:txBody>
      </p:sp>
      <p:sp>
        <p:nvSpPr>
          <p:cNvPr id="22" name="TextBox 21">
            <a:extLst>
              <a:ext uri="{FF2B5EF4-FFF2-40B4-BE49-F238E27FC236}">
                <a16:creationId xmlns:a16="http://schemas.microsoft.com/office/drawing/2014/main" id="{CE6A0F18-EA2E-1B43-AB16-356DCB05B1BD}"/>
              </a:ext>
            </a:extLst>
          </p:cNvPr>
          <p:cNvSpPr txBox="1"/>
          <p:nvPr/>
        </p:nvSpPr>
        <p:spPr>
          <a:xfrm>
            <a:off x="3148367" y="1829414"/>
            <a:ext cx="2853923" cy="338554"/>
          </a:xfrm>
          <a:prstGeom prst="rect">
            <a:avLst/>
          </a:prstGeom>
          <a:noFill/>
        </p:spPr>
        <p:txBody>
          <a:bodyPr wrap="none" rtlCol="0">
            <a:spAutoFit/>
          </a:bodyPr>
          <a:lstStyle/>
          <a:p>
            <a:r>
              <a:rPr lang="en-US" sz="1600" dirty="0">
                <a:solidFill>
                  <a:srgbClr val="032AFF"/>
                </a:solidFill>
              </a:rPr>
              <a:t>CYSS: Cylindrical Shell Structure </a:t>
            </a:r>
            <a:endParaRPr lang="en-US" sz="2400" dirty="0">
              <a:solidFill>
                <a:srgbClr val="032AFF"/>
              </a:solidFill>
            </a:endParaRPr>
          </a:p>
        </p:txBody>
      </p:sp>
    </p:spTree>
    <p:extLst>
      <p:ext uri="{BB962C8B-B14F-4D97-AF65-F5344CB8AC3E}">
        <p14:creationId xmlns:p14="http://schemas.microsoft.com/office/powerpoint/2010/main" val="348716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C5D0-460A-5044-8FF1-37F2575FCB91}"/>
              </a:ext>
            </a:extLst>
          </p:cNvPr>
          <p:cNvSpPr>
            <a:spLocks noGrp="1"/>
          </p:cNvSpPr>
          <p:nvPr>
            <p:ph type="title"/>
          </p:nvPr>
        </p:nvSpPr>
        <p:spPr/>
        <p:txBody>
          <a:bodyPr/>
          <a:lstStyle/>
          <a:p>
            <a:r>
              <a:rPr lang="en-US" dirty="0"/>
              <a:t>MVTX Plan - WBS 3.12 (renumber?)</a:t>
            </a:r>
          </a:p>
        </p:txBody>
      </p:sp>
      <p:sp>
        <p:nvSpPr>
          <p:cNvPr id="3" name="Content Placeholder 2">
            <a:extLst>
              <a:ext uri="{FF2B5EF4-FFF2-40B4-BE49-F238E27FC236}">
                <a16:creationId xmlns:a16="http://schemas.microsoft.com/office/drawing/2014/main" id="{02836DF9-6410-0842-A070-E876DD9829E0}"/>
              </a:ext>
            </a:extLst>
          </p:cNvPr>
          <p:cNvSpPr>
            <a:spLocks noGrp="1"/>
          </p:cNvSpPr>
          <p:nvPr>
            <p:ph idx="1"/>
          </p:nvPr>
        </p:nvSpPr>
        <p:spPr/>
        <p:txBody>
          <a:bodyPr/>
          <a:lstStyle/>
          <a:p>
            <a:r>
              <a:rPr lang="en-US" dirty="0"/>
              <a:t>About $5M to be added to the sPHENIX Management Portfolio</a:t>
            </a:r>
          </a:p>
          <a:p>
            <a:pPr lvl="1"/>
            <a:r>
              <a:rPr lang="en-US" dirty="0"/>
              <a:t>When will the fund be available for procurement?</a:t>
            </a:r>
          </a:p>
          <a:p>
            <a:r>
              <a:rPr lang="en-US" dirty="0"/>
              <a:t>Have an updated baseline cost and schedule by January 2019</a:t>
            </a:r>
          </a:p>
          <a:p>
            <a:r>
              <a:rPr lang="en-US" dirty="0"/>
              <a:t>Will NOT be part of CD-2/3 DOE review </a:t>
            </a:r>
          </a:p>
          <a:p>
            <a:r>
              <a:rPr lang="en-US" dirty="0"/>
              <a:t>Monthly report to sPHENIX and BNL upper management</a:t>
            </a:r>
          </a:p>
          <a:p>
            <a:endParaRPr lang="en-US" dirty="0"/>
          </a:p>
          <a:p>
            <a:r>
              <a:rPr lang="en-US" dirty="0"/>
              <a:t>Early procurements of staves and readout units (RU) through US-Alice, a separate funding from the above $5M budget, ~$1.5M</a:t>
            </a:r>
          </a:p>
          <a:p>
            <a:pPr marL="457200" lvl="1" indent="0">
              <a:buNone/>
            </a:pPr>
            <a:endParaRPr lang="en-US" dirty="0"/>
          </a:p>
        </p:txBody>
      </p:sp>
      <p:sp>
        <p:nvSpPr>
          <p:cNvPr id="4" name="Date Placeholder 3">
            <a:extLst>
              <a:ext uri="{FF2B5EF4-FFF2-40B4-BE49-F238E27FC236}">
                <a16:creationId xmlns:a16="http://schemas.microsoft.com/office/drawing/2014/main" id="{33FD9E4A-330A-3E40-AA87-E86A448AAC1D}"/>
              </a:ext>
            </a:extLst>
          </p:cNvPr>
          <p:cNvSpPr>
            <a:spLocks noGrp="1"/>
          </p:cNvSpPr>
          <p:nvPr>
            <p:ph type="dt" sz="half" idx="10"/>
          </p:nvPr>
        </p:nvSpPr>
        <p:spPr/>
        <p:txBody>
          <a:bodyPr/>
          <a:lstStyle/>
          <a:p>
            <a:fld id="{3684DC75-3608-8E4D-A23F-5B51E7CBAD7D}" type="datetime1">
              <a:rPr lang="en-US" smtClean="0"/>
              <a:t>10/9/18</a:t>
            </a:fld>
            <a:endParaRPr lang="en-US"/>
          </a:p>
        </p:txBody>
      </p:sp>
      <p:sp>
        <p:nvSpPr>
          <p:cNvPr id="5" name="Footer Placeholder 4">
            <a:extLst>
              <a:ext uri="{FF2B5EF4-FFF2-40B4-BE49-F238E27FC236}">
                <a16:creationId xmlns:a16="http://schemas.microsoft.com/office/drawing/2014/main" id="{19B55946-246C-BF48-816F-A3C044B63F8F}"/>
              </a:ext>
            </a:extLst>
          </p:cNvPr>
          <p:cNvSpPr>
            <a:spLocks noGrp="1"/>
          </p:cNvSpPr>
          <p:nvPr>
            <p:ph type="ftr" sz="quarter" idx="11"/>
          </p:nvPr>
        </p:nvSpPr>
        <p:spPr/>
        <p:txBody>
          <a:bodyPr/>
          <a:lstStyle/>
          <a:p>
            <a:r>
              <a:rPr lang="en-US"/>
              <a:t>MVTX Monthly Status Report</a:t>
            </a:r>
          </a:p>
        </p:txBody>
      </p:sp>
      <p:sp>
        <p:nvSpPr>
          <p:cNvPr id="6" name="Slide Number Placeholder 5">
            <a:extLst>
              <a:ext uri="{FF2B5EF4-FFF2-40B4-BE49-F238E27FC236}">
                <a16:creationId xmlns:a16="http://schemas.microsoft.com/office/drawing/2014/main" id="{F4768504-B747-F642-B433-2A7F329CF02E}"/>
              </a:ext>
            </a:extLst>
          </p:cNvPr>
          <p:cNvSpPr>
            <a:spLocks noGrp="1"/>
          </p:cNvSpPr>
          <p:nvPr>
            <p:ph type="sldNum" sz="quarter" idx="12"/>
          </p:nvPr>
        </p:nvSpPr>
        <p:spPr/>
        <p:txBody>
          <a:bodyPr/>
          <a:lstStyle/>
          <a:p>
            <a:fld id="{73ED6BD4-CFF7-FB45-8B7C-AC215C084BB3}" type="slidenum">
              <a:rPr lang="en-US" smtClean="0"/>
              <a:t>3</a:t>
            </a:fld>
            <a:endParaRPr lang="en-US"/>
          </a:p>
        </p:txBody>
      </p:sp>
    </p:spTree>
    <p:extLst>
      <p:ext uri="{BB962C8B-B14F-4D97-AF65-F5344CB8AC3E}">
        <p14:creationId xmlns:p14="http://schemas.microsoft.com/office/powerpoint/2010/main" val="2716885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59822"/>
            <a:ext cx="8229600" cy="858553"/>
          </a:xfrm>
        </p:spPr>
        <p:txBody>
          <a:bodyPr>
            <a:normAutofit/>
          </a:bodyPr>
          <a:lstStyle/>
          <a:p>
            <a:r>
              <a:rPr lang="en-US" sz="4800" dirty="0"/>
              <a:t>Scope of the MVTX Project</a:t>
            </a:r>
          </a:p>
        </p:txBody>
      </p:sp>
      <p:sp>
        <p:nvSpPr>
          <p:cNvPr id="10" name="Content Placeholder 9"/>
          <p:cNvSpPr>
            <a:spLocks noGrp="1"/>
          </p:cNvSpPr>
          <p:nvPr>
            <p:ph sz="half" idx="1"/>
          </p:nvPr>
        </p:nvSpPr>
        <p:spPr>
          <a:xfrm>
            <a:off x="571833" y="1056208"/>
            <a:ext cx="5588000" cy="4506393"/>
          </a:xfrm>
        </p:spPr>
        <p:txBody>
          <a:bodyPr>
            <a:normAutofit fontScale="77500" lnSpcReduction="20000"/>
          </a:bodyPr>
          <a:lstStyle/>
          <a:p>
            <a:r>
              <a:rPr lang="en-US" dirty="0">
                <a:solidFill>
                  <a:srgbClr val="032AFF"/>
                </a:solidFill>
              </a:rPr>
              <a:t>MAPS Staves &amp; Electronics</a:t>
            </a:r>
          </a:p>
          <a:p>
            <a:pPr lvl="1"/>
            <a:r>
              <a:rPr lang="en-US" dirty="0"/>
              <a:t>Readout Integration R&amp;D (</a:t>
            </a:r>
            <a:r>
              <a:rPr lang="en-US" dirty="0">
                <a:solidFill>
                  <a:srgbClr val="FF0000"/>
                </a:solidFill>
              </a:rPr>
              <a:t>LANL LDRD</a:t>
            </a:r>
            <a:r>
              <a:rPr lang="en-US" dirty="0"/>
              <a:t>)</a:t>
            </a:r>
          </a:p>
          <a:p>
            <a:pPr lvl="2"/>
            <a:r>
              <a:rPr lang="en-US" dirty="0"/>
              <a:t>Frontend:  ALICE/ITS, RU </a:t>
            </a:r>
          </a:p>
          <a:p>
            <a:pPr lvl="2"/>
            <a:r>
              <a:rPr lang="en-US" dirty="0"/>
              <a:t>Backend: ATLAS FELIX</a:t>
            </a:r>
          </a:p>
          <a:p>
            <a:pPr lvl="2"/>
            <a:r>
              <a:rPr lang="en-US" dirty="0"/>
              <a:t>Reprogram RU &amp; FELIX for sPHENIX </a:t>
            </a:r>
          </a:p>
          <a:p>
            <a:pPr marL="914377" lvl="2" indent="0">
              <a:buNone/>
            </a:pPr>
            <a:endParaRPr lang="en-US" dirty="0">
              <a:solidFill>
                <a:srgbClr val="0000FF"/>
              </a:solidFill>
            </a:endParaRPr>
          </a:p>
          <a:p>
            <a:pPr lvl="1"/>
            <a:r>
              <a:rPr lang="en-US" dirty="0"/>
              <a:t>Production: </a:t>
            </a:r>
          </a:p>
          <a:p>
            <a:pPr lvl="2"/>
            <a:r>
              <a:rPr lang="en-US" b="1" dirty="0">
                <a:solidFill>
                  <a:srgbClr val="FF0000"/>
                </a:solidFill>
              </a:rPr>
              <a:t>84 ALICE/ITS-IB staves from CERN</a:t>
            </a:r>
          </a:p>
          <a:p>
            <a:pPr lvl="3"/>
            <a:r>
              <a:rPr lang="en-US" dirty="0"/>
              <a:t>Acceptance test @LBNL</a:t>
            </a:r>
          </a:p>
          <a:p>
            <a:pPr marL="1828754" lvl="3" indent="0">
              <a:buNone/>
            </a:pPr>
            <a:r>
              <a:rPr lang="en-US" dirty="0"/>
              <a:t>       48+spares(36)  </a:t>
            </a:r>
          </a:p>
          <a:p>
            <a:pPr lvl="2"/>
            <a:r>
              <a:rPr lang="en-US" b="1" dirty="0">
                <a:solidFill>
                  <a:srgbClr val="FF0000"/>
                </a:solidFill>
              </a:rPr>
              <a:t>58 ALICE/ITS-RU from CERN</a:t>
            </a:r>
          </a:p>
          <a:p>
            <a:pPr lvl="3"/>
            <a:r>
              <a:rPr lang="en-US" dirty="0"/>
              <a:t>Acceptance test @UT-Austin, 48+spares(10)  </a:t>
            </a:r>
          </a:p>
          <a:p>
            <a:pPr lvl="2"/>
            <a:r>
              <a:rPr lang="en-US" dirty="0"/>
              <a:t>sPHENIX production, 8 ATLAS/FELIX</a:t>
            </a:r>
          </a:p>
          <a:p>
            <a:pPr lvl="3"/>
            <a:r>
              <a:rPr lang="en-US" dirty="0"/>
              <a:t>Acceptance test @LANL</a:t>
            </a:r>
          </a:p>
          <a:p>
            <a:pPr lvl="2"/>
            <a:r>
              <a:rPr lang="en-US" dirty="0"/>
              <a:t>Final detector assembly in US</a:t>
            </a:r>
          </a:p>
          <a:p>
            <a:pPr lvl="3"/>
            <a:r>
              <a:rPr lang="en-US" dirty="0"/>
              <a:t>LBNL and BNL</a:t>
            </a:r>
          </a:p>
          <a:p>
            <a:pPr lvl="3"/>
            <a:endParaRPr lang="en-US" dirty="0"/>
          </a:p>
          <a:p>
            <a:pPr lvl="1"/>
            <a:r>
              <a:rPr lang="en-US" dirty="0"/>
              <a:t>Ancillary systems, “adopt” ALICE system</a:t>
            </a:r>
          </a:p>
        </p:txBody>
      </p:sp>
      <p:sp>
        <p:nvSpPr>
          <p:cNvPr id="6" name="Content Placeholder 5"/>
          <p:cNvSpPr>
            <a:spLocks noGrp="1"/>
          </p:cNvSpPr>
          <p:nvPr>
            <p:ph sz="half" idx="2"/>
          </p:nvPr>
        </p:nvSpPr>
        <p:spPr>
          <a:xfrm>
            <a:off x="5755390" y="1047985"/>
            <a:ext cx="5761220" cy="4404793"/>
          </a:xfrm>
        </p:spPr>
        <p:txBody>
          <a:bodyPr>
            <a:normAutofit fontScale="77500" lnSpcReduction="20000"/>
          </a:bodyPr>
          <a:lstStyle/>
          <a:p>
            <a:r>
              <a:rPr lang="en-US" dirty="0">
                <a:solidFill>
                  <a:srgbClr val="032AFF"/>
                </a:solidFill>
              </a:rPr>
              <a:t>Mechanics &amp; Cooling</a:t>
            </a:r>
          </a:p>
          <a:p>
            <a:pPr lvl="1"/>
            <a:r>
              <a:rPr lang="en-US" dirty="0">
                <a:solidFill>
                  <a:srgbClr val="008000"/>
                </a:solidFill>
              </a:rPr>
              <a:t>Changes </a:t>
            </a:r>
            <a:r>
              <a:rPr lang="en-US" dirty="0"/>
              <a:t>to ALICE/ITS inner tracker mechanical structures, </a:t>
            </a:r>
          </a:p>
          <a:p>
            <a:pPr lvl="2"/>
            <a:r>
              <a:rPr lang="en-US" dirty="0">
                <a:solidFill>
                  <a:srgbClr val="008000"/>
                </a:solidFill>
              </a:rPr>
              <a:t>End Wheels</a:t>
            </a:r>
          </a:p>
          <a:p>
            <a:pPr lvl="2"/>
            <a:r>
              <a:rPr lang="en-US" dirty="0">
                <a:solidFill>
                  <a:srgbClr val="008000"/>
                </a:solidFill>
              </a:rPr>
              <a:t>Cylindrical structure shells</a:t>
            </a:r>
          </a:p>
          <a:p>
            <a:pPr lvl="2"/>
            <a:r>
              <a:rPr lang="en-US" dirty="0">
                <a:solidFill>
                  <a:srgbClr val="008000"/>
                </a:solidFill>
              </a:rPr>
              <a:t>Detector half barrels</a:t>
            </a:r>
          </a:p>
          <a:p>
            <a:pPr lvl="2"/>
            <a:r>
              <a:rPr lang="en-US" dirty="0">
                <a:solidFill>
                  <a:srgbClr val="008000"/>
                </a:solidFill>
              </a:rPr>
              <a:t>Detector and Service half barrels</a:t>
            </a:r>
          </a:p>
          <a:p>
            <a:pPr marL="914377" lvl="2" indent="0">
              <a:buNone/>
            </a:pPr>
            <a:endParaRPr lang="en-US" dirty="0"/>
          </a:p>
          <a:p>
            <a:pPr lvl="1"/>
            <a:r>
              <a:rPr lang="en-US" dirty="0"/>
              <a:t>Mechanical Integration, </a:t>
            </a:r>
          </a:p>
          <a:p>
            <a:pPr lvl="2"/>
            <a:r>
              <a:rPr lang="en-US" dirty="0">
                <a:solidFill>
                  <a:srgbClr val="000000"/>
                </a:solidFill>
              </a:rPr>
              <a:t>Conceptual design by LANL LDRD</a:t>
            </a:r>
          </a:p>
          <a:p>
            <a:pPr lvl="2"/>
            <a:r>
              <a:rPr lang="en-US" dirty="0"/>
              <a:t>Prototype by sPHENIX R&amp;D, MIT/LANL </a:t>
            </a:r>
          </a:p>
          <a:p>
            <a:pPr lvl="2"/>
            <a:r>
              <a:rPr lang="en-US" dirty="0"/>
              <a:t>Design integration frames</a:t>
            </a:r>
          </a:p>
          <a:p>
            <a:pPr lvl="2"/>
            <a:r>
              <a:rPr lang="en-US" dirty="0"/>
              <a:t>Composite structures, LBNL</a:t>
            </a:r>
          </a:p>
          <a:p>
            <a:pPr lvl="2"/>
            <a:r>
              <a:rPr lang="en-US" dirty="0"/>
              <a:t>Installation tooling etc.</a:t>
            </a:r>
          </a:p>
          <a:p>
            <a:pPr marL="914377" lvl="2" indent="0">
              <a:buNone/>
            </a:pPr>
            <a:endParaRPr lang="en-US" dirty="0"/>
          </a:p>
          <a:p>
            <a:pPr lvl="1"/>
            <a:r>
              <a:rPr lang="en-US" dirty="0"/>
              <a:t>Adopt ALICE cooling plant design</a:t>
            </a:r>
          </a:p>
          <a:p>
            <a:pPr lvl="2"/>
            <a:r>
              <a:rPr lang="en-US" dirty="0"/>
              <a:t>Modifications to fit sPHENIX</a:t>
            </a:r>
          </a:p>
          <a:p>
            <a:pPr lvl="2"/>
            <a:r>
              <a:rPr lang="en-US" dirty="0"/>
              <a:t>Much smaller heat load than ALICE ITS</a:t>
            </a:r>
          </a:p>
          <a:p>
            <a:pPr marL="1219170" lvl="2" indent="0">
              <a:buNone/>
            </a:pPr>
            <a:endParaRPr lang="en-US" dirty="0"/>
          </a:p>
        </p:txBody>
      </p:sp>
      <p:sp>
        <p:nvSpPr>
          <p:cNvPr id="4" name="Footer Placeholder 3"/>
          <p:cNvSpPr>
            <a:spLocks noGrp="1"/>
          </p:cNvSpPr>
          <p:nvPr>
            <p:ph type="ftr" sz="quarter" idx="11"/>
          </p:nvPr>
        </p:nvSpPr>
        <p:spPr/>
        <p:txBody>
          <a:bodyPr/>
          <a:lstStyle/>
          <a:p>
            <a:r>
              <a:rPr lang="en-US"/>
              <a:t>MVTX Monthly Status Report</a:t>
            </a:r>
          </a:p>
        </p:txBody>
      </p:sp>
      <p:sp>
        <p:nvSpPr>
          <p:cNvPr id="5" name="Slide Number Placeholder 4"/>
          <p:cNvSpPr>
            <a:spLocks noGrp="1"/>
          </p:cNvSpPr>
          <p:nvPr>
            <p:ph type="sldNum" sz="quarter" idx="12"/>
          </p:nvPr>
        </p:nvSpPr>
        <p:spPr/>
        <p:txBody>
          <a:bodyPr/>
          <a:lstStyle/>
          <a:p>
            <a:fld id="{C7F8B04E-460B-B340-979B-8B60A2BEF480}" type="slidenum">
              <a:rPr lang="en-US" smtClean="0"/>
              <a:t>4</a:t>
            </a:fld>
            <a:endParaRPr lang="en-US"/>
          </a:p>
        </p:txBody>
      </p:sp>
      <p:sp>
        <p:nvSpPr>
          <p:cNvPr id="3" name="Date Placeholder 2"/>
          <p:cNvSpPr>
            <a:spLocks noGrp="1"/>
          </p:cNvSpPr>
          <p:nvPr>
            <p:ph type="dt" sz="half" idx="10"/>
          </p:nvPr>
        </p:nvSpPr>
        <p:spPr/>
        <p:txBody>
          <a:bodyPr/>
          <a:lstStyle/>
          <a:p>
            <a:fld id="{64A1E024-3C77-0843-837A-036BFBB28C5C}" type="datetime1">
              <a:rPr lang="en-US" smtClean="0"/>
              <a:t>10/9/18</a:t>
            </a:fld>
            <a:endParaRPr lang="en-US"/>
          </a:p>
        </p:txBody>
      </p:sp>
      <p:sp>
        <p:nvSpPr>
          <p:cNvPr id="8" name="TextBox 7">
            <a:extLst>
              <a:ext uri="{FF2B5EF4-FFF2-40B4-BE49-F238E27FC236}">
                <a16:creationId xmlns:a16="http://schemas.microsoft.com/office/drawing/2014/main" id="{07B71DFB-D28D-2D4C-ABE8-C0DD16919902}"/>
              </a:ext>
            </a:extLst>
          </p:cNvPr>
          <p:cNvSpPr txBox="1"/>
          <p:nvPr/>
        </p:nvSpPr>
        <p:spPr>
          <a:xfrm>
            <a:off x="812800" y="5666841"/>
            <a:ext cx="9245600" cy="748795"/>
          </a:xfrm>
          <a:prstGeom prst="rect">
            <a:avLst/>
          </a:prstGeom>
          <a:solidFill>
            <a:srgbClr val="FFFF00"/>
          </a:solidFill>
        </p:spPr>
        <p:txBody>
          <a:bodyPr wrap="square" rtlCol="0">
            <a:spAutoFit/>
          </a:bodyPr>
          <a:lstStyle/>
          <a:p>
            <a:r>
              <a:rPr lang="en-US" sz="2133" dirty="0">
                <a:solidFill>
                  <a:srgbClr val="FF0000"/>
                </a:solidFill>
              </a:rPr>
              <a:t>- Early R&amp;D by LANL LDRD, $5M, FY17-19, readout, mechanical design and physics </a:t>
            </a:r>
          </a:p>
          <a:p>
            <a:r>
              <a:rPr lang="en-US" sz="2133" dirty="0">
                <a:solidFill>
                  <a:srgbClr val="FF0000"/>
                </a:solidFill>
              </a:rPr>
              <a:t>- Established LANL-ALICE MoU in 12/2016 for joint R&amp;D for MVTX</a:t>
            </a:r>
          </a:p>
        </p:txBody>
      </p:sp>
      <p:sp>
        <p:nvSpPr>
          <p:cNvPr id="14" name="TextBox 13">
            <a:extLst>
              <a:ext uri="{FF2B5EF4-FFF2-40B4-BE49-F238E27FC236}">
                <a16:creationId xmlns:a16="http://schemas.microsoft.com/office/drawing/2014/main" id="{4BFF4F62-A0C0-B34C-BA1F-FA344D90CA89}"/>
              </a:ext>
            </a:extLst>
          </p:cNvPr>
          <p:cNvSpPr txBox="1"/>
          <p:nvPr/>
        </p:nvSpPr>
        <p:spPr>
          <a:xfrm>
            <a:off x="9410405" y="144413"/>
            <a:ext cx="2781595" cy="646331"/>
          </a:xfrm>
          <a:prstGeom prst="rect">
            <a:avLst/>
          </a:prstGeom>
          <a:noFill/>
        </p:spPr>
        <p:txBody>
          <a:bodyPr wrap="none" rtlCol="0">
            <a:spAutoFit/>
          </a:bodyPr>
          <a:lstStyle/>
          <a:p>
            <a:r>
              <a:rPr lang="en-US" dirty="0"/>
              <a:t>From BNL Director’s Review</a:t>
            </a:r>
          </a:p>
          <a:p>
            <a:r>
              <a:rPr lang="en-US" dirty="0"/>
              <a:t>July 19-20, 2018</a:t>
            </a:r>
          </a:p>
        </p:txBody>
      </p:sp>
    </p:spTree>
    <p:extLst>
      <p:ext uri="{BB962C8B-B14F-4D97-AF65-F5344CB8AC3E}">
        <p14:creationId xmlns:p14="http://schemas.microsoft.com/office/powerpoint/2010/main" val="3641231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1998AF-B634-B34F-BE85-0503D8766597}"/>
              </a:ext>
            </a:extLst>
          </p:cNvPr>
          <p:cNvSpPr>
            <a:spLocks noGrp="1"/>
          </p:cNvSpPr>
          <p:nvPr>
            <p:ph type="title"/>
          </p:nvPr>
        </p:nvSpPr>
        <p:spPr>
          <a:xfrm>
            <a:off x="406401" y="31332"/>
            <a:ext cx="9632951" cy="696533"/>
          </a:xfrm>
        </p:spPr>
        <p:txBody>
          <a:bodyPr>
            <a:normAutofit fontScale="90000"/>
          </a:bodyPr>
          <a:lstStyle/>
          <a:p>
            <a:r>
              <a:rPr lang="en-US" sz="4800" dirty="0"/>
              <a:t>Proposed Schedules and Milestones</a:t>
            </a:r>
          </a:p>
        </p:txBody>
      </p:sp>
      <p:sp>
        <p:nvSpPr>
          <p:cNvPr id="5" name="Date Placeholder 4">
            <a:extLst>
              <a:ext uri="{FF2B5EF4-FFF2-40B4-BE49-F238E27FC236}">
                <a16:creationId xmlns:a16="http://schemas.microsoft.com/office/drawing/2014/main" id="{CC1F7A34-107C-E843-B107-F55AB7056089}"/>
              </a:ext>
            </a:extLst>
          </p:cNvPr>
          <p:cNvSpPr>
            <a:spLocks noGrp="1"/>
          </p:cNvSpPr>
          <p:nvPr>
            <p:ph type="dt" sz="half" idx="10"/>
          </p:nvPr>
        </p:nvSpPr>
        <p:spPr/>
        <p:txBody>
          <a:bodyPr/>
          <a:lstStyle/>
          <a:p>
            <a:fld id="{732754EA-EC07-B342-9768-D94A7127F007}" type="datetime1">
              <a:rPr lang="en-US" smtClean="0"/>
              <a:t>10/9/18</a:t>
            </a:fld>
            <a:endParaRPr lang="en-US"/>
          </a:p>
        </p:txBody>
      </p:sp>
      <p:sp>
        <p:nvSpPr>
          <p:cNvPr id="6" name="Footer Placeholder 5">
            <a:extLst>
              <a:ext uri="{FF2B5EF4-FFF2-40B4-BE49-F238E27FC236}">
                <a16:creationId xmlns:a16="http://schemas.microsoft.com/office/drawing/2014/main" id="{682E5597-13DB-AF46-BB83-509280B98FCF}"/>
              </a:ext>
            </a:extLst>
          </p:cNvPr>
          <p:cNvSpPr>
            <a:spLocks noGrp="1"/>
          </p:cNvSpPr>
          <p:nvPr>
            <p:ph type="ftr" sz="quarter" idx="11"/>
          </p:nvPr>
        </p:nvSpPr>
        <p:spPr/>
        <p:txBody>
          <a:bodyPr/>
          <a:lstStyle/>
          <a:p>
            <a:r>
              <a:rPr lang="en-US"/>
              <a:t>MVTX Monthly Status Report</a:t>
            </a:r>
          </a:p>
        </p:txBody>
      </p:sp>
      <p:sp>
        <p:nvSpPr>
          <p:cNvPr id="7" name="Slide Number Placeholder 6">
            <a:extLst>
              <a:ext uri="{FF2B5EF4-FFF2-40B4-BE49-F238E27FC236}">
                <a16:creationId xmlns:a16="http://schemas.microsoft.com/office/drawing/2014/main" id="{FB691E24-7272-2448-B1C0-5DA8165339B9}"/>
              </a:ext>
            </a:extLst>
          </p:cNvPr>
          <p:cNvSpPr>
            <a:spLocks noGrp="1"/>
          </p:cNvSpPr>
          <p:nvPr>
            <p:ph type="sldNum" sz="quarter" idx="12"/>
          </p:nvPr>
        </p:nvSpPr>
        <p:spPr/>
        <p:txBody>
          <a:bodyPr/>
          <a:lstStyle/>
          <a:p>
            <a:fld id="{DBC2B7C4-7EFF-464D-8315-689B7A5A9DB8}" type="slidenum">
              <a:rPr lang="en-US" smtClean="0"/>
              <a:t>5</a:t>
            </a:fld>
            <a:endParaRPr lang="en-US"/>
          </a:p>
        </p:txBody>
      </p:sp>
      <p:graphicFrame>
        <p:nvGraphicFramePr>
          <p:cNvPr id="9" name="Table 8">
            <a:extLst>
              <a:ext uri="{FF2B5EF4-FFF2-40B4-BE49-F238E27FC236}">
                <a16:creationId xmlns:a16="http://schemas.microsoft.com/office/drawing/2014/main" id="{0E2A5AEC-B53D-8D4F-AA72-1E4D50EE80B9}"/>
              </a:ext>
            </a:extLst>
          </p:cNvPr>
          <p:cNvGraphicFramePr>
            <a:graphicFrameLocks noGrp="1"/>
          </p:cNvGraphicFramePr>
          <p:nvPr>
            <p:extLst/>
          </p:nvPr>
        </p:nvGraphicFramePr>
        <p:xfrm>
          <a:off x="2057983" y="1505269"/>
          <a:ext cx="8076042" cy="381000"/>
        </p:xfrm>
        <a:graphic>
          <a:graphicData uri="http://schemas.openxmlformats.org/drawingml/2006/table">
            <a:tbl>
              <a:tblPr firstRow="1" bandRow="1">
                <a:tableStyleId>{5C22544A-7EE6-4342-B048-85BDC9FD1C3A}</a:tableStyleId>
              </a:tblPr>
              <a:tblGrid>
                <a:gridCol w="1346007">
                  <a:extLst>
                    <a:ext uri="{9D8B030D-6E8A-4147-A177-3AD203B41FA5}">
                      <a16:colId xmlns:a16="http://schemas.microsoft.com/office/drawing/2014/main" val="180237816"/>
                    </a:ext>
                  </a:extLst>
                </a:gridCol>
                <a:gridCol w="1346007">
                  <a:extLst>
                    <a:ext uri="{9D8B030D-6E8A-4147-A177-3AD203B41FA5}">
                      <a16:colId xmlns:a16="http://schemas.microsoft.com/office/drawing/2014/main" val="3789061785"/>
                    </a:ext>
                  </a:extLst>
                </a:gridCol>
                <a:gridCol w="1346007">
                  <a:extLst>
                    <a:ext uri="{9D8B030D-6E8A-4147-A177-3AD203B41FA5}">
                      <a16:colId xmlns:a16="http://schemas.microsoft.com/office/drawing/2014/main" val="3360062225"/>
                    </a:ext>
                  </a:extLst>
                </a:gridCol>
                <a:gridCol w="1346007">
                  <a:extLst>
                    <a:ext uri="{9D8B030D-6E8A-4147-A177-3AD203B41FA5}">
                      <a16:colId xmlns:a16="http://schemas.microsoft.com/office/drawing/2014/main" val="4003284006"/>
                    </a:ext>
                  </a:extLst>
                </a:gridCol>
                <a:gridCol w="1346007">
                  <a:extLst>
                    <a:ext uri="{9D8B030D-6E8A-4147-A177-3AD203B41FA5}">
                      <a16:colId xmlns:a16="http://schemas.microsoft.com/office/drawing/2014/main" val="3937574876"/>
                    </a:ext>
                  </a:extLst>
                </a:gridCol>
                <a:gridCol w="1346007">
                  <a:extLst>
                    <a:ext uri="{9D8B030D-6E8A-4147-A177-3AD203B41FA5}">
                      <a16:colId xmlns:a16="http://schemas.microsoft.com/office/drawing/2014/main" val="981024134"/>
                    </a:ext>
                  </a:extLst>
                </a:gridCol>
              </a:tblGrid>
              <a:tr h="375920">
                <a:tc>
                  <a:txBody>
                    <a:bodyPr/>
                    <a:lstStyle/>
                    <a:p>
                      <a:pPr algn="ctr"/>
                      <a:r>
                        <a:rPr lang="en-US" sz="1900" dirty="0"/>
                        <a:t>CY-2018</a:t>
                      </a:r>
                    </a:p>
                  </a:txBody>
                  <a:tcPr/>
                </a:tc>
                <a:tc>
                  <a:txBody>
                    <a:bodyPr/>
                    <a:lstStyle/>
                    <a:p>
                      <a:pPr algn="ctr"/>
                      <a:r>
                        <a:rPr lang="en-US" sz="1900" dirty="0"/>
                        <a:t>2019</a:t>
                      </a:r>
                    </a:p>
                  </a:txBody>
                  <a:tcPr/>
                </a:tc>
                <a:tc>
                  <a:txBody>
                    <a:bodyPr/>
                    <a:lstStyle/>
                    <a:p>
                      <a:pPr algn="ctr"/>
                      <a:r>
                        <a:rPr lang="en-US" sz="1900" dirty="0"/>
                        <a:t>2020</a:t>
                      </a:r>
                    </a:p>
                  </a:txBody>
                  <a:tcPr/>
                </a:tc>
                <a:tc>
                  <a:txBody>
                    <a:bodyPr/>
                    <a:lstStyle/>
                    <a:p>
                      <a:pPr algn="ctr"/>
                      <a:r>
                        <a:rPr lang="en-US" sz="1900" dirty="0"/>
                        <a:t>2021</a:t>
                      </a:r>
                    </a:p>
                  </a:txBody>
                  <a:tcPr/>
                </a:tc>
                <a:tc>
                  <a:txBody>
                    <a:bodyPr/>
                    <a:lstStyle/>
                    <a:p>
                      <a:pPr algn="ctr"/>
                      <a:r>
                        <a:rPr lang="en-US" sz="1900" dirty="0"/>
                        <a:t>2022</a:t>
                      </a:r>
                    </a:p>
                  </a:txBody>
                  <a:tcPr/>
                </a:tc>
                <a:tc>
                  <a:txBody>
                    <a:bodyPr/>
                    <a:lstStyle/>
                    <a:p>
                      <a:pPr algn="ctr"/>
                      <a:r>
                        <a:rPr lang="en-US" sz="1900" dirty="0"/>
                        <a:t>2023</a:t>
                      </a:r>
                    </a:p>
                  </a:txBody>
                  <a:tcPr/>
                </a:tc>
                <a:extLst>
                  <a:ext uri="{0D108BD9-81ED-4DB2-BD59-A6C34878D82A}">
                    <a16:rowId xmlns:a16="http://schemas.microsoft.com/office/drawing/2014/main" val="1974851673"/>
                  </a:ext>
                </a:extLst>
              </a:tr>
            </a:tbl>
          </a:graphicData>
        </a:graphic>
      </p:graphicFrame>
      <p:grpSp>
        <p:nvGrpSpPr>
          <p:cNvPr id="71" name="Group 70">
            <a:extLst>
              <a:ext uri="{FF2B5EF4-FFF2-40B4-BE49-F238E27FC236}">
                <a16:creationId xmlns:a16="http://schemas.microsoft.com/office/drawing/2014/main" id="{F5171710-2990-534C-AC5B-83A948AC0F6B}"/>
              </a:ext>
            </a:extLst>
          </p:cNvPr>
          <p:cNvGrpSpPr/>
          <p:nvPr/>
        </p:nvGrpSpPr>
        <p:grpSpPr>
          <a:xfrm>
            <a:off x="3103201" y="2031456"/>
            <a:ext cx="1671999" cy="461665"/>
            <a:chOff x="1657350" y="2031459"/>
            <a:chExt cx="1671999" cy="461666"/>
          </a:xfrm>
        </p:grpSpPr>
        <p:cxnSp>
          <p:nvCxnSpPr>
            <p:cNvPr id="11" name="Straight Arrow Connector 10">
              <a:extLst>
                <a:ext uri="{FF2B5EF4-FFF2-40B4-BE49-F238E27FC236}">
                  <a16:creationId xmlns:a16="http://schemas.microsoft.com/office/drawing/2014/main" id="{CDEBFECA-AE31-DA42-A8BC-4449C03686F7}"/>
                </a:ext>
              </a:extLst>
            </p:cNvPr>
            <p:cNvCxnSpPr>
              <a:cxnSpLocks/>
            </p:cNvCxnSpPr>
            <p:nvPr/>
          </p:nvCxnSpPr>
          <p:spPr>
            <a:xfrm>
              <a:off x="1952804" y="2083578"/>
              <a:ext cx="137654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F7E40C-2877-994F-B07F-0FAC32312763}"/>
                </a:ext>
              </a:extLst>
            </p:cNvPr>
            <p:cNvSpPr txBox="1"/>
            <p:nvPr/>
          </p:nvSpPr>
          <p:spPr>
            <a:xfrm>
              <a:off x="1657350" y="2031459"/>
              <a:ext cx="931409" cy="461666"/>
            </a:xfrm>
            <a:prstGeom prst="rect">
              <a:avLst/>
            </a:prstGeom>
            <a:noFill/>
          </p:spPr>
          <p:txBody>
            <a:bodyPr wrap="none" rtlCol="0">
              <a:spAutoFit/>
            </a:bodyPr>
            <a:lstStyle/>
            <a:p>
              <a:r>
                <a:rPr lang="en-US" sz="1200" b="1" dirty="0"/>
                <a:t>Stave &amp; RU </a:t>
              </a:r>
            </a:p>
            <a:p>
              <a:r>
                <a:rPr lang="en-US" sz="1200" b="1" dirty="0"/>
                <a:t>production</a:t>
              </a:r>
            </a:p>
          </p:txBody>
        </p:sp>
      </p:grpSp>
      <p:grpSp>
        <p:nvGrpSpPr>
          <p:cNvPr id="17" name="Group 16">
            <a:extLst>
              <a:ext uri="{FF2B5EF4-FFF2-40B4-BE49-F238E27FC236}">
                <a16:creationId xmlns:a16="http://schemas.microsoft.com/office/drawing/2014/main" id="{70914154-C4A5-D846-8AE9-AAA717C5F4A3}"/>
              </a:ext>
            </a:extLst>
          </p:cNvPr>
          <p:cNvGrpSpPr/>
          <p:nvPr/>
        </p:nvGrpSpPr>
        <p:grpSpPr>
          <a:xfrm>
            <a:off x="5430258" y="5589808"/>
            <a:ext cx="1098823" cy="378989"/>
            <a:chOff x="3262785" y="2711027"/>
            <a:chExt cx="1098822" cy="378987"/>
          </a:xfrm>
        </p:grpSpPr>
        <p:cxnSp>
          <p:nvCxnSpPr>
            <p:cNvPr id="13" name="Straight Arrow Connector 12">
              <a:extLst>
                <a:ext uri="{FF2B5EF4-FFF2-40B4-BE49-F238E27FC236}">
                  <a16:creationId xmlns:a16="http://schemas.microsoft.com/office/drawing/2014/main" id="{DC9903D0-3416-CA40-BF0E-5DE8AD2CFC48}"/>
                </a:ext>
              </a:extLst>
            </p:cNvPr>
            <p:cNvCxnSpPr>
              <a:cxnSpLocks/>
            </p:cNvCxnSpPr>
            <p:nvPr/>
          </p:nvCxnSpPr>
          <p:spPr>
            <a:xfrm>
              <a:off x="3262785" y="2711027"/>
              <a:ext cx="1098822"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8D727B8-1D13-984A-8A4C-A36B28960882}"/>
                </a:ext>
              </a:extLst>
            </p:cNvPr>
            <p:cNvSpPr txBox="1"/>
            <p:nvPr/>
          </p:nvSpPr>
          <p:spPr>
            <a:xfrm>
              <a:off x="3262785" y="2720683"/>
              <a:ext cx="867544" cy="369331"/>
            </a:xfrm>
            <a:prstGeom prst="rect">
              <a:avLst/>
            </a:prstGeom>
            <a:noFill/>
          </p:spPr>
          <p:txBody>
            <a:bodyPr wrap="none" rtlCol="0">
              <a:spAutoFit/>
            </a:bodyPr>
            <a:lstStyle/>
            <a:p>
              <a:r>
                <a:rPr lang="en-US" sz="900" dirty="0"/>
                <a:t>Power system </a:t>
              </a:r>
            </a:p>
            <a:p>
              <a:r>
                <a:rPr lang="en-US" sz="900" dirty="0"/>
                <a:t>production</a:t>
              </a:r>
            </a:p>
          </p:txBody>
        </p:sp>
      </p:grpSp>
      <p:grpSp>
        <p:nvGrpSpPr>
          <p:cNvPr id="18" name="Group 17">
            <a:extLst>
              <a:ext uri="{FF2B5EF4-FFF2-40B4-BE49-F238E27FC236}">
                <a16:creationId xmlns:a16="http://schemas.microsoft.com/office/drawing/2014/main" id="{6280323B-73E3-7D40-A991-45D497DA806F}"/>
              </a:ext>
            </a:extLst>
          </p:cNvPr>
          <p:cNvGrpSpPr/>
          <p:nvPr/>
        </p:nvGrpSpPr>
        <p:grpSpPr>
          <a:xfrm>
            <a:off x="3129028" y="2647920"/>
            <a:ext cx="5066344" cy="276999"/>
            <a:chOff x="3028117" y="2690395"/>
            <a:chExt cx="5066344" cy="276999"/>
          </a:xfrm>
        </p:grpSpPr>
        <p:cxnSp>
          <p:nvCxnSpPr>
            <p:cNvPr id="19" name="Straight Arrow Connector 18">
              <a:extLst>
                <a:ext uri="{FF2B5EF4-FFF2-40B4-BE49-F238E27FC236}">
                  <a16:creationId xmlns:a16="http://schemas.microsoft.com/office/drawing/2014/main" id="{0F4242E0-7F81-4B4F-B74F-A001465249AD}"/>
                </a:ext>
              </a:extLst>
            </p:cNvPr>
            <p:cNvCxnSpPr>
              <a:cxnSpLocks/>
            </p:cNvCxnSpPr>
            <p:nvPr/>
          </p:nvCxnSpPr>
          <p:spPr>
            <a:xfrm>
              <a:off x="3028117" y="2711027"/>
              <a:ext cx="506634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FA2944-1D11-344C-8E9C-1D0EA82D3DFD}"/>
                </a:ext>
              </a:extLst>
            </p:cNvPr>
            <p:cNvSpPr txBox="1"/>
            <p:nvPr/>
          </p:nvSpPr>
          <p:spPr>
            <a:xfrm>
              <a:off x="3239264" y="2690395"/>
              <a:ext cx="4855197" cy="276999"/>
            </a:xfrm>
            <a:prstGeom prst="rect">
              <a:avLst/>
            </a:prstGeom>
            <a:noFill/>
          </p:spPr>
          <p:txBody>
            <a:bodyPr wrap="square" rtlCol="0">
              <a:spAutoFit/>
            </a:bodyPr>
            <a:lstStyle/>
            <a:p>
              <a:r>
                <a:rPr lang="en-US" sz="1200" b="1" dirty="0"/>
                <a:t>Detector mechanics design &amp; production,  global interface to sPHENIX</a:t>
              </a:r>
            </a:p>
          </p:txBody>
        </p:sp>
      </p:grpSp>
      <p:grpSp>
        <p:nvGrpSpPr>
          <p:cNvPr id="23" name="Group 22">
            <a:extLst>
              <a:ext uri="{FF2B5EF4-FFF2-40B4-BE49-F238E27FC236}">
                <a16:creationId xmlns:a16="http://schemas.microsoft.com/office/drawing/2014/main" id="{A1327029-2F9D-124B-97D5-477ABE3C7FB7}"/>
              </a:ext>
            </a:extLst>
          </p:cNvPr>
          <p:cNvGrpSpPr/>
          <p:nvPr/>
        </p:nvGrpSpPr>
        <p:grpSpPr>
          <a:xfrm>
            <a:off x="4901057" y="3563743"/>
            <a:ext cx="1737439" cy="369333"/>
            <a:chOff x="4094391" y="2680223"/>
            <a:chExt cx="1737438" cy="369331"/>
          </a:xfrm>
        </p:grpSpPr>
        <p:cxnSp>
          <p:nvCxnSpPr>
            <p:cNvPr id="24" name="Straight Arrow Connector 23">
              <a:extLst>
                <a:ext uri="{FF2B5EF4-FFF2-40B4-BE49-F238E27FC236}">
                  <a16:creationId xmlns:a16="http://schemas.microsoft.com/office/drawing/2014/main" id="{DFFE5DA4-AE34-2B43-A3F1-95D31C7112E0}"/>
                </a:ext>
              </a:extLst>
            </p:cNvPr>
            <p:cNvCxnSpPr>
              <a:cxnSpLocks/>
            </p:cNvCxnSpPr>
            <p:nvPr/>
          </p:nvCxnSpPr>
          <p:spPr>
            <a:xfrm>
              <a:off x="4094391" y="2711027"/>
              <a:ext cx="173743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DEB90A7-2B19-654E-9231-95D23B296796}"/>
                </a:ext>
              </a:extLst>
            </p:cNvPr>
            <p:cNvSpPr txBox="1"/>
            <p:nvPr/>
          </p:nvSpPr>
          <p:spPr>
            <a:xfrm>
              <a:off x="4094391" y="2680223"/>
              <a:ext cx="1737438" cy="369331"/>
            </a:xfrm>
            <a:prstGeom prst="rect">
              <a:avLst/>
            </a:prstGeom>
            <a:noFill/>
          </p:spPr>
          <p:txBody>
            <a:bodyPr wrap="square" rtlCol="0">
              <a:spAutoFit/>
            </a:bodyPr>
            <a:lstStyle/>
            <a:p>
              <a:r>
                <a:rPr lang="en-US" sz="900" dirty="0"/>
                <a:t>Service barrel </a:t>
              </a:r>
            </a:p>
            <a:p>
              <a:r>
                <a:rPr lang="en-US" sz="900" dirty="0"/>
                <a:t>design &amp; production</a:t>
              </a:r>
            </a:p>
          </p:txBody>
        </p:sp>
      </p:grpSp>
      <p:grpSp>
        <p:nvGrpSpPr>
          <p:cNvPr id="29" name="Group 28">
            <a:extLst>
              <a:ext uri="{FF2B5EF4-FFF2-40B4-BE49-F238E27FC236}">
                <a16:creationId xmlns:a16="http://schemas.microsoft.com/office/drawing/2014/main" id="{C8CA1D4B-C503-AE4E-BD8B-54AB3BF531C7}"/>
              </a:ext>
            </a:extLst>
          </p:cNvPr>
          <p:cNvGrpSpPr/>
          <p:nvPr/>
        </p:nvGrpSpPr>
        <p:grpSpPr>
          <a:xfrm>
            <a:off x="3493478" y="3024531"/>
            <a:ext cx="828263" cy="230832"/>
            <a:chOff x="3728752" y="2682754"/>
            <a:chExt cx="828262" cy="230832"/>
          </a:xfrm>
        </p:grpSpPr>
        <p:cxnSp>
          <p:nvCxnSpPr>
            <p:cNvPr id="30" name="Straight Arrow Connector 29">
              <a:extLst>
                <a:ext uri="{FF2B5EF4-FFF2-40B4-BE49-F238E27FC236}">
                  <a16:creationId xmlns:a16="http://schemas.microsoft.com/office/drawing/2014/main" id="{AAF9D36F-93E9-E846-AFEE-796B88F54FB3}"/>
                </a:ext>
              </a:extLst>
            </p:cNvPr>
            <p:cNvCxnSpPr>
              <a:cxnSpLocks/>
            </p:cNvCxnSpPr>
            <p:nvPr/>
          </p:nvCxnSpPr>
          <p:spPr>
            <a:xfrm>
              <a:off x="3795165" y="2703054"/>
              <a:ext cx="761849"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1EE598-D94F-D846-AAC0-2A53BD93AA2A}"/>
                </a:ext>
              </a:extLst>
            </p:cNvPr>
            <p:cNvSpPr txBox="1"/>
            <p:nvPr/>
          </p:nvSpPr>
          <p:spPr>
            <a:xfrm>
              <a:off x="3728752" y="2682754"/>
              <a:ext cx="739304" cy="230832"/>
            </a:xfrm>
            <a:prstGeom prst="rect">
              <a:avLst/>
            </a:prstGeom>
            <a:noFill/>
          </p:spPr>
          <p:txBody>
            <a:bodyPr wrap="none" rtlCol="0">
              <a:spAutoFit/>
            </a:bodyPr>
            <a:lstStyle/>
            <a:p>
              <a:r>
                <a:rPr lang="en-US" sz="900" dirty="0"/>
                <a:t>End Wheels</a:t>
              </a:r>
            </a:p>
          </p:txBody>
        </p:sp>
      </p:grpSp>
      <p:grpSp>
        <p:nvGrpSpPr>
          <p:cNvPr id="34" name="Group 33">
            <a:extLst>
              <a:ext uri="{FF2B5EF4-FFF2-40B4-BE49-F238E27FC236}">
                <a16:creationId xmlns:a16="http://schemas.microsoft.com/office/drawing/2014/main" id="{3346488B-1DBB-234F-81F3-41B9C66DF77E}"/>
              </a:ext>
            </a:extLst>
          </p:cNvPr>
          <p:cNvGrpSpPr/>
          <p:nvPr/>
        </p:nvGrpSpPr>
        <p:grpSpPr>
          <a:xfrm>
            <a:off x="4358842" y="3169952"/>
            <a:ext cx="1023623" cy="230832"/>
            <a:chOff x="3895974" y="2661453"/>
            <a:chExt cx="1023623" cy="230832"/>
          </a:xfrm>
        </p:grpSpPr>
        <p:cxnSp>
          <p:nvCxnSpPr>
            <p:cNvPr id="35" name="Straight Arrow Connector 34">
              <a:extLst>
                <a:ext uri="{FF2B5EF4-FFF2-40B4-BE49-F238E27FC236}">
                  <a16:creationId xmlns:a16="http://schemas.microsoft.com/office/drawing/2014/main" id="{6433B74A-C47F-5948-A5B6-681930CC1B74}"/>
                </a:ext>
              </a:extLst>
            </p:cNvPr>
            <p:cNvCxnSpPr>
              <a:cxnSpLocks/>
            </p:cNvCxnSpPr>
            <p:nvPr/>
          </p:nvCxnSpPr>
          <p:spPr>
            <a:xfrm>
              <a:off x="3895974" y="2703054"/>
              <a:ext cx="1023623"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C7BF6FD-6120-1C4D-A168-1240E1AA35B2}"/>
                </a:ext>
              </a:extLst>
            </p:cNvPr>
            <p:cNvSpPr txBox="1"/>
            <p:nvPr/>
          </p:nvSpPr>
          <p:spPr>
            <a:xfrm>
              <a:off x="4156865" y="2661453"/>
              <a:ext cx="407484" cy="230832"/>
            </a:xfrm>
            <a:prstGeom prst="rect">
              <a:avLst/>
            </a:prstGeom>
            <a:noFill/>
          </p:spPr>
          <p:txBody>
            <a:bodyPr wrap="none" rtlCol="0">
              <a:spAutoFit/>
            </a:bodyPr>
            <a:lstStyle/>
            <a:p>
              <a:r>
                <a:rPr lang="en-US" sz="900" dirty="0"/>
                <a:t>CYSS</a:t>
              </a:r>
              <a:endParaRPr lang="en-US" sz="1200" dirty="0"/>
            </a:p>
          </p:txBody>
        </p:sp>
      </p:grpSp>
      <p:grpSp>
        <p:nvGrpSpPr>
          <p:cNvPr id="40" name="Group 39">
            <a:extLst>
              <a:ext uri="{FF2B5EF4-FFF2-40B4-BE49-F238E27FC236}">
                <a16:creationId xmlns:a16="http://schemas.microsoft.com/office/drawing/2014/main" id="{4A7F3F48-66B7-774B-BF8E-1B0D5AE75086}"/>
              </a:ext>
            </a:extLst>
          </p:cNvPr>
          <p:cNvGrpSpPr/>
          <p:nvPr/>
        </p:nvGrpSpPr>
        <p:grpSpPr>
          <a:xfrm>
            <a:off x="6637389" y="4632788"/>
            <a:ext cx="821059" cy="230832"/>
            <a:chOff x="3174643" y="2681608"/>
            <a:chExt cx="821059" cy="230832"/>
          </a:xfrm>
        </p:grpSpPr>
        <p:cxnSp>
          <p:nvCxnSpPr>
            <p:cNvPr id="41" name="Straight Arrow Connector 40">
              <a:extLst>
                <a:ext uri="{FF2B5EF4-FFF2-40B4-BE49-F238E27FC236}">
                  <a16:creationId xmlns:a16="http://schemas.microsoft.com/office/drawing/2014/main" id="{04860B1B-616D-D248-AA43-A188DDBA19E7}"/>
                </a:ext>
              </a:extLst>
            </p:cNvPr>
            <p:cNvCxnSpPr>
              <a:cxnSpLocks/>
            </p:cNvCxnSpPr>
            <p:nvPr/>
          </p:nvCxnSpPr>
          <p:spPr>
            <a:xfrm>
              <a:off x="3395643" y="2711027"/>
              <a:ext cx="46682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54DBA20-842B-8E42-B51B-FF0D8C13C178}"/>
                </a:ext>
              </a:extLst>
            </p:cNvPr>
            <p:cNvSpPr txBox="1"/>
            <p:nvPr/>
          </p:nvSpPr>
          <p:spPr>
            <a:xfrm>
              <a:off x="3174643" y="2681608"/>
              <a:ext cx="821059" cy="230832"/>
            </a:xfrm>
            <a:prstGeom prst="rect">
              <a:avLst/>
            </a:prstGeom>
            <a:noFill/>
          </p:spPr>
          <p:txBody>
            <a:bodyPr wrap="none" rtlCol="0">
              <a:spAutoFit/>
            </a:bodyPr>
            <a:lstStyle/>
            <a:p>
              <a:r>
                <a:rPr lang="en-US" sz="900" dirty="0"/>
                <a:t>Half barrel #1</a:t>
              </a:r>
            </a:p>
          </p:txBody>
        </p:sp>
      </p:grpSp>
      <p:grpSp>
        <p:nvGrpSpPr>
          <p:cNvPr id="43" name="Group 42">
            <a:extLst>
              <a:ext uri="{FF2B5EF4-FFF2-40B4-BE49-F238E27FC236}">
                <a16:creationId xmlns:a16="http://schemas.microsoft.com/office/drawing/2014/main" id="{BAE77A88-BF07-A04D-BACE-4E97645708EB}"/>
              </a:ext>
            </a:extLst>
          </p:cNvPr>
          <p:cNvGrpSpPr/>
          <p:nvPr/>
        </p:nvGrpSpPr>
        <p:grpSpPr>
          <a:xfrm>
            <a:off x="6692028" y="4927489"/>
            <a:ext cx="821059" cy="230832"/>
            <a:chOff x="3031258" y="2686395"/>
            <a:chExt cx="821060" cy="230832"/>
          </a:xfrm>
        </p:grpSpPr>
        <p:cxnSp>
          <p:nvCxnSpPr>
            <p:cNvPr id="44" name="Straight Arrow Connector 43">
              <a:extLst>
                <a:ext uri="{FF2B5EF4-FFF2-40B4-BE49-F238E27FC236}">
                  <a16:creationId xmlns:a16="http://schemas.microsoft.com/office/drawing/2014/main" id="{5EA490A9-D80D-244B-9AEF-02E345B39297}"/>
                </a:ext>
              </a:extLst>
            </p:cNvPr>
            <p:cNvCxnSpPr>
              <a:cxnSpLocks/>
            </p:cNvCxnSpPr>
            <p:nvPr/>
          </p:nvCxnSpPr>
          <p:spPr>
            <a:xfrm>
              <a:off x="3387897" y="2711027"/>
              <a:ext cx="38962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5F325B0-1CA9-1A40-9D4F-D20ED44A2382}"/>
                </a:ext>
              </a:extLst>
            </p:cNvPr>
            <p:cNvSpPr txBox="1"/>
            <p:nvPr/>
          </p:nvSpPr>
          <p:spPr>
            <a:xfrm>
              <a:off x="3031258" y="2686395"/>
              <a:ext cx="821060" cy="230832"/>
            </a:xfrm>
            <a:prstGeom prst="rect">
              <a:avLst/>
            </a:prstGeom>
            <a:noFill/>
          </p:spPr>
          <p:txBody>
            <a:bodyPr wrap="none" rtlCol="0">
              <a:spAutoFit/>
            </a:bodyPr>
            <a:lstStyle/>
            <a:p>
              <a:r>
                <a:rPr lang="en-US" sz="900" dirty="0"/>
                <a:t>Half barrel #2</a:t>
              </a:r>
            </a:p>
          </p:txBody>
        </p:sp>
      </p:grpSp>
      <p:grpSp>
        <p:nvGrpSpPr>
          <p:cNvPr id="48" name="Group 47">
            <a:extLst>
              <a:ext uri="{FF2B5EF4-FFF2-40B4-BE49-F238E27FC236}">
                <a16:creationId xmlns:a16="http://schemas.microsoft.com/office/drawing/2014/main" id="{6C6ECEE6-252F-AF4D-B5BA-1E695B44E938}"/>
              </a:ext>
            </a:extLst>
          </p:cNvPr>
          <p:cNvGrpSpPr/>
          <p:nvPr/>
        </p:nvGrpSpPr>
        <p:grpSpPr>
          <a:xfrm>
            <a:off x="7424403" y="5103775"/>
            <a:ext cx="1011291" cy="415755"/>
            <a:chOff x="4135029" y="4197743"/>
            <a:chExt cx="1011292" cy="415755"/>
          </a:xfrm>
        </p:grpSpPr>
        <p:sp>
          <p:nvSpPr>
            <p:cNvPr id="49" name="5-Point Star 48">
              <a:extLst>
                <a:ext uri="{FF2B5EF4-FFF2-40B4-BE49-F238E27FC236}">
                  <a16:creationId xmlns:a16="http://schemas.microsoft.com/office/drawing/2014/main" id="{9E4B7818-B2D9-8744-BAE5-E5D7790B6BE2}"/>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TextBox 49">
              <a:extLst>
                <a:ext uri="{FF2B5EF4-FFF2-40B4-BE49-F238E27FC236}">
                  <a16:creationId xmlns:a16="http://schemas.microsoft.com/office/drawing/2014/main" id="{DE5FFDD7-3062-094B-B0F3-43B6EA1A68C9}"/>
                </a:ext>
              </a:extLst>
            </p:cNvPr>
            <p:cNvSpPr txBox="1"/>
            <p:nvPr/>
          </p:nvSpPr>
          <p:spPr>
            <a:xfrm>
              <a:off x="4248317" y="4197743"/>
              <a:ext cx="898004" cy="415755"/>
            </a:xfrm>
            <a:prstGeom prst="rect">
              <a:avLst/>
            </a:prstGeom>
            <a:noFill/>
          </p:spPr>
          <p:txBody>
            <a:bodyPr wrap="none" rtlCol="0">
              <a:spAutoFit/>
            </a:bodyPr>
            <a:lstStyle/>
            <a:p>
              <a:r>
                <a:rPr lang="en-US" sz="1051" dirty="0"/>
                <a:t>Half barrels</a:t>
              </a:r>
            </a:p>
            <a:p>
              <a:r>
                <a:rPr lang="en-US" sz="1051" dirty="0"/>
                <a:t>arrive @BNL </a:t>
              </a:r>
            </a:p>
          </p:txBody>
        </p:sp>
      </p:grpSp>
      <p:grpSp>
        <p:nvGrpSpPr>
          <p:cNvPr id="51" name="Group 50">
            <a:extLst>
              <a:ext uri="{FF2B5EF4-FFF2-40B4-BE49-F238E27FC236}">
                <a16:creationId xmlns:a16="http://schemas.microsoft.com/office/drawing/2014/main" id="{6120006E-458E-7D43-B6F5-C9499ABB6133}"/>
              </a:ext>
            </a:extLst>
          </p:cNvPr>
          <p:cNvGrpSpPr/>
          <p:nvPr/>
        </p:nvGrpSpPr>
        <p:grpSpPr>
          <a:xfrm>
            <a:off x="7378499" y="5589806"/>
            <a:ext cx="2218877" cy="375195"/>
            <a:chOff x="3190658" y="2711027"/>
            <a:chExt cx="2218877" cy="375194"/>
          </a:xfrm>
        </p:grpSpPr>
        <p:cxnSp>
          <p:nvCxnSpPr>
            <p:cNvPr id="52" name="Straight Arrow Connector 51">
              <a:extLst>
                <a:ext uri="{FF2B5EF4-FFF2-40B4-BE49-F238E27FC236}">
                  <a16:creationId xmlns:a16="http://schemas.microsoft.com/office/drawing/2014/main" id="{C9DF5983-253A-5C42-ACF3-88594453C6F9}"/>
                </a:ext>
              </a:extLst>
            </p:cNvPr>
            <p:cNvCxnSpPr>
              <a:cxnSpLocks/>
            </p:cNvCxnSpPr>
            <p:nvPr/>
          </p:nvCxnSpPr>
          <p:spPr>
            <a:xfrm>
              <a:off x="3262785" y="2711027"/>
              <a:ext cx="1313637"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2CD4C43-6D60-AF48-940B-0D46D84F3F06}"/>
                </a:ext>
              </a:extLst>
            </p:cNvPr>
            <p:cNvSpPr txBox="1"/>
            <p:nvPr/>
          </p:nvSpPr>
          <p:spPr>
            <a:xfrm>
              <a:off x="3190658" y="2716890"/>
              <a:ext cx="2218877" cy="369331"/>
            </a:xfrm>
            <a:prstGeom prst="rect">
              <a:avLst/>
            </a:prstGeom>
            <a:noFill/>
          </p:spPr>
          <p:txBody>
            <a:bodyPr wrap="none" rtlCol="0">
              <a:spAutoFit/>
            </a:bodyPr>
            <a:lstStyle/>
            <a:p>
              <a:r>
                <a:rPr lang="en-US" sz="900" b="1" dirty="0"/>
                <a:t>MVTX installation &amp; commissioning @BNL</a:t>
              </a:r>
            </a:p>
            <a:p>
              <a:r>
                <a:rPr lang="en-US" sz="900" b="1" dirty="0"/>
                <a:t>RU, FELIX, PS, cables etc.</a:t>
              </a:r>
            </a:p>
          </p:txBody>
        </p:sp>
      </p:grpSp>
      <p:grpSp>
        <p:nvGrpSpPr>
          <p:cNvPr id="55" name="Group 54">
            <a:extLst>
              <a:ext uri="{FF2B5EF4-FFF2-40B4-BE49-F238E27FC236}">
                <a16:creationId xmlns:a16="http://schemas.microsoft.com/office/drawing/2014/main" id="{72DBB80C-0B30-6947-94F6-D1D10E8EAA8D}"/>
              </a:ext>
            </a:extLst>
          </p:cNvPr>
          <p:cNvGrpSpPr/>
          <p:nvPr/>
        </p:nvGrpSpPr>
        <p:grpSpPr>
          <a:xfrm>
            <a:off x="8387089" y="4360403"/>
            <a:ext cx="1270977" cy="415755"/>
            <a:chOff x="4135029" y="4197743"/>
            <a:chExt cx="1270977" cy="415755"/>
          </a:xfrm>
        </p:grpSpPr>
        <p:sp>
          <p:nvSpPr>
            <p:cNvPr id="56" name="5-Point Star 55">
              <a:extLst>
                <a:ext uri="{FF2B5EF4-FFF2-40B4-BE49-F238E27FC236}">
                  <a16:creationId xmlns:a16="http://schemas.microsoft.com/office/drawing/2014/main" id="{52A0F4F9-74AD-E646-BE55-212C0CCCD0B2}"/>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TextBox 56">
              <a:extLst>
                <a:ext uri="{FF2B5EF4-FFF2-40B4-BE49-F238E27FC236}">
                  <a16:creationId xmlns:a16="http://schemas.microsoft.com/office/drawing/2014/main" id="{A3F282F9-C6DF-9349-B7EA-A3C8B93A265D}"/>
                </a:ext>
              </a:extLst>
            </p:cNvPr>
            <p:cNvSpPr txBox="1"/>
            <p:nvPr/>
          </p:nvSpPr>
          <p:spPr>
            <a:xfrm>
              <a:off x="4248317" y="4197743"/>
              <a:ext cx="1157689" cy="415755"/>
            </a:xfrm>
            <a:prstGeom prst="rect">
              <a:avLst/>
            </a:prstGeom>
            <a:noFill/>
          </p:spPr>
          <p:txBody>
            <a:bodyPr wrap="none" rtlCol="0">
              <a:spAutoFit/>
            </a:bodyPr>
            <a:lstStyle/>
            <a:p>
              <a:r>
                <a:rPr lang="en-US" sz="1051" dirty="0"/>
                <a:t>Install half barrels</a:t>
              </a:r>
            </a:p>
            <a:p>
              <a:r>
                <a:rPr lang="en-US" sz="1051" dirty="0"/>
                <a:t>     @sPHENIX IR</a:t>
              </a:r>
            </a:p>
          </p:txBody>
        </p:sp>
      </p:grpSp>
      <p:grpSp>
        <p:nvGrpSpPr>
          <p:cNvPr id="58" name="Group 57">
            <a:extLst>
              <a:ext uri="{FF2B5EF4-FFF2-40B4-BE49-F238E27FC236}">
                <a16:creationId xmlns:a16="http://schemas.microsoft.com/office/drawing/2014/main" id="{C0F31F4F-A901-AB4A-9F3F-A64AF29E01D0}"/>
              </a:ext>
            </a:extLst>
          </p:cNvPr>
          <p:cNvGrpSpPr/>
          <p:nvPr/>
        </p:nvGrpSpPr>
        <p:grpSpPr>
          <a:xfrm>
            <a:off x="8725096" y="3506629"/>
            <a:ext cx="1314258" cy="415755"/>
            <a:chOff x="4135029" y="4238203"/>
            <a:chExt cx="1314258" cy="415755"/>
          </a:xfrm>
        </p:grpSpPr>
        <p:sp>
          <p:nvSpPr>
            <p:cNvPr id="59" name="5-Point Star 58">
              <a:extLst>
                <a:ext uri="{FF2B5EF4-FFF2-40B4-BE49-F238E27FC236}">
                  <a16:creationId xmlns:a16="http://schemas.microsoft.com/office/drawing/2014/main" id="{B7BC034F-3F0A-A242-9318-4198A3013569}"/>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TextBox 59">
              <a:extLst>
                <a:ext uri="{FF2B5EF4-FFF2-40B4-BE49-F238E27FC236}">
                  <a16:creationId xmlns:a16="http://schemas.microsoft.com/office/drawing/2014/main" id="{54CEE293-60FB-1F48-94F7-C697F8555E47}"/>
                </a:ext>
              </a:extLst>
            </p:cNvPr>
            <p:cNvSpPr txBox="1"/>
            <p:nvPr/>
          </p:nvSpPr>
          <p:spPr>
            <a:xfrm>
              <a:off x="4248317" y="4238203"/>
              <a:ext cx="1200970" cy="415755"/>
            </a:xfrm>
            <a:prstGeom prst="rect">
              <a:avLst/>
            </a:prstGeom>
            <a:noFill/>
          </p:spPr>
          <p:txBody>
            <a:bodyPr wrap="none" rtlCol="0">
              <a:spAutoFit/>
            </a:bodyPr>
            <a:lstStyle/>
            <a:p>
              <a:r>
                <a:rPr lang="en-US" sz="1051" dirty="0">
                  <a:solidFill>
                    <a:srgbClr val="FF0000"/>
                  </a:solidFill>
                </a:rPr>
                <a:t>Ready for beam;</a:t>
              </a:r>
            </a:p>
            <a:p>
              <a:r>
                <a:rPr lang="en-US" sz="1051" dirty="0">
                  <a:solidFill>
                    <a:srgbClr val="FF0000"/>
                  </a:solidFill>
                </a:rPr>
                <a:t>sPHENIX day-1 run</a:t>
              </a:r>
            </a:p>
          </p:txBody>
        </p:sp>
      </p:grpSp>
      <p:cxnSp>
        <p:nvCxnSpPr>
          <p:cNvPr id="62" name="Straight Connector 61">
            <a:extLst>
              <a:ext uri="{FF2B5EF4-FFF2-40B4-BE49-F238E27FC236}">
                <a16:creationId xmlns:a16="http://schemas.microsoft.com/office/drawing/2014/main" id="{6AB2078D-703E-AA48-BD24-64DE36D134DC}"/>
              </a:ext>
            </a:extLst>
          </p:cNvPr>
          <p:cNvCxnSpPr/>
          <p:nvPr/>
        </p:nvCxnSpPr>
        <p:spPr>
          <a:xfrm>
            <a:off x="10134019" y="1908851"/>
            <a:ext cx="0" cy="426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9651088-8625-DA4B-B8BD-20E60D109332}"/>
              </a:ext>
            </a:extLst>
          </p:cNvPr>
          <p:cNvCxnSpPr/>
          <p:nvPr/>
        </p:nvCxnSpPr>
        <p:spPr>
          <a:xfrm>
            <a:off x="8764276" y="1896769"/>
            <a:ext cx="0" cy="426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9874EB-8F67-B748-8117-798A1E553BC5}"/>
              </a:ext>
            </a:extLst>
          </p:cNvPr>
          <p:cNvCxnSpPr/>
          <p:nvPr/>
        </p:nvCxnSpPr>
        <p:spPr>
          <a:xfrm>
            <a:off x="7450652" y="1893811"/>
            <a:ext cx="0" cy="426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D6C1AA2-7653-014C-8BC3-C76B49B48550}"/>
              </a:ext>
            </a:extLst>
          </p:cNvPr>
          <p:cNvCxnSpPr/>
          <p:nvPr/>
        </p:nvCxnSpPr>
        <p:spPr>
          <a:xfrm>
            <a:off x="6092955" y="1893811"/>
            <a:ext cx="0" cy="426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101F036-DEF6-1643-B10D-0B12AC52181A}"/>
              </a:ext>
            </a:extLst>
          </p:cNvPr>
          <p:cNvCxnSpPr>
            <a:cxnSpLocks/>
          </p:cNvCxnSpPr>
          <p:nvPr/>
        </p:nvCxnSpPr>
        <p:spPr>
          <a:xfrm>
            <a:off x="4775200" y="1881189"/>
            <a:ext cx="0" cy="426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0810E94-46B4-6A41-9074-7A5BBF2E5276}"/>
              </a:ext>
            </a:extLst>
          </p:cNvPr>
          <p:cNvCxnSpPr/>
          <p:nvPr/>
        </p:nvCxnSpPr>
        <p:spPr>
          <a:xfrm>
            <a:off x="3398655" y="1876109"/>
            <a:ext cx="0" cy="426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D748D1B-CFF2-5747-ACB9-633191BD5840}"/>
              </a:ext>
            </a:extLst>
          </p:cNvPr>
          <p:cNvCxnSpPr>
            <a:cxnSpLocks/>
          </p:cNvCxnSpPr>
          <p:nvPr/>
        </p:nvCxnSpPr>
        <p:spPr>
          <a:xfrm>
            <a:off x="2057983" y="1868429"/>
            <a:ext cx="9224" cy="4287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27E0C89-DFC7-A749-82BA-5124EDFBFA20}"/>
              </a:ext>
            </a:extLst>
          </p:cNvPr>
          <p:cNvCxnSpPr/>
          <p:nvPr/>
        </p:nvCxnSpPr>
        <p:spPr>
          <a:xfrm>
            <a:off x="2057983" y="6155891"/>
            <a:ext cx="8076036" cy="15040"/>
          </a:xfrm>
          <a:prstGeom prst="line">
            <a:avLst/>
          </a:prstGeom>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34ADBF2C-86D2-494A-A4D2-64A7CEE03F1F}"/>
              </a:ext>
            </a:extLst>
          </p:cNvPr>
          <p:cNvGrpSpPr/>
          <p:nvPr/>
        </p:nvGrpSpPr>
        <p:grpSpPr>
          <a:xfrm>
            <a:off x="4949366" y="2083575"/>
            <a:ext cx="704039" cy="369333"/>
            <a:chOff x="1563564" y="2070534"/>
            <a:chExt cx="704039" cy="369331"/>
          </a:xfrm>
        </p:grpSpPr>
        <p:cxnSp>
          <p:nvCxnSpPr>
            <p:cNvPr id="73" name="Straight Arrow Connector 72">
              <a:extLst>
                <a:ext uri="{FF2B5EF4-FFF2-40B4-BE49-F238E27FC236}">
                  <a16:creationId xmlns:a16="http://schemas.microsoft.com/office/drawing/2014/main" id="{1418171A-2272-4F40-9F59-A9119985ADCC}"/>
                </a:ext>
              </a:extLst>
            </p:cNvPr>
            <p:cNvCxnSpPr>
              <a:cxnSpLocks/>
            </p:cNvCxnSpPr>
            <p:nvPr/>
          </p:nvCxnSpPr>
          <p:spPr>
            <a:xfrm>
              <a:off x="1657350" y="2073105"/>
              <a:ext cx="43572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10A2169-5227-8D42-AF68-04CC634D9D36}"/>
                </a:ext>
              </a:extLst>
            </p:cNvPr>
            <p:cNvSpPr txBox="1"/>
            <p:nvPr/>
          </p:nvSpPr>
          <p:spPr>
            <a:xfrm>
              <a:off x="1563564" y="2070534"/>
              <a:ext cx="704039" cy="369331"/>
            </a:xfrm>
            <a:prstGeom prst="rect">
              <a:avLst/>
            </a:prstGeom>
            <a:noFill/>
          </p:spPr>
          <p:txBody>
            <a:bodyPr wrap="none" rtlCol="0">
              <a:spAutoFit/>
            </a:bodyPr>
            <a:lstStyle/>
            <a:p>
              <a:r>
                <a:rPr lang="en-US" sz="900" dirty="0"/>
                <a:t>FELIX </a:t>
              </a:r>
            </a:p>
            <a:p>
              <a:r>
                <a:rPr lang="en-US" sz="900" dirty="0"/>
                <a:t>production</a:t>
              </a:r>
            </a:p>
          </p:txBody>
        </p:sp>
      </p:grpSp>
      <p:grpSp>
        <p:nvGrpSpPr>
          <p:cNvPr id="86" name="Group 85">
            <a:extLst>
              <a:ext uri="{FF2B5EF4-FFF2-40B4-BE49-F238E27FC236}">
                <a16:creationId xmlns:a16="http://schemas.microsoft.com/office/drawing/2014/main" id="{2FAE025F-D1E4-AE44-B3CB-7CCF6FFBEFAD}"/>
              </a:ext>
            </a:extLst>
          </p:cNvPr>
          <p:cNvGrpSpPr/>
          <p:nvPr/>
        </p:nvGrpSpPr>
        <p:grpSpPr>
          <a:xfrm>
            <a:off x="4309347" y="4481907"/>
            <a:ext cx="3161532" cy="277000"/>
            <a:chOff x="3028117" y="2690395"/>
            <a:chExt cx="5066344" cy="190117"/>
          </a:xfrm>
        </p:grpSpPr>
        <p:cxnSp>
          <p:nvCxnSpPr>
            <p:cNvPr id="87" name="Straight Arrow Connector 86">
              <a:extLst>
                <a:ext uri="{FF2B5EF4-FFF2-40B4-BE49-F238E27FC236}">
                  <a16:creationId xmlns:a16="http://schemas.microsoft.com/office/drawing/2014/main" id="{0A1591CA-1FA2-8242-AE45-B74D6F15E247}"/>
                </a:ext>
              </a:extLst>
            </p:cNvPr>
            <p:cNvCxnSpPr>
              <a:cxnSpLocks/>
            </p:cNvCxnSpPr>
            <p:nvPr/>
          </p:nvCxnSpPr>
          <p:spPr>
            <a:xfrm>
              <a:off x="3028117" y="2711027"/>
              <a:ext cx="506634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C7B6980B-D5A1-EE46-8772-4F8F455E0783}"/>
                </a:ext>
              </a:extLst>
            </p:cNvPr>
            <p:cNvSpPr txBox="1"/>
            <p:nvPr/>
          </p:nvSpPr>
          <p:spPr>
            <a:xfrm>
              <a:off x="3319246" y="2690395"/>
              <a:ext cx="4321193" cy="190117"/>
            </a:xfrm>
            <a:prstGeom prst="rect">
              <a:avLst/>
            </a:prstGeom>
            <a:noFill/>
          </p:spPr>
          <p:txBody>
            <a:bodyPr wrap="square" rtlCol="0">
              <a:spAutoFit/>
            </a:bodyPr>
            <a:lstStyle/>
            <a:p>
              <a:r>
                <a:rPr lang="en-US" sz="1200" b="1" dirty="0"/>
                <a:t>Barrel Assembly &amp; Testing @LBNL</a:t>
              </a:r>
            </a:p>
          </p:txBody>
        </p:sp>
      </p:grpSp>
      <p:grpSp>
        <p:nvGrpSpPr>
          <p:cNvPr id="61" name="Group 60">
            <a:extLst>
              <a:ext uri="{FF2B5EF4-FFF2-40B4-BE49-F238E27FC236}">
                <a16:creationId xmlns:a16="http://schemas.microsoft.com/office/drawing/2014/main" id="{394B2C5C-5AB0-4149-97DE-07F650499B62}"/>
              </a:ext>
            </a:extLst>
          </p:cNvPr>
          <p:cNvGrpSpPr/>
          <p:nvPr/>
        </p:nvGrpSpPr>
        <p:grpSpPr>
          <a:xfrm>
            <a:off x="2042183" y="2013227"/>
            <a:ext cx="1433406" cy="1209552"/>
            <a:chOff x="3208616" y="4296871"/>
            <a:chExt cx="1433406" cy="1209551"/>
          </a:xfrm>
        </p:grpSpPr>
        <p:sp>
          <p:nvSpPr>
            <p:cNvPr id="69" name="5-Point Star 68">
              <a:extLst>
                <a:ext uri="{FF2B5EF4-FFF2-40B4-BE49-F238E27FC236}">
                  <a16:creationId xmlns:a16="http://schemas.microsoft.com/office/drawing/2014/main" id="{9C1596B5-5FCF-A34D-8F67-0B01F88124E3}"/>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TextBox 74">
              <a:extLst>
                <a:ext uri="{FF2B5EF4-FFF2-40B4-BE49-F238E27FC236}">
                  <a16:creationId xmlns:a16="http://schemas.microsoft.com/office/drawing/2014/main" id="{5CF345A6-0162-7741-B152-66EBC1D57560}"/>
                </a:ext>
              </a:extLst>
            </p:cNvPr>
            <p:cNvSpPr txBox="1"/>
            <p:nvPr/>
          </p:nvSpPr>
          <p:spPr>
            <a:xfrm>
              <a:off x="3208616" y="4444594"/>
              <a:ext cx="1433406" cy="1061828"/>
            </a:xfrm>
            <a:prstGeom prst="rect">
              <a:avLst/>
            </a:prstGeom>
            <a:noFill/>
          </p:spPr>
          <p:txBody>
            <a:bodyPr wrap="none" rtlCol="0">
              <a:spAutoFit/>
            </a:bodyPr>
            <a:lstStyle/>
            <a:p>
              <a:r>
                <a:rPr lang="en-US" sz="900" b="1" dirty="0">
                  <a:solidFill>
                    <a:srgbClr val="FF0000"/>
                  </a:solidFill>
                </a:rPr>
                <a:t>ALICE IB stave done;</a:t>
              </a:r>
            </a:p>
            <a:p>
              <a:r>
                <a:rPr lang="en-US" sz="900" b="1" dirty="0">
                  <a:solidFill>
                    <a:srgbClr val="FF0000"/>
                  </a:solidFill>
                </a:rPr>
                <a:t>Facilities available for </a:t>
              </a:r>
            </a:p>
            <a:p>
              <a:r>
                <a:rPr lang="en-US" sz="900" b="1" dirty="0">
                  <a:solidFill>
                    <a:srgbClr val="FF0000"/>
                  </a:solidFill>
                </a:rPr>
                <a:t>sPHENIX production;</a:t>
              </a:r>
            </a:p>
            <a:p>
              <a:endParaRPr lang="en-US" sz="900" b="1" dirty="0">
                <a:solidFill>
                  <a:srgbClr val="FF0000"/>
                </a:solidFill>
              </a:endParaRPr>
            </a:p>
            <a:p>
              <a:r>
                <a:rPr lang="en-US" sz="900" b="1" dirty="0">
                  <a:solidFill>
                    <a:srgbClr val="FF0000"/>
                  </a:solidFill>
                </a:rPr>
                <a:t>A window of opportunity:</a:t>
              </a:r>
            </a:p>
            <a:p>
              <a:pPr marL="228594" indent="-228594">
                <a:buFontTx/>
                <a:buChar char="-"/>
              </a:pPr>
              <a:r>
                <a:rPr lang="en-US" sz="900" b="1" dirty="0">
                  <a:solidFill>
                    <a:srgbClr val="FF0000"/>
                  </a:solidFill>
                </a:rPr>
                <a:t>Low technical risk</a:t>
              </a:r>
            </a:p>
            <a:p>
              <a:pPr marL="228594" indent="-228594">
                <a:buFontTx/>
                <a:buChar char="-"/>
              </a:pPr>
              <a:r>
                <a:rPr lang="en-US" sz="900" b="1" dirty="0">
                  <a:solidFill>
                    <a:srgbClr val="FF0000"/>
                  </a:solidFill>
                </a:rPr>
                <a:t>Cost saving</a:t>
              </a:r>
            </a:p>
          </p:txBody>
        </p:sp>
      </p:grpSp>
      <p:sp>
        <p:nvSpPr>
          <p:cNvPr id="2" name="TextBox 1">
            <a:extLst>
              <a:ext uri="{FF2B5EF4-FFF2-40B4-BE49-F238E27FC236}">
                <a16:creationId xmlns:a16="http://schemas.microsoft.com/office/drawing/2014/main" id="{7116AA45-5EC7-1044-8C35-A9447BB454CE}"/>
              </a:ext>
            </a:extLst>
          </p:cNvPr>
          <p:cNvSpPr txBox="1"/>
          <p:nvPr/>
        </p:nvSpPr>
        <p:spPr>
          <a:xfrm>
            <a:off x="923731" y="1046800"/>
            <a:ext cx="4017446" cy="379656"/>
          </a:xfrm>
          <a:prstGeom prst="rect">
            <a:avLst/>
          </a:prstGeom>
          <a:noFill/>
        </p:spPr>
        <p:txBody>
          <a:bodyPr wrap="none" rtlCol="0">
            <a:spAutoFit/>
          </a:bodyPr>
          <a:lstStyle/>
          <a:p>
            <a:r>
              <a:rPr lang="en-US" sz="1867" b="1" dirty="0">
                <a:solidFill>
                  <a:srgbClr val="032AFF"/>
                </a:solidFill>
              </a:rPr>
              <a:t>sPHENIX:</a:t>
            </a:r>
            <a:r>
              <a:rPr lang="en-US" sz="1867" dirty="0">
                <a:solidFill>
                  <a:srgbClr val="032AFF"/>
                </a:solidFill>
              </a:rPr>
              <a:t>            CD1/3a                     CD2</a:t>
            </a:r>
          </a:p>
        </p:txBody>
      </p:sp>
      <p:sp>
        <p:nvSpPr>
          <p:cNvPr id="76" name="5-Point Star 75">
            <a:extLst>
              <a:ext uri="{FF2B5EF4-FFF2-40B4-BE49-F238E27FC236}">
                <a16:creationId xmlns:a16="http://schemas.microsoft.com/office/drawing/2014/main" id="{ADD71849-089C-2043-86FF-B7BA12C32E75}"/>
              </a:ext>
            </a:extLst>
          </p:cNvPr>
          <p:cNvSpPr/>
          <p:nvPr/>
        </p:nvSpPr>
        <p:spPr>
          <a:xfrm>
            <a:off x="2438400" y="119380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F30FCB28-24AC-A242-9AF6-B5C6CB1408E3}"/>
              </a:ext>
            </a:extLst>
          </p:cNvPr>
          <p:cNvSpPr txBox="1"/>
          <p:nvPr/>
        </p:nvSpPr>
        <p:spPr>
          <a:xfrm>
            <a:off x="1025797" y="1868428"/>
            <a:ext cx="785793" cy="379656"/>
          </a:xfrm>
          <a:prstGeom prst="rect">
            <a:avLst/>
          </a:prstGeom>
          <a:noFill/>
        </p:spPr>
        <p:txBody>
          <a:bodyPr wrap="none" rtlCol="0">
            <a:spAutoFit/>
          </a:bodyPr>
          <a:lstStyle/>
          <a:p>
            <a:r>
              <a:rPr lang="en-US" sz="1867" b="1" dirty="0"/>
              <a:t>MVTX</a:t>
            </a:r>
            <a:endParaRPr lang="en-US" sz="2400" b="1" dirty="0"/>
          </a:p>
        </p:txBody>
      </p:sp>
      <p:sp>
        <p:nvSpPr>
          <p:cNvPr id="77" name="5-Point Star 76">
            <a:extLst>
              <a:ext uri="{FF2B5EF4-FFF2-40B4-BE49-F238E27FC236}">
                <a16:creationId xmlns:a16="http://schemas.microsoft.com/office/drawing/2014/main" id="{F857433C-4304-5A48-9C55-1BF241178F0B}"/>
              </a:ext>
            </a:extLst>
          </p:cNvPr>
          <p:cNvSpPr/>
          <p:nvPr/>
        </p:nvSpPr>
        <p:spPr>
          <a:xfrm>
            <a:off x="8737600" y="119380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5-Point Star 77">
            <a:extLst>
              <a:ext uri="{FF2B5EF4-FFF2-40B4-BE49-F238E27FC236}">
                <a16:creationId xmlns:a16="http://schemas.microsoft.com/office/drawing/2014/main" id="{0605263A-36B4-4141-8C59-727056DD55CB}"/>
              </a:ext>
            </a:extLst>
          </p:cNvPr>
          <p:cNvSpPr/>
          <p:nvPr/>
        </p:nvSpPr>
        <p:spPr>
          <a:xfrm>
            <a:off x="4267200" y="119380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5-Point Star 78">
            <a:extLst>
              <a:ext uri="{FF2B5EF4-FFF2-40B4-BE49-F238E27FC236}">
                <a16:creationId xmlns:a16="http://schemas.microsoft.com/office/drawing/2014/main" id="{9CF2E3D5-0002-A749-9106-94A2E7263C6F}"/>
              </a:ext>
            </a:extLst>
          </p:cNvPr>
          <p:cNvSpPr/>
          <p:nvPr/>
        </p:nvSpPr>
        <p:spPr>
          <a:xfrm>
            <a:off x="6400800" y="119380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E97661B5-20DE-794D-B508-7009CB79FD6C}"/>
              </a:ext>
            </a:extLst>
          </p:cNvPr>
          <p:cNvSpPr txBox="1"/>
          <p:nvPr/>
        </p:nvSpPr>
        <p:spPr>
          <a:xfrm>
            <a:off x="8838383" y="1080613"/>
            <a:ext cx="1355884" cy="379656"/>
          </a:xfrm>
          <a:prstGeom prst="rect">
            <a:avLst/>
          </a:prstGeom>
          <a:noFill/>
        </p:spPr>
        <p:txBody>
          <a:bodyPr wrap="none" rtlCol="0">
            <a:spAutoFit/>
          </a:bodyPr>
          <a:lstStyle/>
          <a:p>
            <a:r>
              <a:rPr lang="en-US" sz="1867" dirty="0">
                <a:solidFill>
                  <a:srgbClr val="032AFF"/>
                </a:solidFill>
              </a:rPr>
              <a:t>1</a:t>
            </a:r>
            <a:r>
              <a:rPr lang="en-US" sz="1867" baseline="30000" dirty="0">
                <a:solidFill>
                  <a:srgbClr val="032AFF"/>
                </a:solidFill>
              </a:rPr>
              <a:t>st</a:t>
            </a:r>
            <a:r>
              <a:rPr lang="en-US" sz="1867" dirty="0">
                <a:solidFill>
                  <a:srgbClr val="032AFF"/>
                </a:solidFill>
              </a:rPr>
              <a:t> collisions</a:t>
            </a:r>
          </a:p>
        </p:txBody>
      </p:sp>
      <p:sp>
        <p:nvSpPr>
          <p:cNvPr id="80" name="TextBox 79">
            <a:extLst>
              <a:ext uri="{FF2B5EF4-FFF2-40B4-BE49-F238E27FC236}">
                <a16:creationId xmlns:a16="http://schemas.microsoft.com/office/drawing/2014/main" id="{EA872256-B576-2F4E-B128-A5B4757B8CDC}"/>
              </a:ext>
            </a:extLst>
          </p:cNvPr>
          <p:cNvSpPr txBox="1"/>
          <p:nvPr/>
        </p:nvSpPr>
        <p:spPr>
          <a:xfrm>
            <a:off x="6457444" y="1057928"/>
            <a:ext cx="1262012" cy="379656"/>
          </a:xfrm>
          <a:prstGeom prst="rect">
            <a:avLst/>
          </a:prstGeom>
          <a:noFill/>
        </p:spPr>
        <p:txBody>
          <a:bodyPr wrap="none" rtlCol="0">
            <a:spAutoFit/>
          </a:bodyPr>
          <a:lstStyle/>
          <a:p>
            <a:r>
              <a:rPr lang="en-US" sz="1867" dirty="0">
                <a:solidFill>
                  <a:srgbClr val="032AFF"/>
                </a:solidFill>
              </a:rPr>
              <a:t>Installation</a:t>
            </a:r>
          </a:p>
        </p:txBody>
      </p:sp>
      <p:sp>
        <p:nvSpPr>
          <p:cNvPr id="4" name="TextBox 3">
            <a:extLst>
              <a:ext uri="{FF2B5EF4-FFF2-40B4-BE49-F238E27FC236}">
                <a16:creationId xmlns:a16="http://schemas.microsoft.com/office/drawing/2014/main" id="{174EF5D2-37B2-1248-A981-C934384B0BA7}"/>
              </a:ext>
            </a:extLst>
          </p:cNvPr>
          <p:cNvSpPr txBox="1"/>
          <p:nvPr/>
        </p:nvSpPr>
        <p:spPr>
          <a:xfrm>
            <a:off x="9268960" y="147070"/>
            <a:ext cx="2781595" cy="646331"/>
          </a:xfrm>
          <a:prstGeom prst="rect">
            <a:avLst/>
          </a:prstGeom>
          <a:noFill/>
        </p:spPr>
        <p:txBody>
          <a:bodyPr wrap="none" rtlCol="0">
            <a:spAutoFit/>
          </a:bodyPr>
          <a:lstStyle/>
          <a:p>
            <a:r>
              <a:rPr lang="en-US" dirty="0"/>
              <a:t>From BNL Director’s Review</a:t>
            </a:r>
          </a:p>
          <a:p>
            <a:r>
              <a:rPr lang="en-US" dirty="0"/>
              <a:t>July 19-20, 2018</a:t>
            </a:r>
          </a:p>
        </p:txBody>
      </p:sp>
      <p:sp>
        <p:nvSpPr>
          <p:cNvPr id="15" name="TextBox 14">
            <a:extLst>
              <a:ext uri="{FF2B5EF4-FFF2-40B4-BE49-F238E27FC236}">
                <a16:creationId xmlns:a16="http://schemas.microsoft.com/office/drawing/2014/main" id="{FB2E1A23-53D6-2942-88ED-5A8862B68239}"/>
              </a:ext>
            </a:extLst>
          </p:cNvPr>
          <p:cNvSpPr txBox="1"/>
          <p:nvPr/>
        </p:nvSpPr>
        <p:spPr>
          <a:xfrm>
            <a:off x="55893" y="3241196"/>
            <a:ext cx="2047420" cy="1477328"/>
          </a:xfrm>
          <a:prstGeom prst="rect">
            <a:avLst/>
          </a:prstGeom>
          <a:noFill/>
        </p:spPr>
        <p:txBody>
          <a:bodyPr wrap="none" rtlCol="0">
            <a:spAutoFit/>
          </a:bodyPr>
          <a:lstStyle/>
          <a:p>
            <a:r>
              <a:rPr lang="en-US" dirty="0">
                <a:solidFill>
                  <a:srgbClr val="FF0000"/>
                </a:solidFill>
              </a:rPr>
              <a:t>Note: </a:t>
            </a:r>
          </a:p>
          <a:p>
            <a:r>
              <a:rPr lang="en-US" dirty="0">
                <a:solidFill>
                  <a:srgbClr val="FF0000"/>
                </a:solidFill>
              </a:rPr>
              <a:t>updated 10/3/2018</a:t>
            </a:r>
          </a:p>
          <a:p>
            <a:r>
              <a:rPr lang="en-US" dirty="0">
                <a:solidFill>
                  <a:srgbClr val="FF0000"/>
                </a:solidFill>
              </a:rPr>
              <a:t>Stave production:</a:t>
            </a:r>
          </a:p>
          <a:p>
            <a:r>
              <a:rPr lang="en-US" dirty="0">
                <a:solidFill>
                  <a:srgbClr val="FF0000"/>
                </a:solidFill>
              </a:rPr>
              <a:t>Starting ~ Jan, 2019</a:t>
            </a:r>
          </a:p>
          <a:p>
            <a:r>
              <a:rPr lang="en-US" dirty="0">
                <a:solidFill>
                  <a:srgbClr val="FF0000"/>
                </a:solidFill>
              </a:rPr>
              <a:t>Last for ~12months </a:t>
            </a:r>
          </a:p>
        </p:txBody>
      </p:sp>
    </p:spTree>
    <p:extLst>
      <p:ext uri="{BB962C8B-B14F-4D97-AF65-F5344CB8AC3E}">
        <p14:creationId xmlns:p14="http://schemas.microsoft.com/office/powerpoint/2010/main" val="2615289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9B481-A5B8-C544-9F0D-3523C9B6FF9B}"/>
              </a:ext>
            </a:extLst>
          </p:cNvPr>
          <p:cNvSpPr>
            <a:spLocks noGrp="1"/>
          </p:cNvSpPr>
          <p:nvPr>
            <p:ph type="title"/>
          </p:nvPr>
        </p:nvSpPr>
        <p:spPr>
          <a:xfrm>
            <a:off x="838200" y="0"/>
            <a:ext cx="10515600" cy="1325563"/>
          </a:xfrm>
        </p:spPr>
        <p:txBody>
          <a:bodyPr/>
          <a:lstStyle/>
          <a:p>
            <a:r>
              <a:rPr lang="en-US" dirty="0"/>
              <a:t>Schedule </a:t>
            </a:r>
          </a:p>
        </p:txBody>
      </p:sp>
      <p:sp>
        <p:nvSpPr>
          <p:cNvPr id="3" name="Content Placeholder 2">
            <a:extLst>
              <a:ext uri="{FF2B5EF4-FFF2-40B4-BE49-F238E27FC236}">
                <a16:creationId xmlns:a16="http://schemas.microsoft.com/office/drawing/2014/main" id="{D4AEE04B-0619-6A48-BC03-C778F552D8E5}"/>
              </a:ext>
            </a:extLst>
          </p:cNvPr>
          <p:cNvSpPr>
            <a:spLocks noGrp="1"/>
          </p:cNvSpPr>
          <p:nvPr>
            <p:ph idx="1"/>
          </p:nvPr>
        </p:nvSpPr>
        <p:spPr>
          <a:xfrm>
            <a:off x="838200" y="1219200"/>
            <a:ext cx="10515600" cy="4696506"/>
          </a:xfrm>
        </p:spPr>
        <p:txBody>
          <a:bodyPr>
            <a:normAutofit fontScale="85000" lnSpcReduction="20000"/>
          </a:bodyPr>
          <a:lstStyle/>
          <a:p>
            <a:r>
              <a:rPr lang="en-US" dirty="0"/>
              <a:t>MS Project updated during the summer, now moved into P6</a:t>
            </a:r>
          </a:p>
          <a:p>
            <a:pPr lvl="1"/>
            <a:r>
              <a:rPr lang="en-US" dirty="0"/>
              <a:t>Stave and RU production through ALICE, moved out of the scope</a:t>
            </a:r>
          </a:p>
          <a:p>
            <a:pPr lvl="1"/>
            <a:r>
              <a:rPr lang="en-US" dirty="0"/>
              <a:t>The rest of tasks, some still evolving, need to optimize funding profile</a:t>
            </a:r>
          </a:p>
          <a:p>
            <a:pPr lvl="1"/>
            <a:r>
              <a:rPr lang="en-US" dirty="0"/>
              <a:t>An updated baseline cost and schedule by January 2019; </a:t>
            </a:r>
          </a:p>
          <a:p>
            <a:pPr lvl="1"/>
            <a:endParaRPr lang="en-US" dirty="0"/>
          </a:p>
          <a:p>
            <a:r>
              <a:rPr lang="en-US" dirty="0"/>
              <a:t>Early procurement of staves and readout units(RU)</a:t>
            </a:r>
          </a:p>
          <a:p>
            <a:pPr lvl="1"/>
            <a:r>
              <a:rPr lang="en-US" dirty="0"/>
              <a:t>Try to complete all paperwork approvals by ~mid November, then will have better understanding of </a:t>
            </a:r>
            <a:r>
              <a:rPr lang="en-US" dirty="0" err="1"/>
              <a:t>sPHENIX</a:t>
            </a:r>
            <a:r>
              <a:rPr lang="en-US" dirty="0"/>
              <a:t> stave and RU production schedules</a:t>
            </a:r>
          </a:p>
          <a:p>
            <a:pPr marL="457200" lvl="1" indent="0">
              <a:buNone/>
            </a:pPr>
            <a:r>
              <a:rPr lang="en-US" dirty="0"/>
              <a:t>  </a:t>
            </a:r>
          </a:p>
          <a:p>
            <a:pPr lvl="1"/>
            <a:r>
              <a:rPr lang="en-US" dirty="0"/>
              <a:t>RU production through ALICE: 60 RUs </a:t>
            </a:r>
          </a:p>
          <a:p>
            <a:pPr lvl="2"/>
            <a:r>
              <a:rPr lang="en-US" dirty="0"/>
              <a:t>Being started at CERN, first batch of full production  ~ Dec., 2018</a:t>
            </a:r>
          </a:p>
          <a:p>
            <a:pPr lvl="2"/>
            <a:r>
              <a:rPr lang="en-US" dirty="0"/>
              <a:t>sPHENIX RUs available ~Summer 2019 </a:t>
            </a:r>
          </a:p>
          <a:p>
            <a:pPr lvl="2"/>
            <a:r>
              <a:rPr lang="en-US" dirty="0"/>
              <a:t>Acceptance test and QA at UT-Austin: ~summer 2019</a:t>
            </a:r>
          </a:p>
          <a:p>
            <a:pPr lvl="1"/>
            <a:r>
              <a:rPr lang="en-US" dirty="0"/>
              <a:t>Stave production through ALICE: 84 staves</a:t>
            </a:r>
          </a:p>
          <a:p>
            <a:pPr lvl="2"/>
            <a:r>
              <a:rPr lang="en-US" dirty="0"/>
              <a:t> Starts ~ January 2019, following the completion of ALICE ITS IB stave production </a:t>
            </a:r>
          </a:p>
          <a:p>
            <a:pPr lvl="3"/>
            <a:r>
              <a:rPr lang="en-US" dirty="0"/>
              <a:t>3 months (Wafer production) + 1 month (dicing &amp; testing) + 12months (assembly) </a:t>
            </a:r>
          </a:p>
          <a:p>
            <a:pPr lvl="2"/>
            <a:r>
              <a:rPr lang="en-US" dirty="0"/>
              <a:t>Acceptance test and QA at LBNL, ~Summer 2019</a:t>
            </a:r>
          </a:p>
        </p:txBody>
      </p:sp>
      <p:sp>
        <p:nvSpPr>
          <p:cNvPr id="4" name="Date Placeholder 3">
            <a:extLst>
              <a:ext uri="{FF2B5EF4-FFF2-40B4-BE49-F238E27FC236}">
                <a16:creationId xmlns:a16="http://schemas.microsoft.com/office/drawing/2014/main" id="{D69F0502-59E9-134B-8070-16A632733962}"/>
              </a:ext>
            </a:extLst>
          </p:cNvPr>
          <p:cNvSpPr>
            <a:spLocks noGrp="1"/>
          </p:cNvSpPr>
          <p:nvPr>
            <p:ph type="dt" sz="half" idx="10"/>
          </p:nvPr>
        </p:nvSpPr>
        <p:spPr/>
        <p:txBody>
          <a:bodyPr/>
          <a:lstStyle/>
          <a:p>
            <a:fld id="{54974BEC-1483-7F49-8F41-AE24D7FBA405}" type="datetime1">
              <a:rPr lang="en-US" smtClean="0"/>
              <a:t>10/9/18</a:t>
            </a:fld>
            <a:endParaRPr lang="en-US"/>
          </a:p>
        </p:txBody>
      </p:sp>
      <p:sp>
        <p:nvSpPr>
          <p:cNvPr id="5" name="Footer Placeholder 4">
            <a:extLst>
              <a:ext uri="{FF2B5EF4-FFF2-40B4-BE49-F238E27FC236}">
                <a16:creationId xmlns:a16="http://schemas.microsoft.com/office/drawing/2014/main" id="{5D3E7FE8-A7E0-624F-89F3-63A75071D9CB}"/>
              </a:ext>
            </a:extLst>
          </p:cNvPr>
          <p:cNvSpPr>
            <a:spLocks noGrp="1"/>
          </p:cNvSpPr>
          <p:nvPr>
            <p:ph type="ftr" sz="quarter" idx="11"/>
          </p:nvPr>
        </p:nvSpPr>
        <p:spPr/>
        <p:txBody>
          <a:bodyPr/>
          <a:lstStyle/>
          <a:p>
            <a:r>
              <a:rPr lang="en-US"/>
              <a:t>MVTX Monthly Status Report</a:t>
            </a:r>
          </a:p>
        </p:txBody>
      </p:sp>
      <p:sp>
        <p:nvSpPr>
          <p:cNvPr id="6" name="Slide Number Placeholder 5">
            <a:extLst>
              <a:ext uri="{FF2B5EF4-FFF2-40B4-BE49-F238E27FC236}">
                <a16:creationId xmlns:a16="http://schemas.microsoft.com/office/drawing/2014/main" id="{802625D5-3638-2649-AA32-28283F728A40}"/>
              </a:ext>
            </a:extLst>
          </p:cNvPr>
          <p:cNvSpPr>
            <a:spLocks noGrp="1"/>
          </p:cNvSpPr>
          <p:nvPr>
            <p:ph type="sldNum" sz="quarter" idx="12"/>
          </p:nvPr>
        </p:nvSpPr>
        <p:spPr/>
        <p:txBody>
          <a:bodyPr/>
          <a:lstStyle/>
          <a:p>
            <a:fld id="{73ED6BD4-CFF7-FB45-8B7C-AC215C084BB3}" type="slidenum">
              <a:rPr lang="en-US" smtClean="0"/>
              <a:t>6</a:t>
            </a:fld>
            <a:endParaRPr lang="en-US"/>
          </a:p>
        </p:txBody>
      </p:sp>
    </p:spTree>
    <p:extLst>
      <p:ext uri="{BB962C8B-B14F-4D97-AF65-F5344CB8AC3E}">
        <p14:creationId xmlns:p14="http://schemas.microsoft.com/office/powerpoint/2010/main" val="1119965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p:nvPr/>
        </p:nvSpPr>
        <p:spPr>
          <a:xfrm>
            <a:off x="2288016" y="5517350"/>
            <a:ext cx="1359644" cy="432000"/>
          </a:xfrm>
          <a:prstGeom prst="rect">
            <a:avLst/>
          </a:prstGeom>
          <a:solidFill>
            <a:schemeClr val="bg2">
              <a:lumMod val="50000"/>
              <a:alpha val="7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a:solidFill>
                  <a:schemeClr val="bg1"/>
                </a:solidFill>
                <a:latin typeface="Calibri Light" panose="020F0302020204030204" pitchFamily="34" charset="0"/>
                <a:cs typeface="Calibri Light" panose="020F0302020204030204" pitchFamily="34" charset="0"/>
              </a:rPr>
              <a:t>Lead time</a:t>
            </a:r>
          </a:p>
        </p:txBody>
      </p:sp>
      <p:sp>
        <p:nvSpPr>
          <p:cNvPr id="122" name="Rectangle 121"/>
          <p:cNvSpPr/>
          <p:nvPr/>
        </p:nvSpPr>
        <p:spPr>
          <a:xfrm>
            <a:off x="2270256" y="4437200"/>
            <a:ext cx="2385306" cy="432000"/>
          </a:xfrm>
          <a:prstGeom prst="rect">
            <a:avLst/>
          </a:prstGeom>
          <a:solidFill>
            <a:schemeClr val="bg2">
              <a:lumMod val="50000"/>
              <a:alpha val="7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a:solidFill>
                  <a:schemeClr val="bg1"/>
                </a:solidFill>
                <a:latin typeface="Calibri Light" panose="020F0302020204030204" pitchFamily="34" charset="0"/>
                <a:cs typeface="Calibri Light" panose="020F0302020204030204" pitchFamily="34" charset="0"/>
              </a:rPr>
              <a:t>Lead time</a:t>
            </a:r>
          </a:p>
        </p:txBody>
      </p:sp>
      <p:grpSp>
        <p:nvGrpSpPr>
          <p:cNvPr id="28" name="Group 27"/>
          <p:cNvGrpSpPr/>
          <p:nvPr/>
        </p:nvGrpSpPr>
        <p:grpSpPr>
          <a:xfrm>
            <a:off x="119170" y="1392036"/>
            <a:ext cx="11953660" cy="4701284"/>
            <a:chOff x="119170" y="1392036"/>
            <a:chExt cx="11953660" cy="4701284"/>
          </a:xfrm>
        </p:grpSpPr>
        <p:grpSp>
          <p:nvGrpSpPr>
            <p:cNvPr id="10" name="Group 9"/>
            <p:cNvGrpSpPr/>
            <p:nvPr/>
          </p:nvGrpSpPr>
          <p:grpSpPr>
            <a:xfrm>
              <a:off x="911280" y="1392067"/>
              <a:ext cx="11161550" cy="4701253"/>
              <a:chOff x="911280" y="1392067"/>
              <a:chExt cx="11161550" cy="4701253"/>
            </a:xfrm>
          </p:grpSpPr>
          <p:sp>
            <p:nvSpPr>
              <p:cNvPr id="127" name="Rectangle 126"/>
              <p:cNvSpPr/>
              <p:nvPr/>
            </p:nvSpPr>
            <p:spPr>
              <a:xfrm>
                <a:off x="10992720" y="1700760"/>
                <a:ext cx="288000" cy="4392000"/>
              </a:xfrm>
              <a:prstGeom prst="rect">
                <a:avLst/>
              </a:prstGeom>
              <a:pattFill prst="smCheck">
                <a:fgClr>
                  <a:schemeClr val="accent6">
                    <a:lumMod val="20000"/>
                    <a:lumOff val="80000"/>
                  </a:schemeClr>
                </a:fgClr>
                <a:bgClr>
                  <a:schemeClr val="bg1"/>
                </a:bgClr>
              </a:patt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8"/>
              <p:cNvGrpSpPr/>
              <p:nvPr/>
            </p:nvGrpSpPr>
            <p:grpSpPr>
              <a:xfrm>
                <a:off x="911280" y="1392067"/>
                <a:ext cx="11161550" cy="4701253"/>
                <a:chOff x="911280" y="1392067"/>
                <a:chExt cx="11161550" cy="4701253"/>
              </a:xfrm>
            </p:grpSpPr>
            <p:sp>
              <p:nvSpPr>
                <p:cNvPr id="8" name="Rectangle 7"/>
                <p:cNvSpPr/>
                <p:nvPr/>
              </p:nvSpPr>
              <p:spPr>
                <a:xfrm>
                  <a:off x="6384120" y="1700759"/>
                  <a:ext cx="576000" cy="4392561"/>
                </a:xfrm>
                <a:prstGeom prst="rect">
                  <a:avLst/>
                </a:prstGeom>
                <a:pattFill prst="smCheck">
                  <a:fgClr>
                    <a:schemeClr val="accent6">
                      <a:lumMod val="20000"/>
                      <a:lumOff val="80000"/>
                    </a:schemeClr>
                  </a:fgClr>
                  <a:bgClr>
                    <a:schemeClr val="bg1"/>
                  </a:bgClr>
                </a:patt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
                <p:cNvGrpSpPr/>
                <p:nvPr/>
              </p:nvGrpSpPr>
              <p:grpSpPr>
                <a:xfrm>
                  <a:off x="911280" y="1392067"/>
                  <a:ext cx="11161550" cy="4629295"/>
                  <a:chOff x="-24850" y="2503104"/>
                  <a:chExt cx="11161550" cy="3086196"/>
                </a:xfrm>
              </p:grpSpPr>
              <p:cxnSp>
                <p:nvCxnSpPr>
                  <p:cNvPr id="84" name="Straight Connector 83"/>
                  <p:cNvCxnSpPr/>
                  <p:nvPr/>
                </p:nvCxnSpPr>
                <p:spPr>
                  <a:xfrm>
                    <a:off x="-2485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33520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Aug</a:t>
                    </a:r>
                  </a:p>
                </p:txBody>
              </p:sp>
              <p:cxnSp>
                <p:nvCxnSpPr>
                  <p:cNvPr id="82" name="Straight Connector 81"/>
                  <p:cNvCxnSpPr/>
                  <p:nvPr/>
                </p:nvCxnSpPr>
                <p:spPr>
                  <a:xfrm>
                    <a:off x="112731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48736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Sep</a:t>
                    </a:r>
                  </a:p>
                </p:txBody>
              </p:sp>
              <p:cxnSp>
                <p:nvCxnSpPr>
                  <p:cNvPr id="80" name="Straight Connector 79"/>
                  <p:cNvCxnSpPr/>
                  <p:nvPr/>
                </p:nvCxnSpPr>
                <p:spPr>
                  <a:xfrm>
                    <a:off x="227947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263952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Oct</a:t>
                    </a:r>
                  </a:p>
                </p:txBody>
              </p:sp>
              <p:cxnSp>
                <p:nvCxnSpPr>
                  <p:cNvPr id="78" name="Straight Connector 77"/>
                  <p:cNvCxnSpPr/>
                  <p:nvPr/>
                </p:nvCxnSpPr>
                <p:spPr>
                  <a:xfrm>
                    <a:off x="343163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379168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Nov</a:t>
                    </a:r>
                  </a:p>
                </p:txBody>
              </p:sp>
              <p:cxnSp>
                <p:nvCxnSpPr>
                  <p:cNvPr id="76" name="Straight Connector 75"/>
                  <p:cNvCxnSpPr/>
                  <p:nvPr/>
                </p:nvCxnSpPr>
                <p:spPr>
                  <a:xfrm>
                    <a:off x="458379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94384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Dec</a:t>
                    </a:r>
                  </a:p>
                </p:txBody>
              </p:sp>
              <p:cxnSp>
                <p:nvCxnSpPr>
                  <p:cNvPr id="74" name="Straight Connector 73"/>
                  <p:cNvCxnSpPr/>
                  <p:nvPr/>
                </p:nvCxnSpPr>
                <p:spPr>
                  <a:xfrm>
                    <a:off x="573595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09600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Jan</a:t>
                    </a:r>
                  </a:p>
                </p:txBody>
              </p:sp>
              <p:cxnSp>
                <p:nvCxnSpPr>
                  <p:cNvPr id="72" name="Straight Connector 71"/>
                  <p:cNvCxnSpPr/>
                  <p:nvPr/>
                </p:nvCxnSpPr>
                <p:spPr>
                  <a:xfrm>
                    <a:off x="688811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24816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Feb</a:t>
                    </a:r>
                  </a:p>
                </p:txBody>
              </p:sp>
              <p:cxnSp>
                <p:nvCxnSpPr>
                  <p:cNvPr id="70" name="Straight Connector 69"/>
                  <p:cNvCxnSpPr/>
                  <p:nvPr/>
                </p:nvCxnSpPr>
                <p:spPr>
                  <a:xfrm>
                    <a:off x="804027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840032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Mar</a:t>
                    </a:r>
                  </a:p>
                </p:txBody>
              </p:sp>
              <p:sp>
                <p:nvSpPr>
                  <p:cNvPr id="93" name="TextBox 92"/>
                  <p:cNvSpPr txBox="1"/>
                  <p:nvPr/>
                </p:nvSpPr>
                <p:spPr>
                  <a:xfrm>
                    <a:off x="955248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Apr</a:t>
                    </a:r>
                  </a:p>
                </p:txBody>
              </p:sp>
              <p:cxnSp>
                <p:nvCxnSpPr>
                  <p:cNvPr id="94" name="Straight Connector 93"/>
                  <p:cNvCxnSpPr/>
                  <p:nvPr/>
                </p:nvCxnSpPr>
                <p:spPr>
                  <a:xfrm>
                    <a:off x="919243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0344590" y="2708900"/>
                    <a:ext cx="0" cy="2880400"/>
                  </a:xfrm>
                  <a:prstGeom prst="line">
                    <a:avLst/>
                  </a:prstGeom>
                  <a:ln w="127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10704700" y="2503104"/>
                    <a:ext cx="432000" cy="17157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May</a:t>
                    </a:r>
                  </a:p>
                </p:txBody>
              </p:sp>
            </p:grpSp>
          </p:grpSp>
        </p:grpSp>
        <p:sp>
          <p:nvSpPr>
            <p:cNvPr id="140" name="TextBox 139"/>
            <p:cNvSpPr txBox="1"/>
            <p:nvPr/>
          </p:nvSpPr>
          <p:spPr>
            <a:xfrm>
              <a:off x="119170" y="1392036"/>
              <a:ext cx="432000" cy="257369"/>
            </a:xfrm>
            <a:prstGeom prst="rect">
              <a:avLst/>
            </a:prstGeom>
          </p:spPr>
          <p:txBody>
            <a:bodyPr wrap="square" lIns="36000" tIns="36000" rIns="36000" bIns="36000" rtlCol="0" anchor="ctr">
              <a:spAutoFit/>
            </a:bodyPr>
            <a:lstStyle/>
            <a:p>
              <a:pPr marL="0" indent="0" algn="ctr">
                <a:buNone/>
              </a:pPr>
              <a:r>
                <a:rPr lang="en-US" sz="1200" b="1" dirty="0">
                  <a:solidFill>
                    <a:schemeClr val="tx2"/>
                  </a:solidFill>
                  <a:latin typeface="Calibri Light" panose="020F0302020204030204" pitchFamily="34" charset="0"/>
                  <a:cs typeface="Calibri Light" panose="020F0302020204030204" pitchFamily="34" charset="0"/>
                </a:rPr>
                <a:t>Jul</a:t>
              </a:r>
            </a:p>
          </p:txBody>
        </p:sp>
      </p:grpSp>
      <p:sp>
        <p:nvSpPr>
          <p:cNvPr id="2" name="TextBox 1"/>
          <p:cNvSpPr txBox="1"/>
          <p:nvPr/>
        </p:nvSpPr>
        <p:spPr>
          <a:xfrm>
            <a:off x="97382" y="-34578"/>
            <a:ext cx="11903075" cy="432000"/>
          </a:xfrm>
          <a:prstGeom prst="rect">
            <a:avLst/>
          </a:prstGeom>
          <a:noFill/>
        </p:spPr>
        <p:txBody>
          <a:bodyPr wrap="square" lIns="36000" tIns="36000" rIns="36000" bIns="36000" rtlCol="0" anchor="ctr" anchorCtr="0">
            <a:noAutofit/>
          </a:bodyPr>
          <a:lstStyle/>
          <a:p>
            <a:r>
              <a:rPr lang="en-US" sz="2400" dirty="0">
                <a:solidFill>
                  <a:schemeClr val="tx2"/>
                </a:solidFill>
                <a:latin typeface="Calibri Light" panose="020F0302020204030204" pitchFamily="34" charset="0"/>
              </a:rPr>
              <a:t>ALICE RU Production – </a:t>
            </a:r>
            <a:r>
              <a:rPr lang="en-US" sz="2400" b="1" dirty="0">
                <a:solidFill>
                  <a:schemeClr val="tx2"/>
                </a:solidFill>
                <a:latin typeface="Calibri Light" panose="020F0302020204030204" pitchFamily="34" charset="0"/>
              </a:rPr>
              <a:t>Timeline</a:t>
            </a:r>
            <a:endParaRPr lang="en-US" sz="2400" dirty="0">
              <a:solidFill>
                <a:schemeClr val="tx2"/>
              </a:solidFill>
              <a:latin typeface="Calibri Light" panose="020F0302020204030204" pitchFamily="34" charset="0"/>
            </a:endParaRPr>
          </a:p>
        </p:txBody>
      </p:sp>
      <p:sp>
        <p:nvSpPr>
          <p:cNvPr id="4" name="Rectangle 3"/>
          <p:cNvSpPr/>
          <p:nvPr/>
        </p:nvSpPr>
        <p:spPr>
          <a:xfrm>
            <a:off x="6672080" y="6093370"/>
            <a:ext cx="5375458" cy="288000"/>
          </a:xfrm>
          <a:prstGeom prst="rect">
            <a:avLst/>
          </a:prstGeom>
          <a:solidFill>
            <a:schemeClr val="bg2">
              <a:lumMod val="75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a:solidFill>
                  <a:schemeClr val="tx2"/>
                </a:solidFill>
                <a:latin typeface="Calibri Light" panose="020F0302020204030204" pitchFamily="34" charset="0"/>
                <a:cs typeface="Calibri Light" panose="020F0302020204030204" pitchFamily="34" charset="0"/>
              </a:rPr>
              <a:t>2019</a:t>
            </a:r>
            <a:endParaRPr lang="en-US" b="1" dirty="0">
              <a:solidFill>
                <a:schemeClr val="tx2"/>
              </a:solidFill>
              <a:latin typeface="Calibri Light" panose="020F0302020204030204" pitchFamily="34" charset="0"/>
              <a:cs typeface="Calibri Light" panose="020F0302020204030204" pitchFamily="34" charset="0"/>
            </a:endParaRPr>
          </a:p>
        </p:txBody>
      </p:sp>
      <p:sp>
        <p:nvSpPr>
          <p:cNvPr id="101" name="Rectangle 100"/>
          <p:cNvSpPr/>
          <p:nvPr/>
        </p:nvSpPr>
        <p:spPr>
          <a:xfrm>
            <a:off x="144462" y="6093370"/>
            <a:ext cx="6527618" cy="288000"/>
          </a:xfrm>
          <a:prstGeom prst="rect">
            <a:avLst/>
          </a:prstGeom>
          <a:solidFill>
            <a:schemeClr val="bg2">
              <a:lumMod val="9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b="1" dirty="0">
                <a:solidFill>
                  <a:schemeClr val="tx2"/>
                </a:solidFill>
                <a:latin typeface="Calibri Light" panose="020F0302020204030204" pitchFamily="34" charset="0"/>
                <a:cs typeface="Calibri Light" panose="020F0302020204030204" pitchFamily="34" charset="0"/>
              </a:rPr>
              <a:t>2018</a:t>
            </a:r>
            <a:endParaRPr lang="en-US" b="1" dirty="0">
              <a:solidFill>
                <a:schemeClr val="tx2"/>
              </a:solidFill>
              <a:latin typeface="Calibri Light" panose="020F0302020204030204" pitchFamily="34" charset="0"/>
              <a:cs typeface="Calibri Light" panose="020F0302020204030204" pitchFamily="34" charset="0"/>
            </a:endParaRPr>
          </a:p>
        </p:txBody>
      </p:sp>
      <p:sp>
        <p:nvSpPr>
          <p:cNvPr id="119" name="Content Placeholder 2"/>
          <p:cNvSpPr txBox="1">
            <a:spLocks/>
          </p:cNvSpPr>
          <p:nvPr/>
        </p:nvSpPr>
        <p:spPr>
          <a:xfrm>
            <a:off x="119063" y="548599"/>
            <a:ext cx="11928475" cy="674095"/>
          </a:xfrm>
          <a:prstGeom prst="rect">
            <a:avLst/>
          </a:prstGeom>
        </p:spPr>
        <p:txBody>
          <a:bodyPr lIns="36000" tIns="36000" rIns="36000" bIns="3600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tx2"/>
                </a:solidFill>
                <a:latin typeface="Calibri Light" panose="020F0302020204030204" pitchFamily="34" charset="0"/>
                <a:cs typeface="Calibri Light" panose="020F0302020204030204" pitchFamily="34" charset="0"/>
              </a:rPr>
              <a:t>Both RUs and Data Cables are at the DAI. Goal is having 20 RUs before Christmas Break, as well as enough data cables to connect the whole IB (24 assemblies, equal to 40 data cables).</a:t>
            </a:r>
          </a:p>
        </p:txBody>
      </p:sp>
      <p:sp>
        <p:nvSpPr>
          <p:cNvPr id="7" name="TextBox 6"/>
          <p:cNvSpPr txBox="1"/>
          <p:nvPr/>
        </p:nvSpPr>
        <p:spPr>
          <a:xfrm>
            <a:off x="119170" y="1556740"/>
            <a:ext cx="1295940" cy="432000"/>
          </a:xfrm>
          <a:prstGeom prst="rect">
            <a:avLst/>
          </a:prstGeom>
        </p:spPr>
        <p:txBody>
          <a:bodyPr wrap="square" lIns="36000" tIns="36000" rIns="36000" bIns="36000" rtlCol="0" anchor="ctr">
            <a:noAutofit/>
          </a:bodyPr>
          <a:lstStyle/>
          <a:p>
            <a:pPr marL="0" indent="0">
              <a:buNone/>
            </a:pPr>
            <a:r>
              <a:rPr lang="en-US" sz="1600" b="1" dirty="0">
                <a:solidFill>
                  <a:schemeClr val="tx2"/>
                </a:solidFill>
                <a:latin typeface="Calibri Light" panose="020F0302020204030204" pitchFamily="34" charset="0"/>
                <a:cs typeface="Calibri Light" panose="020F0302020204030204" pitchFamily="34" charset="0"/>
              </a:rPr>
              <a:t>Data cables</a:t>
            </a:r>
          </a:p>
        </p:txBody>
      </p:sp>
      <p:sp>
        <p:nvSpPr>
          <p:cNvPr id="111" name="Rectangle 110"/>
          <p:cNvSpPr/>
          <p:nvPr/>
        </p:nvSpPr>
        <p:spPr>
          <a:xfrm>
            <a:off x="1775162" y="4437140"/>
            <a:ext cx="431880" cy="432000"/>
          </a:xfrm>
          <a:prstGeom prst="rect">
            <a:avLst/>
          </a:prstGeom>
          <a:solidFill>
            <a:srgbClr val="FF990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b="1" dirty="0">
                <a:latin typeface="Calibri Light" panose="020F0302020204030204" pitchFamily="34" charset="0"/>
                <a:cs typeface="Calibri Light" panose="020F0302020204030204" pitchFamily="34" charset="0"/>
              </a:rPr>
              <a:t>DAI</a:t>
            </a:r>
          </a:p>
        </p:txBody>
      </p:sp>
      <p:sp>
        <p:nvSpPr>
          <p:cNvPr id="121" name="Rectangle 120"/>
          <p:cNvSpPr/>
          <p:nvPr/>
        </p:nvSpPr>
        <p:spPr>
          <a:xfrm>
            <a:off x="2351621" y="4507535"/>
            <a:ext cx="431919" cy="288000"/>
          </a:xfrm>
          <a:prstGeom prst="rect">
            <a:avLst/>
          </a:prstGeom>
          <a:solidFill>
            <a:srgbClr val="92D050">
              <a:alpha val="70000"/>
            </a:srgbClr>
          </a:solidFill>
          <a:ln w="19050">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b="1" dirty="0">
                <a:latin typeface="Calibri Light" panose="020F0302020204030204" pitchFamily="34" charset="0"/>
                <a:cs typeface="Calibri Light" panose="020F0302020204030204" pitchFamily="34" charset="0"/>
              </a:rPr>
              <a:t>(26)</a:t>
            </a:r>
          </a:p>
        </p:txBody>
      </p:sp>
      <p:sp>
        <p:nvSpPr>
          <p:cNvPr id="5" name="Rectangle 4"/>
          <p:cNvSpPr/>
          <p:nvPr/>
        </p:nvSpPr>
        <p:spPr>
          <a:xfrm>
            <a:off x="614681" y="1988800"/>
            <a:ext cx="1952588" cy="432060"/>
          </a:xfrm>
          <a:prstGeom prst="rect">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Tendering</a:t>
            </a:r>
          </a:p>
        </p:txBody>
      </p:sp>
      <p:sp>
        <p:nvSpPr>
          <p:cNvPr id="58" name="Rectangle 57"/>
          <p:cNvSpPr/>
          <p:nvPr/>
        </p:nvSpPr>
        <p:spPr>
          <a:xfrm>
            <a:off x="2638800" y="1988800"/>
            <a:ext cx="432302" cy="432060"/>
          </a:xfrm>
          <a:prstGeom prst="rect">
            <a:avLst/>
          </a:prstGeom>
          <a:solidFill>
            <a:srgbClr val="FF990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DAI</a:t>
            </a:r>
          </a:p>
        </p:txBody>
      </p:sp>
      <p:sp>
        <p:nvSpPr>
          <p:cNvPr id="59" name="Rectangle 58"/>
          <p:cNvSpPr/>
          <p:nvPr/>
        </p:nvSpPr>
        <p:spPr>
          <a:xfrm>
            <a:off x="5446468" y="1988800"/>
            <a:ext cx="937170"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Batch </a:t>
            </a:r>
            <a:r>
              <a:rPr lang="en-US" sz="1200" b="1" dirty="0"/>
              <a:t>1b</a:t>
            </a:r>
            <a:endParaRPr lang="en-US" sz="1200" dirty="0"/>
          </a:p>
          <a:p>
            <a:pPr algn="ctr"/>
            <a:r>
              <a:rPr lang="en-US" sz="1200" dirty="0"/>
              <a:t>(</a:t>
            </a:r>
            <a:r>
              <a:rPr lang="en-US" sz="1200" b="1" dirty="0"/>
              <a:t>46</a:t>
            </a:r>
            <a:r>
              <a:rPr lang="en-US" sz="1200" dirty="0"/>
              <a:t> A+B)</a:t>
            </a:r>
          </a:p>
        </p:txBody>
      </p:sp>
      <p:sp>
        <p:nvSpPr>
          <p:cNvPr id="60" name="Rectangle 59"/>
          <p:cNvSpPr/>
          <p:nvPr/>
        </p:nvSpPr>
        <p:spPr>
          <a:xfrm>
            <a:off x="6816100" y="1988800"/>
            <a:ext cx="1656000"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Batch 2 (90 A+B)</a:t>
            </a:r>
          </a:p>
        </p:txBody>
      </p:sp>
      <p:sp>
        <p:nvSpPr>
          <p:cNvPr id="88" name="Rectangle 87"/>
          <p:cNvSpPr/>
          <p:nvPr/>
        </p:nvSpPr>
        <p:spPr>
          <a:xfrm>
            <a:off x="8544340" y="1988800"/>
            <a:ext cx="1656000"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Batch 3 (90 A+B)</a:t>
            </a:r>
          </a:p>
        </p:txBody>
      </p:sp>
      <p:sp>
        <p:nvSpPr>
          <p:cNvPr id="89" name="Rectangle 88"/>
          <p:cNvSpPr/>
          <p:nvPr/>
        </p:nvSpPr>
        <p:spPr>
          <a:xfrm>
            <a:off x="10272820" y="1988800"/>
            <a:ext cx="1656000"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Batch 4  (90 A+B)</a:t>
            </a:r>
          </a:p>
        </p:txBody>
      </p:sp>
      <p:sp>
        <p:nvSpPr>
          <p:cNvPr id="91" name="Rectangle 90"/>
          <p:cNvSpPr/>
          <p:nvPr/>
        </p:nvSpPr>
        <p:spPr>
          <a:xfrm>
            <a:off x="614681" y="3212970"/>
            <a:ext cx="1592459" cy="432060"/>
          </a:xfrm>
          <a:prstGeom prst="rect">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Tendering</a:t>
            </a:r>
          </a:p>
        </p:txBody>
      </p:sp>
      <p:sp>
        <p:nvSpPr>
          <p:cNvPr id="92" name="Rectangle 91"/>
          <p:cNvSpPr/>
          <p:nvPr/>
        </p:nvSpPr>
        <p:spPr>
          <a:xfrm>
            <a:off x="2279520" y="3212970"/>
            <a:ext cx="360000" cy="432060"/>
          </a:xfrm>
          <a:prstGeom prst="rect">
            <a:avLst/>
          </a:prstGeom>
          <a:solidFill>
            <a:srgbClr val="FF990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DAI</a:t>
            </a:r>
          </a:p>
        </p:txBody>
      </p:sp>
      <p:sp>
        <p:nvSpPr>
          <p:cNvPr id="96" name="Rectangle 95"/>
          <p:cNvSpPr/>
          <p:nvPr/>
        </p:nvSpPr>
        <p:spPr>
          <a:xfrm>
            <a:off x="3143268" y="3212970"/>
            <a:ext cx="2232151"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Prototypes (20)</a:t>
            </a:r>
          </a:p>
        </p:txBody>
      </p:sp>
      <p:sp>
        <p:nvSpPr>
          <p:cNvPr id="98" name="Rectangle 97"/>
          <p:cNvSpPr/>
          <p:nvPr/>
        </p:nvSpPr>
        <p:spPr>
          <a:xfrm>
            <a:off x="6959960" y="3212970"/>
            <a:ext cx="1512139"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Batch 1 (140)</a:t>
            </a:r>
          </a:p>
        </p:txBody>
      </p:sp>
      <p:sp>
        <p:nvSpPr>
          <p:cNvPr id="104" name="Rectangle 103"/>
          <p:cNvSpPr/>
          <p:nvPr/>
        </p:nvSpPr>
        <p:spPr>
          <a:xfrm>
            <a:off x="8898951" y="3212970"/>
            <a:ext cx="1517649"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Batch 2 (150)</a:t>
            </a:r>
          </a:p>
        </p:txBody>
      </p:sp>
      <p:sp>
        <p:nvSpPr>
          <p:cNvPr id="109" name="Rectangle 108"/>
          <p:cNvSpPr/>
          <p:nvPr/>
        </p:nvSpPr>
        <p:spPr>
          <a:xfrm>
            <a:off x="5375900" y="3717040"/>
            <a:ext cx="1007739" cy="432060"/>
          </a:xfrm>
          <a:prstGeom prst="rect">
            <a:avLst/>
          </a:prstGeom>
          <a:solidFill>
            <a:srgbClr val="0070C0">
              <a:alpha val="70000"/>
            </a:srgb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solidFill>
                  <a:schemeClr val="bg1"/>
                </a:solidFill>
              </a:rPr>
              <a:t>Acpt. (extensive)</a:t>
            </a:r>
          </a:p>
        </p:txBody>
      </p:sp>
      <p:sp>
        <p:nvSpPr>
          <p:cNvPr id="112" name="Rectangle 111"/>
          <p:cNvSpPr/>
          <p:nvPr/>
        </p:nvSpPr>
        <p:spPr>
          <a:xfrm>
            <a:off x="8472629" y="3717070"/>
            <a:ext cx="1295881" cy="432000"/>
          </a:xfrm>
          <a:prstGeom prst="rect">
            <a:avLst/>
          </a:prstGeom>
          <a:solidFill>
            <a:srgbClr val="0070C0">
              <a:alpha val="70000"/>
            </a:srgb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solidFill>
                  <a:schemeClr val="bg1"/>
                </a:solidFill>
              </a:rPr>
              <a:t>Acpt. (40 b/w)</a:t>
            </a:r>
          </a:p>
          <a:p>
            <a:pPr algn="ctr"/>
            <a:r>
              <a:rPr lang="en-US" sz="1200" dirty="0">
                <a:solidFill>
                  <a:schemeClr val="bg1"/>
                </a:solidFill>
              </a:rPr>
              <a:t>(standard)</a:t>
            </a:r>
          </a:p>
        </p:txBody>
      </p:sp>
      <p:sp>
        <p:nvSpPr>
          <p:cNvPr id="129" name="TextBox 128"/>
          <p:cNvSpPr txBox="1"/>
          <p:nvPr/>
        </p:nvSpPr>
        <p:spPr>
          <a:xfrm>
            <a:off x="3142633" y="2420860"/>
            <a:ext cx="2232304" cy="216000"/>
          </a:xfrm>
          <a:prstGeom prst="rect">
            <a:avLst/>
          </a:prstGeom>
        </p:spPr>
        <p:txBody>
          <a:bodyPr wrap="square" lIns="36000" tIns="36000" rIns="36000" bIns="36000" rtlCol="0" anchor="ctr">
            <a:noAutofit/>
          </a:bodyPr>
          <a:lstStyle/>
          <a:p>
            <a:pPr marL="0" indent="0" algn="ctr">
              <a:buNone/>
            </a:pPr>
            <a:r>
              <a:rPr lang="en-US" sz="1200" b="1" dirty="0">
                <a:solidFill>
                  <a:srgbClr val="FF0000"/>
                </a:solidFill>
                <a:latin typeface="Calibri Light" panose="020F0302020204030204" pitchFamily="34" charset="0"/>
                <a:cs typeface="Calibri Light" panose="020F0302020204030204" pitchFamily="34" charset="0"/>
              </a:rPr>
              <a:t>IB covered</a:t>
            </a:r>
            <a:endParaRPr lang="en-US" sz="1600" b="1" dirty="0">
              <a:solidFill>
                <a:srgbClr val="FF0000"/>
              </a:solidFill>
              <a:latin typeface="Calibri Light" panose="020F0302020204030204" pitchFamily="34" charset="0"/>
              <a:cs typeface="Calibri Light" panose="020F0302020204030204" pitchFamily="34" charset="0"/>
            </a:endParaRPr>
          </a:p>
        </p:txBody>
      </p:sp>
      <p:sp>
        <p:nvSpPr>
          <p:cNvPr id="130" name="TextBox 129"/>
          <p:cNvSpPr txBox="1"/>
          <p:nvPr/>
        </p:nvSpPr>
        <p:spPr>
          <a:xfrm>
            <a:off x="119170" y="2780970"/>
            <a:ext cx="444408" cy="432000"/>
          </a:xfrm>
          <a:prstGeom prst="rect">
            <a:avLst/>
          </a:prstGeom>
        </p:spPr>
        <p:txBody>
          <a:bodyPr wrap="square" lIns="36000" tIns="36000" rIns="36000" bIns="36000" rtlCol="0" anchor="ctr">
            <a:noAutofit/>
          </a:bodyPr>
          <a:lstStyle/>
          <a:p>
            <a:pPr marL="0" indent="0">
              <a:buNone/>
            </a:pPr>
            <a:r>
              <a:rPr lang="en-US" sz="1600" b="1" dirty="0">
                <a:solidFill>
                  <a:schemeClr val="tx2"/>
                </a:solidFill>
                <a:latin typeface="Calibri Light" panose="020F0302020204030204" pitchFamily="34" charset="0"/>
                <a:cs typeface="Calibri Light" panose="020F0302020204030204" pitchFamily="34" charset="0"/>
              </a:rPr>
              <a:t>RUs</a:t>
            </a:r>
          </a:p>
        </p:txBody>
      </p:sp>
      <p:sp>
        <p:nvSpPr>
          <p:cNvPr id="131" name="TextBox 130"/>
          <p:cNvSpPr txBox="1"/>
          <p:nvPr/>
        </p:nvSpPr>
        <p:spPr>
          <a:xfrm>
            <a:off x="119170" y="4005080"/>
            <a:ext cx="1008080" cy="432000"/>
          </a:xfrm>
          <a:prstGeom prst="rect">
            <a:avLst/>
          </a:prstGeom>
        </p:spPr>
        <p:txBody>
          <a:bodyPr wrap="square" lIns="36000" tIns="36000" rIns="36000" bIns="36000" rtlCol="0" anchor="ctr">
            <a:noAutofit/>
          </a:bodyPr>
          <a:lstStyle/>
          <a:p>
            <a:pPr marL="0" indent="0">
              <a:buNone/>
            </a:pPr>
            <a:r>
              <a:rPr lang="en-US" sz="1600" b="1" dirty="0" err="1">
                <a:solidFill>
                  <a:schemeClr val="tx2"/>
                </a:solidFill>
                <a:latin typeface="Calibri Light" panose="020F0302020204030204" pitchFamily="34" charset="0"/>
                <a:cs typeface="Calibri Light" panose="020F0302020204030204" pitchFamily="34" charset="0"/>
              </a:rPr>
              <a:t>Microsemi</a:t>
            </a:r>
            <a:endParaRPr lang="en-US" sz="1600" b="1" dirty="0">
              <a:solidFill>
                <a:schemeClr val="tx2"/>
              </a:solidFill>
              <a:latin typeface="Calibri Light" panose="020F0302020204030204" pitchFamily="34" charset="0"/>
              <a:cs typeface="Calibri Light" panose="020F0302020204030204" pitchFamily="34" charset="0"/>
            </a:endParaRPr>
          </a:p>
        </p:txBody>
      </p:sp>
      <p:sp>
        <p:nvSpPr>
          <p:cNvPr id="132" name="TextBox 131"/>
          <p:cNvSpPr txBox="1"/>
          <p:nvPr/>
        </p:nvSpPr>
        <p:spPr>
          <a:xfrm>
            <a:off x="119170" y="5085230"/>
            <a:ext cx="1008080" cy="432000"/>
          </a:xfrm>
          <a:prstGeom prst="rect">
            <a:avLst/>
          </a:prstGeom>
        </p:spPr>
        <p:txBody>
          <a:bodyPr wrap="square" lIns="36000" tIns="36000" rIns="36000" bIns="36000" rtlCol="0" anchor="ctr">
            <a:noAutofit/>
          </a:bodyPr>
          <a:lstStyle/>
          <a:p>
            <a:pPr marL="0" indent="0">
              <a:buNone/>
            </a:pPr>
            <a:r>
              <a:rPr lang="en-US" sz="1600" b="1" dirty="0">
                <a:solidFill>
                  <a:schemeClr val="tx2"/>
                </a:solidFill>
                <a:latin typeface="Calibri Light" panose="020F0302020204030204" pitchFamily="34" charset="0"/>
                <a:cs typeface="Calibri Light" panose="020F0302020204030204" pitchFamily="34" charset="0"/>
              </a:rPr>
              <a:t>Xilinx</a:t>
            </a:r>
          </a:p>
        </p:txBody>
      </p:sp>
      <p:sp>
        <p:nvSpPr>
          <p:cNvPr id="133" name="Rectangle 132"/>
          <p:cNvSpPr/>
          <p:nvPr/>
        </p:nvSpPr>
        <p:spPr>
          <a:xfrm>
            <a:off x="1775162" y="5517290"/>
            <a:ext cx="431880" cy="432000"/>
          </a:xfrm>
          <a:prstGeom prst="rect">
            <a:avLst/>
          </a:prstGeom>
          <a:solidFill>
            <a:srgbClr val="FF990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b="1" dirty="0">
                <a:latin typeface="Calibri Light" panose="020F0302020204030204" pitchFamily="34" charset="0"/>
                <a:cs typeface="Calibri Light" panose="020F0302020204030204" pitchFamily="34" charset="0"/>
              </a:rPr>
              <a:t>DAI</a:t>
            </a:r>
          </a:p>
        </p:txBody>
      </p:sp>
      <p:sp>
        <p:nvSpPr>
          <p:cNvPr id="136" name="Rectangle 135"/>
          <p:cNvSpPr/>
          <p:nvPr/>
        </p:nvSpPr>
        <p:spPr>
          <a:xfrm>
            <a:off x="119063" y="4437140"/>
            <a:ext cx="1592886" cy="432060"/>
          </a:xfrm>
          <a:prstGeom prst="rect">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Tendering</a:t>
            </a:r>
          </a:p>
        </p:txBody>
      </p:sp>
      <p:sp>
        <p:nvSpPr>
          <p:cNvPr id="137" name="Rectangle 136"/>
          <p:cNvSpPr/>
          <p:nvPr/>
        </p:nvSpPr>
        <p:spPr>
          <a:xfrm>
            <a:off x="119170" y="5517290"/>
            <a:ext cx="1592886" cy="432060"/>
          </a:xfrm>
          <a:prstGeom prst="rect">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Tendering</a:t>
            </a:r>
          </a:p>
        </p:txBody>
      </p:sp>
      <p:sp>
        <p:nvSpPr>
          <p:cNvPr id="138" name="Snip Single Corner Rectangle 137"/>
          <p:cNvSpPr/>
          <p:nvPr/>
        </p:nvSpPr>
        <p:spPr>
          <a:xfrm>
            <a:off x="119171" y="1988800"/>
            <a:ext cx="432000" cy="432060"/>
          </a:xfrm>
          <a:prstGeom prst="snip1Rect">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TP</a:t>
            </a:r>
          </a:p>
        </p:txBody>
      </p:sp>
      <p:sp>
        <p:nvSpPr>
          <p:cNvPr id="139" name="Snip Single Corner Rectangle 138"/>
          <p:cNvSpPr/>
          <p:nvPr/>
        </p:nvSpPr>
        <p:spPr>
          <a:xfrm>
            <a:off x="119170" y="3212970"/>
            <a:ext cx="432000" cy="432060"/>
          </a:xfrm>
          <a:prstGeom prst="snip1Rect">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TP</a:t>
            </a:r>
          </a:p>
        </p:txBody>
      </p:sp>
      <p:cxnSp>
        <p:nvCxnSpPr>
          <p:cNvPr id="20" name="Elbow Connector 19"/>
          <p:cNvCxnSpPr>
            <a:stCxn id="122" idx="3"/>
            <a:endCxn id="98" idx="1"/>
          </p:cNvCxnSpPr>
          <p:nvPr/>
        </p:nvCxnSpPr>
        <p:spPr>
          <a:xfrm flipV="1">
            <a:off x="4655562" y="3429000"/>
            <a:ext cx="2304398" cy="1224200"/>
          </a:xfrm>
          <a:prstGeom prst="bentConnector3">
            <a:avLst>
              <a:gd name="adj1" fmla="val 78926"/>
            </a:avLst>
          </a:prstGeom>
          <a:ln w="19050">
            <a:solidFill>
              <a:srgbClr val="FF99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3142870" y="1988800"/>
            <a:ext cx="2232067" cy="432060"/>
          </a:xfrm>
          <a:prstGeom prst="rect">
            <a:avLst/>
          </a:prstGeom>
          <a:solidFill>
            <a:schemeClr val="bg1">
              <a:lumMod val="65000"/>
              <a:alpha val="50000"/>
            </a:scheme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Batch </a:t>
            </a:r>
            <a:r>
              <a:rPr lang="en-US" sz="1200" b="1" dirty="0"/>
              <a:t>1a</a:t>
            </a:r>
            <a:r>
              <a:rPr lang="en-US" sz="1200" dirty="0"/>
              <a:t> (</a:t>
            </a:r>
            <a:r>
              <a:rPr lang="en-US" sz="1200" b="1" dirty="0"/>
              <a:t>24</a:t>
            </a:r>
            <a:r>
              <a:rPr lang="en-US" sz="1200" dirty="0"/>
              <a:t> A+B)</a:t>
            </a:r>
          </a:p>
        </p:txBody>
      </p:sp>
      <p:sp>
        <p:nvSpPr>
          <p:cNvPr id="100" name="Rectangle 99"/>
          <p:cNvSpPr/>
          <p:nvPr/>
        </p:nvSpPr>
        <p:spPr>
          <a:xfrm>
            <a:off x="2711580" y="3212970"/>
            <a:ext cx="360000" cy="432060"/>
          </a:xfrm>
          <a:prstGeom prst="rect">
            <a:avLst/>
          </a:prstGeom>
          <a:solidFill>
            <a:schemeClr val="accent3"/>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Ref.</a:t>
            </a:r>
          </a:p>
        </p:txBody>
      </p:sp>
      <p:cxnSp>
        <p:nvCxnSpPr>
          <p:cNvPr id="102" name="Straight Connector 101"/>
          <p:cNvCxnSpPr/>
          <p:nvPr/>
        </p:nvCxnSpPr>
        <p:spPr>
          <a:xfrm>
            <a:off x="2999570" y="1700760"/>
            <a:ext cx="0" cy="4608609"/>
          </a:xfrm>
          <a:prstGeom prst="line">
            <a:avLst/>
          </a:prstGeom>
          <a:ln w="1905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2567269" y="3933070"/>
            <a:ext cx="1152361" cy="574465"/>
            <a:chOff x="2567269" y="3933070"/>
            <a:chExt cx="1152361" cy="574465"/>
          </a:xfrm>
        </p:grpSpPr>
        <p:cxnSp>
          <p:nvCxnSpPr>
            <p:cNvPr id="39" name="Straight Connector 38"/>
            <p:cNvCxnSpPr>
              <a:stCxn id="121" idx="0"/>
            </p:cNvCxnSpPr>
            <p:nvPr/>
          </p:nvCxnSpPr>
          <p:spPr>
            <a:xfrm flipH="1" flipV="1">
              <a:off x="2567269" y="3933070"/>
              <a:ext cx="312" cy="574465"/>
            </a:xfrm>
            <a:prstGeom prst="line">
              <a:avLst/>
            </a:prstGeom>
            <a:ln w="19050">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575829" y="3933070"/>
              <a:ext cx="1143801" cy="0"/>
            </a:xfrm>
            <a:prstGeom prst="line">
              <a:avLst/>
            </a:prstGeom>
            <a:ln w="19050">
              <a:solidFill>
                <a:srgbClr val="FF99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3647630" y="3429000"/>
            <a:ext cx="216060" cy="2304320"/>
            <a:chOff x="3647630" y="3429000"/>
            <a:chExt cx="216060" cy="2304320"/>
          </a:xfrm>
        </p:grpSpPr>
        <p:grpSp>
          <p:nvGrpSpPr>
            <p:cNvPr id="117" name="Group 116"/>
            <p:cNvGrpSpPr/>
            <p:nvPr/>
          </p:nvGrpSpPr>
          <p:grpSpPr>
            <a:xfrm>
              <a:off x="3719670" y="3429000"/>
              <a:ext cx="144020" cy="2304000"/>
              <a:chOff x="3334329" y="3933070"/>
              <a:chExt cx="144020" cy="2341133"/>
            </a:xfrm>
          </p:grpSpPr>
          <p:cxnSp>
            <p:nvCxnSpPr>
              <p:cNvPr id="120" name="Straight Connector 119"/>
              <p:cNvCxnSpPr/>
              <p:nvPr/>
            </p:nvCxnSpPr>
            <p:spPr>
              <a:xfrm flipV="1">
                <a:off x="3334329" y="3933071"/>
                <a:ext cx="0" cy="2341132"/>
              </a:xfrm>
              <a:prstGeom prst="line">
                <a:avLst/>
              </a:prstGeom>
              <a:ln w="19050">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3334329" y="3933070"/>
                <a:ext cx="144020" cy="0"/>
              </a:xfrm>
              <a:prstGeom prst="line">
                <a:avLst/>
              </a:prstGeom>
              <a:ln w="19050">
                <a:solidFill>
                  <a:srgbClr val="FF99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24" name="Straight Connector 123"/>
            <p:cNvCxnSpPr/>
            <p:nvPr/>
          </p:nvCxnSpPr>
          <p:spPr>
            <a:xfrm flipH="1">
              <a:off x="3647630" y="5733320"/>
              <a:ext cx="72000" cy="0"/>
            </a:xfrm>
            <a:prstGeom prst="line">
              <a:avLst/>
            </a:prstGeom>
            <a:ln w="19050">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1" name="Rectangle 140"/>
          <p:cNvSpPr/>
          <p:nvPr/>
        </p:nvSpPr>
        <p:spPr>
          <a:xfrm>
            <a:off x="10416600" y="3717100"/>
            <a:ext cx="1295881" cy="432000"/>
          </a:xfrm>
          <a:prstGeom prst="rect">
            <a:avLst/>
          </a:prstGeom>
          <a:solidFill>
            <a:srgbClr val="0070C0">
              <a:alpha val="70000"/>
            </a:srgb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solidFill>
                  <a:schemeClr val="bg1"/>
                </a:solidFill>
              </a:rPr>
              <a:t>Acpt. (40 b/w)</a:t>
            </a:r>
          </a:p>
          <a:p>
            <a:pPr algn="ctr"/>
            <a:r>
              <a:rPr lang="en-US" sz="1200" dirty="0">
                <a:solidFill>
                  <a:schemeClr val="bg1"/>
                </a:solidFill>
              </a:rPr>
              <a:t>(standard)</a:t>
            </a:r>
          </a:p>
        </p:txBody>
      </p:sp>
      <p:sp>
        <p:nvSpPr>
          <p:cNvPr id="143" name="Right Arrow 142"/>
          <p:cNvSpPr/>
          <p:nvPr/>
        </p:nvSpPr>
        <p:spPr>
          <a:xfrm>
            <a:off x="11712860" y="414910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150 RU </a:t>
            </a:r>
          </a:p>
        </p:txBody>
      </p:sp>
      <p:sp>
        <p:nvSpPr>
          <p:cNvPr id="144" name="Right Arrow 143"/>
          <p:cNvSpPr/>
          <p:nvPr/>
        </p:nvSpPr>
        <p:spPr>
          <a:xfrm>
            <a:off x="9768510" y="414918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140 RU </a:t>
            </a:r>
          </a:p>
        </p:txBody>
      </p:sp>
      <p:sp>
        <p:nvSpPr>
          <p:cNvPr id="145" name="Right Arrow 144"/>
          <p:cNvSpPr/>
          <p:nvPr/>
        </p:nvSpPr>
        <p:spPr>
          <a:xfrm>
            <a:off x="10200570" y="242086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180 </a:t>
            </a:r>
            <a:r>
              <a:rPr lang="en-US" sz="1200" dirty="0" err="1"/>
              <a:t>Lnk</a:t>
            </a:r>
            <a:r>
              <a:rPr lang="en-US" sz="1200" dirty="0"/>
              <a:t> </a:t>
            </a:r>
          </a:p>
        </p:txBody>
      </p:sp>
      <p:sp>
        <p:nvSpPr>
          <p:cNvPr id="146" name="Right Arrow 145"/>
          <p:cNvSpPr/>
          <p:nvPr/>
        </p:nvSpPr>
        <p:spPr>
          <a:xfrm>
            <a:off x="8472330" y="242094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180 </a:t>
            </a:r>
            <a:r>
              <a:rPr lang="en-US" sz="1200" dirty="0" err="1"/>
              <a:t>Lnk</a:t>
            </a:r>
            <a:r>
              <a:rPr lang="en-US" sz="1200" dirty="0"/>
              <a:t> </a:t>
            </a:r>
          </a:p>
        </p:txBody>
      </p:sp>
      <p:sp>
        <p:nvSpPr>
          <p:cNvPr id="147" name="Right Arrow 146"/>
          <p:cNvSpPr/>
          <p:nvPr/>
        </p:nvSpPr>
        <p:spPr>
          <a:xfrm>
            <a:off x="11712780" y="242094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180 </a:t>
            </a:r>
            <a:r>
              <a:rPr lang="en-US" sz="1200" dirty="0" err="1"/>
              <a:t>Lnk</a:t>
            </a:r>
            <a:r>
              <a:rPr lang="en-US" sz="1200" dirty="0"/>
              <a:t> </a:t>
            </a:r>
          </a:p>
        </p:txBody>
      </p:sp>
      <p:sp>
        <p:nvSpPr>
          <p:cNvPr id="148" name="Right Arrow 147"/>
          <p:cNvSpPr/>
          <p:nvPr/>
        </p:nvSpPr>
        <p:spPr>
          <a:xfrm>
            <a:off x="6985050" y="242086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92 </a:t>
            </a:r>
            <a:r>
              <a:rPr lang="en-US" sz="1200" dirty="0" err="1"/>
              <a:t>Lnk</a:t>
            </a:r>
            <a:r>
              <a:rPr lang="en-US" sz="1200" dirty="0"/>
              <a:t> </a:t>
            </a:r>
          </a:p>
        </p:txBody>
      </p:sp>
      <p:sp>
        <p:nvSpPr>
          <p:cNvPr id="149" name="Right Arrow 148"/>
          <p:cNvSpPr/>
          <p:nvPr/>
        </p:nvSpPr>
        <p:spPr>
          <a:xfrm>
            <a:off x="6048920" y="2420940"/>
            <a:ext cx="479140" cy="576000"/>
          </a:xfrm>
          <a:prstGeom prst="rightArrow">
            <a:avLst>
              <a:gd name="adj1" fmla="val 64836"/>
              <a:gd name="adj2" fmla="val 50000"/>
            </a:avLst>
          </a:prstGeom>
          <a:solidFill>
            <a:srgbClr val="92D050"/>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algn="ctr"/>
            <a:r>
              <a:rPr lang="en-US" sz="1200" dirty="0"/>
              <a:t>48 </a:t>
            </a:r>
            <a:r>
              <a:rPr lang="en-US" sz="1200" dirty="0" err="1"/>
              <a:t>Lnk</a:t>
            </a:r>
            <a:r>
              <a:rPr lang="en-US" sz="1200" dirty="0"/>
              <a:t> </a:t>
            </a:r>
          </a:p>
        </p:txBody>
      </p:sp>
      <p:sp>
        <p:nvSpPr>
          <p:cNvPr id="151" name="Rectangle 150"/>
          <p:cNvSpPr/>
          <p:nvPr/>
        </p:nvSpPr>
        <p:spPr>
          <a:xfrm>
            <a:off x="5374937" y="2492870"/>
            <a:ext cx="576642" cy="432060"/>
          </a:xfrm>
          <a:prstGeom prst="rect">
            <a:avLst/>
          </a:prstGeom>
          <a:solidFill>
            <a:srgbClr val="0070C0">
              <a:alpha val="70000"/>
            </a:srgbClr>
          </a:soli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solidFill>
                  <a:schemeClr val="bg1"/>
                </a:solidFill>
              </a:rPr>
              <a:t>Acpt. </a:t>
            </a:r>
          </a:p>
        </p:txBody>
      </p:sp>
      <p:sp>
        <p:nvSpPr>
          <p:cNvPr id="6" name="TextBox 5">
            <a:extLst>
              <a:ext uri="{FF2B5EF4-FFF2-40B4-BE49-F238E27FC236}">
                <a16:creationId xmlns:a16="http://schemas.microsoft.com/office/drawing/2014/main" id="{3470B2C2-3AE7-2D4E-95D5-B35BB4094E59}"/>
              </a:ext>
            </a:extLst>
          </p:cNvPr>
          <p:cNvSpPr txBox="1"/>
          <p:nvPr/>
        </p:nvSpPr>
        <p:spPr>
          <a:xfrm>
            <a:off x="10090291" y="5021189"/>
            <a:ext cx="1486304" cy="615553"/>
          </a:xfrm>
          <a:prstGeom prst="rect">
            <a:avLst/>
          </a:prstGeom>
          <a:noFill/>
        </p:spPr>
        <p:txBody>
          <a:bodyPr wrap="none" rtlCol="0">
            <a:spAutoFit/>
          </a:bodyPr>
          <a:lstStyle/>
          <a:p>
            <a:r>
              <a:rPr lang="en-US" b="1" dirty="0">
                <a:solidFill>
                  <a:srgbClr val="FF0000"/>
                </a:solidFill>
                <a:sym typeface="Wingdings" pitchFamily="2" charset="2"/>
              </a:rPr>
              <a:t></a:t>
            </a:r>
            <a:r>
              <a:rPr lang="en-US" b="1" dirty="0" err="1">
                <a:solidFill>
                  <a:srgbClr val="FF0000"/>
                </a:solidFill>
              </a:rPr>
              <a:t>s</a:t>
            </a:r>
            <a:r>
              <a:rPr lang="en-US" sz="1600" b="1" dirty="0" err="1">
                <a:solidFill>
                  <a:srgbClr val="FF0000"/>
                </a:solidFill>
              </a:rPr>
              <a:t>PHENIX</a:t>
            </a:r>
            <a:r>
              <a:rPr lang="en-US" sz="1600" b="1" dirty="0">
                <a:solidFill>
                  <a:srgbClr val="FF0000"/>
                </a:solidFill>
              </a:rPr>
              <a:t> RU </a:t>
            </a:r>
          </a:p>
          <a:p>
            <a:r>
              <a:rPr lang="en-US" sz="1600" b="1" dirty="0">
                <a:solidFill>
                  <a:srgbClr val="FF0000"/>
                </a:solidFill>
              </a:rPr>
              <a:t>     production </a:t>
            </a:r>
            <a:endParaRPr lang="en-US" b="1" dirty="0">
              <a:solidFill>
                <a:srgbClr val="FF0000"/>
              </a:solidFill>
            </a:endParaRPr>
          </a:p>
        </p:txBody>
      </p:sp>
      <p:sp>
        <p:nvSpPr>
          <p:cNvPr id="11" name="TextBox 10">
            <a:extLst>
              <a:ext uri="{FF2B5EF4-FFF2-40B4-BE49-F238E27FC236}">
                <a16:creationId xmlns:a16="http://schemas.microsoft.com/office/drawing/2014/main" id="{60C2AF24-F983-714E-B355-CED6BD4EA4E5}"/>
              </a:ext>
            </a:extLst>
          </p:cNvPr>
          <p:cNvSpPr txBox="1"/>
          <p:nvPr/>
        </p:nvSpPr>
        <p:spPr>
          <a:xfrm>
            <a:off x="6383638" y="50585"/>
            <a:ext cx="5271955" cy="369332"/>
          </a:xfrm>
          <a:prstGeom prst="rect">
            <a:avLst/>
          </a:prstGeom>
          <a:noFill/>
        </p:spPr>
        <p:txBody>
          <a:bodyPr wrap="square" rtlCol="0">
            <a:spAutoFit/>
          </a:bodyPr>
          <a:lstStyle/>
          <a:p>
            <a:r>
              <a:rPr lang="en-US" dirty="0"/>
              <a:t>Presented at ITS Plenary Meeting, 9/24/2018</a:t>
            </a:r>
          </a:p>
        </p:txBody>
      </p:sp>
    </p:spTree>
    <p:extLst>
      <p:ext uri="{BB962C8B-B14F-4D97-AF65-F5344CB8AC3E}">
        <p14:creationId xmlns:p14="http://schemas.microsoft.com/office/powerpoint/2010/main" val="2163079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8E3EF-0BC4-3846-AD70-D460C63B66F9}"/>
              </a:ext>
            </a:extLst>
          </p:cNvPr>
          <p:cNvSpPr>
            <a:spLocks noGrp="1"/>
          </p:cNvSpPr>
          <p:nvPr>
            <p:ph type="title"/>
          </p:nvPr>
        </p:nvSpPr>
        <p:spPr>
          <a:xfrm>
            <a:off x="838200" y="84365"/>
            <a:ext cx="10515600" cy="1020302"/>
          </a:xfrm>
        </p:spPr>
        <p:txBody>
          <a:bodyPr/>
          <a:lstStyle/>
          <a:p>
            <a:r>
              <a:rPr lang="en-US" dirty="0"/>
              <a:t>Procurement Status </a:t>
            </a:r>
          </a:p>
        </p:txBody>
      </p:sp>
      <p:sp>
        <p:nvSpPr>
          <p:cNvPr id="3" name="Content Placeholder 2">
            <a:extLst>
              <a:ext uri="{FF2B5EF4-FFF2-40B4-BE49-F238E27FC236}">
                <a16:creationId xmlns:a16="http://schemas.microsoft.com/office/drawing/2014/main" id="{B868C47A-75AF-4F4A-96BC-42BF0A1EB3B7}"/>
              </a:ext>
            </a:extLst>
          </p:cNvPr>
          <p:cNvSpPr>
            <a:spLocks noGrp="1"/>
          </p:cNvSpPr>
          <p:nvPr>
            <p:ph idx="1"/>
          </p:nvPr>
        </p:nvSpPr>
        <p:spPr>
          <a:xfrm>
            <a:off x="838200" y="1284052"/>
            <a:ext cx="10515600" cy="4892912"/>
          </a:xfrm>
        </p:spPr>
        <p:txBody>
          <a:bodyPr>
            <a:normAutofit fontScale="92500" lnSpcReduction="10000"/>
          </a:bodyPr>
          <a:lstStyle/>
          <a:p>
            <a:r>
              <a:rPr lang="en-US" dirty="0"/>
              <a:t>Stave and RU, through ALICE production  </a:t>
            </a:r>
          </a:p>
          <a:p>
            <a:pPr lvl="1"/>
            <a:r>
              <a:rPr lang="en-US" dirty="0"/>
              <a:t>Near final technical spec and cost estimate document under discussion with ALICE now, plan to complete the document in this week;</a:t>
            </a:r>
          </a:p>
          <a:p>
            <a:pPr lvl="1"/>
            <a:r>
              <a:rPr lang="en-US" dirty="0"/>
              <a:t>All approvals and final green light to CERN/ALICE ~ mid of November 2018 </a:t>
            </a:r>
          </a:p>
          <a:p>
            <a:pPr lvl="1"/>
            <a:r>
              <a:rPr lang="en-US" dirty="0"/>
              <a:t>Total ~ $1.5M, will be purchased through US-ALICE, in coming weeks</a:t>
            </a:r>
          </a:p>
          <a:p>
            <a:pPr lvl="1"/>
            <a:endParaRPr lang="en-US" dirty="0"/>
          </a:p>
          <a:p>
            <a:r>
              <a:rPr lang="en-US" dirty="0"/>
              <a:t>Near term procurement plan </a:t>
            </a:r>
          </a:p>
          <a:p>
            <a:pPr lvl="1"/>
            <a:r>
              <a:rPr lang="en-US" dirty="0"/>
              <a:t>To be ready for stave acceptance test &amp; QA at LBNL</a:t>
            </a:r>
          </a:p>
          <a:p>
            <a:pPr lvl="2"/>
            <a:r>
              <a:rPr lang="en-US" dirty="0"/>
              <a:t>Clean room, standalone test stand, manpower etc.</a:t>
            </a:r>
          </a:p>
          <a:p>
            <a:pPr lvl="1"/>
            <a:r>
              <a:rPr lang="en-US" dirty="0"/>
              <a:t>To be ready for RU acceptance test &amp; QA at UT-Austin</a:t>
            </a:r>
          </a:p>
          <a:p>
            <a:pPr lvl="2"/>
            <a:r>
              <a:rPr lang="en-US" dirty="0"/>
              <a:t>Test equipment, manpower </a:t>
            </a:r>
          </a:p>
          <a:p>
            <a:pPr lvl="1"/>
            <a:r>
              <a:rPr lang="en-US" dirty="0"/>
              <a:t>Design and produce carbon structures like End-Wheels etc.</a:t>
            </a:r>
          </a:p>
          <a:p>
            <a:pPr lvl="2"/>
            <a:r>
              <a:rPr lang="en-US" dirty="0"/>
              <a:t>LANL, LBNL, BNL… </a:t>
            </a:r>
          </a:p>
          <a:p>
            <a:pPr lvl="1"/>
            <a:r>
              <a:rPr lang="en-US" dirty="0"/>
              <a:t>Funding is needed immediately or the schedule will slip</a:t>
            </a:r>
          </a:p>
        </p:txBody>
      </p:sp>
      <p:sp>
        <p:nvSpPr>
          <p:cNvPr id="4" name="Date Placeholder 3">
            <a:extLst>
              <a:ext uri="{FF2B5EF4-FFF2-40B4-BE49-F238E27FC236}">
                <a16:creationId xmlns:a16="http://schemas.microsoft.com/office/drawing/2014/main" id="{556A76EC-E025-CB4E-9EB7-90E8E781B6FE}"/>
              </a:ext>
            </a:extLst>
          </p:cNvPr>
          <p:cNvSpPr>
            <a:spLocks noGrp="1"/>
          </p:cNvSpPr>
          <p:nvPr>
            <p:ph type="dt" sz="half" idx="10"/>
          </p:nvPr>
        </p:nvSpPr>
        <p:spPr/>
        <p:txBody>
          <a:bodyPr/>
          <a:lstStyle/>
          <a:p>
            <a:fld id="{D71C0904-A7EC-8540-94A8-446C378B13EC}" type="datetime1">
              <a:rPr lang="en-US" smtClean="0"/>
              <a:t>10/9/18</a:t>
            </a:fld>
            <a:endParaRPr lang="en-US"/>
          </a:p>
        </p:txBody>
      </p:sp>
      <p:sp>
        <p:nvSpPr>
          <p:cNvPr id="5" name="Footer Placeholder 4">
            <a:extLst>
              <a:ext uri="{FF2B5EF4-FFF2-40B4-BE49-F238E27FC236}">
                <a16:creationId xmlns:a16="http://schemas.microsoft.com/office/drawing/2014/main" id="{0342BA03-D794-3E47-897C-20506161A296}"/>
              </a:ext>
            </a:extLst>
          </p:cNvPr>
          <p:cNvSpPr>
            <a:spLocks noGrp="1"/>
          </p:cNvSpPr>
          <p:nvPr>
            <p:ph type="ftr" sz="quarter" idx="11"/>
          </p:nvPr>
        </p:nvSpPr>
        <p:spPr/>
        <p:txBody>
          <a:bodyPr/>
          <a:lstStyle/>
          <a:p>
            <a:r>
              <a:rPr lang="en-US"/>
              <a:t>MVTX Monthly Status Report</a:t>
            </a:r>
          </a:p>
        </p:txBody>
      </p:sp>
      <p:sp>
        <p:nvSpPr>
          <p:cNvPr id="6" name="Slide Number Placeholder 5">
            <a:extLst>
              <a:ext uri="{FF2B5EF4-FFF2-40B4-BE49-F238E27FC236}">
                <a16:creationId xmlns:a16="http://schemas.microsoft.com/office/drawing/2014/main" id="{4E034AE9-CDE3-A347-8153-68DDEE17D930}"/>
              </a:ext>
            </a:extLst>
          </p:cNvPr>
          <p:cNvSpPr>
            <a:spLocks noGrp="1"/>
          </p:cNvSpPr>
          <p:nvPr>
            <p:ph type="sldNum" sz="quarter" idx="12"/>
          </p:nvPr>
        </p:nvSpPr>
        <p:spPr/>
        <p:txBody>
          <a:bodyPr/>
          <a:lstStyle/>
          <a:p>
            <a:fld id="{73ED6BD4-CFF7-FB45-8B7C-AC215C084BB3}" type="slidenum">
              <a:rPr lang="en-US" smtClean="0"/>
              <a:t>8</a:t>
            </a:fld>
            <a:endParaRPr lang="en-US"/>
          </a:p>
        </p:txBody>
      </p:sp>
    </p:spTree>
    <p:extLst>
      <p:ext uri="{BB962C8B-B14F-4D97-AF65-F5344CB8AC3E}">
        <p14:creationId xmlns:p14="http://schemas.microsoft.com/office/powerpoint/2010/main" val="2596976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F8DA-1165-1E48-B863-D387B00E7ABC}"/>
              </a:ext>
            </a:extLst>
          </p:cNvPr>
          <p:cNvSpPr>
            <a:spLocks noGrp="1"/>
          </p:cNvSpPr>
          <p:nvPr>
            <p:ph type="title"/>
          </p:nvPr>
        </p:nvSpPr>
        <p:spPr>
          <a:xfrm>
            <a:off x="838200" y="1"/>
            <a:ext cx="10515600" cy="1095962"/>
          </a:xfrm>
        </p:spPr>
        <p:txBody>
          <a:bodyPr/>
          <a:lstStyle/>
          <a:p>
            <a:r>
              <a:rPr lang="en-US" dirty="0"/>
              <a:t>Recent Progress</a:t>
            </a:r>
          </a:p>
        </p:txBody>
      </p:sp>
      <p:sp>
        <p:nvSpPr>
          <p:cNvPr id="3" name="Content Placeholder 2">
            <a:extLst>
              <a:ext uri="{FF2B5EF4-FFF2-40B4-BE49-F238E27FC236}">
                <a16:creationId xmlns:a16="http://schemas.microsoft.com/office/drawing/2014/main" id="{5F9F9FE6-79E7-E740-B7F2-700CE5C9655F}"/>
              </a:ext>
            </a:extLst>
          </p:cNvPr>
          <p:cNvSpPr>
            <a:spLocks noGrp="1"/>
          </p:cNvSpPr>
          <p:nvPr>
            <p:ph idx="1"/>
          </p:nvPr>
        </p:nvSpPr>
        <p:spPr>
          <a:xfrm>
            <a:off x="721931" y="1095963"/>
            <a:ext cx="10515600" cy="5101250"/>
          </a:xfrm>
        </p:spPr>
        <p:txBody>
          <a:bodyPr>
            <a:normAutofit fontScale="85000" lnSpcReduction="10000"/>
          </a:bodyPr>
          <a:lstStyle/>
          <a:p>
            <a:r>
              <a:rPr lang="en-US" dirty="0"/>
              <a:t>Completed sensor/HIC/stave evaluations at CERN </a:t>
            </a:r>
          </a:p>
          <a:p>
            <a:pPr lvl="1"/>
            <a:r>
              <a:rPr lang="en-US" dirty="0"/>
              <a:t>Built and tested two HICs with 40cm and 60cm long power FPC</a:t>
            </a:r>
          </a:p>
          <a:p>
            <a:pPr lvl="2"/>
            <a:r>
              <a:rPr lang="en-US" dirty="0"/>
              <a:t>Confirmed sensor performance comparable with the ALICE default configuration</a:t>
            </a:r>
          </a:p>
          <a:p>
            <a:pPr lvl="1"/>
            <a:r>
              <a:rPr lang="en-US" dirty="0"/>
              <a:t>Sensors irradiated up to 2.7MRad, no problem (updated 9/18/2018).</a:t>
            </a:r>
          </a:p>
          <a:p>
            <a:pPr lvl="1"/>
            <a:r>
              <a:rPr lang="en-US" dirty="0"/>
              <a:t>Confirmed low magnetic field in RU/PU racks, &lt;50Gauss; RU/PU designed for 0.5T   </a:t>
            </a:r>
          </a:p>
          <a:p>
            <a:pPr lvl="1"/>
            <a:r>
              <a:rPr lang="en-US" dirty="0">
                <a:solidFill>
                  <a:srgbClr val="FF0000"/>
                </a:solidFill>
              </a:rPr>
              <a:t>Addressed all recommendations on stave/sensor R&amp;D and RU from recent BNL review</a:t>
            </a:r>
            <a:r>
              <a:rPr lang="en-US" dirty="0"/>
              <a:t> </a:t>
            </a:r>
          </a:p>
          <a:p>
            <a:r>
              <a:rPr lang="en-US" dirty="0"/>
              <a:t>MVTX/INTT mechanical integration </a:t>
            </a:r>
          </a:p>
          <a:p>
            <a:pPr lvl="1"/>
            <a:r>
              <a:rPr lang="en-US" dirty="0"/>
              <a:t>Mechanical design being updated and 3-D mockup in progress</a:t>
            </a:r>
          </a:p>
          <a:p>
            <a:pPr lvl="1"/>
            <a:r>
              <a:rPr lang="en-US" dirty="0"/>
              <a:t>Inner tracking simulation task force, good progress</a:t>
            </a:r>
          </a:p>
          <a:p>
            <a:pPr lvl="1"/>
            <a:r>
              <a:rPr lang="en-US" dirty="0" err="1"/>
              <a:t>SamTec</a:t>
            </a:r>
            <a:r>
              <a:rPr lang="en-US" dirty="0"/>
              <a:t> cables</a:t>
            </a:r>
          </a:p>
          <a:p>
            <a:pPr lvl="2"/>
            <a:r>
              <a:rPr lang="en-US" dirty="0"/>
              <a:t>ALICE confirmed signal performance with 8m long readout cables</a:t>
            </a:r>
          </a:p>
          <a:p>
            <a:pPr lvl="2"/>
            <a:r>
              <a:rPr lang="en-US" dirty="0"/>
              <a:t>This eases mechanical integration and layout of the services </a:t>
            </a:r>
          </a:p>
          <a:p>
            <a:r>
              <a:rPr lang="en-US" dirty="0"/>
              <a:t>Final documentation to address July MVTX Director’s Review recommendations </a:t>
            </a:r>
          </a:p>
          <a:p>
            <a:pPr lvl="1"/>
            <a:r>
              <a:rPr lang="en-US" dirty="0"/>
              <a:t>MVTX/INTT mechanical integration, draft available  </a:t>
            </a:r>
          </a:p>
          <a:p>
            <a:pPr lvl="1"/>
            <a:r>
              <a:rPr lang="en-US" dirty="0"/>
              <a:t>Inner tracking optimization near final,  optimal INTT layers, in ~1-2 weeks   </a:t>
            </a:r>
          </a:p>
        </p:txBody>
      </p:sp>
      <p:sp>
        <p:nvSpPr>
          <p:cNvPr id="4" name="Date Placeholder 3">
            <a:extLst>
              <a:ext uri="{FF2B5EF4-FFF2-40B4-BE49-F238E27FC236}">
                <a16:creationId xmlns:a16="http://schemas.microsoft.com/office/drawing/2014/main" id="{9FA0B6B7-FB1E-0B4E-9690-22A670BEED90}"/>
              </a:ext>
            </a:extLst>
          </p:cNvPr>
          <p:cNvSpPr>
            <a:spLocks noGrp="1"/>
          </p:cNvSpPr>
          <p:nvPr>
            <p:ph type="dt" sz="half" idx="10"/>
          </p:nvPr>
        </p:nvSpPr>
        <p:spPr/>
        <p:txBody>
          <a:bodyPr/>
          <a:lstStyle/>
          <a:p>
            <a:fld id="{66763DDF-C652-2E49-8A2E-9F327AEC7963}" type="datetime1">
              <a:rPr lang="en-US" smtClean="0"/>
              <a:t>10/9/18</a:t>
            </a:fld>
            <a:endParaRPr lang="en-US"/>
          </a:p>
        </p:txBody>
      </p:sp>
      <p:sp>
        <p:nvSpPr>
          <p:cNvPr id="5" name="Footer Placeholder 4">
            <a:extLst>
              <a:ext uri="{FF2B5EF4-FFF2-40B4-BE49-F238E27FC236}">
                <a16:creationId xmlns:a16="http://schemas.microsoft.com/office/drawing/2014/main" id="{210E8813-D93E-BB48-AB0D-7985C6A9CDC9}"/>
              </a:ext>
            </a:extLst>
          </p:cNvPr>
          <p:cNvSpPr>
            <a:spLocks noGrp="1"/>
          </p:cNvSpPr>
          <p:nvPr>
            <p:ph type="ftr" sz="quarter" idx="11"/>
          </p:nvPr>
        </p:nvSpPr>
        <p:spPr/>
        <p:txBody>
          <a:bodyPr/>
          <a:lstStyle/>
          <a:p>
            <a:r>
              <a:rPr lang="en-US"/>
              <a:t>MVTX Monthly Status Report</a:t>
            </a:r>
          </a:p>
        </p:txBody>
      </p:sp>
      <p:sp>
        <p:nvSpPr>
          <p:cNvPr id="6" name="Slide Number Placeholder 5">
            <a:extLst>
              <a:ext uri="{FF2B5EF4-FFF2-40B4-BE49-F238E27FC236}">
                <a16:creationId xmlns:a16="http://schemas.microsoft.com/office/drawing/2014/main" id="{4FAABA3D-276C-6040-9E98-68167CA25D0D}"/>
              </a:ext>
            </a:extLst>
          </p:cNvPr>
          <p:cNvSpPr>
            <a:spLocks noGrp="1"/>
          </p:cNvSpPr>
          <p:nvPr>
            <p:ph type="sldNum" sz="quarter" idx="12"/>
          </p:nvPr>
        </p:nvSpPr>
        <p:spPr/>
        <p:txBody>
          <a:bodyPr/>
          <a:lstStyle/>
          <a:p>
            <a:fld id="{73ED6BD4-CFF7-FB45-8B7C-AC215C084BB3}" type="slidenum">
              <a:rPr lang="en-US" smtClean="0"/>
              <a:t>9</a:t>
            </a:fld>
            <a:endParaRPr lang="en-US"/>
          </a:p>
        </p:txBody>
      </p:sp>
    </p:spTree>
    <p:extLst>
      <p:ext uri="{BB962C8B-B14F-4D97-AF65-F5344CB8AC3E}">
        <p14:creationId xmlns:p14="http://schemas.microsoft.com/office/powerpoint/2010/main" val="1620327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1210</Words>
  <Application>Microsoft Macintosh PowerPoint</Application>
  <PresentationFormat>Widescreen</PresentationFormat>
  <Paragraphs>257</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Office Theme</vt:lpstr>
      <vt:lpstr>MVTX Status Monthly Report</vt:lpstr>
      <vt:lpstr>MVTX Detector</vt:lpstr>
      <vt:lpstr>MVTX Plan - WBS 3.12 (renumber?)</vt:lpstr>
      <vt:lpstr>Scope of the MVTX Project</vt:lpstr>
      <vt:lpstr>Proposed Schedules and Milestones</vt:lpstr>
      <vt:lpstr>Schedule </vt:lpstr>
      <vt:lpstr>PowerPoint Presentation</vt:lpstr>
      <vt:lpstr>Procurement Status </vt:lpstr>
      <vt:lpstr>Recent Progress</vt:lpstr>
      <vt:lpstr>Backup slides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MVTX Status Report</dc:title>
  <dc:creator>Ming Liu</dc:creator>
  <cp:lastModifiedBy>Ming Liu</cp:lastModifiedBy>
  <cp:revision>69</cp:revision>
  <dcterms:created xsi:type="dcterms:W3CDTF">2018-10-03T00:18:04Z</dcterms:created>
  <dcterms:modified xsi:type="dcterms:W3CDTF">2018-10-09T16:22:51Z</dcterms:modified>
</cp:coreProperties>
</file>