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5"/>
    <p:restoredTop sz="94643"/>
  </p:normalViewPr>
  <p:slideViewPr>
    <p:cSldViewPr snapToGrid="0" snapToObjects="1">
      <p:cViewPr varScale="1">
        <p:scale>
          <a:sx n="101" d="100"/>
          <a:sy n="101" d="100"/>
        </p:scale>
        <p:origin x="208" y="7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0" d="100"/>
        <a:sy n="1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C25F12-7FF6-A54E-9D2B-5E920813F2F2}" type="datetimeFigureOut">
              <a:rPr lang="en-US" smtClean="0"/>
              <a:t>6/20/18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12ECE2-31EF-524B-9065-30DEA800F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951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DCA43-2C33-EB48-9D1D-A7D608AC1C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3BC37A-745F-7548-8295-923E86B3D9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40F6EE-9621-6C41-80C7-D4290A451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85FCF-AE2A-AA4F-AF16-4AC379CCDC35}" type="datetime1">
              <a:rPr lang="en-US" smtClean="0"/>
              <a:t>6/20/18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913547-0029-2040-8792-7BB56D7D2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Status and Plan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E7109-DC48-3A47-8DD6-08BB8D54F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2B0BE-F19F-D343-AC93-4256E202B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208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7F411-028C-FD49-94F6-5E78BA9C9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DA60F6-D3FF-774E-90A3-C129B7248A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FD25C8-FD7A-FD4E-97FC-76C000402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95E90-DC85-F041-8FA1-17089ABC373D}" type="datetime1">
              <a:rPr lang="en-US" smtClean="0"/>
              <a:t>6/20/18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B6C73D-4A9F-4646-859C-1F30A6C96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Status and Plan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C3CCE9-D9AB-0545-8975-A7591B5DC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2B0BE-F19F-D343-AC93-4256E202B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064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ED7DB8-6102-E149-AEEB-C0BBD0D54D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571BF4-FAD3-D943-9651-0AEB070126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D76873-EBB4-D74B-ADF1-A898BF423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C7377-515F-D349-B5A4-58A345A75020}" type="datetime1">
              <a:rPr lang="en-US" smtClean="0"/>
              <a:t>6/20/18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7EFB7-BE1F-8F4A-B4C8-147F71FD5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Status and Plan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88FFB3-0578-174F-A995-04AD4591F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2B0BE-F19F-D343-AC93-4256E202B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352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95F44-76F1-7143-B9DC-5225FF8CA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87ABA-E17B-9940-B9D2-152348436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A65DAA-12F0-744B-84E2-E69806CFD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30A99-42D3-444A-813A-C6EA8A364935}" type="datetime1">
              <a:rPr lang="en-US" smtClean="0"/>
              <a:t>6/20/18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BC90B-34A5-7042-A6FB-1E5AAF211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Status and Plan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1014C6-A63C-EB48-934E-4FE38946D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2B0BE-F19F-D343-AC93-4256E202B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761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F4A9B-5BC5-1F45-9E20-8C5CB2A67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223D80-1195-6A4F-AB07-8EB4C24176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62C8CD-937B-E34E-A196-0BFA9E3BA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E6907-E686-FB47-941A-E0F75182D824}" type="datetime1">
              <a:rPr lang="en-US" smtClean="0"/>
              <a:t>6/20/18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99E940-0BB7-2249-9B24-B6FAE3910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Status and Plan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DC64B8-E6B2-D244-B173-C3B3AAD4D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2B0BE-F19F-D343-AC93-4256E202B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386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7A981-D4EB-5341-815A-55B9824E9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A7415C-E371-CE47-9710-3C15E48F3D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791101-A7DA-504A-BC16-43C4DF76D5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8FB7BF-4096-C942-BED4-CA11960EC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D0885-BB78-F949-BD43-8C6403476572}" type="datetime1">
              <a:rPr lang="en-US" smtClean="0"/>
              <a:t>6/20/18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1E084-6E56-8A41-B4BE-1C870FB8A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Status and Plan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ADDB00-CDFD-AB42-A1B0-F5B22BEB7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2B0BE-F19F-D343-AC93-4256E202B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690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FE0F4-DBEE-7244-A052-161418E21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C8822F-35BB-9D43-B7DA-047689CD2B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2EB415-D590-FB4D-9B5B-11CDE23831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8BFB24-4475-2D44-9D9C-392202024C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30C9D2-3313-914B-B47F-7A368387FC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91D9D5-6BC1-964D-AAAA-07A8331A4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6D40E-B2C5-1F49-B29A-E28628140B0D}" type="datetime1">
              <a:rPr lang="en-US" smtClean="0"/>
              <a:t>6/20/18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BF248B-DE85-0342-819E-ACAF66DB1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Status and Plan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14445E-A1B8-4547-BE52-F0B2B5A9A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2B0BE-F19F-D343-AC93-4256E202B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312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852CA-E076-A74C-A3F6-3285D7EC1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7AD426-879D-AA4F-98CF-F0320E501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4D2B1-1BFD-DA46-89F6-C67A97ADFC0C}" type="datetime1">
              <a:rPr lang="en-US" smtClean="0"/>
              <a:t>6/20/18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D83FF2-1159-8348-91D5-EA3A7138E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Status and Plan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749654-1580-9846-8FD7-738E053D1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2B0BE-F19F-D343-AC93-4256E202B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330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8C583E-0655-884D-934F-42A947392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0078-9AEF-2341-BEA9-C7CF5AFF294F}" type="datetime1">
              <a:rPr lang="en-US" smtClean="0"/>
              <a:t>6/20/18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D5FB77-FCAB-6C46-B65D-01AEB99F7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Status and Plan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83DDBB-BF5B-244B-A5C5-0213FF826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2B0BE-F19F-D343-AC93-4256E202B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901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B251E-A0AF-3347-907C-C1ACBD5E6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21925-4D23-7F43-893B-0E35787B2C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CFB686-CB2E-A94F-81FD-EE56B2923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6C8E8C-A68C-8E4B-935D-D0EFA6C9B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D07B8-33A3-7C44-BD31-1D514ED329C2}" type="datetime1">
              <a:rPr lang="en-US" smtClean="0"/>
              <a:t>6/20/18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E05324-A44A-4541-BC78-0393EBAAC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Status and Plan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CAF048-DF31-A54D-85EA-7DCA383C9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2B0BE-F19F-D343-AC93-4256E202B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8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8350E-07F9-9A41-8CE1-D63113699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4B1E68-CD9C-7247-8592-C1639E3D5B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E38479-AF9C-E44B-9847-6A18AB6848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3726D6-8BFF-EB41-8443-B1439FA2F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8B2CE-E4F1-3A46-8824-5DED528A3F90}" type="datetime1">
              <a:rPr lang="en-US" smtClean="0"/>
              <a:t>6/20/18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0A6F3F-F2B8-FA49-9E14-F8583F869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Status and Plan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A11021-481E-514E-8D4A-DFB8CBC1E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2B0BE-F19F-D343-AC93-4256E202B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305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248461-31D4-F842-872D-B7278E71F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B80394-9995-7142-BFD1-8428EB58A5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3A52CB-0974-DD45-A450-41172AD5D1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79461-64A1-7742-932A-0472C2124ADE}" type="datetime1">
              <a:rPr lang="en-US" smtClean="0"/>
              <a:t>6/20/18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C3104-1CC1-3543-800F-DBEE06CEB2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MVTX Status and Plan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0DD8DC-4734-2149-B9DF-5C1B09322E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2B0BE-F19F-D343-AC93-4256E202B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251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A99FE-83F3-DD49-ABF6-E96D3FF477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90563"/>
            <a:ext cx="9144000" cy="2387600"/>
          </a:xfrm>
        </p:spPr>
        <p:txBody>
          <a:bodyPr/>
          <a:lstStyle/>
          <a:p>
            <a:r>
              <a:rPr lang="en-US" dirty="0"/>
              <a:t>MVTX Status and Plan</a:t>
            </a:r>
            <a:br>
              <a:rPr lang="en-US" dirty="0"/>
            </a:br>
            <a:r>
              <a:rPr lang="en-US" dirty="0"/>
              <a:t>WBS 3.12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DEA5D1-651B-D84A-BD02-79FAE26BD4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Ming Liu</a:t>
            </a:r>
          </a:p>
          <a:p>
            <a:r>
              <a:rPr lang="en-US" sz="3200" dirty="0"/>
              <a:t>LANL</a:t>
            </a:r>
          </a:p>
          <a:p>
            <a:r>
              <a:rPr lang="en-US" sz="3200" dirty="0"/>
              <a:t>06/21/2018</a:t>
            </a:r>
          </a:p>
        </p:txBody>
      </p:sp>
    </p:spTree>
    <p:extLst>
      <p:ext uri="{BB962C8B-B14F-4D97-AF65-F5344CB8AC3E}">
        <p14:creationId xmlns:p14="http://schemas.microsoft.com/office/powerpoint/2010/main" val="2744550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56E78-0AC1-D64D-B5BF-7FD5C5BA9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550"/>
            <a:ext cx="10515600" cy="881063"/>
          </a:xfrm>
        </p:spPr>
        <p:txBody>
          <a:bodyPr>
            <a:normAutofit/>
          </a:bodyPr>
          <a:lstStyle/>
          <a:p>
            <a:r>
              <a:rPr lang="en-US" sz="4000" b="1" dirty="0"/>
              <a:t>Technical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63C51-D0FE-8044-B193-780F6ADC23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3000"/>
            <a:ext cx="10515600" cy="50339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Preliminary readout integration completed</a:t>
            </a:r>
          </a:p>
          <a:p>
            <a:pPr lvl="1"/>
            <a:r>
              <a:rPr lang="en-US" dirty="0"/>
              <a:t>4-sensor telescope with full sPHENIX readout chain demonstrated </a:t>
            </a:r>
          </a:p>
          <a:p>
            <a:r>
              <a:rPr lang="en-US" dirty="0"/>
              <a:t>MVTX/INTT mechanical integration design in progress </a:t>
            </a:r>
          </a:p>
          <a:p>
            <a:pPr lvl="1"/>
            <a:r>
              <a:rPr lang="en-US" dirty="0"/>
              <a:t>A new engineer from MIT will join the effort in September </a:t>
            </a:r>
          </a:p>
          <a:p>
            <a:pPr lvl="1"/>
            <a:r>
              <a:rPr lang="en-US" dirty="0"/>
              <a:t>A possibility of a designer joining the effort earlier </a:t>
            </a:r>
          </a:p>
          <a:p>
            <a:pPr lvl="1"/>
            <a:r>
              <a:rPr lang="en-US" dirty="0"/>
              <a:t>A MIT researcher (~0.5FTE) will join soon to coordinate MVTX activities between MIT and Bates  </a:t>
            </a:r>
          </a:p>
          <a:p>
            <a:r>
              <a:rPr lang="en-US" dirty="0"/>
              <a:t>MVTX readout cable &amp; FPC power extension R&amp;D</a:t>
            </a:r>
          </a:p>
          <a:p>
            <a:pPr lvl="1"/>
            <a:r>
              <a:rPr lang="en-US" dirty="0"/>
              <a:t>LANL R&amp;D</a:t>
            </a:r>
          </a:p>
          <a:p>
            <a:r>
              <a:rPr lang="en-US" dirty="0"/>
              <a:t>BNL/MIT working on stave and RU production at CERN</a:t>
            </a:r>
          </a:p>
          <a:p>
            <a:pPr lvl="1"/>
            <a:r>
              <a:rPr lang="en-US" dirty="0"/>
              <a:t>Targeted production starting date ~Oct. 2018 </a:t>
            </a:r>
          </a:p>
          <a:p>
            <a:pPr lvl="1"/>
            <a:endParaRPr lang="en-US" dirty="0"/>
          </a:p>
          <a:p>
            <a:r>
              <a:rPr lang="en-US" dirty="0"/>
              <a:t>MVTX BNL Directors Review – July 19</a:t>
            </a:r>
          </a:p>
          <a:p>
            <a:pPr lvl="1"/>
            <a:r>
              <a:rPr lang="en-US" dirty="0"/>
              <a:t>Review charged will be released soon</a:t>
            </a:r>
          </a:p>
          <a:p>
            <a:pPr lvl="1"/>
            <a:r>
              <a:rPr lang="en-US" dirty="0"/>
              <a:t>Received some feedbacks from the collaboration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746CFB-F071-D84A-A3EF-C9BBBF076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19FA5-A25F-444E-8433-D6BFD533747B}" type="datetime1">
              <a:rPr lang="en-US" smtClean="0"/>
              <a:t>6/21/18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456CFE-4DEC-3348-8443-61872C0D4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Status and Plan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244C0E-19EB-B54F-9346-9BC0FC3DE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2B0BE-F19F-D343-AC93-4256E202B52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789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EBC6B-4D30-D94C-9CF4-5E42D183D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Cost and Schedule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74942F-9144-C54C-9BAF-6FAEA8E0B5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0200"/>
            <a:ext cx="10515600" cy="4576763"/>
          </a:xfrm>
        </p:spPr>
        <p:txBody>
          <a:bodyPr/>
          <a:lstStyle/>
          <a:p>
            <a:r>
              <a:rPr lang="en-US" dirty="0"/>
              <a:t>MS Project updated, under review </a:t>
            </a:r>
          </a:p>
          <a:p>
            <a:pPr lvl="1"/>
            <a:r>
              <a:rPr lang="en-US" dirty="0"/>
              <a:t>RU and Stave production in FY19</a:t>
            </a:r>
          </a:p>
          <a:p>
            <a:pPr lvl="1"/>
            <a:r>
              <a:rPr lang="en-US" dirty="0"/>
              <a:t>Funding profile smoothing  </a:t>
            </a:r>
          </a:p>
          <a:p>
            <a:pPr lvl="1"/>
            <a:r>
              <a:rPr lang="en-US" dirty="0"/>
              <a:t>Updated BNL overhead rates </a:t>
            </a:r>
          </a:p>
          <a:p>
            <a:pPr lvl="2"/>
            <a:r>
              <a:rPr lang="en-US" dirty="0"/>
              <a:t>Extraordinary Project Rates (EPR), same as rest of other sPHENIX</a:t>
            </a:r>
          </a:p>
          <a:p>
            <a:r>
              <a:rPr lang="en-US" dirty="0"/>
              <a:t>Transition into P6</a:t>
            </a:r>
          </a:p>
          <a:p>
            <a:pPr lvl="1"/>
            <a:r>
              <a:rPr lang="en-US" dirty="0"/>
              <a:t>Eric, Glenn et al, with MVTX group</a:t>
            </a:r>
          </a:p>
          <a:p>
            <a:r>
              <a:rPr lang="en-US" dirty="0"/>
              <a:t>Ongoing discussion with DOE on project integration </a:t>
            </a:r>
          </a:p>
          <a:p>
            <a:pPr lvl="1"/>
            <a:r>
              <a:rPr lang="en-US" dirty="0"/>
              <a:t>MIE, or non-MIE etc.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848D59-D7D6-DF4A-BCCF-F42368D01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E3D2-5372-614B-AF5F-29521E200D3F}" type="datetime1">
              <a:rPr lang="en-US" smtClean="0"/>
              <a:t>6/21/18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047121-54F3-4142-9DF1-3DCAF2FEB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Status and Plan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0168D1-4F42-4047-AEDF-D0A8B6839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2B0BE-F19F-D343-AC93-4256E202B52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823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C1993-CE44-0347-8779-252FE52AA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0957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/>
              <a:t>Project Activities for Next 3 months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DBD32-1322-9742-8BE5-A2157897C8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066800"/>
            <a:ext cx="7594600" cy="54102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MS Project transition into P6</a:t>
            </a:r>
          </a:p>
          <a:p>
            <a:r>
              <a:rPr lang="en-US" dirty="0"/>
              <a:t>Prepare for July 19 MVTX BNL Directors Review</a:t>
            </a:r>
          </a:p>
          <a:p>
            <a:pPr lvl="1"/>
            <a:r>
              <a:rPr lang="en-US" dirty="0"/>
              <a:t>Production readiness for RU and staves, system integration </a:t>
            </a:r>
          </a:p>
          <a:p>
            <a:r>
              <a:rPr lang="en-US" dirty="0"/>
              <a:t>Draft QA plan documents for staves and RU production </a:t>
            </a:r>
          </a:p>
          <a:p>
            <a:pPr lvl="1"/>
            <a:r>
              <a:rPr lang="en-US" dirty="0"/>
              <a:t>Template received (sPHENIX </a:t>
            </a:r>
            <a:r>
              <a:rPr lang="en-US" dirty="0" err="1"/>
              <a:t>EMCal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Will follow exactly the same procedure of ALICE QA</a:t>
            </a:r>
          </a:p>
          <a:p>
            <a:r>
              <a:rPr lang="en-US" dirty="0"/>
              <a:t>Prepare for stave and RU production </a:t>
            </a:r>
          </a:p>
          <a:p>
            <a:pPr lvl="1"/>
            <a:r>
              <a:rPr lang="en-US" dirty="0"/>
              <a:t>BNL/MIT working on bridge fund, ~$1.5M </a:t>
            </a:r>
          </a:p>
          <a:p>
            <a:pPr lvl="1"/>
            <a:r>
              <a:rPr lang="en-US" dirty="0"/>
              <a:t>Maria visits CERN in July </a:t>
            </a:r>
          </a:p>
          <a:p>
            <a:pPr lvl="1"/>
            <a:r>
              <a:rPr lang="en-US" dirty="0"/>
              <a:t>A LANL postdoc starts at CERN ~August</a:t>
            </a:r>
          </a:p>
          <a:p>
            <a:r>
              <a:rPr lang="en-US" dirty="0"/>
              <a:t>Mechanical integration </a:t>
            </a:r>
          </a:p>
          <a:p>
            <a:pPr lvl="1"/>
            <a:r>
              <a:rPr lang="en-US" dirty="0"/>
              <a:t>Work in progress, MVTX and INTT, weekly meetings under OSI</a:t>
            </a:r>
          </a:p>
          <a:p>
            <a:r>
              <a:rPr lang="en-US" dirty="0"/>
              <a:t>LANL R&amp;D</a:t>
            </a:r>
          </a:p>
          <a:p>
            <a:pPr lvl="1"/>
            <a:r>
              <a:rPr lang="en-US" dirty="0"/>
              <a:t>FPC power extension cables, </a:t>
            </a:r>
            <a:r>
              <a:rPr lang="en-US" dirty="0" err="1"/>
              <a:t>singla</a:t>
            </a:r>
            <a:r>
              <a:rPr lang="en-US" dirty="0"/>
              <a:t> cables</a:t>
            </a:r>
          </a:p>
          <a:p>
            <a:pPr lvl="1"/>
            <a:r>
              <a:rPr lang="en-US" dirty="0"/>
              <a:t>Sensor operation optimization </a:t>
            </a:r>
          </a:p>
          <a:p>
            <a:pPr lvl="1"/>
            <a:r>
              <a:rPr lang="en-US" dirty="0"/>
              <a:t>Negative pressure cooling system test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1A630C-3C5A-FF42-962C-2548AB7F7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B5163-A7D8-4C4D-ADEC-DB901137F630}" type="datetime1">
              <a:rPr lang="en-US" smtClean="0"/>
              <a:t>6/21/18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E6DBC1-6A42-8649-A394-052B19BBA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Status and Plan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FA667F-2F08-6140-A2BD-11EBF3ADC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2B0BE-F19F-D343-AC93-4256E202B52E}" type="slidenum">
              <a:rPr lang="en-US" smtClean="0"/>
              <a:t>4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21E390-6C8C-1E4B-B8AF-2BAE13EEBACC}"/>
              </a:ext>
            </a:extLst>
          </p:cNvPr>
          <p:cNvSpPr txBox="1"/>
          <p:nvPr/>
        </p:nvSpPr>
        <p:spPr>
          <a:xfrm>
            <a:off x="7781544" y="3771027"/>
            <a:ext cx="4401312" cy="258532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Update from ALICE, </a:t>
            </a:r>
          </a:p>
          <a:p>
            <a:r>
              <a:rPr lang="en-US" dirty="0"/>
              <a:t>ITS plenary meetings early this week: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Final RU, 1</a:t>
            </a:r>
            <a:r>
              <a:rPr lang="en-US" baseline="30000" dirty="0"/>
              <a:t>st</a:t>
            </a:r>
            <a:r>
              <a:rPr lang="en-US" dirty="0"/>
              <a:t> test boards available ~July 15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Staves, 1</a:t>
            </a:r>
            <a:r>
              <a:rPr lang="en-US" baseline="30000" dirty="0"/>
              <a:t>st</a:t>
            </a:r>
            <a:r>
              <a:rPr lang="en-US" dirty="0"/>
              <a:t> IB complete by July, 2</a:t>
            </a:r>
            <a:r>
              <a:rPr lang="en-US" baseline="30000" dirty="0"/>
              <a:t>nd</a:t>
            </a:r>
            <a:r>
              <a:rPr lang="en-US" dirty="0"/>
              <a:t> IB production starts in ~August, 4 staves/week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Readout cable layout finalized, ~7.9m for IB signal  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537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1151</TotalTime>
  <Words>361</Words>
  <Application>Microsoft Macintosh PowerPoint</Application>
  <PresentationFormat>Widescreen</PresentationFormat>
  <Paragraphs>60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MVTX Status and Plan WBS 3.12</vt:lpstr>
      <vt:lpstr>Technical Status</vt:lpstr>
      <vt:lpstr>Cost and Schedule </vt:lpstr>
      <vt:lpstr>Project Activities for Next 3 months</vt:lpstr>
    </vt:vector>
  </TitlesOfParts>
  <Company/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MVTX Status and Plan</dc:title>
  <dc:creator>Ming Liu</dc:creator>
  <cp:lastModifiedBy>Ming Liu</cp:lastModifiedBy>
  <cp:revision>44</cp:revision>
  <dcterms:created xsi:type="dcterms:W3CDTF">2018-06-20T19:02:14Z</dcterms:created>
  <dcterms:modified xsi:type="dcterms:W3CDTF">2018-06-21T14:14:12Z</dcterms:modified>
</cp:coreProperties>
</file>