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508" r:id="rId7"/>
    <p:sldId id="509" r:id="rId8"/>
    <p:sldId id="505" r:id="rId9"/>
    <p:sldId id="517" r:id="rId10"/>
    <p:sldId id="34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6"/>
    <p:restoredTop sz="94643"/>
  </p:normalViewPr>
  <p:slideViewPr>
    <p:cSldViewPr snapToGrid="0" snapToObjects="1">
      <p:cViewPr varScale="1">
        <p:scale>
          <a:sx n="118" d="100"/>
          <a:sy n="118" d="100"/>
        </p:scale>
        <p:origin x="216"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0377E3-4F40-FF45-96FD-11A6015821C6}" type="datetimeFigureOut">
              <a:rPr lang="en-US" smtClean="0"/>
              <a:t>11/7/18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35A06-C381-2C40-90A0-19D1414BB898}" type="slidenum">
              <a:rPr lang="en-US" smtClean="0"/>
              <a:t>‹#›</a:t>
            </a:fld>
            <a:endParaRPr lang="en-US"/>
          </a:p>
        </p:txBody>
      </p:sp>
    </p:spTree>
    <p:extLst>
      <p:ext uri="{BB962C8B-B14F-4D97-AF65-F5344CB8AC3E}">
        <p14:creationId xmlns:p14="http://schemas.microsoft.com/office/powerpoint/2010/main" val="3226334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A127483-0DB3-C642-9D9C-C4568AF90774}" type="slidenum">
              <a:rPr lang="en-US" smtClean="0"/>
              <a:pPr>
                <a:defRPr/>
              </a:pPr>
              <a:t>8</a:t>
            </a:fld>
            <a:endParaRPr lang="en-US" dirty="0"/>
          </a:p>
        </p:txBody>
      </p:sp>
    </p:spTree>
    <p:extLst>
      <p:ext uri="{BB962C8B-B14F-4D97-AF65-F5344CB8AC3E}">
        <p14:creationId xmlns:p14="http://schemas.microsoft.com/office/powerpoint/2010/main" val="1252100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6FCAF-260A-8144-9DB2-104A443E3E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F82C1A-E913-8040-9C40-3B29126D92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660048-CCCF-284A-824B-9D46D9993CD2}"/>
              </a:ext>
            </a:extLst>
          </p:cNvPr>
          <p:cNvSpPr>
            <a:spLocks noGrp="1"/>
          </p:cNvSpPr>
          <p:nvPr>
            <p:ph type="dt" sz="half" idx="10"/>
          </p:nvPr>
        </p:nvSpPr>
        <p:spPr/>
        <p:txBody>
          <a:bodyPr/>
          <a:lstStyle/>
          <a:p>
            <a:r>
              <a:rPr lang="en-US"/>
              <a:t>11/8/18</a:t>
            </a:r>
          </a:p>
        </p:txBody>
      </p:sp>
      <p:sp>
        <p:nvSpPr>
          <p:cNvPr id="5" name="Footer Placeholder 4">
            <a:extLst>
              <a:ext uri="{FF2B5EF4-FFF2-40B4-BE49-F238E27FC236}">
                <a16:creationId xmlns:a16="http://schemas.microsoft.com/office/drawing/2014/main" id="{5C7F33DF-C709-654E-AF40-84DCB8E0AEE8}"/>
              </a:ext>
            </a:extLst>
          </p:cNvPr>
          <p:cNvSpPr>
            <a:spLocks noGrp="1"/>
          </p:cNvSpPr>
          <p:nvPr>
            <p:ph type="ftr" sz="quarter" idx="11"/>
          </p:nvPr>
        </p:nvSpPr>
        <p:spPr/>
        <p:txBody>
          <a:bodyPr/>
          <a:lstStyle/>
          <a:p>
            <a:r>
              <a:rPr lang="en-US"/>
              <a:t>Ming Liu, sPHENIX L2 Meeting</a:t>
            </a:r>
          </a:p>
        </p:txBody>
      </p:sp>
      <p:sp>
        <p:nvSpPr>
          <p:cNvPr id="6" name="Slide Number Placeholder 5">
            <a:extLst>
              <a:ext uri="{FF2B5EF4-FFF2-40B4-BE49-F238E27FC236}">
                <a16:creationId xmlns:a16="http://schemas.microsoft.com/office/drawing/2014/main" id="{6AAE5D39-57B7-5C4F-98CE-CE72112E190A}"/>
              </a:ext>
            </a:extLst>
          </p:cNvPr>
          <p:cNvSpPr>
            <a:spLocks noGrp="1"/>
          </p:cNvSpPr>
          <p:nvPr>
            <p:ph type="sldNum" sz="quarter" idx="12"/>
          </p:nvPr>
        </p:nvSpPr>
        <p:spPr/>
        <p:txBody>
          <a:bodyPr/>
          <a:lstStyle/>
          <a:p>
            <a:fld id="{5D09B677-4F79-364A-BD8D-6D1E704BF114}" type="slidenum">
              <a:rPr lang="en-US" smtClean="0"/>
              <a:t>‹#›</a:t>
            </a:fld>
            <a:endParaRPr lang="en-US"/>
          </a:p>
        </p:txBody>
      </p:sp>
    </p:spTree>
    <p:extLst>
      <p:ext uri="{BB962C8B-B14F-4D97-AF65-F5344CB8AC3E}">
        <p14:creationId xmlns:p14="http://schemas.microsoft.com/office/powerpoint/2010/main" val="1367509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B806F-1066-CD49-A6E6-E8AB58CFFD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924BEE-8181-3D46-91C5-D33D72DAAE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1D1C2C-E859-224D-80FA-86C01EB7C342}"/>
              </a:ext>
            </a:extLst>
          </p:cNvPr>
          <p:cNvSpPr>
            <a:spLocks noGrp="1"/>
          </p:cNvSpPr>
          <p:nvPr>
            <p:ph type="dt" sz="half" idx="10"/>
          </p:nvPr>
        </p:nvSpPr>
        <p:spPr/>
        <p:txBody>
          <a:bodyPr/>
          <a:lstStyle/>
          <a:p>
            <a:r>
              <a:rPr lang="en-US"/>
              <a:t>11/8/18</a:t>
            </a:r>
          </a:p>
        </p:txBody>
      </p:sp>
      <p:sp>
        <p:nvSpPr>
          <p:cNvPr id="5" name="Footer Placeholder 4">
            <a:extLst>
              <a:ext uri="{FF2B5EF4-FFF2-40B4-BE49-F238E27FC236}">
                <a16:creationId xmlns:a16="http://schemas.microsoft.com/office/drawing/2014/main" id="{FA1A8542-8B9D-FA48-81E1-413D6B572ECA}"/>
              </a:ext>
            </a:extLst>
          </p:cNvPr>
          <p:cNvSpPr>
            <a:spLocks noGrp="1"/>
          </p:cNvSpPr>
          <p:nvPr>
            <p:ph type="ftr" sz="quarter" idx="11"/>
          </p:nvPr>
        </p:nvSpPr>
        <p:spPr/>
        <p:txBody>
          <a:bodyPr/>
          <a:lstStyle/>
          <a:p>
            <a:r>
              <a:rPr lang="en-US"/>
              <a:t>Ming Liu, sPHENIX L2 Meeting</a:t>
            </a:r>
          </a:p>
        </p:txBody>
      </p:sp>
      <p:sp>
        <p:nvSpPr>
          <p:cNvPr id="6" name="Slide Number Placeholder 5">
            <a:extLst>
              <a:ext uri="{FF2B5EF4-FFF2-40B4-BE49-F238E27FC236}">
                <a16:creationId xmlns:a16="http://schemas.microsoft.com/office/drawing/2014/main" id="{AA3DC563-A719-DA4B-AF2B-A1691A1AF40C}"/>
              </a:ext>
            </a:extLst>
          </p:cNvPr>
          <p:cNvSpPr>
            <a:spLocks noGrp="1"/>
          </p:cNvSpPr>
          <p:nvPr>
            <p:ph type="sldNum" sz="quarter" idx="12"/>
          </p:nvPr>
        </p:nvSpPr>
        <p:spPr/>
        <p:txBody>
          <a:bodyPr/>
          <a:lstStyle/>
          <a:p>
            <a:fld id="{5D09B677-4F79-364A-BD8D-6D1E704BF114}" type="slidenum">
              <a:rPr lang="en-US" smtClean="0"/>
              <a:t>‹#›</a:t>
            </a:fld>
            <a:endParaRPr lang="en-US"/>
          </a:p>
        </p:txBody>
      </p:sp>
    </p:spTree>
    <p:extLst>
      <p:ext uri="{BB962C8B-B14F-4D97-AF65-F5344CB8AC3E}">
        <p14:creationId xmlns:p14="http://schemas.microsoft.com/office/powerpoint/2010/main" val="794159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630F6F-F026-D640-910B-FB4C033A52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BC20BF-3FAC-074A-B8B9-F3B75D37D35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8D2B5-517F-0649-B5C5-B5F417322FD2}"/>
              </a:ext>
            </a:extLst>
          </p:cNvPr>
          <p:cNvSpPr>
            <a:spLocks noGrp="1"/>
          </p:cNvSpPr>
          <p:nvPr>
            <p:ph type="dt" sz="half" idx="10"/>
          </p:nvPr>
        </p:nvSpPr>
        <p:spPr/>
        <p:txBody>
          <a:bodyPr/>
          <a:lstStyle/>
          <a:p>
            <a:r>
              <a:rPr lang="en-US"/>
              <a:t>11/8/18</a:t>
            </a:r>
          </a:p>
        </p:txBody>
      </p:sp>
      <p:sp>
        <p:nvSpPr>
          <p:cNvPr id="5" name="Footer Placeholder 4">
            <a:extLst>
              <a:ext uri="{FF2B5EF4-FFF2-40B4-BE49-F238E27FC236}">
                <a16:creationId xmlns:a16="http://schemas.microsoft.com/office/drawing/2014/main" id="{9677D68C-75CF-F940-B57A-514BB767957B}"/>
              </a:ext>
            </a:extLst>
          </p:cNvPr>
          <p:cNvSpPr>
            <a:spLocks noGrp="1"/>
          </p:cNvSpPr>
          <p:nvPr>
            <p:ph type="ftr" sz="quarter" idx="11"/>
          </p:nvPr>
        </p:nvSpPr>
        <p:spPr/>
        <p:txBody>
          <a:bodyPr/>
          <a:lstStyle/>
          <a:p>
            <a:r>
              <a:rPr lang="en-US"/>
              <a:t>Ming Liu, sPHENIX L2 Meeting</a:t>
            </a:r>
          </a:p>
        </p:txBody>
      </p:sp>
      <p:sp>
        <p:nvSpPr>
          <p:cNvPr id="6" name="Slide Number Placeholder 5">
            <a:extLst>
              <a:ext uri="{FF2B5EF4-FFF2-40B4-BE49-F238E27FC236}">
                <a16:creationId xmlns:a16="http://schemas.microsoft.com/office/drawing/2014/main" id="{C19C5CEE-46EF-CD4A-AC4D-413022523E1E}"/>
              </a:ext>
            </a:extLst>
          </p:cNvPr>
          <p:cNvSpPr>
            <a:spLocks noGrp="1"/>
          </p:cNvSpPr>
          <p:nvPr>
            <p:ph type="sldNum" sz="quarter" idx="12"/>
          </p:nvPr>
        </p:nvSpPr>
        <p:spPr/>
        <p:txBody>
          <a:bodyPr/>
          <a:lstStyle/>
          <a:p>
            <a:fld id="{5D09B677-4F79-364A-BD8D-6D1E704BF114}" type="slidenum">
              <a:rPr lang="en-US" smtClean="0"/>
              <a:t>‹#›</a:t>
            </a:fld>
            <a:endParaRPr lang="en-US"/>
          </a:p>
        </p:txBody>
      </p:sp>
    </p:spTree>
    <p:extLst>
      <p:ext uri="{BB962C8B-B14F-4D97-AF65-F5344CB8AC3E}">
        <p14:creationId xmlns:p14="http://schemas.microsoft.com/office/powerpoint/2010/main" val="113508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BF486-7D27-5E48-87D9-9011A28927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312507-7B03-AE4B-AE9C-ACC3674D27C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391B57-F0C6-9043-852B-A65A99D5DB53}"/>
              </a:ext>
            </a:extLst>
          </p:cNvPr>
          <p:cNvSpPr>
            <a:spLocks noGrp="1"/>
          </p:cNvSpPr>
          <p:nvPr>
            <p:ph type="dt" sz="half" idx="10"/>
          </p:nvPr>
        </p:nvSpPr>
        <p:spPr/>
        <p:txBody>
          <a:bodyPr/>
          <a:lstStyle/>
          <a:p>
            <a:r>
              <a:rPr lang="en-US"/>
              <a:t>11/8/18</a:t>
            </a:r>
          </a:p>
        </p:txBody>
      </p:sp>
      <p:sp>
        <p:nvSpPr>
          <p:cNvPr id="5" name="Footer Placeholder 4">
            <a:extLst>
              <a:ext uri="{FF2B5EF4-FFF2-40B4-BE49-F238E27FC236}">
                <a16:creationId xmlns:a16="http://schemas.microsoft.com/office/drawing/2014/main" id="{2E77FB16-E467-C444-986C-762263DB1F2A}"/>
              </a:ext>
            </a:extLst>
          </p:cNvPr>
          <p:cNvSpPr>
            <a:spLocks noGrp="1"/>
          </p:cNvSpPr>
          <p:nvPr>
            <p:ph type="ftr" sz="quarter" idx="11"/>
          </p:nvPr>
        </p:nvSpPr>
        <p:spPr/>
        <p:txBody>
          <a:bodyPr/>
          <a:lstStyle/>
          <a:p>
            <a:r>
              <a:rPr lang="en-US"/>
              <a:t>Ming Liu, sPHENIX L2 Meeting</a:t>
            </a:r>
          </a:p>
        </p:txBody>
      </p:sp>
      <p:sp>
        <p:nvSpPr>
          <p:cNvPr id="6" name="Slide Number Placeholder 5">
            <a:extLst>
              <a:ext uri="{FF2B5EF4-FFF2-40B4-BE49-F238E27FC236}">
                <a16:creationId xmlns:a16="http://schemas.microsoft.com/office/drawing/2014/main" id="{39D86BB8-8B4E-1645-9CC1-CF1A53132D54}"/>
              </a:ext>
            </a:extLst>
          </p:cNvPr>
          <p:cNvSpPr>
            <a:spLocks noGrp="1"/>
          </p:cNvSpPr>
          <p:nvPr>
            <p:ph type="sldNum" sz="quarter" idx="12"/>
          </p:nvPr>
        </p:nvSpPr>
        <p:spPr/>
        <p:txBody>
          <a:bodyPr/>
          <a:lstStyle/>
          <a:p>
            <a:fld id="{5D09B677-4F79-364A-BD8D-6D1E704BF114}" type="slidenum">
              <a:rPr lang="en-US" smtClean="0"/>
              <a:t>‹#›</a:t>
            </a:fld>
            <a:endParaRPr lang="en-US"/>
          </a:p>
        </p:txBody>
      </p:sp>
    </p:spTree>
    <p:extLst>
      <p:ext uri="{BB962C8B-B14F-4D97-AF65-F5344CB8AC3E}">
        <p14:creationId xmlns:p14="http://schemas.microsoft.com/office/powerpoint/2010/main" val="89354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37EB-5282-B745-BC09-8DF43D0E65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872484-65C7-BE41-866C-97E9E8B9BF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92AA15C-BED6-CA42-9A5A-2D2EA4FFA52C}"/>
              </a:ext>
            </a:extLst>
          </p:cNvPr>
          <p:cNvSpPr>
            <a:spLocks noGrp="1"/>
          </p:cNvSpPr>
          <p:nvPr>
            <p:ph type="dt" sz="half" idx="10"/>
          </p:nvPr>
        </p:nvSpPr>
        <p:spPr/>
        <p:txBody>
          <a:bodyPr/>
          <a:lstStyle/>
          <a:p>
            <a:r>
              <a:rPr lang="en-US"/>
              <a:t>11/8/18</a:t>
            </a:r>
          </a:p>
        </p:txBody>
      </p:sp>
      <p:sp>
        <p:nvSpPr>
          <p:cNvPr id="5" name="Footer Placeholder 4">
            <a:extLst>
              <a:ext uri="{FF2B5EF4-FFF2-40B4-BE49-F238E27FC236}">
                <a16:creationId xmlns:a16="http://schemas.microsoft.com/office/drawing/2014/main" id="{0AFEE202-0F3F-5748-99D6-EE9CD24E3F6F}"/>
              </a:ext>
            </a:extLst>
          </p:cNvPr>
          <p:cNvSpPr>
            <a:spLocks noGrp="1"/>
          </p:cNvSpPr>
          <p:nvPr>
            <p:ph type="ftr" sz="quarter" idx="11"/>
          </p:nvPr>
        </p:nvSpPr>
        <p:spPr/>
        <p:txBody>
          <a:bodyPr/>
          <a:lstStyle/>
          <a:p>
            <a:r>
              <a:rPr lang="en-US"/>
              <a:t>Ming Liu, sPHENIX L2 Meeting</a:t>
            </a:r>
          </a:p>
        </p:txBody>
      </p:sp>
      <p:sp>
        <p:nvSpPr>
          <p:cNvPr id="6" name="Slide Number Placeholder 5">
            <a:extLst>
              <a:ext uri="{FF2B5EF4-FFF2-40B4-BE49-F238E27FC236}">
                <a16:creationId xmlns:a16="http://schemas.microsoft.com/office/drawing/2014/main" id="{34BC3FED-2AB8-1544-AE00-35D889C77FDE}"/>
              </a:ext>
            </a:extLst>
          </p:cNvPr>
          <p:cNvSpPr>
            <a:spLocks noGrp="1"/>
          </p:cNvSpPr>
          <p:nvPr>
            <p:ph type="sldNum" sz="quarter" idx="12"/>
          </p:nvPr>
        </p:nvSpPr>
        <p:spPr/>
        <p:txBody>
          <a:bodyPr/>
          <a:lstStyle/>
          <a:p>
            <a:fld id="{5D09B677-4F79-364A-BD8D-6D1E704BF114}" type="slidenum">
              <a:rPr lang="en-US" smtClean="0"/>
              <a:t>‹#›</a:t>
            </a:fld>
            <a:endParaRPr lang="en-US"/>
          </a:p>
        </p:txBody>
      </p:sp>
    </p:spTree>
    <p:extLst>
      <p:ext uri="{BB962C8B-B14F-4D97-AF65-F5344CB8AC3E}">
        <p14:creationId xmlns:p14="http://schemas.microsoft.com/office/powerpoint/2010/main" val="1366536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C848F-D4B8-1441-8605-FDB28EB5C4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24B589-BF70-DA4A-8D3E-76BBFAACAD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6C0797-9692-AD48-87AC-CCEDD9AC604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4A660D-6502-1A43-8BD2-594F85705BF3}"/>
              </a:ext>
            </a:extLst>
          </p:cNvPr>
          <p:cNvSpPr>
            <a:spLocks noGrp="1"/>
          </p:cNvSpPr>
          <p:nvPr>
            <p:ph type="dt" sz="half" idx="10"/>
          </p:nvPr>
        </p:nvSpPr>
        <p:spPr/>
        <p:txBody>
          <a:bodyPr/>
          <a:lstStyle/>
          <a:p>
            <a:r>
              <a:rPr lang="en-US"/>
              <a:t>11/8/18</a:t>
            </a:r>
          </a:p>
        </p:txBody>
      </p:sp>
      <p:sp>
        <p:nvSpPr>
          <p:cNvPr id="6" name="Footer Placeholder 5">
            <a:extLst>
              <a:ext uri="{FF2B5EF4-FFF2-40B4-BE49-F238E27FC236}">
                <a16:creationId xmlns:a16="http://schemas.microsoft.com/office/drawing/2014/main" id="{FE0D16F0-37D0-104C-90D3-365D3920BA2E}"/>
              </a:ext>
            </a:extLst>
          </p:cNvPr>
          <p:cNvSpPr>
            <a:spLocks noGrp="1"/>
          </p:cNvSpPr>
          <p:nvPr>
            <p:ph type="ftr" sz="quarter" idx="11"/>
          </p:nvPr>
        </p:nvSpPr>
        <p:spPr/>
        <p:txBody>
          <a:bodyPr/>
          <a:lstStyle/>
          <a:p>
            <a:r>
              <a:rPr lang="en-US"/>
              <a:t>Ming Liu, sPHENIX L2 Meeting</a:t>
            </a:r>
          </a:p>
        </p:txBody>
      </p:sp>
      <p:sp>
        <p:nvSpPr>
          <p:cNvPr id="7" name="Slide Number Placeholder 6">
            <a:extLst>
              <a:ext uri="{FF2B5EF4-FFF2-40B4-BE49-F238E27FC236}">
                <a16:creationId xmlns:a16="http://schemas.microsoft.com/office/drawing/2014/main" id="{BD783EF2-808A-FA4B-8DC6-1B1F4E1104E6}"/>
              </a:ext>
            </a:extLst>
          </p:cNvPr>
          <p:cNvSpPr>
            <a:spLocks noGrp="1"/>
          </p:cNvSpPr>
          <p:nvPr>
            <p:ph type="sldNum" sz="quarter" idx="12"/>
          </p:nvPr>
        </p:nvSpPr>
        <p:spPr/>
        <p:txBody>
          <a:bodyPr/>
          <a:lstStyle/>
          <a:p>
            <a:fld id="{5D09B677-4F79-364A-BD8D-6D1E704BF114}" type="slidenum">
              <a:rPr lang="en-US" smtClean="0"/>
              <a:t>‹#›</a:t>
            </a:fld>
            <a:endParaRPr lang="en-US"/>
          </a:p>
        </p:txBody>
      </p:sp>
    </p:spTree>
    <p:extLst>
      <p:ext uri="{BB962C8B-B14F-4D97-AF65-F5344CB8AC3E}">
        <p14:creationId xmlns:p14="http://schemas.microsoft.com/office/powerpoint/2010/main" val="3881054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8127-BA37-C347-B70E-66FF2C9A30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96EAE5-4DDD-4B41-B176-486D4A718A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F3F95A0-BF95-9D4D-B7ED-57B1D0996D2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57DA90-22C6-5045-ACE6-965BF5FBA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A852CD-BFCE-DB43-9042-35965AB571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55FAC9-6A07-BE44-8FF4-CE3A7E98EC7C}"/>
              </a:ext>
            </a:extLst>
          </p:cNvPr>
          <p:cNvSpPr>
            <a:spLocks noGrp="1"/>
          </p:cNvSpPr>
          <p:nvPr>
            <p:ph type="dt" sz="half" idx="10"/>
          </p:nvPr>
        </p:nvSpPr>
        <p:spPr/>
        <p:txBody>
          <a:bodyPr/>
          <a:lstStyle/>
          <a:p>
            <a:r>
              <a:rPr lang="en-US"/>
              <a:t>11/8/18</a:t>
            </a:r>
          </a:p>
        </p:txBody>
      </p:sp>
      <p:sp>
        <p:nvSpPr>
          <p:cNvPr id="8" name="Footer Placeholder 7">
            <a:extLst>
              <a:ext uri="{FF2B5EF4-FFF2-40B4-BE49-F238E27FC236}">
                <a16:creationId xmlns:a16="http://schemas.microsoft.com/office/drawing/2014/main" id="{5FC98A11-5870-964F-922E-FBD75AD8FE58}"/>
              </a:ext>
            </a:extLst>
          </p:cNvPr>
          <p:cNvSpPr>
            <a:spLocks noGrp="1"/>
          </p:cNvSpPr>
          <p:nvPr>
            <p:ph type="ftr" sz="quarter" idx="11"/>
          </p:nvPr>
        </p:nvSpPr>
        <p:spPr/>
        <p:txBody>
          <a:bodyPr/>
          <a:lstStyle/>
          <a:p>
            <a:r>
              <a:rPr lang="en-US"/>
              <a:t>Ming Liu, sPHENIX L2 Meeting</a:t>
            </a:r>
          </a:p>
        </p:txBody>
      </p:sp>
      <p:sp>
        <p:nvSpPr>
          <p:cNvPr id="9" name="Slide Number Placeholder 8">
            <a:extLst>
              <a:ext uri="{FF2B5EF4-FFF2-40B4-BE49-F238E27FC236}">
                <a16:creationId xmlns:a16="http://schemas.microsoft.com/office/drawing/2014/main" id="{22CC691A-4013-1E42-8CF2-57C0C4FEB374}"/>
              </a:ext>
            </a:extLst>
          </p:cNvPr>
          <p:cNvSpPr>
            <a:spLocks noGrp="1"/>
          </p:cNvSpPr>
          <p:nvPr>
            <p:ph type="sldNum" sz="quarter" idx="12"/>
          </p:nvPr>
        </p:nvSpPr>
        <p:spPr/>
        <p:txBody>
          <a:bodyPr/>
          <a:lstStyle/>
          <a:p>
            <a:fld id="{5D09B677-4F79-364A-BD8D-6D1E704BF114}" type="slidenum">
              <a:rPr lang="en-US" smtClean="0"/>
              <a:t>‹#›</a:t>
            </a:fld>
            <a:endParaRPr lang="en-US"/>
          </a:p>
        </p:txBody>
      </p:sp>
    </p:spTree>
    <p:extLst>
      <p:ext uri="{BB962C8B-B14F-4D97-AF65-F5344CB8AC3E}">
        <p14:creationId xmlns:p14="http://schemas.microsoft.com/office/powerpoint/2010/main" val="91816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8E36-562B-D442-8625-423BBCD6FB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AB6CD5-EA88-5F4F-8327-5D79C3E369E7}"/>
              </a:ext>
            </a:extLst>
          </p:cNvPr>
          <p:cNvSpPr>
            <a:spLocks noGrp="1"/>
          </p:cNvSpPr>
          <p:nvPr>
            <p:ph type="dt" sz="half" idx="10"/>
          </p:nvPr>
        </p:nvSpPr>
        <p:spPr/>
        <p:txBody>
          <a:bodyPr/>
          <a:lstStyle/>
          <a:p>
            <a:r>
              <a:rPr lang="en-US"/>
              <a:t>11/8/18</a:t>
            </a:r>
          </a:p>
        </p:txBody>
      </p:sp>
      <p:sp>
        <p:nvSpPr>
          <p:cNvPr id="4" name="Footer Placeholder 3">
            <a:extLst>
              <a:ext uri="{FF2B5EF4-FFF2-40B4-BE49-F238E27FC236}">
                <a16:creationId xmlns:a16="http://schemas.microsoft.com/office/drawing/2014/main" id="{1862B112-3232-994B-A579-54E382A2D257}"/>
              </a:ext>
            </a:extLst>
          </p:cNvPr>
          <p:cNvSpPr>
            <a:spLocks noGrp="1"/>
          </p:cNvSpPr>
          <p:nvPr>
            <p:ph type="ftr" sz="quarter" idx="11"/>
          </p:nvPr>
        </p:nvSpPr>
        <p:spPr/>
        <p:txBody>
          <a:bodyPr/>
          <a:lstStyle/>
          <a:p>
            <a:r>
              <a:rPr lang="en-US"/>
              <a:t>Ming Liu, sPHENIX L2 Meeting</a:t>
            </a:r>
          </a:p>
        </p:txBody>
      </p:sp>
      <p:sp>
        <p:nvSpPr>
          <p:cNvPr id="5" name="Slide Number Placeholder 4">
            <a:extLst>
              <a:ext uri="{FF2B5EF4-FFF2-40B4-BE49-F238E27FC236}">
                <a16:creationId xmlns:a16="http://schemas.microsoft.com/office/drawing/2014/main" id="{44E5AE69-29BC-CB4C-B89A-59369A4FFA0A}"/>
              </a:ext>
            </a:extLst>
          </p:cNvPr>
          <p:cNvSpPr>
            <a:spLocks noGrp="1"/>
          </p:cNvSpPr>
          <p:nvPr>
            <p:ph type="sldNum" sz="quarter" idx="12"/>
          </p:nvPr>
        </p:nvSpPr>
        <p:spPr/>
        <p:txBody>
          <a:bodyPr/>
          <a:lstStyle/>
          <a:p>
            <a:fld id="{5D09B677-4F79-364A-BD8D-6D1E704BF114}" type="slidenum">
              <a:rPr lang="en-US" smtClean="0"/>
              <a:t>‹#›</a:t>
            </a:fld>
            <a:endParaRPr lang="en-US"/>
          </a:p>
        </p:txBody>
      </p:sp>
    </p:spTree>
    <p:extLst>
      <p:ext uri="{BB962C8B-B14F-4D97-AF65-F5344CB8AC3E}">
        <p14:creationId xmlns:p14="http://schemas.microsoft.com/office/powerpoint/2010/main" val="3474815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8BE265-F112-534B-BC0D-F7364CBF5FC9}"/>
              </a:ext>
            </a:extLst>
          </p:cNvPr>
          <p:cNvSpPr>
            <a:spLocks noGrp="1"/>
          </p:cNvSpPr>
          <p:nvPr>
            <p:ph type="dt" sz="half" idx="10"/>
          </p:nvPr>
        </p:nvSpPr>
        <p:spPr/>
        <p:txBody>
          <a:bodyPr/>
          <a:lstStyle/>
          <a:p>
            <a:r>
              <a:rPr lang="en-US"/>
              <a:t>11/8/18</a:t>
            </a:r>
          </a:p>
        </p:txBody>
      </p:sp>
      <p:sp>
        <p:nvSpPr>
          <p:cNvPr id="3" name="Footer Placeholder 2">
            <a:extLst>
              <a:ext uri="{FF2B5EF4-FFF2-40B4-BE49-F238E27FC236}">
                <a16:creationId xmlns:a16="http://schemas.microsoft.com/office/drawing/2014/main" id="{B5F8431F-4E60-0644-8C58-76DB25F64B28}"/>
              </a:ext>
            </a:extLst>
          </p:cNvPr>
          <p:cNvSpPr>
            <a:spLocks noGrp="1"/>
          </p:cNvSpPr>
          <p:nvPr>
            <p:ph type="ftr" sz="quarter" idx="11"/>
          </p:nvPr>
        </p:nvSpPr>
        <p:spPr/>
        <p:txBody>
          <a:bodyPr/>
          <a:lstStyle/>
          <a:p>
            <a:r>
              <a:rPr lang="en-US"/>
              <a:t>Ming Liu, sPHENIX L2 Meeting</a:t>
            </a:r>
          </a:p>
        </p:txBody>
      </p:sp>
      <p:sp>
        <p:nvSpPr>
          <p:cNvPr id="4" name="Slide Number Placeholder 3">
            <a:extLst>
              <a:ext uri="{FF2B5EF4-FFF2-40B4-BE49-F238E27FC236}">
                <a16:creationId xmlns:a16="http://schemas.microsoft.com/office/drawing/2014/main" id="{48F7B7B8-FD65-EB4B-8546-A9EF41EB0811}"/>
              </a:ext>
            </a:extLst>
          </p:cNvPr>
          <p:cNvSpPr>
            <a:spLocks noGrp="1"/>
          </p:cNvSpPr>
          <p:nvPr>
            <p:ph type="sldNum" sz="quarter" idx="12"/>
          </p:nvPr>
        </p:nvSpPr>
        <p:spPr/>
        <p:txBody>
          <a:bodyPr/>
          <a:lstStyle/>
          <a:p>
            <a:fld id="{5D09B677-4F79-364A-BD8D-6D1E704BF114}" type="slidenum">
              <a:rPr lang="en-US" smtClean="0"/>
              <a:t>‹#›</a:t>
            </a:fld>
            <a:endParaRPr lang="en-US"/>
          </a:p>
        </p:txBody>
      </p:sp>
    </p:spTree>
    <p:extLst>
      <p:ext uri="{BB962C8B-B14F-4D97-AF65-F5344CB8AC3E}">
        <p14:creationId xmlns:p14="http://schemas.microsoft.com/office/powerpoint/2010/main" val="1925472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C5AF8-047F-C545-BCA4-A16C4159E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D4BF75-C92C-7C4D-B9B5-BE56D5349A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FA2F94-702B-6B4E-B5C3-3D7BCEE6B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310507-70F7-E545-BBB7-81A2FD1D700D}"/>
              </a:ext>
            </a:extLst>
          </p:cNvPr>
          <p:cNvSpPr>
            <a:spLocks noGrp="1"/>
          </p:cNvSpPr>
          <p:nvPr>
            <p:ph type="dt" sz="half" idx="10"/>
          </p:nvPr>
        </p:nvSpPr>
        <p:spPr/>
        <p:txBody>
          <a:bodyPr/>
          <a:lstStyle/>
          <a:p>
            <a:r>
              <a:rPr lang="en-US"/>
              <a:t>11/8/18</a:t>
            </a:r>
          </a:p>
        </p:txBody>
      </p:sp>
      <p:sp>
        <p:nvSpPr>
          <p:cNvPr id="6" name="Footer Placeholder 5">
            <a:extLst>
              <a:ext uri="{FF2B5EF4-FFF2-40B4-BE49-F238E27FC236}">
                <a16:creationId xmlns:a16="http://schemas.microsoft.com/office/drawing/2014/main" id="{F0097C23-ADE1-7242-81A4-89F0568A7525}"/>
              </a:ext>
            </a:extLst>
          </p:cNvPr>
          <p:cNvSpPr>
            <a:spLocks noGrp="1"/>
          </p:cNvSpPr>
          <p:nvPr>
            <p:ph type="ftr" sz="quarter" idx="11"/>
          </p:nvPr>
        </p:nvSpPr>
        <p:spPr/>
        <p:txBody>
          <a:bodyPr/>
          <a:lstStyle/>
          <a:p>
            <a:r>
              <a:rPr lang="en-US"/>
              <a:t>Ming Liu, sPHENIX L2 Meeting</a:t>
            </a:r>
          </a:p>
        </p:txBody>
      </p:sp>
      <p:sp>
        <p:nvSpPr>
          <p:cNvPr id="7" name="Slide Number Placeholder 6">
            <a:extLst>
              <a:ext uri="{FF2B5EF4-FFF2-40B4-BE49-F238E27FC236}">
                <a16:creationId xmlns:a16="http://schemas.microsoft.com/office/drawing/2014/main" id="{405EE9F4-91A2-6B4C-A40A-915606342460}"/>
              </a:ext>
            </a:extLst>
          </p:cNvPr>
          <p:cNvSpPr>
            <a:spLocks noGrp="1"/>
          </p:cNvSpPr>
          <p:nvPr>
            <p:ph type="sldNum" sz="quarter" idx="12"/>
          </p:nvPr>
        </p:nvSpPr>
        <p:spPr/>
        <p:txBody>
          <a:bodyPr/>
          <a:lstStyle/>
          <a:p>
            <a:fld id="{5D09B677-4F79-364A-BD8D-6D1E704BF114}" type="slidenum">
              <a:rPr lang="en-US" smtClean="0"/>
              <a:t>‹#›</a:t>
            </a:fld>
            <a:endParaRPr lang="en-US"/>
          </a:p>
        </p:txBody>
      </p:sp>
    </p:spTree>
    <p:extLst>
      <p:ext uri="{BB962C8B-B14F-4D97-AF65-F5344CB8AC3E}">
        <p14:creationId xmlns:p14="http://schemas.microsoft.com/office/powerpoint/2010/main" val="283491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651FB-52CB-7D48-8255-906D13E791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6A2DD5-F773-3041-9440-09A56BAD12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81FD8-3797-2B4B-958D-DD85D5A5DC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F9428F-11B7-6B45-87D7-740BC709B4BB}"/>
              </a:ext>
            </a:extLst>
          </p:cNvPr>
          <p:cNvSpPr>
            <a:spLocks noGrp="1"/>
          </p:cNvSpPr>
          <p:nvPr>
            <p:ph type="dt" sz="half" idx="10"/>
          </p:nvPr>
        </p:nvSpPr>
        <p:spPr/>
        <p:txBody>
          <a:bodyPr/>
          <a:lstStyle/>
          <a:p>
            <a:r>
              <a:rPr lang="en-US"/>
              <a:t>11/8/18</a:t>
            </a:r>
          </a:p>
        </p:txBody>
      </p:sp>
      <p:sp>
        <p:nvSpPr>
          <p:cNvPr id="6" name="Footer Placeholder 5">
            <a:extLst>
              <a:ext uri="{FF2B5EF4-FFF2-40B4-BE49-F238E27FC236}">
                <a16:creationId xmlns:a16="http://schemas.microsoft.com/office/drawing/2014/main" id="{7B21FACD-366E-DF4C-969A-77BEC8D018A7}"/>
              </a:ext>
            </a:extLst>
          </p:cNvPr>
          <p:cNvSpPr>
            <a:spLocks noGrp="1"/>
          </p:cNvSpPr>
          <p:nvPr>
            <p:ph type="ftr" sz="quarter" idx="11"/>
          </p:nvPr>
        </p:nvSpPr>
        <p:spPr/>
        <p:txBody>
          <a:bodyPr/>
          <a:lstStyle/>
          <a:p>
            <a:r>
              <a:rPr lang="en-US"/>
              <a:t>Ming Liu, sPHENIX L2 Meeting</a:t>
            </a:r>
          </a:p>
        </p:txBody>
      </p:sp>
      <p:sp>
        <p:nvSpPr>
          <p:cNvPr id="7" name="Slide Number Placeholder 6">
            <a:extLst>
              <a:ext uri="{FF2B5EF4-FFF2-40B4-BE49-F238E27FC236}">
                <a16:creationId xmlns:a16="http://schemas.microsoft.com/office/drawing/2014/main" id="{4B81097F-5369-5643-B5F6-B6FEDE55F299}"/>
              </a:ext>
            </a:extLst>
          </p:cNvPr>
          <p:cNvSpPr>
            <a:spLocks noGrp="1"/>
          </p:cNvSpPr>
          <p:nvPr>
            <p:ph type="sldNum" sz="quarter" idx="12"/>
          </p:nvPr>
        </p:nvSpPr>
        <p:spPr/>
        <p:txBody>
          <a:bodyPr/>
          <a:lstStyle/>
          <a:p>
            <a:fld id="{5D09B677-4F79-364A-BD8D-6D1E704BF114}" type="slidenum">
              <a:rPr lang="en-US" smtClean="0"/>
              <a:t>‹#›</a:t>
            </a:fld>
            <a:endParaRPr lang="en-US"/>
          </a:p>
        </p:txBody>
      </p:sp>
    </p:spTree>
    <p:extLst>
      <p:ext uri="{BB962C8B-B14F-4D97-AF65-F5344CB8AC3E}">
        <p14:creationId xmlns:p14="http://schemas.microsoft.com/office/powerpoint/2010/main" val="2622271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143540-E1DB-2342-BC4A-515ECF8DB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765E96-1399-0140-9FF5-725260739E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A4760-254F-BA48-B7CE-2C3BA4B698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11/8/18</a:t>
            </a:r>
          </a:p>
        </p:txBody>
      </p:sp>
      <p:sp>
        <p:nvSpPr>
          <p:cNvPr id="5" name="Footer Placeholder 4">
            <a:extLst>
              <a:ext uri="{FF2B5EF4-FFF2-40B4-BE49-F238E27FC236}">
                <a16:creationId xmlns:a16="http://schemas.microsoft.com/office/drawing/2014/main" id="{24BB82E5-5488-9342-9850-44BABE08D5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Ming Liu, sPHENIX L2 Meeting</a:t>
            </a:r>
          </a:p>
        </p:txBody>
      </p:sp>
      <p:sp>
        <p:nvSpPr>
          <p:cNvPr id="6" name="Slide Number Placeholder 5">
            <a:extLst>
              <a:ext uri="{FF2B5EF4-FFF2-40B4-BE49-F238E27FC236}">
                <a16:creationId xmlns:a16="http://schemas.microsoft.com/office/drawing/2014/main" id="{DB084272-9EB2-624A-80DC-FF1EB0CACD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9B677-4F79-364A-BD8D-6D1E704BF114}" type="slidenum">
              <a:rPr lang="en-US" smtClean="0"/>
              <a:t>‹#›</a:t>
            </a:fld>
            <a:endParaRPr lang="en-US"/>
          </a:p>
        </p:txBody>
      </p:sp>
    </p:spTree>
    <p:extLst>
      <p:ext uri="{BB962C8B-B14F-4D97-AF65-F5344CB8AC3E}">
        <p14:creationId xmlns:p14="http://schemas.microsoft.com/office/powerpoint/2010/main" val="296062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BCE0C-03DC-0941-8B10-5884983EF348}"/>
              </a:ext>
            </a:extLst>
          </p:cNvPr>
          <p:cNvSpPr>
            <a:spLocks noGrp="1"/>
          </p:cNvSpPr>
          <p:nvPr>
            <p:ph type="ctrTitle"/>
          </p:nvPr>
        </p:nvSpPr>
        <p:spPr>
          <a:xfrm>
            <a:off x="1524000" y="774020"/>
            <a:ext cx="9144000" cy="2387600"/>
          </a:xfrm>
        </p:spPr>
        <p:txBody>
          <a:bodyPr/>
          <a:lstStyle/>
          <a:p>
            <a:r>
              <a:rPr lang="en-US" dirty="0"/>
              <a:t>MVTX Status - WBS 3.2</a:t>
            </a:r>
          </a:p>
        </p:txBody>
      </p:sp>
      <p:sp>
        <p:nvSpPr>
          <p:cNvPr id="3" name="Subtitle 2">
            <a:extLst>
              <a:ext uri="{FF2B5EF4-FFF2-40B4-BE49-F238E27FC236}">
                <a16:creationId xmlns:a16="http://schemas.microsoft.com/office/drawing/2014/main" id="{09032DA8-9393-004E-955E-AFD4BACE7BB3}"/>
              </a:ext>
            </a:extLst>
          </p:cNvPr>
          <p:cNvSpPr>
            <a:spLocks noGrp="1"/>
          </p:cNvSpPr>
          <p:nvPr>
            <p:ph type="subTitle" idx="1"/>
          </p:nvPr>
        </p:nvSpPr>
        <p:spPr>
          <a:xfrm>
            <a:off x="1524000" y="3950381"/>
            <a:ext cx="9144000" cy="1655762"/>
          </a:xfrm>
        </p:spPr>
        <p:txBody>
          <a:bodyPr>
            <a:normAutofit lnSpcReduction="10000"/>
          </a:bodyPr>
          <a:lstStyle/>
          <a:p>
            <a:r>
              <a:rPr lang="en-US" sz="3200" dirty="0"/>
              <a:t>Ming Liu</a:t>
            </a:r>
          </a:p>
          <a:p>
            <a:r>
              <a:rPr lang="en-US" sz="3200" dirty="0"/>
              <a:t>L2 Managers Meeting</a:t>
            </a:r>
          </a:p>
          <a:p>
            <a:r>
              <a:rPr lang="en-US" sz="3200" dirty="0"/>
              <a:t>11/08/2018</a:t>
            </a:r>
          </a:p>
        </p:txBody>
      </p:sp>
    </p:spTree>
    <p:extLst>
      <p:ext uri="{BB962C8B-B14F-4D97-AF65-F5344CB8AC3E}">
        <p14:creationId xmlns:p14="http://schemas.microsoft.com/office/powerpoint/2010/main" val="429975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A6FC9AC-F127-49C9-9EF4-1D2D2BED091D}"/>
              </a:ext>
            </a:extLst>
          </p:cNvPr>
          <p:cNvSpPr>
            <a:spLocks noGrp="1"/>
          </p:cNvSpPr>
          <p:nvPr>
            <p:ph type="ftr" sz="quarter" idx="11"/>
          </p:nvPr>
        </p:nvSpPr>
        <p:spPr/>
        <p:txBody>
          <a:bodyPr/>
          <a:lstStyle/>
          <a:p>
            <a:pPr>
              <a:defRPr/>
            </a:pPr>
            <a:r>
              <a:rPr lang="en-US" dirty="0"/>
              <a:t>S. Stoll, EMCAL L2 </a:t>
            </a:r>
            <a:r>
              <a:rPr lang="en-US" dirty="0" err="1"/>
              <a:t>Mgr</a:t>
            </a:r>
            <a:r>
              <a:rPr lang="en-US" dirty="0"/>
              <a:t> Report, 11-8-18</a:t>
            </a:r>
          </a:p>
        </p:txBody>
      </p:sp>
      <p:sp>
        <p:nvSpPr>
          <p:cNvPr id="3" name="Slide Number Placeholder 2">
            <a:extLst>
              <a:ext uri="{FF2B5EF4-FFF2-40B4-BE49-F238E27FC236}">
                <a16:creationId xmlns:a16="http://schemas.microsoft.com/office/drawing/2014/main" id="{69EE5A42-4BB3-4F1B-988A-91863ABDD337}"/>
              </a:ext>
            </a:extLst>
          </p:cNvPr>
          <p:cNvSpPr>
            <a:spLocks noGrp="1"/>
          </p:cNvSpPr>
          <p:nvPr>
            <p:ph type="sldNum" sz="quarter" idx="12"/>
          </p:nvPr>
        </p:nvSpPr>
        <p:spPr/>
        <p:txBody>
          <a:bodyPr/>
          <a:lstStyle/>
          <a:p>
            <a:fld id="{07AE5DAE-5A25-4D93-A5BA-3F3E3A62C8C6}" type="slidenum">
              <a:rPr lang="en-US" altLang="en-US" smtClean="0"/>
              <a:pPr/>
              <a:t>10</a:t>
            </a:fld>
            <a:endParaRPr lang="en-US" altLang="en-US"/>
          </a:p>
        </p:txBody>
      </p:sp>
      <p:sp>
        <p:nvSpPr>
          <p:cNvPr id="5" name="TextBox 4">
            <a:extLst>
              <a:ext uri="{FF2B5EF4-FFF2-40B4-BE49-F238E27FC236}">
                <a16:creationId xmlns:a16="http://schemas.microsoft.com/office/drawing/2014/main" id="{6E895114-C663-4602-AEB3-5ED5B4E33B88}"/>
              </a:ext>
            </a:extLst>
          </p:cNvPr>
          <p:cNvSpPr txBox="1"/>
          <p:nvPr/>
        </p:nvSpPr>
        <p:spPr>
          <a:xfrm>
            <a:off x="609600" y="279401"/>
            <a:ext cx="2867132" cy="461665"/>
          </a:xfrm>
          <a:prstGeom prst="rect">
            <a:avLst/>
          </a:prstGeom>
          <a:noFill/>
        </p:spPr>
        <p:txBody>
          <a:bodyPr wrap="none" rtlCol="0">
            <a:spAutoFit/>
          </a:bodyPr>
          <a:lstStyle/>
          <a:p>
            <a:r>
              <a:rPr lang="en-US" sz="2400" dirty="0"/>
              <a:t>Risk Registry  (</a:t>
            </a:r>
            <a:r>
              <a:rPr lang="en-US" sz="2400"/>
              <a:t>EMCal)</a:t>
            </a:r>
            <a:endParaRPr lang="en-US" sz="2400" dirty="0"/>
          </a:p>
        </p:txBody>
      </p:sp>
      <p:pic>
        <p:nvPicPr>
          <p:cNvPr id="6" name="Picture 5">
            <a:extLst>
              <a:ext uri="{FF2B5EF4-FFF2-40B4-BE49-F238E27FC236}">
                <a16:creationId xmlns:a16="http://schemas.microsoft.com/office/drawing/2014/main" id="{893A485A-D51E-4AC9-9181-3A72D6843777}"/>
              </a:ext>
            </a:extLst>
          </p:cNvPr>
          <p:cNvPicPr>
            <a:picLocks noChangeAspect="1"/>
          </p:cNvPicPr>
          <p:nvPr/>
        </p:nvPicPr>
        <p:blipFill>
          <a:blip r:embed="rId2"/>
          <a:stretch>
            <a:fillRect/>
          </a:stretch>
        </p:blipFill>
        <p:spPr>
          <a:xfrm>
            <a:off x="406399" y="815139"/>
            <a:ext cx="10346215" cy="5560261"/>
          </a:xfrm>
          <a:prstGeom prst="rect">
            <a:avLst/>
          </a:prstGeom>
        </p:spPr>
      </p:pic>
      <p:sp>
        <p:nvSpPr>
          <p:cNvPr id="8" name="TextBox 7">
            <a:extLst>
              <a:ext uri="{FF2B5EF4-FFF2-40B4-BE49-F238E27FC236}">
                <a16:creationId xmlns:a16="http://schemas.microsoft.com/office/drawing/2014/main" id="{7F1D87A6-C2E7-4866-A0E3-A4D674B05647}"/>
              </a:ext>
            </a:extLst>
          </p:cNvPr>
          <p:cNvSpPr txBox="1"/>
          <p:nvPr/>
        </p:nvSpPr>
        <p:spPr>
          <a:xfrm>
            <a:off x="10870141" y="2301651"/>
            <a:ext cx="1219200" cy="1117935"/>
          </a:xfrm>
          <a:prstGeom prst="rect">
            <a:avLst/>
          </a:prstGeom>
          <a:noFill/>
        </p:spPr>
        <p:txBody>
          <a:bodyPr wrap="square" rtlCol="0">
            <a:spAutoFit/>
          </a:bodyPr>
          <a:lstStyle/>
          <a:p>
            <a:r>
              <a:rPr lang="en-US" sz="1333" dirty="0"/>
              <a:t>25% of fiber on hand, PO for remainder to go out soon.</a:t>
            </a:r>
          </a:p>
        </p:txBody>
      </p:sp>
      <p:sp>
        <p:nvSpPr>
          <p:cNvPr id="9" name="TextBox 8">
            <a:extLst>
              <a:ext uri="{FF2B5EF4-FFF2-40B4-BE49-F238E27FC236}">
                <a16:creationId xmlns:a16="http://schemas.microsoft.com/office/drawing/2014/main" id="{E59D6038-F9F3-4608-91A6-CA646943C07F}"/>
              </a:ext>
            </a:extLst>
          </p:cNvPr>
          <p:cNvSpPr txBox="1"/>
          <p:nvPr/>
        </p:nvSpPr>
        <p:spPr>
          <a:xfrm>
            <a:off x="10870141" y="1114829"/>
            <a:ext cx="1219200" cy="1117935"/>
          </a:xfrm>
          <a:prstGeom prst="rect">
            <a:avLst/>
          </a:prstGeom>
          <a:noFill/>
        </p:spPr>
        <p:txBody>
          <a:bodyPr wrap="square" rtlCol="0">
            <a:spAutoFit/>
          </a:bodyPr>
          <a:lstStyle/>
          <a:p>
            <a:r>
              <a:rPr lang="en-US" sz="1333" dirty="0"/>
              <a:t>Alt vendors being evaluated. F&amp;P </a:t>
            </a:r>
            <a:r>
              <a:rPr lang="en-US" sz="1333" dirty="0" err="1"/>
              <a:t>Univ</a:t>
            </a:r>
            <a:r>
              <a:rPr lang="en-US" sz="1333" dirty="0"/>
              <a:t> also have vendor</a:t>
            </a:r>
          </a:p>
        </p:txBody>
      </p:sp>
      <p:sp>
        <p:nvSpPr>
          <p:cNvPr id="10" name="TextBox 9">
            <a:extLst>
              <a:ext uri="{FF2B5EF4-FFF2-40B4-BE49-F238E27FC236}">
                <a16:creationId xmlns:a16="http://schemas.microsoft.com/office/drawing/2014/main" id="{CFCB5133-8443-4D91-A77C-20342CFEAB97}"/>
              </a:ext>
            </a:extLst>
          </p:cNvPr>
          <p:cNvSpPr txBox="1"/>
          <p:nvPr/>
        </p:nvSpPr>
        <p:spPr>
          <a:xfrm>
            <a:off x="10870141" y="3609744"/>
            <a:ext cx="1219200" cy="297454"/>
          </a:xfrm>
          <a:prstGeom prst="rect">
            <a:avLst/>
          </a:prstGeom>
          <a:noFill/>
        </p:spPr>
        <p:txBody>
          <a:bodyPr wrap="square" rtlCol="0">
            <a:spAutoFit/>
          </a:bodyPr>
          <a:lstStyle/>
          <a:p>
            <a:r>
              <a:rPr lang="en-US" sz="1333" dirty="0"/>
              <a:t>Less probable?</a:t>
            </a:r>
          </a:p>
        </p:txBody>
      </p:sp>
      <p:sp>
        <p:nvSpPr>
          <p:cNvPr id="11" name="TextBox 10">
            <a:extLst>
              <a:ext uri="{FF2B5EF4-FFF2-40B4-BE49-F238E27FC236}">
                <a16:creationId xmlns:a16="http://schemas.microsoft.com/office/drawing/2014/main" id="{282A91C7-7B45-4390-9295-2EDC1748A978}"/>
              </a:ext>
            </a:extLst>
          </p:cNvPr>
          <p:cNvSpPr txBox="1"/>
          <p:nvPr/>
        </p:nvSpPr>
        <p:spPr>
          <a:xfrm>
            <a:off x="10870141" y="4294671"/>
            <a:ext cx="1219200" cy="1323054"/>
          </a:xfrm>
          <a:prstGeom prst="rect">
            <a:avLst/>
          </a:prstGeom>
          <a:noFill/>
        </p:spPr>
        <p:txBody>
          <a:bodyPr wrap="square" rtlCol="0">
            <a:spAutoFit/>
          </a:bodyPr>
          <a:lstStyle/>
          <a:p>
            <a:r>
              <a:rPr lang="en-US" sz="1333" dirty="0"/>
              <a:t>Having F&amp;P U as an alt production site could reduce this risk?</a:t>
            </a:r>
          </a:p>
        </p:txBody>
      </p:sp>
    </p:spTree>
    <p:extLst>
      <p:ext uri="{BB962C8B-B14F-4D97-AF65-F5344CB8AC3E}">
        <p14:creationId xmlns:p14="http://schemas.microsoft.com/office/powerpoint/2010/main" val="239247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991D7-8B1B-5F44-8761-01AA1566CE87}"/>
              </a:ext>
            </a:extLst>
          </p:cNvPr>
          <p:cNvSpPr>
            <a:spLocks noGrp="1"/>
          </p:cNvSpPr>
          <p:nvPr>
            <p:ph type="title"/>
          </p:nvPr>
        </p:nvSpPr>
        <p:spPr>
          <a:xfrm>
            <a:off x="838200" y="0"/>
            <a:ext cx="10515600" cy="1325563"/>
          </a:xfrm>
        </p:spPr>
        <p:txBody>
          <a:bodyPr/>
          <a:lstStyle/>
          <a:p>
            <a:r>
              <a:rPr lang="en-US" dirty="0"/>
              <a:t>Stave and RU Production Preparation </a:t>
            </a:r>
          </a:p>
        </p:txBody>
      </p:sp>
      <p:sp>
        <p:nvSpPr>
          <p:cNvPr id="3" name="Content Placeholder 2">
            <a:extLst>
              <a:ext uri="{FF2B5EF4-FFF2-40B4-BE49-F238E27FC236}">
                <a16:creationId xmlns:a16="http://schemas.microsoft.com/office/drawing/2014/main" id="{99C6B3CA-EC32-E44C-A872-B7567F04F3E7}"/>
              </a:ext>
            </a:extLst>
          </p:cNvPr>
          <p:cNvSpPr>
            <a:spLocks noGrp="1"/>
          </p:cNvSpPr>
          <p:nvPr>
            <p:ph idx="1"/>
          </p:nvPr>
        </p:nvSpPr>
        <p:spPr>
          <a:xfrm>
            <a:off x="587829" y="1238477"/>
            <a:ext cx="10450285" cy="4846637"/>
          </a:xfrm>
        </p:spPr>
        <p:txBody>
          <a:bodyPr>
            <a:normAutofit/>
          </a:bodyPr>
          <a:lstStyle/>
          <a:p>
            <a:r>
              <a:rPr lang="en-US" dirty="0"/>
              <a:t>Stave and RU production through UTK</a:t>
            </a:r>
          </a:p>
          <a:p>
            <a:pPr lvl="1"/>
            <a:r>
              <a:rPr lang="en-US" dirty="0"/>
              <a:t>DOE and UTK met last week and discussed details how to proceed</a:t>
            </a:r>
          </a:p>
          <a:p>
            <a:pPr lvl="1"/>
            <a:r>
              <a:rPr lang="en-US" dirty="0"/>
              <a:t>S</a:t>
            </a:r>
            <a:r>
              <a:rPr lang="en-US" dirty="0">
                <a:effectLst/>
              </a:rPr>
              <a:t>upplemental grant request to be submitted through PAMS by UTK</a:t>
            </a:r>
          </a:p>
          <a:p>
            <a:pPr lvl="1"/>
            <a:endParaRPr lang="en-US" dirty="0"/>
          </a:p>
          <a:p>
            <a:r>
              <a:rPr lang="en-US" dirty="0"/>
              <a:t>Procurement technical document being prepared for UTK</a:t>
            </a:r>
          </a:p>
          <a:p>
            <a:pPr lvl="1"/>
            <a:r>
              <a:rPr lang="en-US" dirty="0"/>
              <a:t>Technical deliverables for staves and RUs </a:t>
            </a:r>
          </a:p>
          <a:p>
            <a:pPr lvl="1"/>
            <a:r>
              <a:rPr lang="en-US" dirty="0"/>
              <a:t>Testing, shipping and QA plan  </a:t>
            </a:r>
          </a:p>
          <a:p>
            <a:pPr lvl="1"/>
            <a:endParaRPr lang="en-US" dirty="0"/>
          </a:p>
          <a:p>
            <a:r>
              <a:rPr lang="en-US" dirty="0"/>
              <a:t>Paperwork likely ready by the end of this year </a:t>
            </a:r>
          </a:p>
          <a:p>
            <a:pPr lvl="1"/>
            <a:r>
              <a:rPr lang="en-US" dirty="0"/>
              <a:t>Possible impact on Stave and RU production cost and schedule</a:t>
            </a:r>
          </a:p>
          <a:p>
            <a:pPr lvl="2"/>
            <a:r>
              <a:rPr lang="en-US" dirty="0"/>
              <a:t>Under discussion with Luciano</a:t>
            </a:r>
          </a:p>
        </p:txBody>
      </p:sp>
      <p:sp>
        <p:nvSpPr>
          <p:cNvPr id="7" name="Date Placeholder 6">
            <a:extLst>
              <a:ext uri="{FF2B5EF4-FFF2-40B4-BE49-F238E27FC236}">
                <a16:creationId xmlns:a16="http://schemas.microsoft.com/office/drawing/2014/main" id="{4BD5A7A0-50BB-E24E-A08D-FA4372AFAEF7}"/>
              </a:ext>
            </a:extLst>
          </p:cNvPr>
          <p:cNvSpPr>
            <a:spLocks noGrp="1"/>
          </p:cNvSpPr>
          <p:nvPr>
            <p:ph type="dt" sz="half" idx="10"/>
          </p:nvPr>
        </p:nvSpPr>
        <p:spPr/>
        <p:txBody>
          <a:bodyPr/>
          <a:lstStyle/>
          <a:p>
            <a:r>
              <a:rPr lang="en-US"/>
              <a:t>11/8/18</a:t>
            </a:r>
          </a:p>
        </p:txBody>
      </p:sp>
    </p:spTree>
    <p:extLst>
      <p:ext uri="{BB962C8B-B14F-4D97-AF65-F5344CB8AC3E}">
        <p14:creationId xmlns:p14="http://schemas.microsoft.com/office/powerpoint/2010/main" val="3170658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FFBBB-EF90-744F-88C0-AD0BF5C88C2E}"/>
              </a:ext>
            </a:extLst>
          </p:cNvPr>
          <p:cNvSpPr>
            <a:spLocks noGrp="1"/>
          </p:cNvSpPr>
          <p:nvPr>
            <p:ph type="title"/>
          </p:nvPr>
        </p:nvSpPr>
        <p:spPr>
          <a:xfrm>
            <a:off x="370114" y="0"/>
            <a:ext cx="6868886" cy="1325563"/>
          </a:xfrm>
        </p:spPr>
        <p:txBody>
          <a:bodyPr/>
          <a:lstStyle/>
          <a:p>
            <a:r>
              <a:rPr lang="en-US" dirty="0"/>
              <a:t>MVTX Project Update</a:t>
            </a:r>
          </a:p>
        </p:txBody>
      </p:sp>
      <p:sp>
        <p:nvSpPr>
          <p:cNvPr id="3" name="Content Placeholder 2">
            <a:extLst>
              <a:ext uri="{FF2B5EF4-FFF2-40B4-BE49-F238E27FC236}">
                <a16:creationId xmlns:a16="http://schemas.microsoft.com/office/drawing/2014/main" id="{8CA608F2-1840-104B-BD5C-A479DC563961}"/>
              </a:ext>
            </a:extLst>
          </p:cNvPr>
          <p:cNvSpPr>
            <a:spLocks noGrp="1"/>
          </p:cNvSpPr>
          <p:nvPr>
            <p:ph idx="1"/>
          </p:nvPr>
        </p:nvSpPr>
        <p:spPr>
          <a:xfrm>
            <a:off x="283029" y="1469570"/>
            <a:ext cx="7424057" cy="4886779"/>
          </a:xfrm>
        </p:spPr>
        <p:txBody>
          <a:bodyPr>
            <a:normAutofit fontScale="85000" lnSpcReduction="20000"/>
          </a:bodyPr>
          <a:lstStyle/>
          <a:p>
            <a:r>
              <a:rPr lang="en-US" dirty="0"/>
              <a:t>Meetings at BNL with ALD on 11/1, MIT/BNL/LANL/LBNL</a:t>
            </a:r>
          </a:p>
          <a:p>
            <a:pPr lvl="1"/>
            <a:r>
              <a:rPr lang="en-US" dirty="0"/>
              <a:t>MIT &amp; Bates, </a:t>
            </a:r>
            <a:r>
              <a:rPr lang="en-US" dirty="0" err="1"/>
              <a:t>Boleck</a:t>
            </a:r>
            <a:r>
              <a:rPr lang="en-US" dirty="0"/>
              <a:t>, Jim and Ross</a:t>
            </a:r>
          </a:p>
          <a:p>
            <a:pPr lvl="2"/>
            <a:r>
              <a:rPr lang="en-US" dirty="0"/>
              <a:t>sPHENIX  is the top priority for midterm plan</a:t>
            </a:r>
          </a:p>
          <a:p>
            <a:pPr lvl="2"/>
            <a:r>
              <a:rPr lang="en-US" dirty="0"/>
              <a:t>More resources will be devoted to sPHENIX MVTX, mostly on mechanical engineering work</a:t>
            </a:r>
          </a:p>
          <a:p>
            <a:pPr lvl="2"/>
            <a:r>
              <a:rPr lang="en-US" dirty="0"/>
              <a:t>Also student/postdoc/Tech helping stave production QA at CERN</a:t>
            </a:r>
          </a:p>
          <a:p>
            <a:pPr lvl="1"/>
            <a:r>
              <a:rPr lang="en-US" dirty="0"/>
              <a:t>Mechanical integration engineering discussions</a:t>
            </a:r>
          </a:p>
          <a:p>
            <a:pPr lvl="2"/>
            <a:r>
              <a:rPr lang="en-US" dirty="0"/>
              <a:t>MVTX, INTT, TPC global integration</a:t>
            </a:r>
          </a:p>
          <a:p>
            <a:pPr marL="914400" lvl="2" indent="0">
              <a:buNone/>
            </a:pPr>
            <a:r>
              <a:rPr lang="en-US" dirty="0"/>
              <a:t>   </a:t>
            </a:r>
          </a:p>
          <a:p>
            <a:r>
              <a:rPr lang="en-US" dirty="0"/>
              <a:t>Project cost &amp; schedule optimization in progress</a:t>
            </a:r>
          </a:p>
          <a:p>
            <a:pPr lvl="1"/>
            <a:r>
              <a:rPr lang="en-US" dirty="0"/>
              <a:t>Overhead rates for labor and materials</a:t>
            </a:r>
          </a:p>
          <a:p>
            <a:pPr lvl="2"/>
            <a:r>
              <a:rPr lang="en-US" dirty="0"/>
              <a:t>Procurement plan  </a:t>
            </a:r>
          </a:p>
          <a:p>
            <a:pPr lvl="1"/>
            <a:r>
              <a:rPr lang="en-US" dirty="0"/>
              <a:t>Tasks and resources being updated</a:t>
            </a:r>
          </a:p>
          <a:p>
            <a:pPr lvl="2"/>
            <a:r>
              <a:rPr lang="en-US" dirty="0"/>
              <a:t>Move some tasks into WBS 2.x infrastructure activity  </a:t>
            </a:r>
          </a:p>
          <a:p>
            <a:pPr lvl="2"/>
            <a:r>
              <a:rPr lang="en-US" dirty="0"/>
              <a:t>carbon and non-carbon structure design and fabrication </a:t>
            </a:r>
          </a:p>
          <a:p>
            <a:pPr lvl="2"/>
            <a:r>
              <a:rPr lang="en-US" dirty="0"/>
              <a:t>Service barrel design &amp; mechanical system integration  </a:t>
            </a:r>
          </a:p>
          <a:p>
            <a:pPr lvl="2"/>
            <a:r>
              <a:rPr lang="en-US" dirty="0"/>
              <a:t>EE support for commissioning etc.  </a:t>
            </a:r>
          </a:p>
        </p:txBody>
      </p:sp>
      <p:pic>
        <p:nvPicPr>
          <p:cNvPr id="4" name="Picture 3">
            <a:extLst>
              <a:ext uri="{FF2B5EF4-FFF2-40B4-BE49-F238E27FC236}">
                <a16:creationId xmlns:a16="http://schemas.microsoft.com/office/drawing/2014/main" id="{01920F57-23C9-3E41-9C93-3ED14590C1B2}"/>
              </a:ext>
            </a:extLst>
          </p:cNvPr>
          <p:cNvPicPr>
            <a:picLocks noChangeAspect="1"/>
          </p:cNvPicPr>
          <p:nvPr/>
        </p:nvPicPr>
        <p:blipFill>
          <a:blip r:embed="rId2"/>
          <a:stretch>
            <a:fillRect/>
          </a:stretch>
        </p:blipFill>
        <p:spPr>
          <a:xfrm>
            <a:off x="7830457" y="0"/>
            <a:ext cx="4361543" cy="3271157"/>
          </a:xfrm>
          <a:prstGeom prst="rect">
            <a:avLst/>
          </a:prstGeom>
        </p:spPr>
      </p:pic>
      <p:pic>
        <p:nvPicPr>
          <p:cNvPr id="6" name="Picture 5">
            <a:extLst>
              <a:ext uri="{FF2B5EF4-FFF2-40B4-BE49-F238E27FC236}">
                <a16:creationId xmlns:a16="http://schemas.microsoft.com/office/drawing/2014/main" id="{8B0E2557-1D9D-8847-9BB9-38F3FB04DF4E}"/>
              </a:ext>
            </a:extLst>
          </p:cNvPr>
          <p:cNvPicPr>
            <a:picLocks noChangeAspect="1"/>
          </p:cNvPicPr>
          <p:nvPr/>
        </p:nvPicPr>
        <p:blipFill>
          <a:blip r:embed="rId3"/>
          <a:stretch>
            <a:fillRect/>
          </a:stretch>
        </p:blipFill>
        <p:spPr>
          <a:xfrm>
            <a:off x="7830457" y="3360735"/>
            <a:ext cx="4361543" cy="3271157"/>
          </a:xfrm>
          <a:prstGeom prst="rect">
            <a:avLst/>
          </a:prstGeom>
        </p:spPr>
      </p:pic>
      <p:sp>
        <p:nvSpPr>
          <p:cNvPr id="7" name="Date Placeholder 6">
            <a:extLst>
              <a:ext uri="{FF2B5EF4-FFF2-40B4-BE49-F238E27FC236}">
                <a16:creationId xmlns:a16="http://schemas.microsoft.com/office/drawing/2014/main" id="{E03F348B-41C8-214C-8DC0-705D8D771A57}"/>
              </a:ext>
            </a:extLst>
          </p:cNvPr>
          <p:cNvSpPr>
            <a:spLocks noGrp="1"/>
          </p:cNvSpPr>
          <p:nvPr>
            <p:ph type="dt" sz="half" idx="10"/>
          </p:nvPr>
        </p:nvSpPr>
        <p:spPr/>
        <p:txBody>
          <a:bodyPr/>
          <a:lstStyle/>
          <a:p>
            <a:r>
              <a:rPr lang="en-US"/>
              <a:t>11/8/18</a:t>
            </a:r>
          </a:p>
        </p:txBody>
      </p:sp>
    </p:spTree>
    <p:extLst>
      <p:ext uri="{BB962C8B-B14F-4D97-AF65-F5344CB8AC3E}">
        <p14:creationId xmlns:p14="http://schemas.microsoft.com/office/powerpoint/2010/main" val="1513139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991D7-8B1B-5F44-8761-01AA1566CE87}"/>
              </a:ext>
            </a:extLst>
          </p:cNvPr>
          <p:cNvSpPr>
            <a:spLocks noGrp="1"/>
          </p:cNvSpPr>
          <p:nvPr>
            <p:ph type="title"/>
          </p:nvPr>
        </p:nvSpPr>
        <p:spPr>
          <a:xfrm>
            <a:off x="163285" y="0"/>
            <a:ext cx="7652657" cy="1325563"/>
          </a:xfrm>
        </p:spPr>
        <p:txBody>
          <a:bodyPr/>
          <a:lstStyle/>
          <a:p>
            <a:r>
              <a:rPr lang="en-US" dirty="0"/>
              <a:t>    Technical Update </a:t>
            </a:r>
          </a:p>
        </p:txBody>
      </p:sp>
      <p:sp>
        <p:nvSpPr>
          <p:cNvPr id="3" name="Content Placeholder 2">
            <a:extLst>
              <a:ext uri="{FF2B5EF4-FFF2-40B4-BE49-F238E27FC236}">
                <a16:creationId xmlns:a16="http://schemas.microsoft.com/office/drawing/2014/main" id="{99C6B3CA-EC32-E44C-A872-B7567F04F3E7}"/>
              </a:ext>
            </a:extLst>
          </p:cNvPr>
          <p:cNvSpPr>
            <a:spLocks noGrp="1"/>
          </p:cNvSpPr>
          <p:nvPr>
            <p:ph idx="1"/>
          </p:nvPr>
        </p:nvSpPr>
        <p:spPr>
          <a:xfrm>
            <a:off x="587829" y="1238477"/>
            <a:ext cx="6877007" cy="5282065"/>
          </a:xfrm>
        </p:spPr>
        <p:txBody>
          <a:bodyPr>
            <a:normAutofit fontScale="70000" lnSpcReduction="20000"/>
          </a:bodyPr>
          <a:lstStyle/>
          <a:p>
            <a:r>
              <a:rPr lang="en-US" dirty="0"/>
              <a:t>Cables </a:t>
            </a:r>
          </a:p>
          <a:p>
            <a:pPr lvl="1"/>
            <a:r>
              <a:rPr lang="en-US" dirty="0"/>
              <a:t>BNL approved to use </a:t>
            </a:r>
            <a:r>
              <a:rPr lang="en-US" dirty="0" err="1"/>
              <a:t>SamTec</a:t>
            </a:r>
            <a:r>
              <a:rPr lang="en-US" dirty="0"/>
              <a:t> blue cables </a:t>
            </a:r>
          </a:p>
          <a:p>
            <a:pPr lvl="2"/>
            <a:r>
              <a:rPr lang="en-US" dirty="0"/>
              <a:t>Electrically better &amp; mechanically compact</a:t>
            </a:r>
          </a:p>
          <a:p>
            <a:pPr lvl="1"/>
            <a:r>
              <a:rPr lang="en-US" dirty="0"/>
              <a:t>Signal and power cable samples ordered for mechanical global system integration  mockup</a:t>
            </a:r>
          </a:p>
          <a:p>
            <a:pPr lvl="1"/>
            <a:endParaRPr lang="en-US" dirty="0"/>
          </a:p>
          <a:p>
            <a:r>
              <a:rPr lang="en-US" dirty="0"/>
              <a:t>Preliminary design from CERN for stave transportation plates</a:t>
            </a:r>
          </a:p>
          <a:p>
            <a:pPr lvl="1"/>
            <a:r>
              <a:rPr lang="en-US" dirty="0"/>
              <a:t>To get quote soon for production at CERN </a:t>
            </a:r>
          </a:p>
          <a:p>
            <a:pPr lvl="1"/>
            <a:endParaRPr lang="en-US" dirty="0"/>
          </a:p>
          <a:p>
            <a:r>
              <a:rPr lang="en-US" dirty="0">
                <a:solidFill>
                  <a:srgbClr val="FF0000"/>
                </a:solidFill>
              </a:rPr>
              <a:t>BNL PMG recently requested:</a:t>
            </a:r>
          </a:p>
          <a:p>
            <a:pPr marL="457200" lvl="1" indent="0">
              <a:buNone/>
            </a:pPr>
            <a:r>
              <a:rPr lang="en-US" dirty="0"/>
              <a:t>“Conduct a technical review with subject matter experts for the installation of the MVTX into sPHENIX (conduct before November 14, 2018). The details of the installation need to be understood and agreed upon before issuing the procurement for the power cables. “   </a:t>
            </a:r>
          </a:p>
          <a:p>
            <a:pPr marL="457200" lvl="1" indent="0">
              <a:buNone/>
            </a:pPr>
            <a:r>
              <a:rPr lang="en-US" dirty="0">
                <a:solidFill>
                  <a:srgbClr val="FF0000"/>
                </a:solidFill>
              </a:rPr>
              <a:t>A review being planned on 11/19 (TBD, led by John H.)</a:t>
            </a:r>
          </a:p>
          <a:p>
            <a:pPr marL="457200" lvl="1" indent="0">
              <a:buNone/>
            </a:pPr>
            <a:r>
              <a:rPr lang="en-US" dirty="0">
                <a:solidFill>
                  <a:srgbClr val="FF0000"/>
                </a:solidFill>
              </a:rPr>
              <a:t>  </a:t>
            </a:r>
          </a:p>
          <a:p>
            <a:r>
              <a:rPr lang="en-US" dirty="0"/>
              <a:t>MVTX/Tracking workfest @FSU, 12/5, 8,9</a:t>
            </a:r>
          </a:p>
          <a:p>
            <a:pPr lvl="1"/>
            <a:r>
              <a:rPr lang="en-US" dirty="0"/>
              <a:t>Project update</a:t>
            </a:r>
          </a:p>
          <a:p>
            <a:pPr lvl="1"/>
            <a:r>
              <a:rPr lang="en-US" dirty="0"/>
              <a:t>Tracking and simulations</a:t>
            </a:r>
          </a:p>
          <a:p>
            <a:pPr lvl="1"/>
            <a:r>
              <a:rPr lang="en-US" dirty="0"/>
              <a:t>Physics update  </a:t>
            </a:r>
          </a:p>
        </p:txBody>
      </p:sp>
      <p:pic>
        <p:nvPicPr>
          <p:cNvPr id="5" name="Picture 4">
            <a:extLst>
              <a:ext uri="{FF2B5EF4-FFF2-40B4-BE49-F238E27FC236}">
                <a16:creationId xmlns:a16="http://schemas.microsoft.com/office/drawing/2014/main" id="{E7D47155-AD81-804E-BDAC-E3C7F72DF68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10421" y="252767"/>
            <a:ext cx="4581579" cy="2437010"/>
          </a:xfrm>
          <a:prstGeom prst="rect">
            <a:avLst/>
          </a:prstGeom>
        </p:spPr>
      </p:pic>
      <p:grpSp>
        <p:nvGrpSpPr>
          <p:cNvPr id="7" name="Group 6">
            <a:extLst>
              <a:ext uri="{FF2B5EF4-FFF2-40B4-BE49-F238E27FC236}">
                <a16:creationId xmlns:a16="http://schemas.microsoft.com/office/drawing/2014/main" id="{A69C639A-D28C-E949-974E-ACDBAE2ACC50}"/>
              </a:ext>
            </a:extLst>
          </p:cNvPr>
          <p:cNvGrpSpPr/>
          <p:nvPr/>
        </p:nvGrpSpPr>
        <p:grpSpPr>
          <a:xfrm>
            <a:off x="7464837" y="3178628"/>
            <a:ext cx="4727163" cy="3341914"/>
            <a:chOff x="7464836" y="3516086"/>
            <a:chExt cx="4727163" cy="3341914"/>
          </a:xfrm>
        </p:grpSpPr>
        <p:pic>
          <p:nvPicPr>
            <p:cNvPr id="4" name="Picture 3">
              <a:extLst>
                <a:ext uri="{FF2B5EF4-FFF2-40B4-BE49-F238E27FC236}">
                  <a16:creationId xmlns:a16="http://schemas.microsoft.com/office/drawing/2014/main" id="{7EC3E219-B8F1-9049-8647-243DA02BC0F5}"/>
                </a:ext>
              </a:extLst>
            </p:cNvPr>
            <p:cNvPicPr>
              <a:picLocks noChangeAspect="1"/>
            </p:cNvPicPr>
            <p:nvPr/>
          </p:nvPicPr>
          <p:blipFill>
            <a:blip r:embed="rId3"/>
            <a:stretch>
              <a:fillRect/>
            </a:stretch>
          </p:blipFill>
          <p:spPr>
            <a:xfrm>
              <a:off x="7464836" y="3516086"/>
              <a:ext cx="4727163" cy="3341914"/>
            </a:xfrm>
            <a:prstGeom prst="rect">
              <a:avLst/>
            </a:prstGeom>
          </p:spPr>
        </p:pic>
        <p:sp>
          <p:nvSpPr>
            <p:cNvPr id="6" name="TextBox 5">
              <a:extLst>
                <a:ext uri="{FF2B5EF4-FFF2-40B4-BE49-F238E27FC236}">
                  <a16:creationId xmlns:a16="http://schemas.microsoft.com/office/drawing/2014/main" id="{1EBDE561-1461-9847-A023-55D2D53A47A0}"/>
                </a:ext>
              </a:extLst>
            </p:cNvPr>
            <p:cNvSpPr txBox="1"/>
            <p:nvPr/>
          </p:nvSpPr>
          <p:spPr>
            <a:xfrm>
              <a:off x="7889380" y="3661795"/>
              <a:ext cx="2800062" cy="369332"/>
            </a:xfrm>
            <a:prstGeom prst="rect">
              <a:avLst/>
            </a:prstGeom>
            <a:noFill/>
          </p:spPr>
          <p:txBody>
            <a:bodyPr wrap="none" rtlCol="0">
              <a:spAutoFit/>
            </a:bodyPr>
            <a:lstStyle/>
            <a:p>
              <a:r>
                <a:rPr lang="en-US" dirty="0"/>
                <a:t>Extended design from CERN</a:t>
              </a:r>
            </a:p>
          </p:txBody>
        </p:sp>
      </p:grpSp>
      <p:sp>
        <p:nvSpPr>
          <p:cNvPr id="8" name="TextBox 7">
            <a:extLst>
              <a:ext uri="{FF2B5EF4-FFF2-40B4-BE49-F238E27FC236}">
                <a16:creationId xmlns:a16="http://schemas.microsoft.com/office/drawing/2014/main" id="{B540137C-43D9-2B40-9B39-FDF7D07F4F4C}"/>
              </a:ext>
            </a:extLst>
          </p:cNvPr>
          <p:cNvSpPr txBox="1"/>
          <p:nvPr/>
        </p:nvSpPr>
        <p:spPr>
          <a:xfrm>
            <a:off x="9742714" y="413657"/>
            <a:ext cx="1271951" cy="369332"/>
          </a:xfrm>
          <a:prstGeom prst="rect">
            <a:avLst/>
          </a:prstGeom>
          <a:noFill/>
        </p:spPr>
        <p:txBody>
          <a:bodyPr wrap="none" rtlCol="0">
            <a:spAutoFit/>
          </a:bodyPr>
          <a:lstStyle/>
          <a:p>
            <a:r>
              <a:rPr lang="en-US" dirty="0">
                <a:solidFill>
                  <a:srgbClr val="FFFF00"/>
                </a:solidFill>
              </a:rPr>
              <a:t>ALICE ITS IB</a:t>
            </a:r>
          </a:p>
        </p:txBody>
      </p:sp>
      <p:sp>
        <p:nvSpPr>
          <p:cNvPr id="9" name="Date Placeholder 8">
            <a:extLst>
              <a:ext uri="{FF2B5EF4-FFF2-40B4-BE49-F238E27FC236}">
                <a16:creationId xmlns:a16="http://schemas.microsoft.com/office/drawing/2014/main" id="{3C8191B6-F476-AD42-B4B8-3CCF8FFDCD24}"/>
              </a:ext>
            </a:extLst>
          </p:cNvPr>
          <p:cNvSpPr>
            <a:spLocks noGrp="1"/>
          </p:cNvSpPr>
          <p:nvPr>
            <p:ph type="dt" sz="half" idx="10"/>
          </p:nvPr>
        </p:nvSpPr>
        <p:spPr/>
        <p:txBody>
          <a:bodyPr/>
          <a:lstStyle/>
          <a:p>
            <a:r>
              <a:rPr lang="en-US"/>
              <a:t>11/8/18</a:t>
            </a:r>
          </a:p>
        </p:txBody>
      </p:sp>
    </p:spTree>
    <p:extLst>
      <p:ext uri="{BB962C8B-B14F-4D97-AF65-F5344CB8AC3E}">
        <p14:creationId xmlns:p14="http://schemas.microsoft.com/office/powerpoint/2010/main" val="3335143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6946-975B-A547-818A-EA71D07D9431}"/>
              </a:ext>
            </a:extLst>
          </p:cNvPr>
          <p:cNvSpPr>
            <a:spLocks noGrp="1"/>
          </p:cNvSpPr>
          <p:nvPr>
            <p:ph type="title"/>
          </p:nvPr>
        </p:nvSpPr>
        <p:spPr/>
        <p:txBody>
          <a:bodyPr/>
          <a:lstStyle/>
          <a:p>
            <a:r>
              <a:rPr lang="en-US" dirty="0"/>
              <a:t>backup</a:t>
            </a:r>
          </a:p>
        </p:txBody>
      </p:sp>
      <p:sp>
        <p:nvSpPr>
          <p:cNvPr id="4" name="Date Placeholder 3">
            <a:extLst>
              <a:ext uri="{FF2B5EF4-FFF2-40B4-BE49-F238E27FC236}">
                <a16:creationId xmlns:a16="http://schemas.microsoft.com/office/drawing/2014/main" id="{D8DEE0C8-0934-9644-9820-4325036CB126}"/>
              </a:ext>
            </a:extLst>
          </p:cNvPr>
          <p:cNvSpPr>
            <a:spLocks noGrp="1"/>
          </p:cNvSpPr>
          <p:nvPr>
            <p:ph type="dt" sz="half" idx="10"/>
          </p:nvPr>
        </p:nvSpPr>
        <p:spPr/>
        <p:txBody>
          <a:bodyPr/>
          <a:lstStyle/>
          <a:p>
            <a:r>
              <a:rPr lang="en-US"/>
              <a:t>11/8/18</a:t>
            </a:r>
          </a:p>
        </p:txBody>
      </p:sp>
    </p:spTree>
    <p:extLst>
      <p:ext uri="{BB962C8B-B14F-4D97-AF65-F5344CB8AC3E}">
        <p14:creationId xmlns:p14="http://schemas.microsoft.com/office/powerpoint/2010/main" val="4205039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04" y="45247"/>
            <a:ext cx="10972800" cy="728663"/>
          </a:xfrm>
        </p:spPr>
        <p:txBody>
          <a:bodyPr/>
          <a:lstStyle/>
          <a:p>
            <a:r>
              <a:rPr lang="en-US" dirty="0"/>
              <a:t>Progress and Technical Update  </a:t>
            </a:r>
          </a:p>
        </p:txBody>
      </p:sp>
      <p:sp>
        <p:nvSpPr>
          <p:cNvPr id="3" name="Content Placeholder 2"/>
          <p:cNvSpPr>
            <a:spLocks noGrp="1"/>
          </p:cNvSpPr>
          <p:nvPr>
            <p:ph idx="1"/>
          </p:nvPr>
        </p:nvSpPr>
        <p:spPr>
          <a:xfrm>
            <a:off x="0" y="1073150"/>
            <a:ext cx="12192000" cy="5283200"/>
          </a:xfrm>
        </p:spPr>
        <p:txBody>
          <a:bodyPr/>
          <a:lstStyle/>
          <a:p>
            <a:r>
              <a:rPr lang="en-US" sz="2667" dirty="0"/>
              <a:t>4</a:t>
            </a:r>
            <a:r>
              <a:rPr lang="en-US" sz="2667" baseline="30000" dirty="0"/>
              <a:t>rd</a:t>
            </a:r>
            <a:r>
              <a:rPr lang="en-US" sz="2667" dirty="0"/>
              <a:t> OHCal steel sector order will be received at BNL tomorrow.</a:t>
            </a:r>
          </a:p>
          <a:p>
            <a:r>
              <a:rPr lang="en-US" sz="2667" dirty="0"/>
              <a:t>TEC (Production) accounts open for the Long Lead Time Procurement Orders   </a:t>
            </a:r>
            <a:endParaRPr lang="en-US" sz="2133" dirty="0"/>
          </a:p>
          <a:p>
            <a:r>
              <a:rPr lang="en-US" sz="2667" dirty="0"/>
              <a:t>We have ordered all 100k SiPMs from Hamamatsu LLP-1</a:t>
            </a:r>
            <a:endParaRPr lang="en-US" sz="2133" dirty="0"/>
          </a:p>
          <a:p>
            <a:r>
              <a:rPr lang="en-US" sz="2667" dirty="0"/>
              <a:t>Scintillating fiber order is the next LLP-2 to be placed</a:t>
            </a:r>
          </a:p>
          <a:p>
            <a:r>
              <a:rPr lang="en-US" sz="2667" dirty="0"/>
              <a:t>The production scintillating tile LLP-3 and W powder LLP-4  orders waits for additional preproduction work.</a:t>
            </a:r>
          </a:p>
          <a:p>
            <a:r>
              <a:rPr lang="en-US" sz="2667" dirty="0">
                <a:solidFill>
                  <a:srgbClr val="FF0000"/>
                </a:solidFill>
              </a:rPr>
              <a:t>We are working on the MVTX stave and Read Out unit order. The price is set. The order will be placed to CERN through Univ Tennessee</a:t>
            </a:r>
            <a:r>
              <a:rPr lang="en-US" sz="2667" b="1" dirty="0">
                <a:solidFill>
                  <a:srgbClr val="FF0000"/>
                </a:solidFill>
              </a:rPr>
              <a:t>. </a:t>
            </a:r>
          </a:p>
          <a:p>
            <a:pPr lvl="1"/>
            <a:r>
              <a:rPr lang="en-US" sz="2133" b="1" dirty="0">
                <a:solidFill>
                  <a:srgbClr val="FF0000"/>
                </a:solidFill>
              </a:rPr>
              <a:t>Ming is working on a short “proposal” 3-4 pages that Tom Cormier has requested detailing the order, deliverables, cost, etc.</a:t>
            </a:r>
            <a:endParaRPr lang="en-US" sz="1600" b="1" dirty="0">
              <a:solidFill>
                <a:srgbClr val="FF0000"/>
              </a:solidFill>
            </a:endParaRPr>
          </a:p>
          <a:p>
            <a:r>
              <a:rPr lang="en-US" sz="2667" dirty="0"/>
              <a:t>Order for the SAMPA v5 multi-project run at TSMC has been placed </a:t>
            </a:r>
            <a:r>
              <a:rPr lang="en-US" sz="2667" b="1" dirty="0"/>
              <a:t>with a lot of help from USP and SBU</a:t>
            </a:r>
            <a:r>
              <a:rPr lang="en-US" sz="2667" dirty="0"/>
              <a:t>. Expect prototype ASIC components at USP for testing in January.</a:t>
            </a:r>
            <a:endParaRPr lang="en-US" sz="2133" dirty="0"/>
          </a:p>
          <a:p>
            <a:pPr marL="0" indent="0">
              <a:buNone/>
            </a:pPr>
            <a:endParaRPr lang="en-US" sz="2667" dirty="0"/>
          </a:p>
        </p:txBody>
      </p:sp>
      <p:sp>
        <p:nvSpPr>
          <p:cNvPr id="4" name="Date Placeholder 3"/>
          <p:cNvSpPr>
            <a:spLocks noGrp="1"/>
          </p:cNvSpPr>
          <p:nvPr>
            <p:ph type="dt" sz="half" idx="10"/>
          </p:nvPr>
        </p:nvSpPr>
        <p:spPr/>
        <p:txBody>
          <a:bodyPr/>
          <a:lstStyle/>
          <a:p>
            <a:pPr>
              <a:defRPr/>
            </a:pPr>
            <a:r>
              <a:rPr lang="en-US" altLang="en-US"/>
              <a:t>11/8/2018</a:t>
            </a:r>
            <a:endParaRPr lang="en-US" altLang="en-US" dirty="0"/>
          </a:p>
        </p:txBody>
      </p:sp>
      <p:sp>
        <p:nvSpPr>
          <p:cNvPr id="5" name="Footer Placeholder 4"/>
          <p:cNvSpPr>
            <a:spLocks noGrp="1"/>
          </p:cNvSpPr>
          <p:nvPr>
            <p:ph type="ftr" sz="quarter" idx="11"/>
          </p:nvPr>
        </p:nvSpPr>
        <p:spPr/>
        <p:txBody>
          <a:bodyPr/>
          <a:lstStyle/>
          <a:p>
            <a:pPr>
              <a:defRPr/>
            </a:pPr>
            <a:r>
              <a:rPr lang="en-US"/>
              <a:t>L2 meeting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6</a:t>
            </a:fld>
            <a:endParaRPr lang="en-US" altLang="en-US" dirty="0"/>
          </a:p>
        </p:txBody>
      </p:sp>
    </p:spTree>
    <p:extLst>
      <p:ext uri="{BB962C8B-B14F-4D97-AF65-F5344CB8AC3E}">
        <p14:creationId xmlns:p14="http://schemas.microsoft.com/office/powerpoint/2010/main" val="1185334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04" y="1"/>
            <a:ext cx="10972800" cy="728663"/>
          </a:xfrm>
        </p:spPr>
        <p:txBody>
          <a:bodyPr/>
          <a:lstStyle/>
          <a:p>
            <a:r>
              <a:rPr lang="en-US" dirty="0"/>
              <a:t>Issues to Address </a:t>
            </a:r>
          </a:p>
        </p:txBody>
      </p:sp>
      <p:sp>
        <p:nvSpPr>
          <p:cNvPr id="3" name="Content Placeholder 2"/>
          <p:cNvSpPr>
            <a:spLocks noGrp="1"/>
          </p:cNvSpPr>
          <p:nvPr>
            <p:ph idx="1"/>
          </p:nvPr>
        </p:nvSpPr>
        <p:spPr>
          <a:xfrm>
            <a:off x="203200" y="685800"/>
            <a:ext cx="11785600" cy="5994400"/>
          </a:xfrm>
        </p:spPr>
        <p:txBody>
          <a:bodyPr/>
          <a:lstStyle/>
          <a:p>
            <a:r>
              <a:rPr lang="en-US" sz="2667" dirty="0"/>
              <a:t>The Chinese institutions, particularly </a:t>
            </a:r>
            <a:r>
              <a:rPr lang="en-US" sz="2667" dirty="0" err="1"/>
              <a:t>Fudan</a:t>
            </a:r>
            <a:r>
              <a:rPr lang="en-US" sz="2667" dirty="0"/>
              <a:t> and U Peking, want to commit to building the forward eta coverage for the EMCal. </a:t>
            </a:r>
          </a:p>
          <a:p>
            <a:pPr lvl="1"/>
            <a:r>
              <a:rPr lang="en-US" dirty="0"/>
              <a:t>They would like to send BNL funds to purchase the scintillating fibers and SiPMs for this part of their portion of the production. </a:t>
            </a:r>
          </a:p>
          <a:p>
            <a:r>
              <a:rPr lang="en-US" sz="2667" dirty="0"/>
              <a:t>GSI/FAIR/CBM wants to get in on our buy of the FELIX boards. They need to send funds to BNL to participate.</a:t>
            </a:r>
          </a:p>
          <a:p>
            <a:r>
              <a:rPr lang="en-US" sz="2667" dirty="0"/>
              <a:t>BNL did not succeed in getting a contract placed with IMEC for the SAMPA production. Future SAMPA orders with IMEC will get placed through SBU.</a:t>
            </a:r>
          </a:p>
          <a:p>
            <a:r>
              <a:rPr lang="en-US" sz="2667" dirty="0"/>
              <a:t>PPMP back from Lloyd and Jim with comments. We need the comments from Jehanne and BNL Management.</a:t>
            </a:r>
          </a:p>
          <a:p>
            <a:r>
              <a:rPr lang="en-US" sz="2667" dirty="0">
                <a:solidFill>
                  <a:srgbClr val="FF0000"/>
                </a:solidFill>
              </a:rPr>
              <a:t>We held an sPHENIX-MIT meeting on MIT’s responsibility on the MVTX. Berndt spent a long time there. I think that it went very well and MIT wants to contribute to the project in a significant way: scientists, engineers, tech and students.</a:t>
            </a:r>
          </a:p>
          <a:p>
            <a:endParaRPr lang="en-US" sz="2667" dirty="0"/>
          </a:p>
        </p:txBody>
      </p:sp>
      <p:sp>
        <p:nvSpPr>
          <p:cNvPr id="5" name="Footer Placeholder 4"/>
          <p:cNvSpPr>
            <a:spLocks noGrp="1"/>
          </p:cNvSpPr>
          <p:nvPr>
            <p:ph type="ftr" sz="quarter" idx="11"/>
          </p:nvPr>
        </p:nvSpPr>
        <p:spPr/>
        <p:txBody>
          <a:bodyPr/>
          <a:lstStyle/>
          <a:p>
            <a:pPr>
              <a:defRPr/>
            </a:pPr>
            <a:r>
              <a:rPr lang="en-US"/>
              <a:t>L2 meeting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7</a:t>
            </a:fld>
            <a:endParaRPr lang="en-US" altLang="en-US" dirty="0"/>
          </a:p>
        </p:txBody>
      </p:sp>
      <p:sp>
        <p:nvSpPr>
          <p:cNvPr id="7" name="Date Placeholder 6"/>
          <p:cNvSpPr>
            <a:spLocks noGrp="1"/>
          </p:cNvSpPr>
          <p:nvPr>
            <p:ph type="dt" sz="half" idx="10"/>
          </p:nvPr>
        </p:nvSpPr>
        <p:spPr/>
        <p:txBody>
          <a:bodyPr/>
          <a:lstStyle/>
          <a:p>
            <a:pPr>
              <a:defRPr/>
            </a:pPr>
            <a:r>
              <a:rPr lang="en-US" altLang="en-US"/>
              <a:t>11/8/2018</a:t>
            </a:r>
            <a:endParaRPr lang="en-US" altLang="en-US" dirty="0"/>
          </a:p>
        </p:txBody>
      </p:sp>
    </p:spTree>
    <p:extLst>
      <p:ext uri="{BB962C8B-B14F-4D97-AF65-F5344CB8AC3E}">
        <p14:creationId xmlns:p14="http://schemas.microsoft.com/office/powerpoint/2010/main" val="2429143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0B287-1DFF-46F6-813F-703BC7D20AD0}"/>
              </a:ext>
            </a:extLst>
          </p:cNvPr>
          <p:cNvSpPr>
            <a:spLocks noGrp="1"/>
          </p:cNvSpPr>
          <p:nvPr>
            <p:ph type="title"/>
          </p:nvPr>
        </p:nvSpPr>
        <p:spPr>
          <a:xfrm>
            <a:off x="762000" y="0"/>
            <a:ext cx="10515600" cy="1325563"/>
          </a:xfrm>
        </p:spPr>
        <p:txBody>
          <a:bodyPr/>
          <a:lstStyle/>
          <a:p>
            <a:r>
              <a:rPr lang="en-US" dirty="0"/>
              <a:t>3.X “Silicon” WBS</a:t>
            </a:r>
          </a:p>
        </p:txBody>
      </p:sp>
      <p:sp>
        <p:nvSpPr>
          <p:cNvPr id="3" name="Content Placeholder 2">
            <a:extLst>
              <a:ext uri="{FF2B5EF4-FFF2-40B4-BE49-F238E27FC236}">
                <a16:creationId xmlns:a16="http://schemas.microsoft.com/office/drawing/2014/main" id="{41FBDC1D-FE8E-462F-A917-F905FF9D1FD9}"/>
              </a:ext>
            </a:extLst>
          </p:cNvPr>
          <p:cNvSpPr>
            <a:spLocks noGrp="1"/>
          </p:cNvSpPr>
          <p:nvPr>
            <p:ph idx="1"/>
          </p:nvPr>
        </p:nvSpPr>
        <p:spPr>
          <a:xfrm>
            <a:off x="609600" y="1577974"/>
            <a:ext cx="10972800" cy="4525963"/>
          </a:xfrm>
        </p:spPr>
        <p:txBody>
          <a:bodyPr/>
          <a:lstStyle/>
          <a:p>
            <a:r>
              <a:rPr lang="en-US" sz="2667" dirty="0"/>
              <a:t>The MVTX WBS 3.2 is updated with current labor rates. Ming has sent updates on precise scope included in WBS 3.2</a:t>
            </a:r>
          </a:p>
          <a:p>
            <a:r>
              <a:rPr lang="en-US" sz="2667" dirty="0"/>
              <a:t>The dates when stave work </a:t>
            </a:r>
            <a:r>
              <a:rPr lang="en-US" sz="2667" u="sng" dirty="0"/>
              <a:t>starts</a:t>
            </a:r>
            <a:r>
              <a:rPr lang="en-US" sz="2667" dirty="0"/>
              <a:t> and </a:t>
            </a:r>
            <a:r>
              <a:rPr lang="en-US" sz="2667" b="1" u="sng" dirty="0"/>
              <a:t>ends</a:t>
            </a:r>
            <a:r>
              <a:rPr lang="en-US" sz="2667" dirty="0"/>
              <a:t> at CERN will be drivers of the overall schedule</a:t>
            </a:r>
          </a:p>
          <a:p>
            <a:r>
              <a:rPr lang="en-US" sz="2667" dirty="0"/>
              <a:t>Support system and installation will be moved to WBS 2.3 and 2.5 respectively to be consistent with approach for other subsystems</a:t>
            </a:r>
          </a:p>
          <a:p>
            <a:r>
              <a:rPr lang="en-US" sz="2667" dirty="0"/>
              <a:t>The INTT WBS has been reviewed briefly. A decision on the layer count is needed to make progress.</a:t>
            </a:r>
          </a:p>
          <a:p>
            <a:r>
              <a:rPr lang="en-US" sz="2667" dirty="0"/>
              <a:t>Both INTT and MVTX are included in the WBS 2.5 Installation sequence. So far things mesh well</a:t>
            </a:r>
          </a:p>
        </p:txBody>
      </p:sp>
      <p:sp>
        <p:nvSpPr>
          <p:cNvPr id="4" name="Date Placeholder 3">
            <a:extLst>
              <a:ext uri="{FF2B5EF4-FFF2-40B4-BE49-F238E27FC236}">
                <a16:creationId xmlns:a16="http://schemas.microsoft.com/office/drawing/2014/main" id="{62280B22-4CFB-4CA5-AEAB-395472E99A2A}"/>
              </a:ext>
            </a:extLst>
          </p:cNvPr>
          <p:cNvSpPr>
            <a:spLocks noGrp="1"/>
          </p:cNvSpPr>
          <p:nvPr>
            <p:ph type="dt" sz="half" idx="10"/>
          </p:nvPr>
        </p:nvSpPr>
        <p:spPr>
          <a:xfrm>
            <a:off x="101600" y="6356352"/>
            <a:ext cx="2844800" cy="365125"/>
          </a:xfrm>
        </p:spPr>
        <p:txBody>
          <a:bodyPr/>
          <a:lstStyle/>
          <a:p>
            <a:pPr>
              <a:defRPr/>
            </a:pPr>
            <a:r>
              <a:rPr lang="en-US"/>
              <a:t>11/8/2018</a:t>
            </a:r>
            <a:endParaRPr lang="en-US" dirty="0"/>
          </a:p>
        </p:txBody>
      </p:sp>
      <p:sp>
        <p:nvSpPr>
          <p:cNvPr id="5" name="Footer Placeholder 4">
            <a:extLst>
              <a:ext uri="{FF2B5EF4-FFF2-40B4-BE49-F238E27FC236}">
                <a16:creationId xmlns:a16="http://schemas.microsoft.com/office/drawing/2014/main" id="{8CF05667-94B7-4AE1-B29B-9A319B8C3660}"/>
              </a:ext>
            </a:extLst>
          </p:cNvPr>
          <p:cNvSpPr>
            <a:spLocks noGrp="1"/>
          </p:cNvSpPr>
          <p:nvPr>
            <p:ph type="ftr" sz="quarter" idx="11"/>
          </p:nvPr>
        </p:nvSpPr>
        <p:spPr/>
        <p:txBody>
          <a:bodyPr/>
          <a:lstStyle/>
          <a:p>
            <a:pPr>
              <a:defRPr/>
            </a:pPr>
            <a:r>
              <a:rPr lang="en-US"/>
              <a:t>L2 meeting</a:t>
            </a:r>
            <a:endParaRPr lang="en-US" dirty="0"/>
          </a:p>
        </p:txBody>
      </p:sp>
      <p:sp>
        <p:nvSpPr>
          <p:cNvPr id="6" name="Slide Number Placeholder 5">
            <a:extLst>
              <a:ext uri="{FF2B5EF4-FFF2-40B4-BE49-F238E27FC236}">
                <a16:creationId xmlns:a16="http://schemas.microsoft.com/office/drawing/2014/main" id="{55F63166-D522-4DF9-9039-A20BA53090CD}"/>
              </a:ext>
            </a:extLst>
          </p:cNvPr>
          <p:cNvSpPr>
            <a:spLocks noGrp="1"/>
          </p:cNvSpPr>
          <p:nvPr>
            <p:ph type="sldNum" sz="quarter" idx="12"/>
          </p:nvPr>
        </p:nvSpPr>
        <p:spPr/>
        <p:txBody>
          <a:bodyPr/>
          <a:lstStyle/>
          <a:p>
            <a:pPr>
              <a:defRPr/>
            </a:pPr>
            <a:fld id="{A470201D-3A37-7144-A823-D05A40514B8C}" type="slidenum">
              <a:rPr lang="en-US" smtClean="0"/>
              <a:pPr>
                <a:defRPr/>
              </a:pPr>
              <a:t>8</a:t>
            </a:fld>
            <a:endParaRPr lang="en-US" dirty="0"/>
          </a:p>
        </p:txBody>
      </p:sp>
    </p:spTree>
    <p:extLst>
      <p:ext uri="{BB962C8B-B14F-4D97-AF65-F5344CB8AC3E}">
        <p14:creationId xmlns:p14="http://schemas.microsoft.com/office/powerpoint/2010/main" val="738770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MVTX Level 3 Organization</a:t>
            </a:r>
          </a:p>
        </p:txBody>
      </p:sp>
      <p:sp>
        <p:nvSpPr>
          <p:cNvPr id="3" name="Content Placeholder 2"/>
          <p:cNvSpPr>
            <a:spLocks noGrp="1"/>
          </p:cNvSpPr>
          <p:nvPr>
            <p:ph idx="1"/>
          </p:nvPr>
        </p:nvSpPr>
        <p:spPr>
          <a:xfrm>
            <a:off x="508000" y="1937656"/>
            <a:ext cx="11074400" cy="4188511"/>
          </a:xfrm>
        </p:spPr>
        <p:txBody>
          <a:bodyPr/>
          <a:lstStyle/>
          <a:p>
            <a:pPr>
              <a:buFont typeface="Lucida Grande"/>
              <a:buChar char="-"/>
            </a:pPr>
            <a:r>
              <a:rPr lang="en-US" sz="2667" dirty="0"/>
              <a:t>3.2 MVTX (Ming Liu Level 2 Manager) </a:t>
            </a:r>
          </a:p>
          <a:p>
            <a:pPr lvl="1">
              <a:buFont typeface="Lucida Grande"/>
              <a:buChar char="-"/>
            </a:pPr>
            <a:r>
              <a:rPr lang="en-US" sz="2133" dirty="0"/>
              <a:t>3.2.1 MVTX Management – Ming Liu/LANL</a:t>
            </a:r>
          </a:p>
          <a:p>
            <a:pPr lvl="1">
              <a:buFont typeface="Lucida Grande"/>
              <a:buChar char="-"/>
            </a:pPr>
            <a:r>
              <a:rPr lang="en-US" sz="2133" dirty="0"/>
              <a:t>3.2.2 MVTX Electronics – Mark Prokop/LANL</a:t>
            </a:r>
          </a:p>
          <a:p>
            <a:pPr lvl="1">
              <a:buFont typeface="Lucida Grande"/>
              <a:buChar char="-"/>
            </a:pPr>
            <a:r>
              <a:rPr lang="en-US" sz="2133" dirty="0"/>
              <a:t>3.2.3 MVTX Mechanics and Detector Assembly – </a:t>
            </a:r>
            <a:r>
              <a:rPr lang="en-US" sz="2133" dirty="0" err="1"/>
              <a:t>Grazyna</a:t>
            </a:r>
            <a:r>
              <a:rPr lang="en-US" sz="2133" dirty="0"/>
              <a:t> </a:t>
            </a:r>
            <a:r>
              <a:rPr lang="en-US" sz="2133" dirty="0" err="1"/>
              <a:t>Odyniec</a:t>
            </a:r>
            <a:r>
              <a:rPr lang="en-US" sz="2133" dirty="0"/>
              <a:t>/LBNL</a:t>
            </a:r>
          </a:p>
          <a:p>
            <a:pPr lvl="1">
              <a:buFont typeface="Lucida Grande"/>
              <a:buChar char="-"/>
            </a:pPr>
            <a:r>
              <a:rPr lang="en-US" sz="2133" dirty="0"/>
              <a:t>3.2.4  MVTX Integration and Infrastructure  - Ross Corliss/MIT</a:t>
            </a:r>
          </a:p>
        </p:txBody>
      </p:sp>
      <p:sp>
        <p:nvSpPr>
          <p:cNvPr id="4" name="Date Placeholder 3"/>
          <p:cNvSpPr>
            <a:spLocks noGrp="1"/>
          </p:cNvSpPr>
          <p:nvPr>
            <p:ph type="dt" sz="half" idx="10"/>
          </p:nvPr>
        </p:nvSpPr>
        <p:spPr/>
        <p:txBody>
          <a:bodyPr/>
          <a:lstStyle/>
          <a:p>
            <a:pPr>
              <a:defRPr/>
            </a:pPr>
            <a:r>
              <a:rPr lang="en-US" altLang="en-US"/>
              <a:t>11/1/2018</a:t>
            </a:r>
            <a:endParaRPr lang="en-US" altLang="en-US" dirty="0"/>
          </a:p>
        </p:txBody>
      </p:sp>
      <p:sp>
        <p:nvSpPr>
          <p:cNvPr id="5" name="Footer Placeholder 4"/>
          <p:cNvSpPr>
            <a:spLocks noGrp="1"/>
          </p:cNvSpPr>
          <p:nvPr>
            <p:ph type="ftr" sz="quarter" idx="11"/>
          </p:nvPr>
        </p:nvSpPr>
        <p:spPr/>
        <p:txBody>
          <a:bodyPr/>
          <a:lstStyle/>
          <a:p>
            <a:pPr>
              <a:defRPr/>
            </a:pPr>
            <a:r>
              <a:rPr lang="en-US"/>
              <a:t>MVTX Meeting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9</a:t>
            </a:fld>
            <a:endParaRPr lang="en-US" altLang="en-US" dirty="0"/>
          </a:p>
        </p:txBody>
      </p:sp>
    </p:spTree>
    <p:extLst>
      <p:ext uri="{BB962C8B-B14F-4D97-AF65-F5344CB8AC3E}">
        <p14:creationId xmlns:p14="http://schemas.microsoft.com/office/powerpoint/2010/main" val="1786322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742</TotalTime>
  <Words>895</Words>
  <Application>Microsoft Macintosh PowerPoint</Application>
  <PresentationFormat>Widescreen</PresentationFormat>
  <Paragraphs>105</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Lucida Grande</vt:lpstr>
      <vt:lpstr>Office Theme</vt:lpstr>
      <vt:lpstr>MVTX Status - WBS 3.2</vt:lpstr>
      <vt:lpstr>Stave and RU Production Preparation </vt:lpstr>
      <vt:lpstr>MVTX Project Update</vt:lpstr>
      <vt:lpstr>    Technical Update </vt:lpstr>
      <vt:lpstr>backup</vt:lpstr>
      <vt:lpstr>Progress and Technical Update  </vt:lpstr>
      <vt:lpstr>Issues to Address </vt:lpstr>
      <vt:lpstr>3.X “Silicon” WBS</vt:lpstr>
      <vt:lpstr>MVTX Level 3 Organization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MVTX Status - WBS 3.2</dc:title>
  <dc:creator>Ming Liu</dc:creator>
  <cp:lastModifiedBy>Ming Liu</cp:lastModifiedBy>
  <cp:revision>35</cp:revision>
  <cp:lastPrinted>2018-11-08T06:11:09Z</cp:lastPrinted>
  <dcterms:created xsi:type="dcterms:W3CDTF">2018-11-08T04:27:56Z</dcterms:created>
  <dcterms:modified xsi:type="dcterms:W3CDTF">2018-11-08T16:50:50Z</dcterms:modified>
</cp:coreProperties>
</file>