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568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5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1B5DE-FAD0-F548-A8AE-5347EAC0B373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A2779-70F3-E24C-9B73-5E036007D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6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E4F3A-0DFC-A34A-B48C-428BA1F63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66A1D-0121-F44A-AA5C-17CDB6A43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48720-15BC-DE4B-936C-44C6B92C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F3AB-8D88-E44B-872C-E4DFBD7F7964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B8FA3-642E-6644-B1BE-E9C1EA1E5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C7489-EE95-F345-ADE8-069E432A2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0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ACB2-F45F-954B-B98C-97806A195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2F5D3-1E3A-5E4E-B0FB-84DCDB88E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8E191-3E43-4543-9E16-533556612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F7477-E016-A54C-AA4F-5D8382D778AE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8C7A4-C0EB-2546-8983-D22C0221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10491-A415-8042-B1B7-663D293A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1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A306F8-6A12-9E41-917E-47506B681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751C9-5540-9342-96A1-845A2B08E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4A9AA-D7F2-DA47-8AF7-E4AEEEEB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6015-6D03-4D45-8E47-DCC57B7D4926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7F908-77F9-E24A-8B6D-E87CEADF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D7A59-EDA2-ED46-BE95-D3EB5484A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3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D6E45-6E78-134C-A22E-213FBAD0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05A29-D274-0C49-8ECA-1F4F78D4F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EC26E-8FDA-2B45-BED9-3467FA3C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03F8-6813-FB4D-A4FF-E9DACE6E0AEB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10C09-8655-9E45-A9DE-56741A6E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680A7-3A6B-844F-A410-B133F6B0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0A914-FA6D-F74E-B0EE-C00129937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73DDB-8A01-8440-9FC4-D1476773F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15429-668E-ED48-9753-E1E1B49A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D37A-502E-3742-B271-6F10500459C4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BE50C-4E16-2741-ADA9-00F71941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F2629-B675-BE4F-A95D-A9A0B093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8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B113A-1A7A-EA40-B527-2A2775577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EACB4-055D-E847-834D-1842A86C8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DB9FD-907E-A248-9943-DF1ADE7E7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C156D-47BB-834A-84A4-F6CF6FD3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59F9-480E-7441-89B1-D27A351BECDD}" type="datetime1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BDD9E-D91A-BC4D-B455-6AB993371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5AD03-9A7A-7C47-82C0-D1790086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8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B7CF-86D7-7F4B-AED5-9C794ED06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440AC-B339-D04B-8448-DAEEAD21A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16949-0D28-EC4E-88DD-B94A237FA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0EB36-EB99-1348-AB92-6F4C7A948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3C80E-8D5D-DD46-93F4-EDA5AC4A13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12AD58-41FF-C946-94F4-3A61A4C84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4BB9-869D-7C40-B572-4B0FBFB931A2}" type="datetime1">
              <a:rPr lang="en-US" smtClean="0"/>
              <a:t>11/28/18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F125B-8BE8-A447-9657-99DC9A68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B27E4-9A04-5F47-ADE0-FD6F16F9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4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8698-FE99-5845-BDFD-E9637BAFD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B0D075-01AF-2C4B-9DAE-D407A9F2F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B2DA-614E-DA44-BC7B-E1E236F4B220}" type="datetime1">
              <a:rPr lang="en-US" smtClean="0"/>
              <a:t>11/28/18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0267F3-2236-B747-8C05-3DF27E441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B956A-1F31-0646-9AF1-5996B2F7D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E73F7A-D1DA-514C-8120-AD053C51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DAC7-FAA6-7741-9B2D-72AD7D2CF071}" type="datetime1">
              <a:rPr lang="en-US" smtClean="0"/>
              <a:t>11/28/18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857066-B426-3C44-AB75-ECDDCF11C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9C64B-9F9F-6F45-AFE1-364655FB8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6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5EBCA-0D68-AA4E-BCC7-AA5E17FDD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38F46-919C-3D4A-B8FB-BEA345C3D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3949A-13FD-314A-8E22-4AF8ABE9B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B29D4-8E7B-BD41-9C70-2C8E90BF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C495-1375-7D46-9B90-5574CA21855A}" type="datetime1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A5DE-E077-084F-BE51-38FAEC325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A5CD1-9EC0-5240-B5BB-F15C9AAC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858EA-B862-D147-A16C-4132D0275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427A5-320B-FE4D-B14F-ACF42764E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9A3D9-E244-FC49-963E-FD438D430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F00A6-4421-EA47-8CCE-88086083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4AEB-2AB8-CB44-9A35-AAD64A3E5B30}" type="datetime1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B70E3-552A-7C4D-B29C-C9B2C77C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248CE-8075-D748-B46F-9DEEC2721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6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440BD-7D68-AE45-82EF-3E7CE0092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062E0-409B-7D44-890A-620B60C40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B1356-DA15-F745-82D6-794F0A1F8E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5E4A4-181C-4A4A-A040-B1D3B637585E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4D558-BD8F-614B-A10E-45D18605B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3AD68-CD70-D34F-B890-84A3D28DC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D021-A6C4-274D-8818-A5F600CAB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5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5AE93-04C5-1B42-9B55-594E4DA526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MVTX Status - WBS 3.2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14ECA-3848-614F-8F58-282FA9E43F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Ming Liu</a:t>
            </a:r>
          </a:p>
          <a:p>
            <a:r>
              <a:rPr lang="en-US" dirty="0" err="1"/>
              <a:t>sPHENIX</a:t>
            </a:r>
            <a:r>
              <a:rPr lang="en-US" dirty="0"/>
              <a:t> L2 Meeting </a:t>
            </a:r>
          </a:p>
          <a:p>
            <a:r>
              <a:rPr lang="en-US" dirty="0"/>
              <a:t>11/29/2018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7E9C6-458B-E741-B1E9-D65D871B0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9C76-FD03-4744-847C-81AF9B75D63B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2ABD5-5C7E-A049-AA15-DCB0AC6C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9B728-AD7D-DB41-A542-1D1A560B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4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868C-337F-F24F-BBC7-5145F8154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2481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66EF1-50AD-4648-BDF0-E21A909D8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063"/>
            <a:ext cx="10515600" cy="53322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RU and Stave procurement in progress</a:t>
            </a:r>
          </a:p>
          <a:p>
            <a:pPr lvl="1"/>
            <a:r>
              <a:rPr lang="en-US" dirty="0"/>
              <a:t>Tom is working on the paperwork through OSP at UTK, more news in two weeks  </a:t>
            </a:r>
          </a:p>
          <a:p>
            <a:pPr lvl="1"/>
            <a:r>
              <a:rPr lang="en-US" dirty="0"/>
              <a:t>Technical doc and paperwork were prepared and sent to UTK from BNL</a:t>
            </a:r>
          </a:p>
          <a:p>
            <a:pPr lvl="1"/>
            <a:endParaRPr lang="en-US" dirty="0"/>
          </a:p>
          <a:p>
            <a:r>
              <a:rPr lang="en-US" dirty="0"/>
              <a:t>MVTX project in P6</a:t>
            </a:r>
          </a:p>
          <a:p>
            <a:pPr lvl="1"/>
            <a:r>
              <a:rPr lang="en-US" dirty="0"/>
              <a:t>Work in progress on funding details</a:t>
            </a:r>
          </a:p>
          <a:p>
            <a:pPr lvl="2"/>
            <a:r>
              <a:rPr lang="en-US" dirty="0"/>
              <a:t>Split engineering/tech T&amp;E among LANL, MIT, LBNL, BNL etc.</a:t>
            </a:r>
          </a:p>
          <a:p>
            <a:pPr lvl="1"/>
            <a:r>
              <a:rPr lang="en-US" dirty="0"/>
              <a:t>Adjustment in WBS scope (some moved to WBS 2.x) to keep the total cost under $5M cap</a:t>
            </a:r>
          </a:p>
          <a:p>
            <a:pPr lvl="1"/>
            <a:r>
              <a:rPr lang="en-US" dirty="0"/>
              <a:t>To be updated at Dec. </a:t>
            </a:r>
            <a:r>
              <a:rPr lang="en-US" dirty="0" err="1"/>
              <a:t>sPHENIX</a:t>
            </a:r>
            <a:r>
              <a:rPr lang="en-US" dirty="0"/>
              <a:t> collaboration meeting</a:t>
            </a:r>
          </a:p>
          <a:p>
            <a:pPr lvl="1"/>
            <a:endParaRPr lang="en-US" dirty="0"/>
          </a:p>
          <a:p>
            <a:r>
              <a:rPr lang="en-US" dirty="0"/>
              <a:t>MVTX Interim Design Review, 11/19/2018 	</a:t>
            </a:r>
          </a:p>
          <a:p>
            <a:pPr lvl="1"/>
            <a:r>
              <a:rPr lang="en-US" dirty="0"/>
              <a:t>Led by John Haggerty, draft recommendations being circulated</a:t>
            </a:r>
          </a:p>
          <a:p>
            <a:pPr lvl="2"/>
            <a:r>
              <a:rPr lang="en-US" dirty="0"/>
              <a:t>no evident showstoppers  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indico.bnl.gov</a:t>
            </a:r>
            <a:r>
              <a:rPr lang="en-US" dirty="0"/>
              <a:t>/event/5351/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CEC64-66CF-C445-BE54-217C7DE01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252E-7D6E-2945-ACF3-AAF3C38A8A9C}" type="datetime1">
              <a:rPr lang="en-US" smtClean="0"/>
              <a:t>11/28/18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1BCDC-67BB-054D-AFF2-991085388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MVTX Status - </a:t>
            </a:r>
            <a:r>
              <a:rPr lang="en-US" dirty="0" err="1"/>
              <a:t>sPHENIX</a:t>
            </a:r>
            <a:r>
              <a:rPr lang="en-US" dirty="0"/>
              <a:t>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7D236-BAED-DE4A-8FA8-8D80AF82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57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B7BB29C8-9798-8C46-92C0-49337ADA7AE4}"/>
              </a:ext>
            </a:extLst>
          </p:cNvPr>
          <p:cNvGrpSpPr/>
          <p:nvPr/>
        </p:nvGrpSpPr>
        <p:grpSpPr>
          <a:xfrm>
            <a:off x="6759692" y="1697323"/>
            <a:ext cx="4856051" cy="5101264"/>
            <a:chOff x="5049650" y="1106491"/>
            <a:chExt cx="3642038" cy="382594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387C7E3-4B69-F940-93FD-857F7E7233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15" t="-80" r="24423" b="7054"/>
            <a:stretch/>
          </p:blipFill>
          <p:spPr>
            <a:xfrm>
              <a:off x="5049650" y="1106491"/>
              <a:ext cx="3642038" cy="3323492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97FE7CD-4329-724F-B8EE-803D4FA5F434}"/>
                </a:ext>
              </a:extLst>
            </p:cNvPr>
            <p:cNvCxnSpPr/>
            <p:nvPr/>
          </p:nvCxnSpPr>
          <p:spPr>
            <a:xfrm>
              <a:off x="6931029" y="3210050"/>
              <a:ext cx="19783" cy="147710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824E63E-D0AC-F145-976B-2D261B35822F}"/>
                </a:ext>
              </a:extLst>
            </p:cNvPr>
            <p:cNvCxnSpPr/>
            <p:nvPr/>
          </p:nvCxnSpPr>
          <p:spPr>
            <a:xfrm flipH="1">
              <a:off x="5671531" y="4212373"/>
              <a:ext cx="6594" cy="47478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902F7ED-7893-284C-A77C-A434F030C900}"/>
                </a:ext>
              </a:extLst>
            </p:cNvPr>
            <p:cNvSpPr txBox="1"/>
            <p:nvPr/>
          </p:nvSpPr>
          <p:spPr>
            <a:xfrm>
              <a:off x="5678125" y="4617016"/>
              <a:ext cx="1290775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/>
                <a:t>L = 350.0 cm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D99A1C2-2F3D-6249-A1FD-397FF8FB95FA}"/>
                </a:ext>
              </a:extLst>
            </p:cNvPr>
            <p:cNvCxnSpPr/>
            <p:nvPr/>
          </p:nvCxnSpPr>
          <p:spPr>
            <a:xfrm flipH="1">
              <a:off x="5671531" y="4583282"/>
              <a:ext cx="37587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1A5A1EF-8ECC-F042-89FF-66080EC801C2}"/>
                </a:ext>
              </a:extLst>
            </p:cNvPr>
            <p:cNvCxnSpPr/>
            <p:nvPr/>
          </p:nvCxnSpPr>
          <p:spPr>
            <a:xfrm>
              <a:off x="6588129" y="4583282"/>
              <a:ext cx="36800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177BE255-684C-E54A-9A47-EF7C12322D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3" t="18027" r="20833" b="18029"/>
          <a:stretch/>
        </p:blipFill>
        <p:spPr>
          <a:xfrm>
            <a:off x="174339" y="2547403"/>
            <a:ext cx="6638941" cy="37936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7209CF-DDA5-424C-89CC-F8398F7C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8931"/>
            <a:ext cx="11460251" cy="897400"/>
          </a:xfrm>
        </p:spPr>
        <p:txBody>
          <a:bodyPr>
            <a:normAutofit fontScale="90000"/>
          </a:bodyPr>
          <a:lstStyle/>
          <a:p>
            <a:r>
              <a:rPr lang="en-US" dirty="0"/>
              <a:t>Progress with MVTX Global Mechanical Integration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6626B-2D3E-B84C-90B6-75B6EA643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1" y="845688"/>
            <a:ext cx="9552629" cy="1261102"/>
          </a:xfrm>
        </p:spPr>
        <p:txBody>
          <a:bodyPr>
            <a:normAutofit/>
          </a:bodyPr>
          <a:lstStyle/>
          <a:p>
            <a:r>
              <a:rPr lang="en-US" dirty="0"/>
              <a:t>MVTX service barrel design proposed, with two parts:</a:t>
            </a:r>
          </a:p>
          <a:p>
            <a:pPr lvl="1"/>
            <a:r>
              <a:rPr lang="en-US" dirty="0"/>
              <a:t>Part-1: from MVTX to PP-1b, all power PCB, 40cm</a:t>
            </a:r>
          </a:p>
          <a:p>
            <a:pPr lvl="1"/>
            <a:r>
              <a:rPr lang="en-US" dirty="0"/>
              <a:t>Part-2: length TBD later, from PP-1b to PP-2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C53DA-8E58-8E48-B760-5722EB3F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11/19/2018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7FD2F-EC48-9F47-8545-BA86B272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Interim Design Review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652BA-C0A8-5E4B-895C-A37CC4F56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B7C4-7EFF-464D-8315-689B7A5A9DB8}" type="slidenum">
              <a:rPr lang="en-US" smtClean="0"/>
              <a:t>3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C1AA87-505C-2848-84D1-D6A9DBD82CD1}"/>
              </a:ext>
            </a:extLst>
          </p:cNvPr>
          <p:cNvSpPr txBox="1"/>
          <p:nvPr/>
        </p:nvSpPr>
        <p:spPr>
          <a:xfrm>
            <a:off x="3749377" y="3352910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TPC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68B7E0-B816-AD4C-A45A-D37CDFC04F8D}"/>
              </a:ext>
            </a:extLst>
          </p:cNvPr>
          <p:cNvSpPr txBox="1"/>
          <p:nvPr/>
        </p:nvSpPr>
        <p:spPr>
          <a:xfrm>
            <a:off x="9134449" y="3731197"/>
            <a:ext cx="55335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</a:rPr>
              <a:t>TPC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677FCE3-F3B7-864F-86D4-388BC749A49A}"/>
              </a:ext>
            </a:extLst>
          </p:cNvPr>
          <p:cNvCxnSpPr>
            <a:cxnSpLocks/>
          </p:cNvCxnSpPr>
          <p:nvPr/>
        </p:nvCxnSpPr>
        <p:spPr>
          <a:xfrm flipH="1" flipV="1">
            <a:off x="6421730" y="2810829"/>
            <a:ext cx="2389268" cy="1125552"/>
          </a:xfrm>
          <a:prstGeom prst="straightConnector1">
            <a:avLst/>
          </a:prstGeom>
          <a:ln w="15875">
            <a:solidFill>
              <a:srgbClr val="032A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6B88C94-11AB-A34B-89BB-A48E3D4CE76C}"/>
              </a:ext>
            </a:extLst>
          </p:cNvPr>
          <p:cNvCxnSpPr>
            <a:cxnSpLocks/>
          </p:cNvCxnSpPr>
          <p:nvPr/>
        </p:nvCxnSpPr>
        <p:spPr>
          <a:xfrm flipH="1">
            <a:off x="6421730" y="4928434"/>
            <a:ext cx="2389269" cy="1183641"/>
          </a:xfrm>
          <a:prstGeom prst="straightConnector1">
            <a:avLst/>
          </a:prstGeom>
          <a:ln w="15875">
            <a:solidFill>
              <a:srgbClr val="032A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F5D623-BED3-7340-A314-0B558AF957D1}"/>
              </a:ext>
            </a:extLst>
          </p:cNvPr>
          <p:cNvSpPr txBox="1"/>
          <p:nvPr/>
        </p:nvSpPr>
        <p:spPr>
          <a:xfrm>
            <a:off x="9471716" y="6112076"/>
            <a:ext cx="189767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/>
              <a:t>R= 209.6cm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3FA61A-9F8B-6449-8E7A-BC01D56A707E}"/>
              </a:ext>
            </a:extLst>
          </p:cNvPr>
          <p:cNvSpPr txBox="1"/>
          <p:nvPr/>
        </p:nvSpPr>
        <p:spPr>
          <a:xfrm>
            <a:off x="3467290" y="4038600"/>
            <a:ext cx="63677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</a:rPr>
              <a:t>INTT</a:t>
            </a:r>
          </a:p>
        </p:txBody>
      </p:sp>
      <p:sp>
        <p:nvSpPr>
          <p:cNvPr id="20" name="Rounded Rectangular Callout 19">
            <a:extLst>
              <a:ext uri="{FF2B5EF4-FFF2-40B4-BE49-F238E27FC236}">
                <a16:creationId xmlns:a16="http://schemas.microsoft.com/office/drawing/2014/main" id="{295643BE-0685-3045-A24C-8355AB06EAE7}"/>
              </a:ext>
            </a:extLst>
          </p:cNvPr>
          <p:cNvSpPr/>
          <p:nvPr/>
        </p:nvSpPr>
        <p:spPr>
          <a:xfrm>
            <a:off x="4149144" y="5039643"/>
            <a:ext cx="1032457" cy="522957"/>
          </a:xfrm>
          <a:prstGeom prst="wedgeRoundRectCallout">
            <a:avLst>
              <a:gd name="adj1" fmla="val -79092"/>
              <a:gd name="adj2" fmla="val -133122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MVTX</a:t>
            </a:r>
          </a:p>
        </p:txBody>
      </p:sp>
      <p:sp>
        <p:nvSpPr>
          <p:cNvPr id="17" name="Line Callout 1 16">
            <a:extLst>
              <a:ext uri="{FF2B5EF4-FFF2-40B4-BE49-F238E27FC236}">
                <a16:creationId xmlns:a16="http://schemas.microsoft.com/office/drawing/2014/main" id="{78876F0D-4A22-7B48-A333-470AE795B764}"/>
              </a:ext>
            </a:extLst>
          </p:cNvPr>
          <p:cNvSpPr/>
          <p:nvPr/>
        </p:nvSpPr>
        <p:spPr>
          <a:xfrm>
            <a:off x="4429822" y="5631018"/>
            <a:ext cx="1636324" cy="541183"/>
          </a:xfrm>
          <a:prstGeom prst="borderCallout1">
            <a:avLst>
              <a:gd name="adj1" fmla="val 18750"/>
              <a:gd name="adj2" fmla="val -8333"/>
              <a:gd name="adj3" fmla="val -201326"/>
              <a:gd name="adj4" fmla="val -7829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>
                <a:solidFill>
                  <a:srgbClr val="032AFF"/>
                </a:solidFill>
              </a:rPr>
              <a:t>PP-1a:</a:t>
            </a:r>
            <a:r>
              <a:rPr lang="en-US" sz="1867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1467" dirty="0">
                <a:solidFill>
                  <a:srgbClr val="FF0000"/>
                </a:solidFill>
              </a:rPr>
              <a:t>short </a:t>
            </a:r>
            <a:r>
              <a:rPr lang="en-US" sz="1333" dirty="0">
                <a:solidFill>
                  <a:srgbClr val="FF0000"/>
                </a:solidFill>
              </a:rPr>
              <a:t>signal cables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5" name="Line Callout 1 24">
            <a:extLst>
              <a:ext uri="{FF2B5EF4-FFF2-40B4-BE49-F238E27FC236}">
                <a16:creationId xmlns:a16="http://schemas.microsoft.com/office/drawing/2014/main" id="{86B581C8-07AF-BA47-8B48-6AF1A5CE5EA6}"/>
              </a:ext>
            </a:extLst>
          </p:cNvPr>
          <p:cNvSpPr/>
          <p:nvPr/>
        </p:nvSpPr>
        <p:spPr>
          <a:xfrm>
            <a:off x="711200" y="5924612"/>
            <a:ext cx="1219200" cy="816864"/>
          </a:xfrm>
          <a:prstGeom prst="borderCallout1">
            <a:avLst>
              <a:gd name="adj1" fmla="val 18750"/>
              <a:gd name="adj2" fmla="val -8333"/>
              <a:gd name="adj3" fmla="val -155183"/>
              <a:gd name="adj4" fmla="val -2855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32AFF"/>
                </a:solidFill>
              </a:rPr>
              <a:t>PP-2:</a:t>
            </a:r>
          </a:p>
          <a:p>
            <a:pPr algn="ctr"/>
            <a:r>
              <a:rPr lang="en-US" sz="1333" dirty="0">
                <a:solidFill>
                  <a:srgbClr val="FF0000"/>
                </a:solidFill>
              </a:rPr>
              <a:t>Signal and power cables</a:t>
            </a:r>
          </a:p>
        </p:txBody>
      </p:sp>
      <p:sp>
        <p:nvSpPr>
          <p:cNvPr id="26" name="Line Callout 1 25">
            <a:extLst>
              <a:ext uri="{FF2B5EF4-FFF2-40B4-BE49-F238E27FC236}">
                <a16:creationId xmlns:a16="http://schemas.microsoft.com/office/drawing/2014/main" id="{C666C57B-CABF-0145-A905-3645D8C827DC}"/>
              </a:ext>
            </a:extLst>
          </p:cNvPr>
          <p:cNvSpPr/>
          <p:nvPr/>
        </p:nvSpPr>
        <p:spPr>
          <a:xfrm>
            <a:off x="3374394" y="6312754"/>
            <a:ext cx="1247759" cy="541183"/>
          </a:xfrm>
          <a:prstGeom prst="borderCallout1">
            <a:avLst>
              <a:gd name="adj1" fmla="val 18750"/>
              <a:gd name="adj2" fmla="val -8333"/>
              <a:gd name="adj3" fmla="val -321776"/>
              <a:gd name="adj4" fmla="val -96332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>
                <a:solidFill>
                  <a:srgbClr val="032AFF"/>
                </a:solidFill>
              </a:rPr>
              <a:t>PP-1b:</a:t>
            </a:r>
            <a:r>
              <a:rPr lang="en-US" sz="1867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1467" dirty="0">
                <a:solidFill>
                  <a:srgbClr val="FF0000"/>
                </a:solidFill>
              </a:rPr>
              <a:t>power cables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" name="Line Callout 2 28">
            <a:extLst>
              <a:ext uri="{FF2B5EF4-FFF2-40B4-BE49-F238E27FC236}">
                <a16:creationId xmlns:a16="http://schemas.microsoft.com/office/drawing/2014/main" id="{C8628ACB-8929-C74D-90D7-8505832A2F74}"/>
              </a:ext>
            </a:extLst>
          </p:cNvPr>
          <p:cNvSpPr/>
          <p:nvPr/>
        </p:nvSpPr>
        <p:spPr>
          <a:xfrm>
            <a:off x="1320800" y="3323336"/>
            <a:ext cx="1219200" cy="816864"/>
          </a:xfrm>
          <a:prstGeom prst="borderCallout2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Service Barrel</a:t>
            </a:r>
          </a:p>
        </p:txBody>
      </p:sp>
    </p:spTree>
    <p:extLst>
      <p:ext uri="{BB962C8B-B14F-4D97-AF65-F5344CB8AC3E}">
        <p14:creationId xmlns:p14="http://schemas.microsoft.com/office/powerpoint/2010/main" val="143680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6B1F-037F-8A4D-9E27-4AA9C0A52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0314"/>
          </a:xfrm>
        </p:spPr>
        <p:txBody>
          <a:bodyPr/>
          <a:lstStyle/>
          <a:p>
            <a:r>
              <a:rPr lang="en-US" dirty="0"/>
              <a:t>Near Term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BC640-1782-EE4E-84AC-ED94FE521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782" y="1022679"/>
            <a:ext cx="11105289" cy="53713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CERN/ALICE visit planned ~end of January 2019 </a:t>
            </a:r>
          </a:p>
          <a:p>
            <a:pPr lvl="1"/>
            <a:r>
              <a:rPr lang="en-US" dirty="0"/>
              <a:t>Walt, Ming, and MIT/</a:t>
            </a:r>
            <a:r>
              <a:rPr lang="en-US" dirty="0" err="1"/>
              <a:t>Bolek</a:t>
            </a:r>
            <a:r>
              <a:rPr lang="en-US" dirty="0"/>
              <a:t>, Jim, Ross et al</a:t>
            </a:r>
          </a:p>
          <a:p>
            <a:pPr lvl="1"/>
            <a:r>
              <a:rPr lang="en-US" dirty="0"/>
              <a:t>Mechanical design and integration </a:t>
            </a:r>
          </a:p>
          <a:p>
            <a:pPr lvl="1"/>
            <a:r>
              <a:rPr lang="en-US" dirty="0"/>
              <a:t>Produce 5 staves for MVTX telescope </a:t>
            </a:r>
          </a:p>
          <a:p>
            <a:r>
              <a:rPr lang="en-US" dirty="0"/>
              <a:t>Preparation for MVTX stave production at CERN</a:t>
            </a:r>
          </a:p>
          <a:p>
            <a:pPr lvl="1"/>
            <a:r>
              <a:rPr lang="en-US" dirty="0"/>
              <a:t>One LANL PD hired at CERN</a:t>
            </a:r>
          </a:p>
          <a:p>
            <a:pPr lvl="1"/>
            <a:r>
              <a:rPr lang="en-US" dirty="0"/>
              <a:t>MIT student/postdoc/tech help at CERN, under discussion </a:t>
            </a:r>
          </a:p>
          <a:p>
            <a:pPr lvl="1"/>
            <a:r>
              <a:rPr lang="en-US" dirty="0"/>
              <a:t>LBNL will start preparing the MVTX detector lab as soon as funds will transferred </a:t>
            </a:r>
          </a:p>
          <a:p>
            <a:pPr lvl="1"/>
            <a:endParaRPr lang="en-US" dirty="0"/>
          </a:p>
          <a:p>
            <a:r>
              <a:rPr lang="en-US" dirty="0" err="1"/>
              <a:t>Fermilab</a:t>
            </a:r>
            <a:r>
              <a:rPr lang="en-US" dirty="0"/>
              <a:t> beam test with INTT, ~May 2019</a:t>
            </a:r>
          </a:p>
          <a:p>
            <a:pPr lvl="1"/>
            <a:r>
              <a:rPr lang="en-US" dirty="0"/>
              <a:t>Waiting for HDI cables for INTT</a:t>
            </a:r>
          </a:p>
          <a:p>
            <a:pPr lvl="1"/>
            <a:r>
              <a:rPr lang="en-US" dirty="0"/>
              <a:t>MVTX telescope will be ready  ~March 2019</a:t>
            </a:r>
          </a:p>
          <a:p>
            <a:pPr lvl="1"/>
            <a:r>
              <a:rPr lang="en-US" dirty="0"/>
              <a:t>A joint test beam proposal being developed </a:t>
            </a:r>
          </a:p>
          <a:p>
            <a:pPr lvl="1"/>
            <a:r>
              <a:rPr lang="en-US" dirty="0"/>
              <a:t>Test global tracking, timing etc.</a:t>
            </a:r>
          </a:p>
          <a:p>
            <a:r>
              <a:rPr lang="en-US" dirty="0"/>
              <a:t>Possible MVTX beam test at LBNL</a:t>
            </a:r>
          </a:p>
          <a:p>
            <a:pPr lvl="1"/>
            <a:r>
              <a:rPr lang="en-US" dirty="0"/>
              <a:t>MVXT sensor and readout electronics characterization etc.</a:t>
            </a:r>
          </a:p>
          <a:p>
            <a:pPr lvl="1"/>
            <a:r>
              <a:rPr lang="en-US" dirty="0"/>
              <a:t>Details under discussion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DB24C-2A42-F942-BCE7-40BD8931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A02-D440-F348-A814-274DF63A827A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39862-052B-144C-BA52-C32C2ABC3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1F31D-3C96-EB41-ABE6-EF14DC95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9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DD22-6CE3-9041-9E45-A2353AEC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MVTX &amp; Tracking </a:t>
            </a:r>
            <a:r>
              <a:rPr lang="en-US" dirty="0" err="1"/>
              <a:t>Workfest</a:t>
            </a:r>
            <a:r>
              <a:rPr lang="en-US" dirty="0"/>
              <a:t> at FUS, 12/5, 8-9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1FBC4-7942-794E-ADAD-80141B95C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575"/>
            <a:ext cx="10515600" cy="46563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Update project cost &amp; schedule </a:t>
            </a:r>
          </a:p>
          <a:p>
            <a:r>
              <a:rPr lang="en-US" dirty="0"/>
              <a:t>Discuss and update institution roles </a:t>
            </a:r>
          </a:p>
          <a:p>
            <a:pPr lvl="1"/>
            <a:r>
              <a:rPr lang="en-US" dirty="0"/>
              <a:t>Tasks, resources and schedules  </a:t>
            </a:r>
          </a:p>
          <a:p>
            <a:r>
              <a:rPr lang="en-US" dirty="0"/>
              <a:t>Improve MVTX related tracking and analysis   </a:t>
            </a:r>
          </a:p>
          <a:p>
            <a:pPr lvl="1"/>
            <a:r>
              <a:rPr lang="en-US" dirty="0"/>
              <a:t>Decision regarding number of layers of the INTT during the collaboration meeting </a:t>
            </a:r>
          </a:p>
          <a:p>
            <a:pPr lvl="1"/>
            <a:r>
              <a:rPr lang="en-US" dirty="0"/>
              <a:t>Update tracking software </a:t>
            </a:r>
          </a:p>
          <a:p>
            <a:pPr lvl="1"/>
            <a:r>
              <a:rPr lang="en-US" dirty="0"/>
              <a:t>Update physics plots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Draft agenda,</a:t>
            </a:r>
          </a:p>
          <a:p>
            <a:pPr marL="0" indent="0">
              <a:buNone/>
            </a:pPr>
            <a:r>
              <a:rPr lang="en-US" sz="1600" dirty="0"/>
              <a:t>https://</a:t>
            </a:r>
            <a:r>
              <a:rPr lang="en-US" sz="1600" dirty="0" err="1"/>
              <a:t>docs.google.com</a:t>
            </a:r>
            <a:r>
              <a:rPr lang="en-US" sz="1600" dirty="0"/>
              <a:t>/document/d/1oqJOvoqNYKJQM1N8acV2lidam84iOIE4uLY1kfrC20o/</a:t>
            </a:r>
            <a:r>
              <a:rPr lang="en-US" sz="1600" dirty="0" err="1"/>
              <a:t>edit?usp</a:t>
            </a:r>
            <a:r>
              <a:rPr lang="en-US" sz="1600" dirty="0"/>
              <a:t>=sharing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8A42C-AA14-334F-9D29-45A525EAA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11F-EE42-9841-A6ED-6E0B2FFB748C}" type="datetime1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EDF92-3214-5546-84E2-93938B51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78CD1-F399-EF40-8C94-08C0A4B5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D021-A6C4-274D-8818-A5F600CABB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7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416</Words>
  <Application>Microsoft Macintosh PowerPoint</Application>
  <PresentationFormat>Widescreen</PresentationFormat>
  <Paragraphs>81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MVTX Status - WBS 3.2</vt:lpstr>
      <vt:lpstr>Project Status</vt:lpstr>
      <vt:lpstr>Progress with MVTX Global Mechanical Integration </vt:lpstr>
      <vt:lpstr>Near Term Plan</vt:lpstr>
      <vt:lpstr>MVTX &amp; Tracking Workfest at FUS, 12/5, 8-9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Status - WBS 3.2</dc:title>
  <dc:creator>Microsoft Office User</dc:creator>
  <cp:lastModifiedBy>Microsoft Office User</cp:lastModifiedBy>
  <cp:revision>47</cp:revision>
  <dcterms:created xsi:type="dcterms:W3CDTF">2018-11-28T18:34:11Z</dcterms:created>
  <dcterms:modified xsi:type="dcterms:W3CDTF">2018-11-29T05:42:07Z</dcterms:modified>
</cp:coreProperties>
</file>