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39"/>
  </p:notesMasterIdLst>
  <p:handoutMasterIdLst>
    <p:handoutMasterId r:id="rId40"/>
  </p:handoutMasterIdLst>
  <p:sldIdLst>
    <p:sldId id="256" r:id="rId3"/>
    <p:sldId id="270" r:id="rId4"/>
    <p:sldId id="258" r:id="rId5"/>
    <p:sldId id="271" r:id="rId6"/>
    <p:sldId id="272" r:id="rId7"/>
    <p:sldId id="280" r:id="rId8"/>
    <p:sldId id="281" r:id="rId9"/>
    <p:sldId id="282" r:id="rId10"/>
    <p:sldId id="283" r:id="rId11"/>
    <p:sldId id="284" r:id="rId12"/>
    <p:sldId id="285" r:id="rId13"/>
    <p:sldId id="286" r:id="rId14"/>
    <p:sldId id="273" r:id="rId15"/>
    <p:sldId id="287" r:id="rId16"/>
    <p:sldId id="288" r:id="rId17"/>
    <p:sldId id="289" r:id="rId18"/>
    <p:sldId id="290" r:id="rId19"/>
    <p:sldId id="274" r:id="rId20"/>
    <p:sldId id="275" r:id="rId21"/>
    <p:sldId id="276" r:id="rId22"/>
    <p:sldId id="277" r:id="rId23"/>
    <p:sldId id="278" r:id="rId24"/>
    <p:sldId id="279" r:id="rId25"/>
    <p:sldId id="298" r:id="rId26"/>
    <p:sldId id="299" r:id="rId27"/>
    <p:sldId id="300" r:id="rId28"/>
    <p:sldId id="301" r:id="rId29"/>
    <p:sldId id="291" r:id="rId30"/>
    <p:sldId id="292" r:id="rId31"/>
    <p:sldId id="293" r:id="rId32"/>
    <p:sldId id="294" r:id="rId33"/>
    <p:sldId id="302" r:id="rId34"/>
    <p:sldId id="303" r:id="rId35"/>
    <p:sldId id="295" r:id="rId36"/>
    <p:sldId id="296" r:id="rId37"/>
    <p:sldId id="297" r:id="rId38"/>
  </p:sldIdLst>
  <p:sldSz cx="12060238" cy="6858000"/>
  <p:notesSz cx="6858000" cy="9144000"/>
  <p:defaultTextStyle>
    <a:defPPr>
      <a:defRPr lang="en-US"/>
    </a:defPPr>
    <a:lvl1pPr marL="0" algn="l" defTabSz="582061" rtl="0" eaLnBrk="1" latinLnBrk="0" hangingPunct="1">
      <a:defRPr sz="2300" kern="1200">
        <a:solidFill>
          <a:schemeClr val="tx1"/>
        </a:solidFill>
        <a:latin typeface="+mn-lt"/>
        <a:ea typeface="+mn-ea"/>
        <a:cs typeface="+mn-cs"/>
      </a:defRPr>
    </a:lvl1pPr>
    <a:lvl2pPr marL="582061" algn="l" defTabSz="582061" rtl="0" eaLnBrk="1" latinLnBrk="0" hangingPunct="1">
      <a:defRPr sz="2300" kern="1200">
        <a:solidFill>
          <a:schemeClr val="tx1"/>
        </a:solidFill>
        <a:latin typeface="+mn-lt"/>
        <a:ea typeface="+mn-ea"/>
        <a:cs typeface="+mn-cs"/>
      </a:defRPr>
    </a:lvl2pPr>
    <a:lvl3pPr marL="1164123" algn="l" defTabSz="582061" rtl="0" eaLnBrk="1" latinLnBrk="0" hangingPunct="1">
      <a:defRPr sz="2300" kern="1200">
        <a:solidFill>
          <a:schemeClr val="tx1"/>
        </a:solidFill>
        <a:latin typeface="+mn-lt"/>
        <a:ea typeface="+mn-ea"/>
        <a:cs typeface="+mn-cs"/>
      </a:defRPr>
    </a:lvl3pPr>
    <a:lvl4pPr marL="1746184" algn="l" defTabSz="582061" rtl="0" eaLnBrk="1" latinLnBrk="0" hangingPunct="1">
      <a:defRPr sz="2300" kern="1200">
        <a:solidFill>
          <a:schemeClr val="tx1"/>
        </a:solidFill>
        <a:latin typeface="+mn-lt"/>
        <a:ea typeface="+mn-ea"/>
        <a:cs typeface="+mn-cs"/>
      </a:defRPr>
    </a:lvl4pPr>
    <a:lvl5pPr marL="2328245" algn="l" defTabSz="582061" rtl="0" eaLnBrk="1" latinLnBrk="0" hangingPunct="1">
      <a:defRPr sz="2300" kern="1200">
        <a:solidFill>
          <a:schemeClr val="tx1"/>
        </a:solidFill>
        <a:latin typeface="+mn-lt"/>
        <a:ea typeface="+mn-ea"/>
        <a:cs typeface="+mn-cs"/>
      </a:defRPr>
    </a:lvl5pPr>
    <a:lvl6pPr marL="2910307" algn="l" defTabSz="582061" rtl="0" eaLnBrk="1" latinLnBrk="0" hangingPunct="1">
      <a:defRPr sz="2300" kern="1200">
        <a:solidFill>
          <a:schemeClr val="tx1"/>
        </a:solidFill>
        <a:latin typeface="+mn-lt"/>
        <a:ea typeface="+mn-ea"/>
        <a:cs typeface="+mn-cs"/>
      </a:defRPr>
    </a:lvl6pPr>
    <a:lvl7pPr marL="3492368" algn="l" defTabSz="582061" rtl="0" eaLnBrk="1" latinLnBrk="0" hangingPunct="1">
      <a:defRPr sz="2300" kern="1200">
        <a:solidFill>
          <a:schemeClr val="tx1"/>
        </a:solidFill>
        <a:latin typeface="+mn-lt"/>
        <a:ea typeface="+mn-ea"/>
        <a:cs typeface="+mn-cs"/>
      </a:defRPr>
    </a:lvl7pPr>
    <a:lvl8pPr marL="4074429" algn="l" defTabSz="582061" rtl="0" eaLnBrk="1" latinLnBrk="0" hangingPunct="1">
      <a:defRPr sz="2300" kern="1200">
        <a:solidFill>
          <a:schemeClr val="tx1"/>
        </a:solidFill>
        <a:latin typeface="+mn-lt"/>
        <a:ea typeface="+mn-ea"/>
        <a:cs typeface="+mn-cs"/>
      </a:defRPr>
    </a:lvl8pPr>
    <a:lvl9pPr marL="4656491" algn="l" defTabSz="582061"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912" y="27"/>
      </p:cViewPr>
      <p:guideLst>
        <p:guide orient="horz" pos="2160"/>
        <p:guide pos="379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7937B0-5A54-AC4B-848B-2BF110F42713}" type="datetimeFigureOut">
              <a:rPr lang="en-US" smtClean="0"/>
              <a:t>4/24/2017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655816-1496-3948-A8B3-EEDEA5977207}" type="slidenum">
              <a:rPr lang="en-US" smtClean="0"/>
              <a:t>‹#›</a:t>
            </a:fld>
            <a:endParaRPr lang="en-US"/>
          </a:p>
        </p:txBody>
      </p:sp>
    </p:spTree>
    <p:extLst>
      <p:ext uri="{BB962C8B-B14F-4D97-AF65-F5344CB8AC3E}">
        <p14:creationId xmlns:p14="http://schemas.microsoft.com/office/powerpoint/2010/main" val="2214773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2DD28-CE26-B842-A8BA-FC19F387B2F5}" type="datetimeFigureOut">
              <a:rPr lang="en-US" smtClean="0"/>
              <a:t>4/24/2017</a:t>
            </a:fld>
            <a:endParaRPr lang="en-US"/>
          </a:p>
        </p:txBody>
      </p:sp>
      <p:sp>
        <p:nvSpPr>
          <p:cNvPr id="4" name="Slide Image Placeholder 3"/>
          <p:cNvSpPr>
            <a:spLocks noGrp="1" noRot="1" noChangeAspect="1"/>
          </p:cNvSpPr>
          <p:nvPr>
            <p:ph type="sldImg" idx="2"/>
          </p:nvPr>
        </p:nvSpPr>
        <p:spPr>
          <a:xfrm>
            <a:off x="414338" y="685800"/>
            <a:ext cx="6029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29440-0B81-8345-8084-FB580399F838}" type="slidenum">
              <a:rPr lang="en-US" smtClean="0"/>
              <a:t>‹#›</a:t>
            </a:fld>
            <a:endParaRPr lang="en-US"/>
          </a:p>
        </p:txBody>
      </p:sp>
    </p:spTree>
    <p:extLst>
      <p:ext uri="{BB962C8B-B14F-4D97-AF65-F5344CB8AC3E}">
        <p14:creationId xmlns:p14="http://schemas.microsoft.com/office/powerpoint/2010/main" val="586720208"/>
      </p:ext>
    </p:extLst>
  </p:cSld>
  <p:clrMap bg1="lt1" tx1="dk1" bg2="lt2" tx2="dk2" accent1="accent1" accent2="accent2" accent3="accent3" accent4="accent4" accent5="accent5" accent6="accent6" hlink="hlink" folHlink="folHlink"/>
  <p:hf hdr="0" ftr="0" dt="0"/>
  <p:notesStyle>
    <a:lvl1pPr marL="0" algn="l" defTabSz="582061" rtl="0" eaLnBrk="1" latinLnBrk="0" hangingPunct="1">
      <a:defRPr sz="1500" kern="1200">
        <a:solidFill>
          <a:schemeClr val="tx1"/>
        </a:solidFill>
        <a:latin typeface="+mn-lt"/>
        <a:ea typeface="+mn-ea"/>
        <a:cs typeface="+mn-cs"/>
      </a:defRPr>
    </a:lvl1pPr>
    <a:lvl2pPr marL="582061" algn="l" defTabSz="582061" rtl="0" eaLnBrk="1" latinLnBrk="0" hangingPunct="1">
      <a:defRPr sz="1500" kern="1200">
        <a:solidFill>
          <a:schemeClr val="tx1"/>
        </a:solidFill>
        <a:latin typeface="+mn-lt"/>
        <a:ea typeface="+mn-ea"/>
        <a:cs typeface="+mn-cs"/>
      </a:defRPr>
    </a:lvl2pPr>
    <a:lvl3pPr marL="1164123" algn="l" defTabSz="582061" rtl="0" eaLnBrk="1" latinLnBrk="0" hangingPunct="1">
      <a:defRPr sz="1500" kern="1200">
        <a:solidFill>
          <a:schemeClr val="tx1"/>
        </a:solidFill>
        <a:latin typeface="+mn-lt"/>
        <a:ea typeface="+mn-ea"/>
        <a:cs typeface="+mn-cs"/>
      </a:defRPr>
    </a:lvl3pPr>
    <a:lvl4pPr marL="1746184" algn="l" defTabSz="582061" rtl="0" eaLnBrk="1" latinLnBrk="0" hangingPunct="1">
      <a:defRPr sz="1500" kern="1200">
        <a:solidFill>
          <a:schemeClr val="tx1"/>
        </a:solidFill>
        <a:latin typeface="+mn-lt"/>
        <a:ea typeface="+mn-ea"/>
        <a:cs typeface="+mn-cs"/>
      </a:defRPr>
    </a:lvl4pPr>
    <a:lvl5pPr marL="2328245" algn="l" defTabSz="582061" rtl="0" eaLnBrk="1" latinLnBrk="0" hangingPunct="1">
      <a:defRPr sz="1500" kern="1200">
        <a:solidFill>
          <a:schemeClr val="tx1"/>
        </a:solidFill>
        <a:latin typeface="+mn-lt"/>
        <a:ea typeface="+mn-ea"/>
        <a:cs typeface="+mn-cs"/>
      </a:defRPr>
    </a:lvl5pPr>
    <a:lvl6pPr marL="2910307" algn="l" defTabSz="582061" rtl="0" eaLnBrk="1" latinLnBrk="0" hangingPunct="1">
      <a:defRPr sz="1500" kern="1200">
        <a:solidFill>
          <a:schemeClr val="tx1"/>
        </a:solidFill>
        <a:latin typeface="+mn-lt"/>
        <a:ea typeface="+mn-ea"/>
        <a:cs typeface="+mn-cs"/>
      </a:defRPr>
    </a:lvl6pPr>
    <a:lvl7pPr marL="3492368" algn="l" defTabSz="582061" rtl="0" eaLnBrk="1" latinLnBrk="0" hangingPunct="1">
      <a:defRPr sz="1500" kern="1200">
        <a:solidFill>
          <a:schemeClr val="tx1"/>
        </a:solidFill>
        <a:latin typeface="+mn-lt"/>
        <a:ea typeface="+mn-ea"/>
        <a:cs typeface="+mn-cs"/>
      </a:defRPr>
    </a:lvl7pPr>
    <a:lvl8pPr marL="4074429" algn="l" defTabSz="582061" rtl="0" eaLnBrk="1" latinLnBrk="0" hangingPunct="1">
      <a:defRPr sz="1500" kern="1200">
        <a:solidFill>
          <a:schemeClr val="tx1"/>
        </a:solidFill>
        <a:latin typeface="+mn-lt"/>
        <a:ea typeface="+mn-ea"/>
        <a:cs typeface="+mn-cs"/>
      </a:defRPr>
    </a:lvl8pPr>
    <a:lvl9pPr marL="4656491" algn="l" defTabSz="582061"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5613" y="1378519"/>
            <a:ext cx="1025120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09036" y="3886200"/>
            <a:ext cx="8442167" cy="1752600"/>
          </a:xfrm>
        </p:spPr>
        <p:txBody>
          <a:bodyPr/>
          <a:lstStyle>
            <a:lvl1pPr marL="0" indent="0" algn="ctr">
              <a:buNone/>
              <a:defRPr>
                <a:solidFill>
                  <a:schemeClr val="tx1">
                    <a:tint val="75000"/>
                  </a:schemeClr>
                </a:solidFill>
              </a:defRPr>
            </a:lvl1pPr>
            <a:lvl2pPr marL="582061" indent="0" algn="ctr">
              <a:buNone/>
              <a:defRPr>
                <a:solidFill>
                  <a:schemeClr val="tx1">
                    <a:tint val="75000"/>
                  </a:schemeClr>
                </a:solidFill>
              </a:defRPr>
            </a:lvl2pPr>
            <a:lvl3pPr marL="1164123" indent="0" algn="ctr">
              <a:buNone/>
              <a:defRPr>
                <a:solidFill>
                  <a:schemeClr val="tx1">
                    <a:tint val="75000"/>
                  </a:schemeClr>
                </a:solidFill>
              </a:defRPr>
            </a:lvl3pPr>
            <a:lvl4pPr marL="1746184" indent="0" algn="ctr">
              <a:buNone/>
              <a:defRPr>
                <a:solidFill>
                  <a:schemeClr val="tx1">
                    <a:tint val="75000"/>
                  </a:schemeClr>
                </a:solidFill>
              </a:defRPr>
            </a:lvl4pPr>
            <a:lvl5pPr marL="2328245" indent="0" algn="ctr">
              <a:buNone/>
              <a:defRPr>
                <a:solidFill>
                  <a:schemeClr val="tx1">
                    <a:tint val="75000"/>
                  </a:schemeClr>
                </a:solidFill>
              </a:defRPr>
            </a:lvl5pPr>
            <a:lvl6pPr marL="2910307" indent="0" algn="ctr">
              <a:buNone/>
              <a:defRPr>
                <a:solidFill>
                  <a:schemeClr val="tx1">
                    <a:tint val="75000"/>
                  </a:schemeClr>
                </a:solidFill>
              </a:defRPr>
            </a:lvl6pPr>
            <a:lvl7pPr marL="3492368" indent="0" algn="ctr">
              <a:buNone/>
              <a:defRPr>
                <a:solidFill>
                  <a:schemeClr val="tx1">
                    <a:tint val="75000"/>
                  </a:schemeClr>
                </a:solidFill>
              </a:defRPr>
            </a:lvl7pPr>
            <a:lvl8pPr marL="4074429" indent="0" algn="ctr">
              <a:buNone/>
              <a:defRPr>
                <a:solidFill>
                  <a:schemeClr val="tx1">
                    <a:tint val="75000"/>
                  </a:schemeClr>
                </a:solidFill>
              </a:defRPr>
            </a:lvl8pPr>
            <a:lvl9pPr marL="46564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27/04/17</a:t>
            </a:r>
            <a:endParaRPr lang="en-US"/>
          </a:p>
        </p:txBody>
      </p:sp>
      <p:sp>
        <p:nvSpPr>
          <p:cNvPr id="5" name="Footer Placeholder 4"/>
          <p:cNvSpPr>
            <a:spLocks noGrp="1"/>
          </p:cNvSpPr>
          <p:nvPr>
            <p:ph type="ftr" sz="quarter" idx="11"/>
          </p:nvPr>
        </p:nvSpPr>
        <p:spPr/>
        <p:txBody>
          <a:bodyPr/>
          <a:lstStyle/>
          <a:p>
            <a:r>
              <a:rPr lang="en-US" smtClean="0"/>
              <a:t>Power Distribution - LG</a:t>
            </a:r>
            <a:endParaRPr lang="en-US"/>
          </a:p>
        </p:txBody>
      </p:sp>
      <p:sp>
        <p:nvSpPr>
          <p:cNvPr id="6" name="Slide Number Placeholder 5"/>
          <p:cNvSpPr>
            <a:spLocks noGrp="1"/>
          </p:cNvSpPr>
          <p:nvPr>
            <p:ph type="sldNum" sz="quarter" idx="12"/>
          </p:nvPr>
        </p:nvSpPr>
        <p:spPr/>
        <p:txBody>
          <a:bodyPr/>
          <a:lstStyle/>
          <a:p>
            <a:fld id="{B7F62631-D247-0E44-B808-5D23CBBA66F7}" type="slidenum">
              <a:rPr lang="en-US" smtClean="0"/>
              <a:t>‹#›</a:t>
            </a:fld>
            <a:endParaRPr lang="en-US"/>
          </a:p>
        </p:txBody>
      </p:sp>
      <p:pic>
        <p:nvPicPr>
          <p:cNvPr id="7" name="Picture 6" descr="2012-Jul-04-4_Color_Logo_small_C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0943" y="817222"/>
            <a:ext cx="719328" cy="972312"/>
          </a:xfrm>
          <a:prstGeom prst="rect">
            <a:avLst/>
          </a:prstGeom>
        </p:spPr>
      </p:pic>
      <p:grpSp>
        <p:nvGrpSpPr>
          <p:cNvPr id="8" name="Group 7"/>
          <p:cNvGrpSpPr/>
          <p:nvPr userDrawn="1"/>
        </p:nvGrpSpPr>
        <p:grpSpPr>
          <a:xfrm>
            <a:off x="313923" y="1078302"/>
            <a:ext cx="10322892" cy="215444"/>
            <a:chOff x="313923" y="1078301"/>
            <a:chExt cx="7150100" cy="215443"/>
          </a:xfrm>
        </p:grpSpPr>
        <p:cxnSp>
          <p:nvCxnSpPr>
            <p:cNvPr id="9" name="Straight Connector 8"/>
            <p:cNvCxnSpPr/>
            <p:nvPr/>
          </p:nvCxnSpPr>
          <p:spPr>
            <a:xfrm flipH="1">
              <a:off x="313923" y="1290677"/>
              <a:ext cx="7150100" cy="0"/>
            </a:xfrm>
            <a:prstGeom prst="line">
              <a:avLst/>
            </a:prstGeom>
            <a:ln>
              <a:solidFill>
                <a:srgbClr val="4F81BD"/>
              </a:solidFill>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809446" y="1078301"/>
              <a:ext cx="654577" cy="215443"/>
            </a:xfrm>
            <a:prstGeom prst="rect">
              <a:avLst/>
            </a:prstGeom>
            <a:noFill/>
          </p:spPr>
          <p:txBody>
            <a:bodyPr wrap="none" rtlCol="0">
              <a:spAutoFit/>
            </a:bodyPr>
            <a:lstStyle/>
            <a:p>
              <a:r>
                <a:rPr lang="en-US" sz="800" dirty="0" smtClean="0"/>
                <a:t>ALICE ITS Upgrade</a:t>
              </a:r>
              <a:endParaRPr lang="en-US" sz="800" dirty="0"/>
            </a:p>
          </p:txBody>
        </p:sp>
      </p:grpSp>
      <p:cxnSp>
        <p:nvCxnSpPr>
          <p:cNvPr id="11" name="Straight Connector 10"/>
          <p:cNvCxnSpPr/>
          <p:nvPr userDrawn="1"/>
        </p:nvCxnSpPr>
        <p:spPr>
          <a:xfrm flipH="1">
            <a:off x="313924" y="2848544"/>
            <a:ext cx="10322891" cy="13316"/>
          </a:xfrm>
          <a:prstGeom prst="line">
            <a:avLst/>
          </a:prstGeom>
          <a:ln>
            <a:solidFill>
              <a:srgbClr val="4F81BD"/>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625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02FF03-797E-4DD9-9F32-F663BA0CC5F3}"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C900F-DA90-443B-9381-39993B01F64F}" type="slidenum">
              <a:rPr lang="en-US" smtClean="0"/>
              <a:t>‹#›</a:t>
            </a:fld>
            <a:endParaRPr lang="en-US"/>
          </a:p>
        </p:txBody>
      </p:sp>
    </p:spTree>
    <p:extLst>
      <p:ext uri="{BB962C8B-B14F-4D97-AF65-F5344CB8AC3E}">
        <p14:creationId xmlns:p14="http://schemas.microsoft.com/office/powerpoint/2010/main" val="25194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2FF03-797E-4DD9-9F32-F663BA0CC5F3}"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C900F-DA90-443B-9381-39993B01F64F}" type="slidenum">
              <a:rPr lang="en-US" smtClean="0"/>
              <a:t>‹#›</a:t>
            </a:fld>
            <a:endParaRPr lang="en-US"/>
          </a:p>
        </p:txBody>
      </p:sp>
    </p:spTree>
    <p:extLst>
      <p:ext uri="{BB962C8B-B14F-4D97-AF65-F5344CB8AC3E}">
        <p14:creationId xmlns:p14="http://schemas.microsoft.com/office/powerpoint/2010/main" val="393797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0713" y="457200"/>
            <a:ext cx="3889740" cy="1600200"/>
          </a:xfrm>
        </p:spPr>
        <p:txBody>
          <a:bodyPr anchor="b"/>
          <a:lstStyle>
            <a:lvl1pPr>
              <a:defRPr sz="3165"/>
            </a:lvl1pPr>
          </a:lstStyle>
          <a:p>
            <a:r>
              <a:rPr lang="en-US" smtClean="0"/>
              <a:t>Click to edit Master title style</a:t>
            </a:r>
            <a:endParaRPr lang="en-US"/>
          </a:p>
        </p:txBody>
      </p:sp>
      <p:sp>
        <p:nvSpPr>
          <p:cNvPr id="3" name="Content Placeholder 2"/>
          <p:cNvSpPr>
            <a:spLocks noGrp="1"/>
          </p:cNvSpPr>
          <p:nvPr>
            <p:ph idx="1"/>
          </p:nvPr>
        </p:nvSpPr>
        <p:spPr>
          <a:xfrm>
            <a:off x="5127172" y="987426"/>
            <a:ext cx="6105495" cy="4873625"/>
          </a:xfrm>
        </p:spPr>
        <p:txBody>
          <a:bodyPr/>
          <a:lstStyle>
            <a:lvl1pPr>
              <a:defRPr sz="3165"/>
            </a:lvl1pPr>
            <a:lvl2pPr>
              <a:defRPr sz="2770"/>
            </a:lvl2pPr>
            <a:lvl3pPr>
              <a:defRPr sz="2374"/>
            </a:lvl3pPr>
            <a:lvl4pPr>
              <a:defRPr sz="1978"/>
            </a:lvl4pPr>
            <a:lvl5pPr>
              <a:defRPr sz="1978"/>
            </a:lvl5pPr>
            <a:lvl6pPr>
              <a:defRPr sz="1978"/>
            </a:lvl6pPr>
            <a:lvl7pPr>
              <a:defRPr sz="1978"/>
            </a:lvl7pPr>
            <a:lvl8pPr>
              <a:defRPr sz="1978"/>
            </a:lvl8pPr>
            <a:lvl9pPr>
              <a:defRPr sz="19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0713" y="2057400"/>
            <a:ext cx="3889740" cy="3811588"/>
          </a:xfrm>
        </p:spPr>
        <p:txBody>
          <a:bodyPr/>
          <a:lstStyle>
            <a:lvl1pPr marL="0" indent="0">
              <a:buNone/>
              <a:defRPr sz="1583"/>
            </a:lvl1pPr>
            <a:lvl2pPr marL="452262" indent="0">
              <a:buNone/>
              <a:defRPr sz="1385"/>
            </a:lvl2pPr>
            <a:lvl3pPr marL="904524" indent="0">
              <a:buNone/>
              <a:defRPr sz="1187"/>
            </a:lvl3pPr>
            <a:lvl4pPr marL="1356787" indent="0">
              <a:buNone/>
              <a:defRPr sz="989"/>
            </a:lvl4pPr>
            <a:lvl5pPr marL="1809049" indent="0">
              <a:buNone/>
              <a:defRPr sz="989"/>
            </a:lvl5pPr>
            <a:lvl6pPr marL="2261311" indent="0">
              <a:buNone/>
              <a:defRPr sz="989"/>
            </a:lvl6pPr>
            <a:lvl7pPr marL="2713573" indent="0">
              <a:buNone/>
              <a:defRPr sz="989"/>
            </a:lvl7pPr>
            <a:lvl8pPr marL="3165836" indent="0">
              <a:buNone/>
              <a:defRPr sz="989"/>
            </a:lvl8pPr>
            <a:lvl9pPr marL="3618098" indent="0">
              <a:buNone/>
              <a:defRPr sz="98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2FF03-797E-4DD9-9F32-F663BA0CC5F3}"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C900F-DA90-443B-9381-39993B01F64F}" type="slidenum">
              <a:rPr lang="en-US" smtClean="0"/>
              <a:t>‹#›</a:t>
            </a:fld>
            <a:endParaRPr lang="en-US"/>
          </a:p>
        </p:txBody>
      </p:sp>
    </p:spTree>
    <p:extLst>
      <p:ext uri="{BB962C8B-B14F-4D97-AF65-F5344CB8AC3E}">
        <p14:creationId xmlns:p14="http://schemas.microsoft.com/office/powerpoint/2010/main" val="3665633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0713" y="457200"/>
            <a:ext cx="3889740" cy="1600200"/>
          </a:xfrm>
        </p:spPr>
        <p:txBody>
          <a:bodyPr anchor="b"/>
          <a:lstStyle>
            <a:lvl1pPr>
              <a:defRPr sz="3165"/>
            </a:lvl1pPr>
          </a:lstStyle>
          <a:p>
            <a:r>
              <a:rPr lang="en-US" smtClean="0"/>
              <a:t>Click to edit Master title style</a:t>
            </a:r>
            <a:endParaRPr lang="en-US"/>
          </a:p>
        </p:txBody>
      </p:sp>
      <p:sp>
        <p:nvSpPr>
          <p:cNvPr id="3" name="Picture Placeholder 2"/>
          <p:cNvSpPr>
            <a:spLocks noGrp="1"/>
          </p:cNvSpPr>
          <p:nvPr>
            <p:ph type="pic" idx="1"/>
          </p:nvPr>
        </p:nvSpPr>
        <p:spPr>
          <a:xfrm>
            <a:off x="5127172" y="987426"/>
            <a:ext cx="6105495" cy="4873625"/>
          </a:xfrm>
        </p:spPr>
        <p:txBody>
          <a:bodyPr/>
          <a:lstStyle>
            <a:lvl1pPr marL="0" indent="0">
              <a:buNone/>
              <a:defRPr sz="3165"/>
            </a:lvl1pPr>
            <a:lvl2pPr marL="452262" indent="0">
              <a:buNone/>
              <a:defRPr sz="2770"/>
            </a:lvl2pPr>
            <a:lvl3pPr marL="904524" indent="0">
              <a:buNone/>
              <a:defRPr sz="2374"/>
            </a:lvl3pPr>
            <a:lvl4pPr marL="1356787" indent="0">
              <a:buNone/>
              <a:defRPr sz="1978"/>
            </a:lvl4pPr>
            <a:lvl5pPr marL="1809049" indent="0">
              <a:buNone/>
              <a:defRPr sz="1978"/>
            </a:lvl5pPr>
            <a:lvl6pPr marL="2261311" indent="0">
              <a:buNone/>
              <a:defRPr sz="1978"/>
            </a:lvl6pPr>
            <a:lvl7pPr marL="2713573" indent="0">
              <a:buNone/>
              <a:defRPr sz="1978"/>
            </a:lvl7pPr>
            <a:lvl8pPr marL="3165836" indent="0">
              <a:buNone/>
              <a:defRPr sz="1978"/>
            </a:lvl8pPr>
            <a:lvl9pPr marL="3618098" indent="0">
              <a:buNone/>
              <a:defRPr sz="1978"/>
            </a:lvl9pPr>
          </a:lstStyle>
          <a:p>
            <a:endParaRPr lang="en-US"/>
          </a:p>
        </p:txBody>
      </p:sp>
      <p:sp>
        <p:nvSpPr>
          <p:cNvPr id="4" name="Text Placeholder 3"/>
          <p:cNvSpPr>
            <a:spLocks noGrp="1"/>
          </p:cNvSpPr>
          <p:nvPr>
            <p:ph type="body" sz="half" idx="2"/>
          </p:nvPr>
        </p:nvSpPr>
        <p:spPr>
          <a:xfrm>
            <a:off x="830713" y="2057400"/>
            <a:ext cx="3889740" cy="3811588"/>
          </a:xfrm>
        </p:spPr>
        <p:txBody>
          <a:bodyPr/>
          <a:lstStyle>
            <a:lvl1pPr marL="0" indent="0">
              <a:buNone/>
              <a:defRPr sz="1583"/>
            </a:lvl1pPr>
            <a:lvl2pPr marL="452262" indent="0">
              <a:buNone/>
              <a:defRPr sz="1385"/>
            </a:lvl2pPr>
            <a:lvl3pPr marL="904524" indent="0">
              <a:buNone/>
              <a:defRPr sz="1187"/>
            </a:lvl3pPr>
            <a:lvl4pPr marL="1356787" indent="0">
              <a:buNone/>
              <a:defRPr sz="989"/>
            </a:lvl4pPr>
            <a:lvl5pPr marL="1809049" indent="0">
              <a:buNone/>
              <a:defRPr sz="989"/>
            </a:lvl5pPr>
            <a:lvl6pPr marL="2261311" indent="0">
              <a:buNone/>
              <a:defRPr sz="989"/>
            </a:lvl6pPr>
            <a:lvl7pPr marL="2713573" indent="0">
              <a:buNone/>
              <a:defRPr sz="989"/>
            </a:lvl7pPr>
            <a:lvl8pPr marL="3165836" indent="0">
              <a:buNone/>
              <a:defRPr sz="989"/>
            </a:lvl8pPr>
            <a:lvl9pPr marL="3618098" indent="0">
              <a:buNone/>
              <a:defRPr sz="98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2FF03-797E-4DD9-9F32-F663BA0CC5F3}"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C900F-DA90-443B-9381-39993B01F64F}" type="slidenum">
              <a:rPr lang="en-US" smtClean="0"/>
              <a:t>‹#›</a:t>
            </a:fld>
            <a:endParaRPr lang="en-US"/>
          </a:p>
        </p:txBody>
      </p:sp>
    </p:spTree>
    <p:extLst>
      <p:ext uri="{BB962C8B-B14F-4D97-AF65-F5344CB8AC3E}">
        <p14:creationId xmlns:p14="http://schemas.microsoft.com/office/powerpoint/2010/main" val="105822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2FF03-797E-4DD9-9F32-F663BA0CC5F3}"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900F-DA90-443B-9381-39993B01F64F}" type="slidenum">
              <a:rPr lang="en-US" smtClean="0"/>
              <a:t>‹#›</a:t>
            </a:fld>
            <a:endParaRPr lang="en-US"/>
          </a:p>
        </p:txBody>
      </p:sp>
    </p:spTree>
    <p:extLst>
      <p:ext uri="{BB962C8B-B14F-4D97-AF65-F5344CB8AC3E}">
        <p14:creationId xmlns:p14="http://schemas.microsoft.com/office/powerpoint/2010/main" val="10146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0608" y="365125"/>
            <a:ext cx="2600489"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9142" y="365125"/>
            <a:ext cx="7650713"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2FF03-797E-4DD9-9F32-F663BA0CC5F3}"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900F-DA90-443B-9381-39993B01F64F}" type="slidenum">
              <a:rPr lang="en-US" smtClean="0"/>
              <a:t>‹#›</a:t>
            </a:fld>
            <a:endParaRPr lang="en-US"/>
          </a:p>
        </p:txBody>
      </p:sp>
    </p:spTree>
    <p:extLst>
      <p:ext uri="{BB962C8B-B14F-4D97-AF65-F5344CB8AC3E}">
        <p14:creationId xmlns:p14="http://schemas.microsoft.com/office/powerpoint/2010/main" val="348865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rgbClr val="595959"/>
                </a:solidFill>
              </a:defRPr>
            </a:lvl1pPr>
          </a:lstStyle>
          <a:p>
            <a:r>
              <a:rPr lang="en-US" smtClean="0"/>
              <a:t>Power Distribution - LG</a:t>
            </a:r>
            <a:endParaRPr lang="en-US" dirty="0"/>
          </a:p>
        </p:txBody>
      </p:sp>
      <p:sp>
        <p:nvSpPr>
          <p:cNvPr id="7" name="Text Box 2"/>
          <p:cNvSpPr txBox="1">
            <a:spLocks noChangeArrowheads="1"/>
          </p:cNvSpPr>
          <p:nvPr userDrawn="1"/>
        </p:nvSpPr>
        <p:spPr bwMode="auto">
          <a:xfrm>
            <a:off x="370535" y="938444"/>
            <a:ext cx="77607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spcBef>
                <a:spcPts val="300"/>
              </a:spcBef>
            </a:pPr>
            <a:r>
              <a:rPr lang="en-US" sz="2800" b="0" dirty="0" smtClean="0">
                <a:solidFill>
                  <a:srgbClr val="4F81BD"/>
                </a:solidFill>
              </a:rPr>
              <a:t>Outline</a:t>
            </a:r>
            <a:endParaRPr lang="en-US" sz="1600" b="0" dirty="0">
              <a:solidFill>
                <a:srgbClr val="4F81BD"/>
              </a:solidFill>
            </a:endParaRPr>
          </a:p>
        </p:txBody>
      </p:sp>
      <p:cxnSp>
        <p:nvCxnSpPr>
          <p:cNvPr id="8" name="Straight Connector 7"/>
          <p:cNvCxnSpPr/>
          <p:nvPr userDrawn="1"/>
        </p:nvCxnSpPr>
        <p:spPr>
          <a:xfrm flipH="1" flipV="1">
            <a:off x="313927" y="1519277"/>
            <a:ext cx="10187663" cy="3068"/>
          </a:xfrm>
          <a:prstGeom prst="line">
            <a:avLst/>
          </a:prstGeom>
          <a:ln>
            <a:solidFill>
              <a:srgbClr val="4F81BD"/>
            </a:solidFill>
          </a:ln>
        </p:spPr>
        <p:style>
          <a:lnRef idx="1">
            <a:schemeClr val="accent2"/>
          </a:lnRef>
          <a:fillRef idx="0">
            <a:schemeClr val="accent2"/>
          </a:fillRef>
          <a:effectRef idx="0">
            <a:schemeClr val="accent2"/>
          </a:effectRef>
          <a:fontRef idx="minor">
            <a:schemeClr val="tx1"/>
          </a:fontRef>
        </p:style>
      </p:cxnSp>
      <p:sp>
        <p:nvSpPr>
          <p:cNvPr id="9" name="TextBox 8"/>
          <p:cNvSpPr txBox="1"/>
          <p:nvPr userDrawn="1"/>
        </p:nvSpPr>
        <p:spPr>
          <a:xfrm>
            <a:off x="9012183" y="1317526"/>
            <a:ext cx="1497732" cy="215444"/>
          </a:xfrm>
          <a:prstGeom prst="rect">
            <a:avLst/>
          </a:prstGeom>
          <a:noFill/>
        </p:spPr>
        <p:txBody>
          <a:bodyPr wrap="square" rtlCol="0">
            <a:spAutoFit/>
          </a:bodyPr>
          <a:lstStyle/>
          <a:p>
            <a:r>
              <a:rPr lang="en-US" sz="800" dirty="0" smtClean="0"/>
              <a:t>ALICE ITS Upgrade</a:t>
            </a:r>
            <a:endParaRPr lang="en-US" sz="800" dirty="0"/>
          </a:p>
        </p:txBody>
      </p:sp>
      <p:pic>
        <p:nvPicPr>
          <p:cNvPr id="10" name="Picture 9" descr="2012-Jul-04-4_Color_Logo_small_C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3287" y="767590"/>
            <a:ext cx="719328" cy="972312"/>
          </a:xfrm>
          <a:prstGeom prst="rect">
            <a:avLst/>
          </a:prstGeom>
        </p:spPr>
      </p:pic>
      <p:sp>
        <p:nvSpPr>
          <p:cNvPr id="11" name="Date Placeholder 3"/>
          <p:cNvSpPr>
            <a:spLocks noGrp="1"/>
          </p:cNvSpPr>
          <p:nvPr>
            <p:ph type="dt" sz="half" idx="10"/>
          </p:nvPr>
        </p:nvSpPr>
        <p:spPr>
          <a:xfrm>
            <a:off x="603012" y="6356352"/>
            <a:ext cx="2814056" cy="365125"/>
          </a:xfrm>
        </p:spPr>
        <p:txBody>
          <a:bodyPr/>
          <a:lstStyle>
            <a:lvl1pPr>
              <a:defRPr>
                <a:solidFill>
                  <a:srgbClr val="595959"/>
                </a:solidFill>
              </a:defRPr>
            </a:lvl1pPr>
          </a:lstStyle>
          <a:p>
            <a:r>
              <a:rPr lang="en-US" smtClean="0"/>
              <a:t>27/04/17</a:t>
            </a:r>
            <a:endParaRPr lang="en-US"/>
          </a:p>
        </p:txBody>
      </p:sp>
      <p:sp>
        <p:nvSpPr>
          <p:cNvPr id="12" name="Slide Number Placeholder 5"/>
          <p:cNvSpPr>
            <a:spLocks noGrp="1"/>
          </p:cNvSpPr>
          <p:nvPr>
            <p:ph type="sldNum" sz="quarter" idx="12"/>
          </p:nvPr>
        </p:nvSpPr>
        <p:spPr>
          <a:xfrm>
            <a:off x="8643170" y="6356352"/>
            <a:ext cx="2814056" cy="365125"/>
          </a:xfrm>
        </p:spPr>
        <p:txBody>
          <a:bodyPr/>
          <a:lstStyle>
            <a:lvl1pPr>
              <a:defRPr>
                <a:solidFill>
                  <a:srgbClr val="595959"/>
                </a:solidFill>
              </a:defRPr>
            </a:lvl1pPr>
          </a:lstStyle>
          <a:p>
            <a:fld id="{B7F62631-D247-0E44-B808-5D23CBBA66F7}" type="slidenum">
              <a:rPr lang="en-US" smtClean="0"/>
              <a:pPr/>
              <a:t>‹#›</a:t>
            </a:fld>
            <a:endParaRPr lang="en-US"/>
          </a:p>
        </p:txBody>
      </p:sp>
    </p:spTree>
    <p:extLst>
      <p:ext uri="{BB962C8B-B14F-4D97-AF65-F5344CB8AC3E}">
        <p14:creationId xmlns:p14="http://schemas.microsoft.com/office/powerpoint/2010/main" val="52757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595959"/>
                </a:solidFill>
              </a:defRPr>
            </a:lvl1pPr>
          </a:lstStyle>
          <a:p>
            <a:r>
              <a:rPr lang="en-US" smtClean="0"/>
              <a:t>27/04/17</a:t>
            </a:r>
            <a:endParaRPr lang="en-US"/>
          </a:p>
        </p:txBody>
      </p:sp>
      <p:sp>
        <p:nvSpPr>
          <p:cNvPr id="5" name="Footer Placeholder 4"/>
          <p:cNvSpPr>
            <a:spLocks noGrp="1"/>
          </p:cNvSpPr>
          <p:nvPr>
            <p:ph type="ftr" sz="quarter" idx="11"/>
          </p:nvPr>
        </p:nvSpPr>
        <p:spPr/>
        <p:txBody>
          <a:bodyPr/>
          <a:lstStyle>
            <a:lvl1pPr>
              <a:defRPr>
                <a:solidFill>
                  <a:srgbClr val="595959"/>
                </a:solidFill>
              </a:defRPr>
            </a:lvl1pPr>
          </a:lstStyle>
          <a:p>
            <a:r>
              <a:rPr lang="en-US" smtClean="0"/>
              <a:t>Power Distribution - LG</a:t>
            </a:r>
            <a:endParaRPr lang="en-US" dirty="0"/>
          </a:p>
        </p:txBody>
      </p:sp>
      <p:sp>
        <p:nvSpPr>
          <p:cNvPr id="6" name="Slide Number Placeholder 5"/>
          <p:cNvSpPr>
            <a:spLocks noGrp="1"/>
          </p:cNvSpPr>
          <p:nvPr>
            <p:ph type="sldNum" sz="quarter" idx="12"/>
          </p:nvPr>
        </p:nvSpPr>
        <p:spPr/>
        <p:txBody>
          <a:bodyPr/>
          <a:lstStyle>
            <a:lvl1pPr>
              <a:defRPr>
                <a:solidFill>
                  <a:srgbClr val="595959"/>
                </a:solidFill>
              </a:defRPr>
            </a:lvl1pPr>
          </a:lstStyle>
          <a:p>
            <a:fld id="{B7F62631-D247-0E44-B808-5D23CBBA66F7}" type="slidenum">
              <a:rPr lang="en-US" smtClean="0"/>
              <a:pPr/>
              <a:t>‹#›</a:t>
            </a:fld>
            <a:endParaRPr lang="en-US"/>
          </a:p>
        </p:txBody>
      </p:sp>
      <p:pic>
        <p:nvPicPr>
          <p:cNvPr id="12" name="Picture 11" descr="2012-Jul-04-01_4_Color_Logo_small_C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1286" y="107959"/>
            <a:ext cx="514977" cy="696091"/>
          </a:xfrm>
          <a:prstGeom prst="rect">
            <a:avLst/>
          </a:prstGeom>
        </p:spPr>
      </p:pic>
      <p:cxnSp>
        <p:nvCxnSpPr>
          <p:cNvPr id="13" name="Straight Connector 12"/>
          <p:cNvCxnSpPr/>
          <p:nvPr userDrawn="1"/>
        </p:nvCxnSpPr>
        <p:spPr>
          <a:xfrm flipH="1">
            <a:off x="313925" y="668377"/>
            <a:ext cx="10700635" cy="0"/>
          </a:xfrm>
          <a:prstGeom prst="line">
            <a:avLst/>
          </a:prstGeom>
          <a:ln>
            <a:solidFill>
              <a:srgbClr val="4F81BD"/>
            </a:solidFill>
          </a:ln>
        </p:spPr>
        <p:style>
          <a:lnRef idx="1">
            <a:schemeClr val="accent2"/>
          </a:lnRef>
          <a:fillRef idx="0">
            <a:schemeClr val="accent2"/>
          </a:fillRef>
          <a:effectRef idx="0">
            <a:schemeClr val="accent2"/>
          </a:effectRef>
          <a:fontRef idx="minor">
            <a:schemeClr val="tx1"/>
          </a:fontRef>
        </p:style>
      </p:cxnSp>
      <p:sp>
        <p:nvSpPr>
          <p:cNvPr id="14" name="TextBox 13"/>
          <p:cNvSpPr txBox="1"/>
          <p:nvPr userDrawn="1"/>
        </p:nvSpPr>
        <p:spPr>
          <a:xfrm>
            <a:off x="9845668" y="456001"/>
            <a:ext cx="945040" cy="215444"/>
          </a:xfrm>
          <a:prstGeom prst="rect">
            <a:avLst/>
          </a:prstGeom>
          <a:noFill/>
        </p:spPr>
        <p:txBody>
          <a:bodyPr wrap="none" rtlCol="0">
            <a:spAutoFit/>
          </a:bodyPr>
          <a:lstStyle/>
          <a:p>
            <a:r>
              <a:rPr lang="en-US" sz="800" dirty="0" smtClean="0"/>
              <a:t>ALICE ITS Upgrade</a:t>
            </a:r>
            <a:endParaRPr lang="en-US" sz="800" dirty="0"/>
          </a:p>
        </p:txBody>
      </p:sp>
    </p:spTree>
    <p:extLst>
      <p:ext uri="{BB962C8B-B14F-4D97-AF65-F5344CB8AC3E}">
        <p14:creationId xmlns:p14="http://schemas.microsoft.com/office/powerpoint/2010/main" val="88724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27/04/17</a:t>
            </a:r>
            <a:endParaRPr lang="en-GB"/>
          </a:p>
        </p:txBody>
      </p:sp>
      <p:sp>
        <p:nvSpPr>
          <p:cNvPr id="5" name="Footer Placeholder 4"/>
          <p:cNvSpPr>
            <a:spLocks noGrp="1"/>
          </p:cNvSpPr>
          <p:nvPr>
            <p:ph type="ftr" sz="quarter" idx="11"/>
          </p:nvPr>
        </p:nvSpPr>
        <p:spPr/>
        <p:txBody>
          <a:bodyPr/>
          <a:lstStyle/>
          <a:p>
            <a:r>
              <a:rPr lang="en-GB" smtClean="0"/>
              <a:t>Power Distribution - LG</a:t>
            </a:r>
            <a:endParaRPr lang="en-GB"/>
          </a:p>
        </p:txBody>
      </p:sp>
      <p:sp>
        <p:nvSpPr>
          <p:cNvPr id="6" name="Slide Number Placeholder 5"/>
          <p:cNvSpPr>
            <a:spLocks noGrp="1"/>
          </p:cNvSpPr>
          <p:nvPr>
            <p:ph type="sldNum" sz="quarter" idx="12"/>
          </p:nvPr>
        </p:nvSpPr>
        <p:spPr/>
        <p:txBody>
          <a:bodyPr/>
          <a:lstStyle/>
          <a:p>
            <a:fld id="{73191B6E-BBBC-49D5-AD95-DEC38F30BC54}" type="slidenum">
              <a:rPr lang="en-GB" smtClean="0"/>
              <a:t>‹#›</a:t>
            </a:fld>
            <a:endParaRPr lang="en-GB"/>
          </a:p>
        </p:txBody>
      </p:sp>
    </p:spTree>
    <p:extLst>
      <p:ext uri="{BB962C8B-B14F-4D97-AF65-F5344CB8AC3E}">
        <p14:creationId xmlns:p14="http://schemas.microsoft.com/office/powerpoint/2010/main" val="395876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530" y="1122363"/>
            <a:ext cx="9045179" cy="2387600"/>
          </a:xfrm>
        </p:spPr>
        <p:txBody>
          <a:bodyPr anchor="b"/>
          <a:lstStyle>
            <a:lvl1pPr algn="ctr">
              <a:defRPr sz="5935"/>
            </a:lvl1pPr>
          </a:lstStyle>
          <a:p>
            <a:r>
              <a:rPr lang="en-US" smtClean="0"/>
              <a:t>Click to edit Master title style</a:t>
            </a:r>
            <a:endParaRPr lang="en-US"/>
          </a:p>
        </p:txBody>
      </p:sp>
      <p:sp>
        <p:nvSpPr>
          <p:cNvPr id="3" name="Subtitle 2"/>
          <p:cNvSpPr>
            <a:spLocks noGrp="1"/>
          </p:cNvSpPr>
          <p:nvPr>
            <p:ph type="subTitle" idx="1"/>
          </p:nvPr>
        </p:nvSpPr>
        <p:spPr>
          <a:xfrm>
            <a:off x="1507530" y="3602038"/>
            <a:ext cx="9045179" cy="1655762"/>
          </a:xfrm>
        </p:spPr>
        <p:txBody>
          <a:bodyPr/>
          <a:lstStyle>
            <a:lvl1pPr marL="0" indent="0" algn="ctr">
              <a:buNone/>
              <a:defRPr sz="2374"/>
            </a:lvl1pPr>
            <a:lvl2pPr marL="452262" indent="0" algn="ctr">
              <a:buNone/>
              <a:defRPr sz="1978"/>
            </a:lvl2pPr>
            <a:lvl3pPr marL="904524" indent="0" algn="ctr">
              <a:buNone/>
              <a:defRPr sz="1781"/>
            </a:lvl3pPr>
            <a:lvl4pPr marL="1356787" indent="0" algn="ctr">
              <a:buNone/>
              <a:defRPr sz="1583"/>
            </a:lvl4pPr>
            <a:lvl5pPr marL="1809049" indent="0" algn="ctr">
              <a:buNone/>
              <a:defRPr sz="1583"/>
            </a:lvl5pPr>
            <a:lvl6pPr marL="2261311" indent="0" algn="ctr">
              <a:buNone/>
              <a:defRPr sz="1583"/>
            </a:lvl6pPr>
            <a:lvl7pPr marL="2713573" indent="0" algn="ctr">
              <a:buNone/>
              <a:defRPr sz="1583"/>
            </a:lvl7pPr>
            <a:lvl8pPr marL="3165836" indent="0" algn="ctr">
              <a:buNone/>
              <a:defRPr sz="1583"/>
            </a:lvl8pPr>
            <a:lvl9pPr marL="3618098" indent="0" algn="ctr">
              <a:buNone/>
              <a:defRPr sz="1583"/>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02FF03-797E-4DD9-9F32-F663BA0CC5F3}"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900F-DA90-443B-9381-39993B01F64F}" type="slidenum">
              <a:rPr lang="en-US" smtClean="0"/>
              <a:t>‹#›</a:t>
            </a:fld>
            <a:endParaRPr lang="en-US"/>
          </a:p>
        </p:txBody>
      </p:sp>
    </p:spTree>
    <p:extLst>
      <p:ext uri="{BB962C8B-B14F-4D97-AF65-F5344CB8AC3E}">
        <p14:creationId xmlns:p14="http://schemas.microsoft.com/office/powerpoint/2010/main" val="2818692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2FF03-797E-4DD9-9F32-F663BA0CC5F3}"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900F-DA90-443B-9381-39993B01F64F}" type="slidenum">
              <a:rPr lang="en-US" smtClean="0"/>
              <a:t>‹#›</a:t>
            </a:fld>
            <a:endParaRPr lang="en-US"/>
          </a:p>
        </p:txBody>
      </p:sp>
    </p:spTree>
    <p:extLst>
      <p:ext uri="{BB962C8B-B14F-4D97-AF65-F5344CB8AC3E}">
        <p14:creationId xmlns:p14="http://schemas.microsoft.com/office/powerpoint/2010/main" val="302420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2860" y="1709739"/>
            <a:ext cx="10401955" cy="2852737"/>
          </a:xfrm>
        </p:spPr>
        <p:txBody>
          <a:bodyPr anchor="b"/>
          <a:lstStyle>
            <a:lvl1pPr>
              <a:defRPr sz="5935"/>
            </a:lvl1pPr>
          </a:lstStyle>
          <a:p>
            <a:r>
              <a:rPr lang="en-US" smtClean="0"/>
              <a:t>Click to edit Master title style</a:t>
            </a:r>
            <a:endParaRPr lang="en-US"/>
          </a:p>
        </p:txBody>
      </p:sp>
      <p:sp>
        <p:nvSpPr>
          <p:cNvPr id="3" name="Text Placeholder 2"/>
          <p:cNvSpPr>
            <a:spLocks noGrp="1"/>
          </p:cNvSpPr>
          <p:nvPr>
            <p:ph type="body" idx="1"/>
          </p:nvPr>
        </p:nvSpPr>
        <p:spPr>
          <a:xfrm>
            <a:off x="822860" y="4589464"/>
            <a:ext cx="10401955" cy="1500187"/>
          </a:xfrm>
        </p:spPr>
        <p:txBody>
          <a:bodyPr/>
          <a:lstStyle>
            <a:lvl1pPr marL="0" indent="0">
              <a:buNone/>
              <a:defRPr sz="2374">
                <a:solidFill>
                  <a:schemeClr val="tx1">
                    <a:tint val="75000"/>
                  </a:schemeClr>
                </a:solidFill>
              </a:defRPr>
            </a:lvl1pPr>
            <a:lvl2pPr marL="452262" indent="0">
              <a:buNone/>
              <a:defRPr sz="1978">
                <a:solidFill>
                  <a:schemeClr val="tx1">
                    <a:tint val="75000"/>
                  </a:schemeClr>
                </a:solidFill>
              </a:defRPr>
            </a:lvl2pPr>
            <a:lvl3pPr marL="904524" indent="0">
              <a:buNone/>
              <a:defRPr sz="1781">
                <a:solidFill>
                  <a:schemeClr val="tx1">
                    <a:tint val="75000"/>
                  </a:schemeClr>
                </a:solidFill>
              </a:defRPr>
            </a:lvl3pPr>
            <a:lvl4pPr marL="1356787" indent="0">
              <a:buNone/>
              <a:defRPr sz="1583">
                <a:solidFill>
                  <a:schemeClr val="tx1">
                    <a:tint val="75000"/>
                  </a:schemeClr>
                </a:solidFill>
              </a:defRPr>
            </a:lvl4pPr>
            <a:lvl5pPr marL="1809049" indent="0">
              <a:buNone/>
              <a:defRPr sz="1583">
                <a:solidFill>
                  <a:schemeClr val="tx1">
                    <a:tint val="75000"/>
                  </a:schemeClr>
                </a:solidFill>
              </a:defRPr>
            </a:lvl5pPr>
            <a:lvl6pPr marL="2261311" indent="0">
              <a:buNone/>
              <a:defRPr sz="1583">
                <a:solidFill>
                  <a:schemeClr val="tx1">
                    <a:tint val="75000"/>
                  </a:schemeClr>
                </a:solidFill>
              </a:defRPr>
            </a:lvl6pPr>
            <a:lvl7pPr marL="2713573" indent="0">
              <a:buNone/>
              <a:defRPr sz="1583">
                <a:solidFill>
                  <a:schemeClr val="tx1">
                    <a:tint val="75000"/>
                  </a:schemeClr>
                </a:solidFill>
              </a:defRPr>
            </a:lvl7pPr>
            <a:lvl8pPr marL="3165836" indent="0">
              <a:buNone/>
              <a:defRPr sz="1583">
                <a:solidFill>
                  <a:schemeClr val="tx1">
                    <a:tint val="75000"/>
                  </a:schemeClr>
                </a:solidFill>
              </a:defRPr>
            </a:lvl8pPr>
            <a:lvl9pPr marL="3618098" indent="0">
              <a:buNone/>
              <a:defRPr sz="158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02FF03-797E-4DD9-9F32-F663BA0CC5F3}"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C900F-DA90-443B-9381-39993B01F64F}" type="slidenum">
              <a:rPr lang="en-US" smtClean="0"/>
              <a:t>‹#›</a:t>
            </a:fld>
            <a:endParaRPr lang="en-US"/>
          </a:p>
        </p:txBody>
      </p:sp>
    </p:spTree>
    <p:extLst>
      <p:ext uri="{BB962C8B-B14F-4D97-AF65-F5344CB8AC3E}">
        <p14:creationId xmlns:p14="http://schemas.microsoft.com/office/powerpoint/2010/main" val="334262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9141" y="1825625"/>
            <a:ext cx="512560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05496" y="1825625"/>
            <a:ext cx="512560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02FF03-797E-4DD9-9F32-F663BA0CC5F3}"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C900F-DA90-443B-9381-39993B01F64F}" type="slidenum">
              <a:rPr lang="en-US" smtClean="0"/>
              <a:t>‹#›</a:t>
            </a:fld>
            <a:endParaRPr lang="en-US"/>
          </a:p>
        </p:txBody>
      </p:sp>
    </p:spTree>
    <p:extLst>
      <p:ext uri="{BB962C8B-B14F-4D97-AF65-F5344CB8AC3E}">
        <p14:creationId xmlns:p14="http://schemas.microsoft.com/office/powerpoint/2010/main" val="244535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0712" y="365126"/>
            <a:ext cx="1040195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0712" y="1681163"/>
            <a:ext cx="5102046" cy="823912"/>
          </a:xfrm>
        </p:spPr>
        <p:txBody>
          <a:bodyPr anchor="b"/>
          <a:lstStyle>
            <a:lvl1pPr marL="0" indent="0">
              <a:buNone/>
              <a:defRPr sz="2374" b="1"/>
            </a:lvl1pPr>
            <a:lvl2pPr marL="452262" indent="0">
              <a:buNone/>
              <a:defRPr sz="1978" b="1"/>
            </a:lvl2pPr>
            <a:lvl3pPr marL="904524" indent="0">
              <a:buNone/>
              <a:defRPr sz="1781" b="1"/>
            </a:lvl3pPr>
            <a:lvl4pPr marL="1356787" indent="0">
              <a:buNone/>
              <a:defRPr sz="1583" b="1"/>
            </a:lvl4pPr>
            <a:lvl5pPr marL="1809049" indent="0">
              <a:buNone/>
              <a:defRPr sz="1583" b="1"/>
            </a:lvl5pPr>
            <a:lvl6pPr marL="2261311" indent="0">
              <a:buNone/>
              <a:defRPr sz="1583" b="1"/>
            </a:lvl6pPr>
            <a:lvl7pPr marL="2713573" indent="0">
              <a:buNone/>
              <a:defRPr sz="1583" b="1"/>
            </a:lvl7pPr>
            <a:lvl8pPr marL="3165836" indent="0">
              <a:buNone/>
              <a:defRPr sz="1583" b="1"/>
            </a:lvl8pPr>
            <a:lvl9pPr marL="3618098" indent="0">
              <a:buNone/>
              <a:defRPr sz="1583" b="1"/>
            </a:lvl9pPr>
          </a:lstStyle>
          <a:p>
            <a:pPr lvl="0"/>
            <a:r>
              <a:rPr lang="en-US" smtClean="0"/>
              <a:t>Click to edit Master text styles</a:t>
            </a:r>
          </a:p>
        </p:txBody>
      </p:sp>
      <p:sp>
        <p:nvSpPr>
          <p:cNvPr id="4" name="Content Placeholder 3"/>
          <p:cNvSpPr>
            <a:spLocks noGrp="1"/>
          </p:cNvSpPr>
          <p:nvPr>
            <p:ph sz="half" idx="2"/>
          </p:nvPr>
        </p:nvSpPr>
        <p:spPr>
          <a:xfrm>
            <a:off x="830712" y="2505075"/>
            <a:ext cx="510204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05495" y="1681163"/>
            <a:ext cx="5127172" cy="823912"/>
          </a:xfrm>
        </p:spPr>
        <p:txBody>
          <a:bodyPr anchor="b"/>
          <a:lstStyle>
            <a:lvl1pPr marL="0" indent="0">
              <a:buNone/>
              <a:defRPr sz="2374" b="1"/>
            </a:lvl1pPr>
            <a:lvl2pPr marL="452262" indent="0">
              <a:buNone/>
              <a:defRPr sz="1978" b="1"/>
            </a:lvl2pPr>
            <a:lvl3pPr marL="904524" indent="0">
              <a:buNone/>
              <a:defRPr sz="1781" b="1"/>
            </a:lvl3pPr>
            <a:lvl4pPr marL="1356787" indent="0">
              <a:buNone/>
              <a:defRPr sz="1583" b="1"/>
            </a:lvl4pPr>
            <a:lvl5pPr marL="1809049" indent="0">
              <a:buNone/>
              <a:defRPr sz="1583" b="1"/>
            </a:lvl5pPr>
            <a:lvl6pPr marL="2261311" indent="0">
              <a:buNone/>
              <a:defRPr sz="1583" b="1"/>
            </a:lvl6pPr>
            <a:lvl7pPr marL="2713573" indent="0">
              <a:buNone/>
              <a:defRPr sz="1583" b="1"/>
            </a:lvl7pPr>
            <a:lvl8pPr marL="3165836" indent="0">
              <a:buNone/>
              <a:defRPr sz="1583" b="1"/>
            </a:lvl8pPr>
            <a:lvl9pPr marL="3618098" indent="0">
              <a:buNone/>
              <a:defRPr sz="1583" b="1"/>
            </a:lvl9pPr>
          </a:lstStyle>
          <a:p>
            <a:pPr lvl="0"/>
            <a:r>
              <a:rPr lang="en-US" smtClean="0"/>
              <a:t>Click to edit Master text styles</a:t>
            </a:r>
          </a:p>
        </p:txBody>
      </p:sp>
      <p:sp>
        <p:nvSpPr>
          <p:cNvPr id="6" name="Content Placeholder 5"/>
          <p:cNvSpPr>
            <a:spLocks noGrp="1"/>
          </p:cNvSpPr>
          <p:nvPr>
            <p:ph sz="quarter" idx="4"/>
          </p:nvPr>
        </p:nvSpPr>
        <p:spPr>
          <a:xfrm>
            <a:off x="6105495" y="2505075"/>
            <a:ext cx="512717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2FF03-797E-4DD9-9F32-F663BA0CC5F3}"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C900F-DA90-443B-9381-39993B01F64F}" type="slidenum">
              <a:rPr lang="en-US" smtClean="0"/>
              <a:t>‹#›</a:t>
            </a:fld>
            <a:endParaRPr lang="en-US"/>
          </a:p>
        </p:txBody>
      </p:sp>
    </p:spTree>
    <p:extLst>
      <p:ext uri="{BB962C8B-B14F-4D97-AF65-F5344CB8AC3E}">
        <p14:creationId xmlns:p14="http://schemas.microsoft.com/office/powerpoint/2010/main" val="2357938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012" y="274639"/>
            <a:ext cx="10854214" cy="1143000"/>
          </a:xfrm>
          <a:prstGeom prst="rect">
            <a:avLst/>
          </a:prstGeom>
        </p:spPr>
        <p:txBody>
          <a:bodyPr vert="horz" lIns="116412" tIns="58206" rIns="116412" bIns="582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3012" y="1600201"/>
            <a:ext cx="10854214" cy="4525963"/>
          </a:xfrm>
          <a:prstGeom prst="rect">
            <a:avLst/>
          </a:prstGeom>
        </p:spPr>
        <p:txBody>
          <a:bodyPr vert="horz" lIns="116412" tIns="58206" rIns="116412" bIns="582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3012" y="6356352"/>
            <a:ext cx="2814056" cy="365125"/>
          </a:xfrm>
          <a:prstGeom prst="rect">
            <a:avLst/>
          </a:prstGeom>
        </p:spPr>
        <p:txBody>
          <a:bodyPr vert="horz" lIns="116412" tIns="58206" rIns="116412" bIns="58206" rtlCol="0" anchor="ctr"/>
          <a:lstStyle>
            <a:lvl1pPr algn="l">
              <a:defRPr sz="1400">
                <a:solidFill>
                  <a:srgbClr val="595959"/>
                </a:solidFill>
              </a:defRPr>
            </a:lvl1pPr>
          </a:lstStyle>
          <a:p>
            <a:r>
              <a:rPr lang="en-US" smtClean="0"/>
              <a:t>27/04/17</a:t>
            </a:r>
            <a:endParaRPr lang="en-US" dirty="0"/>
          </a:p>
        </p:txBody>
      </p:sp>
      <p:sp>
        <p:nvSpPr>
          <p:cNvPr id="5" name="Footer Placeholder 4"/>
          <p:cNvSpPr>
            <a:spLocks noGrp="1"/>
          </p:cNvSpPr>
          <p:nvPr>
            <p:ph type="ftr" sz="quarter" idx="3"/>
          </p:nvPr>
        </p:nvSpPr>
        <p:spPr>
          <a:xfrm>
            <a:off x="4120582" y="6356352"/>
            <a:ext cx="3819075" cy="365125"/>
          </a:xfrm>
          <a:prstGeom prst="rect">
            <a:avLst/>
          </a:prstGeom>
        </p:spPr>
        <p:txBody>
          <a:bodyPr vert="horz" lIns="116412" tIns="58206" rIns="116412" bIns="58206" rtlCol="0" anchor="ctr"/>
          <a:lstStyle>
            <a:lvl1pPr algn="ctr">
              <a:defRPr sz="1500">
                <a:solidFill>
                  <a:srgbClr val="595959"/>
                </a:solidFill>
              </a:defRPr>
            </a:lvl1pPr>
          </a:lstStyle>
          <a:p>
            <a:r>
              <a:rPr lang="en-US" smtClean="0"/>
              <a:t>Power Distribution - LG</a:t>
            </a:r>
            <a:endParaRPr lang="en-US"/>
          </a:p>
        </p:txBody>
      </p:sp>
      <p:sp>
        <p:nvSpPr>
          <p:cNvPr id="6" name="Slide Number Placeholder 5"/>
          <p:cNvSpPr>
            <a:spLocks noGrp="1"/>
          </p:cNvSpPr>
          <p:nvPr>
            <p:ph type="sldNum" sz="quarter" idx="4"/>
          </p:nvPr>
        </p:nvSpPr>
        <p:spPr>
          <a:xfrm>
            <a:off x="8643170" y="6356352"/>
            <a:ext cx="2814056" cy="365125"/>
          </a:xfrm>
          <a:prstGeom prst="rect">
            <a:avLst/>
          </a:prstGeom>
        </p:spPr>
        <p:txBody>
          <a:bodyPr vert="horz" lIns="116412" tIns="58206" rIns="116412" bIns="58206" rtlCol="0" anchor="ctr"/>
          <a:lstStyle>
            <a:lvl1pPr algn="r">
              <a:defRPr sz="1400">
                <a:solidFill>
                  <a:srgbClr val="595959"/>
                </a:solidFill>
              </a:defRPr>
            </a:lvl1pPr>
          </a:lstStyle>
          <a:p>
            <a:fld id="{B7F62631-D247-0E44-B808-5D23CBBA66F7}" type="slidenum">
              <a:rPr lang="en-US" smtClean="0"/>
              <a:pPr/>
              <a:t>‹#›</a:t>
            </a:fld>
            <a:endParaRPr lang="en-US" dirty="0"/>
          </a:p>
        </p:txBody>
      </p:sp>
    </p:spTree>
    <p:extLst>
      <p:ext uri="{BB962C8B-B14F-4D97-AF65-F5344CB8AC3E}">
        <p14:creationId xmlns:p14="http://schemas.microsoft.com/office/powerpoint/2010/main" val="1666018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Lst>
  <p:hf hdr="0"/>
  <p:txStyles>
    <p:titleStyle>
      <a:lvl1pPr algn="ctr" defTabSz="582061" rtl="0" eaLnBrk="1" latinLnBrk="0" hangingPunct="1">
        <a:spcBef>
          <a:spcPct val="0"/>
        </a:spcBef>
        <a:buNone/>
        <a:defRPr sz="5600" kern="1200">
          <a:solidFill>
            <a:schemeClr val="tx1"/>
          </a:solidFill>
          <a:latin typeface="+mj-lt"/>
          <a:ea typeface="+mj-ea"/>
          <a:cs typeface="+mj-cs"/>
        </a:defRPr>
      </a:lvl1pPr>
    </p:titleStyle>
    <p:bodyStyle>
      <a:lvl1pPr marL="436546" indent="-436546" algn="l" defTabSz="582061" rtl="0" eaLnBrk="1" latinLnBrk="0" hangingPunct="1">
        <a:spcBef>
          <a:spcPct val="20000"/>
        </a:spcBef>
        <a:buFont typeface="Arial"/>
        <a:buChar char="•"/>
        <a:defRPr sz="4100" kern="1200">
          <a:solidFill>
            <a:schemeClr val="tx1"/>
          </a:solidFill>
          <a:latin typeface="+mn-lt"/>
          <a:ea typeface="+mn-ea"/>
          <a:cs typeface="+mn-cs"/>
        </a:defRPr>
      </a:lvl1pPr>
      <a:lvl2pPr marL="945850" indent="-363788" algn="l" defTabSz="582061" rtl="0" eaLnBrk="1" latinLnBrk="0" hangingPunct="1">
        <a:spcBef>
          <a:spcPct val="20000"/>
        </a:spcBef>
        <a:buFont typeface="Arial"/>
        <a:buChar char="–"/>
        <a:defRPr sz="3600" kern="1200">
          <a:solidFill>
            <a:schemeClr val="tx1"/>
          </a:solidFill>
          <a:latin typeface="+mn-lt"/>
          <a:ea typeface="+mn-ea"/>
          <a:cs typeface="+mn-cs"/>
        </a:defRPr>
      </a:lvl2pPr>
      <a:lvl3pPr marL="1455153" indent="-291031" algn="l" defTabSz="582061" rtl="0" eaLnBrk="1" latinLnBrk="0" hangingPunct="1">
        <a:spcBef>
          <a:spcPct val="20000"/>
        </a:spcBef>
        <a:buFont typeface="Arial"/>
        <a:buChar char="•"/>
        <a:defRPr sz="3100" kern="1200">
          <a:solidFill>
            <a:schemeClr val="tx1"/>
          </a:solidFill>
          <a:latin typeface="+mn-lt"/>
          <a:ea typeface="+mn-ea"/>
          <a:cs typeface="+mn-cs"/>
        </a:defRPr>
      </a:lvl3pPr>
      <a:lvl4pPr marL="2037215" indent="-291031" algn="l" defTabSz="582061" rtl="0" eaLnBrk="1" latinLnBrk="0" hangingPunct="1">
        <a:spcBef>
          <a:spcPct val="20000"/>
        </a:spcBef>
        <a:buFont typeface="Arial"/>
        <a:buChar char="–"/>
        <a:defRPr sz="2500" kern="1200">
          <a:solidFill>
            <a:schemeClr val="tx1"/>
          </a:solidFill>
          <a:latin typeface="+mn-lt"/>
          <a:ea typeface="+mn-ea"/>
          <a:cs typeface="+mn-cs"/>
        </a:defRPr>
      </a:lvl4pPr>
      <a:lvl5pPr marL="2619276" indent="-291031" algn="l" defTabSz="582061" rtl="0" eaLnBrk="1" latinLnBrk="0" hangingPunct="1">
        <a:spcBef>
          <a:spcPct val="20000"/>
        </a:spcBef>
        <a:buFont typeface="Arial"/>
        <a:buChar char="»"/>
        <a:defRPr sz="2500" kern="1200">
          <a:solidFill>
            <a:schemeClr val="tx1"/>
          </a:solidFill>
          <a:latin typeface="+mn-lt"/>
          <a:ea typeface="+mn-ea"/>
          <a:cs typeface="+mn-cs"/>
        </a:defRPr>
      </a:lvl5pPr>
      <a:lvl6pPr marL="3201337" indent="-291031" algn="l" defTabSz="582061" rtl="0" eaLnBrk="1" latinLnBrk="0" hangingPunct="1">
        <a:spcBef>
          <a:spcPct val="20000"/>
        </a:spcBef>
        <a:buFont typeface="Arial"/>
        <a:buChar char="•"/>
        <a:defRPr sz="2500" kern="1200">
          <a:solidFill>
            <a:schemeClr val="tx1"/>
          </a:solidFill>
          <a:latin typeface="+mn-lt"/>
          <a:ea typeface="+mn-ea"/>
          <a:cs typeface="+mn-cs"/>
        </a:defRPr>
      </a:lvl6pPr>
      <a:lvl7pPr marL="3783399" indent="-291031" algn="l" defTabSz="582061" rtl="0" eaLnBrk="1" latinLnBrk="0" hangingPunct="1">
        <a:spcBef>
          <a:spcPct val="20000"/>
        </a:spcBef>
        <a:buFont typeface="Arial"/>
        <a:buChar char="•"/>
        <a:defRPr sz="2500" kern="1200">
          <a:solidFill>
            <a:schemeClr val="tx1"/>
          </a:solidFill>
          <a:latin typeface="+mn-lt"/>
          <a:ea typeface="+mn-ea"/>
          <a:cs typeface="+mn-cs"/>
        </a:defRPr>
      </a:lvl7pPr>
      <a:lvl8pPr marL="4365460" indent="-291031" algn="l" defTabSz="582061" rtl="0" eaLnBrk="1" latinLnBrk="0" hangingPunct="1">
        <a:spcBef>
          <a:spcPct val="20000"/>
        </a:spcBef>
        <a:buFont typeface="Arial"/>
        <a:buChar char="•"/>
        <a:defRPr sz="2500" kern="1200">
          <a:solidFill>
            <a:schemeClr val="tx1"/>
          </a:solidFill>
          <a:latin typeface="+mn-lt"/>
          <a:ea typeface="+mn-ea"/>
          <a:cs typeface="+mn-cs"/>
        </a:defRPr>
      </a:lvl8pPr>
      <a:lvl9pPr marL="4947521" indent="-291031" algn="l" defTabSz="582061"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82061" rtl="0" eaLnBrk="1" latinLnBrk="0" hangingPunct="1">
        <a:defRPr sz="2300" kern="1200">
          <a:solidFill>
            <a:schemeClr val="tx1"/>
          </a:solidFill>
          <a:latin typeface="+mn-lt"/>
          <a:ea typeface="+mn-ea"/>
          <a:cs typeface="+mn-cs"/>
        </a:defRPr>
      </a:lvl1pPr>
      <a:lvl2pPr marL="582061" algn="l" defTabSz="582061" rtl="0" eaLnBrk="1" latinLnBrk="0" hangingPunct="1">
        <a:defRPr sz="2300" kern="1200">
          <a:solidFill>
            <a:schemeClr val="tx1"/>
          </a:solidFill>
          <a:latin typeface="+mn-lt"/>
          <a:ea typeface="+mn-ea"/>
          <a:cs typeface="+mn-cs"/>
        </a:defRPr>
      </a:lvl2pPr>
      <a:lvl3pPr marL="1164123" algn="l" defTabSz="582061" rtl="0" eaLnBrk="1" latinLnBrk="0" hangingPunct="1">
        <a:defRPr sz="2300" kern="1200">
          <a:solidFill>
            <a:schemeClr val="tx1"/>
          </a:solidFill>
          <a:latin typeface="+mn-lt"/>
          <a:ea typeface="+mn-ea"/>
          <a:cs typeface="+mn-cs"/>
        </a:defRPr>
      </a:lvl3pPr>
      <a:lvl4pPr marL="1746184" algn="l" defTabSz="582061" rtl="0" eaLnBrk="1" latinLnBrk="0" hangingPunct="1">
        <a:defRPr sz="2300" kern="1200">
          <a:solidFill>
            <a:schemeClr val="tx1"/>
          </a:solidFill>
          <a:latin typeface="+mn-lt"/>
          <a:ea typeface="+mn-ea"/>
          <a:cs typeface="+mn-cs"/>
        </a:defRPr>
      </a:lvl4pPr>
      <a:lvl5pPr marL="2328245" algn="l" defTabSz="582061" rtl="0" eaLnBrk="1" latinLnBrk="0" hangingPunct="1">
        <a:defRPr sz="2300" kern="1200">
          <a:solidFill>
            <a:schemeClr val="tx1"/>
          </a:solidFill>
          <a:latin typeface="+mn-lt"/>
          <a:ea typeface="+mn-ea"/>
          <a:cs typeface="+mn-cs"/>
        </a:defRPr>
      </a:lvl5pPr>
      <a:lvl6pPr marL="2910307" algn="l" defTabSz="582061" rtl="0" eaLnBrk="1" latinLnBrk="0" hangingPunct="1">
        <a:defRPr sz="2300" kern="1200">
          <a:solidFill>
            <a:schemeClr val="tx1"/>
          </a:solidFill>
          <a:latin typeface="+mn-lt"/>
          <a:ea typeface="+mn-ea"/>
          <a:cs typeface="+mn-cs"/>
        </a:defRPr>
      </a:lvl6pPr>
      <a:lvl7pPr marL="3492368" algn="l" defTabSz="582061" rtl="0" eaLnBrk="1" latinLnBrk="0" hangingPunct="1">
        <a:defRPr sz="2300" kern="1200">
          <a:solidFill>
            <a:schemeClr val="tx1"/>
          </a:solidFill>
          <a:latin typeface="+mn-lt"/>
          <a:ea typeface="+mn-ea"/>
          <a:cs typeface="+mn-cs"/>
        </a:defRPr>
      </a:lvl7pPr>
      <a:lvl8pPr marL="4074429" algn="l" defTabSz="582061" rtl="0" eaLnBrk="1" latinLnBrk="0" hangingPunct="1">
        <a:defRPr sz="2300" kern="1200">
          <a:solidFill>
            <a:schemeClr val="tx1"/>
          </a:solidFill>
          <a:latin typeface="+mn-lt"/>
          <a:ea typeface="+mn-ea"/>
          <a:cs typeface="+mn-cs"/>
        </a:defRPr>
      </a:lvl8pPr>
      <a:lvl9pPr marL="4656491" algn="l" defTabSz="582061"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9142" y="365126"/>
            <a:ext cx="1040195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29142" y="1825625"/>
            <a:ext cx="1040195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29141" y="6356351"/>
            <a:ext cx="2713554" cy="365125"/>
          </a:xfrm>
          <a:prstGeom prst="rect">
            <a:avLst/>
          </a:prstGeom>
        </p:spPr>
        <p:txBody>
          <a:bodyPr vert="horz" lIns="91440" tIns="45720" rIns="91440" bIns="45720" rtlCol="0" anchor="ctr"/>
          <a:lstStyle>
            <a:lvl1pPr algn="l">
              <a:defRPr sz="1187">
                <a:solidFill>
                  <a:schemeClr val="tx1">
                    <a:tint val="75000"/>
                  </a:schemeClr>
                </a:solidFill>
              </a:defRPr>
            </a:lvl1pPr>
          </a:lstStyle>
          <a:p>
            <a:fld id="{3D02FF03-797E-4DD9-9F32-F663BA0CC5F3}" type="datetimeFigureOut">
              <a:rPr lang="en-US" smtClean="0"/>
              <a:t>4/26/2017</a:t>
            </a:fld>
            <a:endParaRPr lang="en-US"/>
          </a:p>
        </p:txBody>
      </p:sp>
      <p:sp>
        <p:nvSpPr>
          <p:cNvPr id="5" name="Footer Placeholder 4"/>
          <p:cNvSpPr>
            <a:spLocks noGrp="1"/>
          </p:cNvSpPr>
          <p:nvPr>
            <p:ph type="ftr" sz="quarter" idx="3"/>
          </p:nvPr>
        </p:nvSpPr>
        <p:spPr>
          <a:xfrm>
            <a:off x="3994954" y="6356351"/>
            <a:ext cx="4070330" cy="365125"/>
          </a:xfrm>
          <a:prstGeom prst="rect">
            <a:avLst/>
          </a:prstGeom>
        </p:spPr>
        <p:txBody>
          <a:bodyPr vert="horz" lIns="91440" tIns="45720" rIns="91440" bIns="45720" rtlCol="0" anchor="ctr"/>
          <a:lstStyle>
            <a:lvl1pPr algn="ctr">
              <a:defRPr sz="118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7543" y="6356351"/>
            <a:ext cx="2713554" cy="365125"/>
          </a:xfrm>
          <a:prstGeom prst="rect">
            <a:avLst/>
          </a:prstGeom>
        </p:spPr>
        <p:txBody>
          <a:bodyPr vert="horz" lIns="91440" tIns="45720" rIns="91440" bIns="45720" rtlCol="0" anchor="ctr"/>
          <a:lstStyle>
            <a:lvl1pPr algn="r">
              <a:defRPr sz="1187">
                <a:solidFill>
                  <a:schemeClr val="tx1">
                    <a:tint val="75000"/>
                  </a:schemeClr>
                </a:solidFill>
              </a:defRPr>
            </a:lvl1pPr>
          </a:lstStyle>
          <a:p>
            <a:fld id="{DEBC900F-DA90-443B-9381-39993B01F64F}" type="slidenum">
              <a:rPr lang="en-US" smtClean="0"/>
              <a:t>‹#›</a:t>
            </a:fld>
            <a:endParaRPr lang="en-US"/>
          </a:p>
        </p:txBody>
      </p:sp>
    </p:spTree>
    <p:extLst>
      <p:ext uri="{BB962C8B-B14F-4D97-AF65-F5344CB8AC3E}">
        <p14:creationId xmlns:p14="http://schemas.microsoft.com/office/powerpoint/2010/main" val="39411558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04524" rtl="0" eaLnBrk="1" latinLnBrk="0" hangingPunct="1">
        <a:lnSpc>
          <a:spcPct val="90000"/>
        </a:lnSpc>
        <a:spcBef>
          <a:spcPct val="0"/>
        </a:spcBef>
        <a:buNone/>
        <a:defRPr sz="4352" kern="1200">
          <a:solidFill>
            <a:schemeClr val="tx1"/>
          </a:solidFill>
          <a:latin typeface="+mj-lt"/>
          <a:ea typeface="+mj-ea"/>
          <a:cs typeface="+mj-cs"/>
        </a:defRPr>
      </a:lvl1pPr>
    </p:titleStyle>
    <p:bodyStyle>
      <a:lvl1pPr marL="226131" indent="-226131" algn="l" defTabSz="904524" rtl="0" eaLnBrk="1" latinLnBrk="0" hangingPunct="1">
        <a:lnSpc>
          <a:spcPct val="90000"/>
        </a:lnSpc>
        <a:spcBef>
          <a:spcPts val="989"/>
        </a:spcBef>
        <a:buFont typeface="Arial" panose="020B0604020202020204" pitchFamily="34" charset="0"/>
        <a:buChar char="•"/>
        <a:defRPr sz="2770" kern="1200">
          <a:solidFill>
            <a:schemeClr val="tx1"/>
          </a:solidFill>
          <a:latin typeface="+mn-lt"/>
          <a:ea typeface="+mn-ea"/>
          <a:cs typeface="+mn-cs"/>
        </a:defRPr>
      </a:lvl1pPr>
      <a:lvl2pPr marL="678393" indent="-226131" algn="l" defTabSz="904524" rtl="0" eaLnBrk="1" latinLnBrk="0" hangingPunct="1">
        <a:lnSpc>
          <a:spcPct val="90000"/>
        </a:lnSpc>
        <a:spcBef>
          <a:spcPts val="495"/>
        </a:spcBef>
        <a:buFont typeface="Arial" panose="020B0604020202020204" pitchFamily="34" charset="0"/>
        <a:buChar char="•"/>
        <a:defRPr sz="2374" kern="1200">
          <a:solidFill>
            <a:schemeClr val="tx1"/>
          </a:solidFill>
          <a:latin typeface="+mn-lt"/>
          <a:ea typeface="+mn-ea"/>
          <a:cs typeface="+mn-cs"/>
        </a:defRPr>
      </a:lvl2pPr>
      <a:lvl3pPr marL="1130656" indent="-226131" algn="l" defTabSz="904524" rtl="0" eaLnBrk="1" latinLnBrk="0" hangingPunct="1">
        <a:lnSpc>
          <a:spcPct val="90000"/>
        </a:lnSpc>
        <a:spcBef>
          <a:spcPts val="495"/>
        </a:spcBef>
        <a:buFont typeface="Arial" panose="020B0604020202020204" pitchFamily="34" charset="0"/>
        <a:buChar char="•"/>
        <a:defRPr sz="1978" kern="1200">
          <a:solidFill>
            <a:schemeClr val="tx1"/>
          </a:solidFill>
          <a:latin typeface="+mn-lt"/>
          <a:ea typeface="+mn-ea"/>
          <a:cs typeface="+mn-cs"/>
        </a:defRPr>
      </a:lvl3pPr>
      <a:lvl4pPr marL="1582918" indent="-226131" algn="l" defTabSz="904524" rtl="0" eaLnBrk="1" latinLnBrk="0" hangingPunct="1">
        <a:lnSpc>
          <a:spcPct val="90000"/>
        </a:lnSpc>
        <a:spcBef>
          <a:spcPts val="495"/>
        </a:spcBef>
        <a:buFont typeface="Arial" panose="020B0604020202020204" pitchFamily="34" charset="0"/>
        <a:buChar char="•"/>
        <a:defRPr sz="1781" kern="1200">
          <a:solidFill>
            <a:schemeClr val="tx1"/>
          </a:solidFill>
          <a:latin typeface="+mn-lt"/>
          <a:ea typeface="+mn-ea"/>
          <a:cs typeface="+mn-cs"/>
        </a:defRPr>
      </a:lvl4pPr>
      <a:lvl5pPr marL="2035180" indent="-226131" algn="l" defTabSz="904524" rtl="0" eaLnBrk="1" latinLnBrk="0" hangingPunct="1">
        <a:lnSpc>
          <a:spcPct val="90000"/>
        </a:lnSpc>
        <a:spcBef>
          <a:spcPts val="495"/>
        </a:spcBef>
        <a:buFont typeface="Arial" panose="020B0604020202020204" pitchFamily="34" charset="0"/>
        <a:buChar char="•"/>
        <a:defRPr sz="1781" kern="1200">
          <a:solidFill>
            <a:schemeClr val="tx1"/>
          </a:solidFill>
          <a:latin typeface="+mn-lt"/>
          <a:ea typeface="+mn-ea"/>
          <a:cs typeface="+mn-cs"/>
        </a:defRPr>
      </a:lvl5pPr>
      <a:lvl6pPr marL="2487442" indent="-226131" algn="l" defTabSz="904524" rtl="0" eaLnBrk="1" latinLnBrk="0" hangingPunct="1">
        <a:lnSpc>
          <a:spcPct val="90000"/>
        </a:lnSpc>
        <a:spcBef>
          <a:spcPts val="495"/>
        </a:spcBef>
        <a:buFont typeface="Arial" panose="020B0604020202020204" pitchFamily="34" charset="0"/>
        <a:buChar char="•"/>
        <a:defRPr sz="1781" kern="1200">
          <a:solidFill>
            <a:schemeClr val="tx1"/>
          </a:solidFill>
          <a:latin typeface="+mn-lt"/>
          <a:ea typeface="+mn-ea"/>
          <a:cs typeface="+mn-cs"/>
        </a:defRPr>
      </a:lvl6pPr>
      <a:lvl7pPr marL="2939705" indent="-226131" algn="l" defTabSz="904524" rtl="0" eaLnBrk="1" latinLnBrk="0" hangingPunct="1">
        <a:lnSpc>
          <a:spcPct val="90000"/>
        </a:lnSpc>
        <a:spcBef>
          <a:spcPts val="495"/>
        </a:spcBef>
        <a:buFont typeface="Arial" panose="020B0604020202020204" pitchFamily="34" charset="0"/>
        <a:buChar char="•"/>
        <a:defRPr sz="1781" kern="1200">
          <a:solidFill>
            <a:schemeClr val="tx1"/>
          </a:solidFill>
          <a:latin typeface="+mn-lt"/>
          <a:ea typeface="+mn-ea"/>
          <a:cs typeface="+mn-cs"/>
        </a:defRPr>
      </a:lvl7pPr>
      <a:lvl8pPr marL="3391967" indent="-226131" algn="l" defTabSz="904524" rtl="0" eaLnBrk="1" latinLnBrk="0" hangingPunct="1">
        <a:lnSpc>
          <a:spcPct val="90000"/>
        </a:lnSpc>
        <a:spcBef>
          <a:spcPts val="495"/>
        </a:spcBef>
        <a:buFont typeface="Arial" panose="020B0604020202020204" pitchFamily="34" charset="0"/>
        <a:buChar char="•"/>
        <a:defRPr sz="1781" kern="1200">
          <a:solidFill>
            <a:schemeClr val="tx1"/>
          </a:solidFill>
          <a:latin typeface="+mn-lt"/>
          <a:ea typeface="+mn-ea"/>
          <a:cs typeface="+mn-cs"/>
        </a:defRPr>
      </a:lvl8pPr>
      <a:lvl9pPr marL="3844229" indent="-226131" algn="l" defTabSz="904524" rtl="0" eaLnBrk="1" latinLnBrk="0" hangingPunct="1">
        <a:lnSpc>
          <a:spcPct val="90000"/>
        </a:lnSpc>
        <a:spcBef>
          <a:spcPts val="495"/>
        </a:spcBef>
        <a:buFont typeface="Arial" panose="020B0604020202020204" pitchFamily="34" charset="0"/>
        <a:buChar char="•"/>
        <a:defRPr sz="1781" kern="1200">
          <a:solidFill>
            <a:schemeClr val="tx1"/>
          </a:solidFill>
          <a:latin typeface="+mn-lt"/>
          <a:ea typeface="+mn-ea"/>
          <a:cs typeface="+mn-cs"/>
        </a:defRPr>
      </a:lvl9pPr>
    </p:bodyStyle>
    <p:otherStyle>
      <a:defPPr>
        <a:defRPr lang="en-US"/>
      </a:defPPr>
      <a:lvl1pPr marL="0" algn="l" defTabSz="904524" rtl="0" eaLnBrk="1" latinLnBrk="0" hangingPunct="1">
        <a:defRPr sz="1781" kern="1200">
          <a:solidFill>
            <a:schemeClr val="tx1"/>
          </a:solidFill>
          <a:latin typeface="+mn-lt"/>
          <a:ea typeface="+mn-ea"/>
          <a:cs typeface="+mn-cs"/>
        </a:defRPr>
      </a:lvl1pPr>
      <a:lvl2pPr marL="452262" algn="l" defTabSz="904524" rtl="0" eaLnBrk="1" latinLnBrk="0" hangingPunct="1">
        <a:defRPr sz="1781" kern="1200">
          <a:solidFill>
            <a:schemeClr val="tx1"/>
          </a:solidFill>
          <a:latin typeface="+mn-lt"/>
          <a:ea typeface="+mn-ea"/>
          <a:cs typeface="+mn-cs"/>
        </a:defRPr>
      </a:lvl2pPr>
      <a:lvl3pPr marL="904524" algn="l" defTabSz="904524" rtl="0" eaLnBrk="1" latinLnBrk="0" hangingPunct="1">
        <a:defRPr sz="1781" kern="1200">
          <a:solidFill>
            <a:schemeClr val="tx1"/>
          </a:solidFill>
          <a:latin typeface="+mn-lt"/>
          <a:ea typeface="+mn-ea"/>
          <a:cs typeface="+mn-cs"/>
        </a:defRPr>
      </a:lvl3pPr>
      <a:lvl4pPr marL="1356787" algn="l" defTabSz="904524" rtl="0" eaLnBrk="1" latinLnBrk="0" hangingPunct="1">
        <a:defRPr sz="1781" kern="1200">
          <a:solidFill>
            <a:schemeClr val="tx1"/>
          </a:solidFill>
          <a:latin typeface="+mn-lt"/>
          <a:ea typeface="+mn-ea"/>
          <a:cs typeface="+mn-cs"/>
        </a:defRPr>
      </a:lvl4pPr>
      <a:lvl5pPr marL="1809049" algn="l" defTabSz="904524" rtl="0" eaLnBrk="1" latinLnBrk="0" hangingPunct="1">
        <a:defRPr sz="1781" kern="1200">
          <a:solidFill>
            <a:schemeClr val="tx1"/>
          </a:solidFill>
          <a:latin typeface="+mn-lt"/>
          <a:ea typeface="+mn-ea"/>
          <a:cs typeface="+mn-cs"/>
        </a:defRPr>
      </a:lvl5pPr>
      <a:lvl6pPr marL="2261311" algn="l" defTabSz="904524" rtl="0" eaLnBrk="1" latinLnBrk="0" hangingPunct="1">
        <a:defRPr sz="1781" kern="1200">
          <a:solidFill>
            <a:schemeClr val="tx1"/>
          </a:solidFill>
          <a:latin typeface="+mn-lt"/>
          <a:ea typeface="+mn-ea"/>
          <a:cs typeface="+mn-cs"/>
        </a:defRPr>
      </a:lvl6pPr>
      <a:lvl7pPr marL="2713573" algn="l" defTabSz="904524" rtl="0" eaLnBrk="1" latinLnBrk="0" hangingPunct="1">
        <a:defRPr sz="1781" kern="1200">
          <a:solidFill>
            <a:schemeClr val="tx1"/>
          </a:solidFill>
          <a:latin typeface="+mn-lt"/>
          <a:ea typeface="+mn-ea"/>
          <a:cs typeface="+mn-cs"/>
        </a:defRPr>
      </a:lvl7pPr>
      <a:lvl8pPr marL="3165836" algn="l" defTabSz="904524" rtl="0" eaLnBrk="1" latinLnBrk="0" hangingPunct="1">
        <a:defRPr sz="1781" kern="1200">
          <a:solidFill>
            <a:schemeClr val="tx1"/>
          </a:solidFill>
          <a:latin typeface="+mn-lt"/>
          <a:ea typeface="+mn-ea"/>
          <a:cs typeface="+mn-cs"/>
        </a:defRPr>
      </a:lvl8pPr>
      <a:lvl9pPr marL="3618098" algn="l" defTabSz="904524" rtl="0" eaLnBrk="1" latinLnBrk="0" hangingPunct="1">
        <a:defRPr sz="17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iki.cern.ch/twiki/pub/ALICE/Presentations20on20Power20Bus/2015_08_26_Report_on_Al_cable_preliminary_tests.docx" TargetMode="External"/><Relationship Id="rId2" Type="http://schemas.openxmlformats.org/officeDocument/2006/relationships/hyperlink" Target="https://twiki.cern.ch/twiki/pub/ALICE/Presentations20on20Power20Bus/2017_03_20_ITS_power_bus_spec_files.zip" TargetMode="Externa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hyperlink" Target="https://twiki.cern.ch/twiki/pub/ALICE/Presentations20on20Power20Bus/PowerBus-03032016-7-F.pptx" TargetMode="External"/><Relationship Id="rId4" Type="http://schemas.openxmlformats.org/officeDocument/2006/relationships/hyperlink" Target="https://twiki.cern.ch/twiki/pub/ALICE/Presentations20on20Power20Bus/2016_02_09_Kharkov_power_bus_test_result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twiki.cern.ch/twiki/pub/ALICE/Presentations20on20Power20Bus/filter_board.zip"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twiki.cern.ch/twiki/pub/ALICE/Prototype_power_board/2017_04_04_ITS_prototype_power_board_fab_package.zip" TargetMode="External"/><Relationship Id="rId2" Type="http://schemas.openxmlformats.org/officeDocument/2006/relationships/hyperlink" Target="https://twiki.cern.ch/twiki/bin/view/ALICE/Prod_proto_PB_review"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twiki.cern.ch/twiki/pub/ALICE/Presentations20on20power20system/2017_04_08_ITS_upgrade_power_system_description.doc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twiki.cern.ch/twiki/pub/ALICE/Presentations20on20power20system/2017_04_09_Power_system_SPICE_simulation_report.docx" TargetMode="Externa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693" y="1327958"/>
            <a:ext cx="10251202" cy="1470025"/>
          </a:xfrm>
        </p:spPr>
        <p:txBody>
          <a:bodyPr>
            <a:normAutofit/>
          </a:bodyPr>
          <a:lstStyle/>
          <a:p>
            <a:r>
              <a:rPr lang="en-US" sz="4000" dirty="0" smtClean="0">
                <a:solidFill>
                  <a:srgbClr val="4F81BD"/>
                </a:solidFill>
              </a:rPr>
              <a:t>Power Distribution</a:t>
            </a:r>
            <a:endParaRPr lang="en-US" sz="4000" dirty="0">
              <a:solidFill>
                <a:srgbClr val="4F81BD"/>
              </a:solidFill>
            </a:endParaRPr>
          </a:p>
        </p:txBody>
      </p:sp>
      <p:sp>
        <p:nvSpPr>
          <p:cNvPr id="3" name="Subtitle 2"/>
          <p:cNvSpPr>
            <a:spLocks noGrp="1"/>
          </p:cNvSpPr>
          <p:nvPr>
            <p:ph type="subTitle" idx="1"/>
          </p:nvPr>
        </p:nvSpPr>
        <p:spPr>
          <a:xfrm>
            <a:off x="1723330" y="3892498"/>
            <a:ext cx="8442167" cy="1988190"/>
          </a:xfrm>
        </p:spPr>
        <p:txBody>
          <a:bodyPr>
            <a:normAutofit/>
          </a:bodyPr>
          <a:lstStyle/>
          <a:p>
            <a:pPr>
              <a:spcBef>
                <a:spcPts val="1512"/>
              </a:spcBef>
            </a:pPr>
            <a:r>
              <a:rPr lang="en-US" sz="3200" dirty="0" smtClean="0">
                <a:solidFill>
                  <a:schemeClr val="accent1"/>
                </a:solidFill>
              </a:rPr>
              <a:t>ALICE ITS Upgrade </a:t>
            </a:r>
          </a:p>
          <a:p>
            <a:pPr>
              <a:spcBef>
                <a:spcPts val="1512"/>
              </a:spcBef>
            </a:pPr>
            <a:r>
              <a:rPr lang="en-US" sz="3200" dirty="0" smtClean="0">
                <a:solidFill>
                  <a:schemeClr val="accent1"/>
                </a:solidFill>
              </a:rPr>
              <a:t>Stave Production Readiness Review</a:t>
            </a:r>
          </a:p>
          <a:p>
            <a:pPr>
              <a:spcBef>
                <a:spcPts val="1512"/>
              </a:spcBef>
            </a:pPr>
            <a:r>
              <a:rPr lang="en-US" sz="2000" i="1" dirty="0" smtClean="0">
                <a:solidFill>
                  <a:schemeClr val="accent1"/>
                </a:solidFill>
              </a:rPr>
              <a:t>CERN, 27 April 2017</a:t>
            </a:r>
            <a:endParaRPr lang="en-US" sz="2000" i="1" dirty="0">
              <a:solidFill>
                <a:schemeClr val="accent1"/>
              </a:solidFill>
            </a:endParaRPr>
          </a:p>
        </p:txBody>
      </p:sp>
      <p:sp>
        <p:nvSpPr>
          <p:cNvPr id="20" name="TextBox 19"/>
          <p:cNvSpPr txBox="1"/>
          <p:nvPr/>
        </p:nvSpPr>
        <p:spPr>
          <a:xfrm>
            <a:off x="350616" y="2929404"/>
            <a:ext cx="2154481" cy="400110"/>
          </a:xfrm>
          <a:prstGeom prst="rect">
            <a:avLst/>
          </a:prstGeom>
          <a:noFill/>
        </p:spPr>
        <p:txBody>
          <a:bodyPr wrap="none" rtlCol="0">
            <a:spAutoFit/>
          </a:bodyPr>
          <a:lstStyle/>
          <a:p>
            <a:r>
              <a:rPr lang="en-US" sz="2000" i="1" dirty="0" smtClean="0">
                <a:solidFill>
                  <a:schemeClr val="tx1">
                    <a:lumMod val="65000"/>
                    <a:lumOff val="35000"/>
                  </a:schemeClr>
                </a:solidFill>
              </a:rPr>
              <a:t>Leo Greiner - LBNL</a:t>
            </a:r>
            <a:endParaRPr lang="en-US" sz="2000" i="1" dirty="0">
              <a:solidFill>
                <a:schemeClr val="tx1">
                  <a:lumMod val="65000"/>
                  <a:lumOff val="35000"/>
                </a:schemeClr>
              </a:solidFill>
            </a:endParaRPr>
          </a:p>
        </p:txBody>
      </p:sp>
    </p:spTree>
    <p:extLst>
      <p:ext uri="{BB962C8B-B14F-4D97-AF65-F5344CB8AC3E}">
        <p14:creationId xmlns:p14="http://schemas.microsoft.com/office/powerpoint/2010/main" val="399235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10</a:t>
            </a:fld>
            <a:endParaRPr lang="en-US"/>
          </a:p>
        </p:txBody>
      </p:sp>
      <p:sp>
        <p:nvSpPr>
          <p:cNvPr id="5" name="TextBox 4"/>
          <p:cNvSpPr txBox="1"/>
          <p:nvPr/>
        </p:nvSpPr>
        <p:spPr>
          <a:xfrm>
            <a:off x="603012" y="953212"/>
            <a:ext cx="10167620" cy="490903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800" dirty="0" smtClean="0"/>
              <a:t>The full design for the OL and ML power bus, bias bus and cross pieces is completed and the fabrication packages are complete. These may be found at:</a:t>
            </a:r>
          </a:p>
          <a:p>
            <a:pPr marL="285750" indent="-285750">
              <a:spcBef>
                <a:spcPts val="600"/>
              </a:spcBef>
              <a:buFont typeface="Arial" panose="020B0604020202020204" pitchFamily="34" charset="0"/>
              <a:buChar char="•"/>
            </a:pPr>
            <a:r>
              <a:rPr lang="en-US" sz="1800" dirty="0" smtClean="0">
                <a:hlinkClick r:id="rId2"/>
              </a:rPr>
              <a:t>https://twiki.cern.ch/twiki/pub/ALICE/Presentations20on20Power20Bus/2017_03_20_ITS_power_bus_spec_files.zip</a:t>
            </a:r>
            <a:endParaRPr lang="en-US" sz="1800" dirty="0" smtClean="0"/>
          </a:p>
          <a:p>
            <a:pPr marL="285750" indent="-285750">
              <a:spcBef>
                <a:spcPts val="600"/>
              </a:spcBef>
              <a:buFont typeface="Arial" panose="020B0604020202020204" pitchFamily="34" charset="0"/>
              <a:buChar char="•"/>
            </a:pPr>
            <a:r>
              <a:rPr lang="en-US" sz="1800" dirty="0" smtClean="0"/>
              <a:t>A full specification for the production fabrication procurement has been written and </a:t>
            </a:r>
            <a:r>
              <a:rPr lang="en-US" sz="1800" dirty="0" smtClean="0"/>
              <a:t>the price enquiry has been released.</a:t>
            </a:r>
            <a:endParaRPr lang="en-US" sz="1800" dirty="0" smtClean="0"/>
          </a:p>
          <a:p>
            <a:pPr marL="285750" indent="-285750">
              <a:spcBef>
                <a:spcPts val="600"/>
              </a:spcBef>
              <a:buFont typeface="Arial" panose="020B0604020202020204" pitchFamily="34" charset="0"/>
              <a:buChar char="•"/>
            </a:pPr>
            <a:r>
              <a:rPr lang="en-US" sz="1800" dirty="0" smtClean="0"/>
              <a:t>A set of prototypes fabricated at Kharkov is </a:t>
            </a:r>
            <a:r>
              <a:rPr lang="en-US" sz="1800" dirty="0" smtClean="0"/>
              <a:t>complete </a:t>
            </a:r>
            <a:r>
              <a:rPr lang="en-US" sz="1800" dirty="0" smtClean="0"/>
              <a:t>containing prototype OL &amp; ML power buses, OL &amp; ML bias buses and cross pieces. These are expected to be delivered </a:t>
            </a:r>
            <a:r>
              <a:rPr lang="en-US" sz="1800" dirty="0" smtClean="0"/>
              <a:t>shortly.</a:t>
            </a:r>
            <a:endParaRPr lang="en-US" sz="1800" dirty="0" smtClean="0"/>
          </a:p>
          <a:p>
            <a:pPr marL="285750" indent="-285750">
              <a:spcBef>
                <a:spcPts val="600"/>
              </a:spcBef>
              <a:buFont typeface="Arial" panose="020B0604020202020204" pitchFamily="34" charset="0"/>
              <a:buChar char="•"/>
            </a:pPr>
            <a:r>
              <a:rPr lang="en-US" sz="1800" dirty="0" smtClean="0"/>
              <a:t>These will be tested with the stave prototypes and assessed for functionality.</a:t>
            </a:r>
          </a:p>
          <a:p>
            <a:pPr marL="285750" indent="-285750">
              <a:spcBef>
                <a:spcPts val="600"/>
              </a:spcBef>
              <a:buFont typeface="Arial" panose="020B0604020202020204" pitchFamily="34" charset="0"/>
              <a:buChar char="•"/>
            </a:pPr>
            <a:r>
              <a:rPr lang="en-US" sz="1800" dirty="0" smtClean="0"/>
              <a:t>A previous set of prototypes including full length assemblies have been produced and tested, the results of the testing are very promising and links to the descriptions and testing results are below. </a:t>
            </a:r>
            <a:r>
              <a:rPr lang="en-US" sz="1800" dirty="0" smtClean="0">
                <a:hlinkClick r:id="rId3"/>
              </a:rPr>
              <a:t>https://twiki.cern.ch/twiki/pub/ALICE/Presentations20on20Power20Bus/2015_08_26_Report_on_Al_cable_preliminary_tests.docx</a:t>
            </a:r>
            <a:r>
              <a:rPr lang="en-US" sz="1800" dirty="0" smtClean="0"/>
              <a:t> </a:t>
            </a:r>
            <a:r>
              <a:rPr lang="en-US" sz="1800" dirty="0" smtClean="0">
                <a:hlinkClick r:id="rId4"/>
              </a:rPr>
              <a:t>https://twiki.cern.ch/twiki/pub/ALICE/Presentations20on20Power20Bus/2016_02_09_Kharkov_power_bus_test_results.pdf</a:t>
            </a:r>
            <a:r>
              <a:rPr lang="en-US" sz="1800" dirty="0" smtClean="0"/>
              <a:t> </a:t>
            </a:r>
            <a:r>
              <a:rPr lang="en-US" sz="1800" dirty="0" smtClean="0">
                <a:hlinkClick r:id="rId5"/>
              </a:rPr>
              <a:t>https://twiki.cern.ch/twiki/pub/ALICE/Presentations20on20Power20Bus/PowerBus-03032016-7-F.pptx</a:t>
            </a:r>
            <a:endParaRPr lang="en-US" sz="1800" dirty="0"/>
          </a:p>
        </p:txBody>
      </p:sp>
      <p:sp>
        <p:nvSpPr>
          <p:cNvPr id="6" name="Text Box 4"/>
          <p:cNvSpPr txBox="1">
            <a:spLocks noChangeArrowheads="1"/>
          </p:cNvSpPr>
          <p:nvPr/>
        </p:nvSpPr>
        <p:spPr bwMode="auto">
          <a:xfrm>
            <a:off x="288001" y="82055"/>
            <a:ext cx="5162190"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Power Bus and Bias Bus Status</a:t>
            </a:r>
            <a:endParaRPr lang="en-US" sz="3200" b="0" dirty="0">
              <a:latin typeface="Calibri Light" panose="020F0302020204030204" pitchFamily="34" charset="0"/>
              <a:cs typeface="Calibri" charset="0"/>
            </a:endParaRPr>
          </a:p>
        </p:txBody>
      </p:sp>
      <p:sp>
        <p:nvSpPr>
          <p:cNvPr id="7"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pic>
        <p:nvPicPr>
          <p:cNvPr id="8" name="Рисунок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770632" y="1359240"/>
            <a:ext cx="1135678" cy="4392000"/>
          </a:xfrm>
          <a:prstGeom prst="rect">
            <a:avLst/>
          </a:prstGeom>
          <a:effectLst>
            <a:softEdge rad="63500"/>
          </a:effectLst>
        </p:spPr>
      </p:pic>
    </p:spTree>
    <p:extLst>
      <p:ext uri="{BB962C8B-B14F-4D97-AF65-F5344CB8AC3E}">
        <p14:creationId xmlns:p14="http://schemas.microsoft.com/office/powerpoint/2010/main" val="185553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11</a:t>
            </a:fld>
            <a:endParaRPr lang="en-US"/>
          </a:p>
        </p:txBody>
      </p:sp>
      <p:sp>
        <p:nvSpPr>
          <p:cNvPr id="5" name="Text Box 4"/>
          <p:cNvSpPr txBox="1">
            <a:spLocks noChangeArrowheads="1"/>
          </p:cNvSpPr>
          <p:nvPr/>
        </p:nvSpPr>
        <p:spPr bwMode="auto">
          <a:xfrm>
            <a:off x="288001" y="82055"/>
            <a:ext cx="3201517"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Filter Board Status</a:t>
            </a:r>
            <a:endParaRPr lang="en-US" sz="3200" b="0" dirty="0">
              <a:latin typeface="Calibri Light" panose="020F0302020204030204" pitchFamily="34" charset="0"/>
              <a:cs typeface="Calibri" charset="0"/>
            </a:endParaRPr>
          </a:p>
        </p:txBody>
      </p:sp>
      <p:sp>
        <p:nvSpPr>
          <p:cNvPr id="6" name="TextBox 5"/>
          <p:cNvSpPr txBox="1"/>
          <p:nvPr/>
        </p:nvSpPr>
        <p:spPr>
          <a:xfrm>
            <a:off x="1440180" y="894953"/>
            <a:ext cx="9776460" cy="2439129"/>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2000" dirty="0" smtClean="0"/>
              <a:t>The design for the prototype Filter board and filter board breakout board are complete.</a:t>
            </a:r>
          </a:p>
          <a:p>
            <a:pPr marL="285750" indent="-285750">
              <a:spcBef>
                <a:spcPts val="300"/>
              </a:spcBef>
              <a:buFont typeface="Arial" panose="020B0604020202020204" pitchFamily="34" charset="0"/>
              <a:buChar char="•"/>
            </a:pPr>
            <a:r>
              <a:rPr lang="en-US" sz="2000" dirty="0" smtClean="0"/>
              <a:t>The design has been fabricated and prototypes are at Bari, CERN and Torino</a:t>
            </a:r>
          </a:p>
          <a:p>
            <a:pPr marL="285750" indent="-285750">
              <a:spcBef>
                <a:spcPts val="300"/>
              </a:spcBef>
              <a:buFont typeface="Arial" panose="020B0604020202020204" pitchFamily="34" charset="0"/>
              <a:buChar char="•"/>
            </a:pPr>
            <a:r>
              <a:rPr lang="en-US" sz="2000" dirty="0" smtClean="0"/>
              <a:t>The Filter </a:t>
            </a:r>
            <a:r>
              <a:rPr lang="en-US" sz="2000" dirty="0"/>
              <a:t>B</a:t>
            </a:r>
            <a:r>
              <a:rPr lang="en-US" sz="2000" dirty="0" smtClean="0"/>
              <a:t>oard fabrication package is available at: </a:t>
            </a:r>
            <a:r>
              <a:rPr lang="en-US" sz="2000" dirty="0" smtClean="0">
                <a:hlinkClick r:id="rId2"/>
              </a:rPr>
              <a:t>https://twiki.cern.ch/twiki/pub/ALICE/Presentations20on20Power20Bus/filter_board.zip</a:t>
            </a:r>
            <a:endParaRPr lang="en-US" sz="2000" dirty="0" smtClean="0"/>
          </a:p>
          <a:p>
            <a:pPr marL="285750" indent="-285750">
              <a:spcBef>
                <a:spcPts val="300"/>
              </a:spcBef>
              <a:buFont typeface="Arial" panose="020B0604020202020204" pitchFamily="34" charset="0"/>
              <a:buChar char="•"/>
            </a:pPr>
            <a:r>
              <a:rPr lang="en-US" sz="2000" dirty="0" smtClean="0"/>
              <a:t>For this round of testing, the OL and ML filter board design is the same.</a:t>
            </a:r>
          </a:p>
          <a:p>
            <a:pPr marL="285750" indent="-285750">
              <a:spcBef>
                <a:spcPts val="300"/>
              </a:spcBef>
              <a:buFont typeface="Arial" panose="020B0604020202020204" pitchFamily="34" charset="0"/>
              <a:buChar char="•"/>
            </a:pPr>
            <a:r>
              <a:rPr lang="en-US" sz="2000" dirty="0" smtClean="0"/>
              <a:t>The prototype Filter Board uses one design for both OL and ML.</a:t>
            </a:r>
          </a:p>
          <a:p>
            <a:pPr marL="285750" indent="-285750">
              <a:spcBef>
                <a:spcPts val="300"/>
              </a:spcBef>
              <a:buFont typeface="Arial" panose="020B0604020202020204" pitchFamily="34" charset="0"/>
              <a:buChar char="•"/>
            </a:pPr>
            <a:r>
              <a:rPr lang="en-US" sz="2000" dirty="0" smtClean="0"/>
              <a:t>The granularity is 1 filter board per half-stave for the ML and OL staves.</a:t>
            </a:r>
            <a:endParaRPr lang="en-US" sz="20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7525" r="50634" b="19990"/>
          <a:stretch/>
        </p:blipFill>
        <p:spPr>
          <a:xfrm rot="5400000">
            <a:off x="2857418" y="3189442"/>
            <a:ext cx="2006770" cy="284480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9486" t="24706" b="9902"/>
          <a:stretch/>
        </p:blipFill>
        <p:spPr>
          <a:xfrm rot="16200000">
            <a:off x="6221300" y="2837208"/>
            <a:ext cx="2053440" cy="3544363"/>
          </a:xfrm>
          <a:prstGeom prst="rect">
            <a:avLst/>
          </a:prstGeom>
        </p:spPr>
      </p:pic>
      <p:sp>
        <p:nvSpPr>
          <p:cNvPr id="9" name="TextBox 8"/>
          <p:cNvSpPr txBox="1"/>
          <p:nvPr/>
        </p:nvSpPr>
        <p:spPr>
          <a:xfrm>
            <a:off x="6553200" y="5716036"/>
            <a:ext cx="1281120" cy="369332"/>
          </a:xfrm>
          <a:prstGeom prst="rect">
            <a:avLst/>
          </a:prstGeom>
          <a:noFill/>
        </p:spPr>
        <p:txBody>
          <a:bodyPr wrap="none" rtlCol="0">
            <a:spAutoFit/>
          </a:bodyPr>
          <a:lstStyle/>
          <a:p>
            <a:r>
              <a:rPr lang="en-US" sz="1800" dirty="0" smtClean="0"/>
              <a:t>Filter Board</a:t>
            </a:r>
            <a:endParaRPr lang="en-US" sz="1800" dirty="0"/>
          </a:p>
        </p:txBody>
      </p:sp>
      <p:sp>
        <p:nvSpPr>
          <p:cNvPr id="10" name="TextBox 9"/>
          <p:cNvSpPr txBox="1"/>
          <p:nvPr/>
        </p:nvSpPr>
        <p:spPr>
          <a:xfrm>
            <a:off x="2438401" y="5716036"/>
            <a:ext cx="2845438" cy="369332"/>
          </a:xfrm>
          <a:prstGeom prst="rect">
            <a:avLst/>
          </a:prstGeom>
          <a:noFill/>
        </p:spPr>
        <p:txBody>
          <a:bodyPr wrap="none" rtlCol="0">
            <a:spAutoFit/>
          </a:bodyPr>
          <a:lstStyle/>
          <a:p>
            <a:r>
              <a:rPr lang="en-US" sz="1800" dirty="0" smtClean="0"/>
              <a:t>Filter Board break out board</a:t>
            </a:r>
            <a:endParaRPr lang="en-US" sz="1800" dirty="0"/>
          </a:p>
        </p:txBody>
      </p:sp>
      <p:sp>
        <p:nvSpPr>
          <p:cNvPr id="11"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381861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12</a:t>
            </a:fld>
            <a:endParaRPr lang="en-US"/>
          </a:p>
        </p:txBody>
      </p:sp>
      <p:sp>
        <p:nvSpPr>
          <p:cNvPr id="5" name="TextBox 4"/>
          <p:cNvSpPr txBox="1"/>
          <p:nvPr/>
        </p:nvSpPr>
        <p:spPr>
          <a:xfrm>
            <a:off x="1490351" y="923826"/>
            <a:ext cx="95043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FB-BOB has been designed and fabricated (see previous slide).</a:t>
            </a:r>
          </a:p>
          <a:p>
            <a:pPr marL="285750" indent="-285750">
              <a:buFont typeface="Arial" panose="020B0604020202020204" pitchFamily="34" charset="0"/>
              <a:buChar char="•"/>
            </a:pPr>
            <a:r>
              <a:rPr lang="en-US" sz="2000" dirty="0" smtClean="0"/>
              <a:t>The </a:t>
            </a:r>
            <a:r>
              <a:rPr lang="en-US" sz="2000" dirty="0" smtClean="0"/>
              <a:t>PB-BOB </a:t>
            </a:r>
            <a:r>
              <a:rPr lang="en-US" sz="2000" dirty="0" smtClean="0"/>
              <a:t>has been designed and is currently being fabricated. </a:t>
            </a:r>
            <a:r>
              <a:rPr lang="en-US" sz="2000" dirty="0" smtClean="0"/>
              <a:t>PCBs are at LBNL and being loaded.</a:t>
            </a:r>
            <a:endParaRPr lang="en-US" sz="2000" dirty="0" smtClean="0"/>
          </a:p>
          <a:p>
            <a:pPr marL="285750" indent="-285750">
              <a:buFont typeface="Arial" panose="020B0604020202020204" pitchFamily="34" charset="0"/>
              <a:buChar char="•"/>
            </a:pPr>
            <a:r>
              <a:rPr lang="en-US" sz="2000" dirty="0" smtClean="0"/>
              <a:t>An external company has been contacted to get a quotation for the full production of custom cable harnesses using the two board designs and following the granularity shown earlier.</a:t>
            </a:r>
            <a:endParaRPr lang="en-US" sz="20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7525" r="50634" b="19990"/>
          <a:stretch/>
        </p:blipFill>
        <p:spPr>
          <a:xfrm rot="5400000">
            <a:off x="8801014" y="2935442"/>
            <a:ext cx="2006770" cy="2844804"/>
          </a:xfrm>
          <a:prstGeom prst="rect">
            <a:avLst/>
          </a:prstGeom>
        </p:spPr>
      </p:pic>
      <p:pic>
        <p:nvPicPr>
          <p:cNvPr id="7" name="Picture 6"/>
          <p:cNvPicPr>
            <a:picLocks noChangeAspect="1"/>
          </p:cNvPicPr>
          <p:nvPr/>
        </p:nvPicPr>
        <p:blipFill>
          <a:blip r:embed="rId3"/>
          <a:stretch>
            <a:fillRect/>
          </a:stretch>
        </p:blipFill>
        <p:spPr>
          <a:xfrm rot="10800000">
            <a:off x="1754192" y="3117023"/>
            <a:ext cx="2435906" cy="2949001"/>
          </a:xfrm>
          <a:prstGeom prst="rect">
            <a:avLst/>
          </a:prstGeom>
        </p:spPr>
      </p:pic>
      <p:sp>
        <p:nvSpPr>
          <p:cNvPr id="8" name="Oval 7"/>
          <p:cNvSpPr/>
          <p:nvPr/>
        </p:nvSpPr>
        <p:spPr>
          <a:xfrm>
            <a:off x="7947917" y="4093128"/>
            <a:ext cx="205483" cy="558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432899" y="3355920"/>
            <a:ext cx="3619205" cy="737208"/>
          </a:xfrm>
          <a:custGeom>
            <a:avLst/>
            <a:gdLst>
              <a:gd name="connsiteX0" fmla="*/ 0 w 2958958"/>
              <a:gd name="connsiteY0" fmla="*/ 0 h 1849349"/>
              <a:gd name="connsiteX1" fmla="*/ 1181528 w 2958958"/>
              <a:gd name="connsiteY1" fmla="*/ 1068513 h 1849349"/>
              <a:gd name="connsiteX2" fmla="*/ 2958958 w 2958958"/>
              <a:gd name="connsiteY2" fmla="*/ 1849349 h 1849349"/>
            </a:gdLst>
            <a:ahLst/>
            <a:cxnLst>
              <a:cxn ang="0">
                <a:pos x="connsiteX0" y="connsiteY0"/>
              </a:cxn>
              <a:cxn ang="0">
                <a:pos x="connsiteX1" y="connsiteY1"/>
              </a:cxn>
              <a:cxn ang="0">
                <a:pos x="connsiteX2" y="connsiteY2"/>
              </a:cxn>
            </a:cxnLst>
            <a:rect l="l" t="t" r="r" b="b"/>
            <a:pathLst>
              <a:path w="2958958" h="1849349">
                <a:moveTo>
                  <a:pt x="0" y="0"/>
                </a:moveTo>
                <a:cubicBezTo>
                  <a:pt x="344184" y="380144"/>
                  <a:pt x="688368" y="760288"/>
                  <a:pt x="1181528" y="1068513"/>
                </a:cubicBezTo>
                <a:cubicBezTo>
                  <a:pt x="1674688" y="1376738"/>
                  <a:pt x="2316823" y="1613043"/>
                  <a:pt x="2958958" y="1849349"/>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417248" y="3914714"/>
            <a:ext cx="3617760" cy="737208"/>
          </a:xfrm>
          <a:custGeom>
            <a:avLst/>
            <a:gdLst>
              <a:gd name="connsiteX0" fmla="*/ 0 w 2958958"/>
              <a:gd name="connsiteY0" fmla="*/ 0 h 1849349"/>
              <a:gd name="connsiteX1" fmla="*/ 1181528 w 2958958"/>
              <a:gd name="connsiteY1" fmla="*/ 1068513 h 1849349"/>
              <a:gd name="connsiteX2" fmla="*/ 2958958 w 2958958"/>
              <a:gd name="connsiteY2" fmla="*/ 1849349 h 1849349"/>
            </a:gdLst>
            <a:ahLst/>
            <a:cxnLst>
              <a:cxn ang="0">
                <a:pos x="connsiteX0" y="connsiteY0"/>
              </a:cxn>
              <a:cxn ang="0">
                <a:pos x="connsiteX1" y="connsiteY1"/>
              </a:cxn>
              <a:cxn ang="0">
                <a:pos x="connsiteX2" y="connsiteY2"/>
              </a:cxn>
            </a:cxnLst>
            <a:rect l="l" t="t" r="r" b="b"/>
            <a:pathLst>
              <a:path w="2958958" h="1849349">
                <a:moveTo>
                  <a:pt x="0" y="0"/>
                </a:moveTo>
                <a:cubicBezTo>
                  <a:pt x="344184" y="380144"/>
                  <a:pt x="688368" y="760288"/>
                  <a:pt x="1181528" y="1068513"/>
                </a:cubicBezTo>
                <a:cubicBezTo>
                  <a:pt x="1674688" y="1376738"/>
                  <a:pt x="2316823" y="1613043"/>
                  <a:pt x="2958958" y="1849349"/>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8814" y="3352614"/>
            <a:ext cx="811176" cy="562099"/>
            <a:chOff x="3708814" y="3352614"/>
            <a:chExt cx="811176" cy="562099"/>
          </a:xfrm>
        </p:grpSpPr>
        <p:sp>
          <p:nvSpPr>
            <p:cNvPr id="12" name="Oval 11"/>
            <p:cNvSpPr/>
            <p:nvPr/>
          </p:nvSpPr>
          <p:spPr>
            <a:xfrm>
              <a:off x="4314507" y="3355919"/>
              <a:ext cx="205483" cy="558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718606" y="3389293"/>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716400" y="3447833"/>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708814" y="3496024"/>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729362" y="3352614"/>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18606" y="3457148"/>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716400" y="3515688"/>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708814" y="3563879"/>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729362" y="3420469"/>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726192" y="3630321"/>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723986" y="3688861"/>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716400" y="3737052"/>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3736948" y="3593642"/>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765943" y="3711699"/>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763737" y="3770239"/>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756151" y="3818430"/>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3776699" y="3675020"/>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5793527" y="3902883"/>
            <a:ext cx="708848" cy="400110"/>
          </a:xfrm>
          <a:prstGeom prst="rect">
            <a:avLst/>
          </a:prstGeom>
          <a:noFill/>
        </p:spPr>
        <p:txBody>
          <a:bodyPr wrap="none" rtlCol="0">
            <a:spAutoFit/>
          </a:bodyPr>
          <a:lstStyle/>
          <a:p>
            <a:r>
              <a:rPr lang="en-US" sz="2000" b="1" dirty="0" smtClean="0"/>
              <a:t>~5 m</a:t>
            </a:r>
            <a:endParaRPr lang="en-US" sz="2000" b="1" dirty="0"/>
          </a:p>
        </p:txBody>
      </p:sp>
      <p:grpSp>
        <p:nvGrpSpPr>
          <p:cNvPr id="30" name="Group 29"/>
          <p:cNvGrpSpPr/>
          <p:nvPr/>
        </p:nvGrpSpPr>
        <p:grpSpPr>
          <a:xfrm>
            <a:off x="8029556" y="4102938"/>
            <a:ext cx="704882" cy="539173"/>
            <a:chOff x="6991739" y="4983659"/>
            <a:chExt cx="704882" cy="539173"/>
          </a:xfrm>
        </p:grpSpPr>
        <p:sp>
          <p:nvSpPr>
            <p:cNvPr id="31" name="Freeform 30"/>
            <p:cNvSpPr/>
            <p:nvPr/>
          </p:nvSpPr>
          <p:spPr>
            <a:xfrm>
              <a:off x="7001531" y="5020338"/>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99325" y="5078878"/>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6991739" y="5127069"/>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012287" y="4983659"/>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7001531" y="5088193"/>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999325" y="5146733"/>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991739" y="5194924"/>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7012287" y="5051514"/>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009117" y="5261366"/>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7006911" y="5319906"/>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6999325" y="5368097"/>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7019873" y="5224687"/>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7048868" y="5342744"/>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7046662" y="5401284"/>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039076" y="5449475"/>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7059624" y="5306065"/>
              <a:ext cx="636997" cy="73357"/>
            </a:xfrm>
            <a:custGeom>
              <a:avLst/>
              <a:gdLst>
                <a:gd name="connsiteX0" fmla="*/ 636997 w 636997"/>
                <a:gd name="connsiteY0" fmla="*/ 73357 h 73357"/>
                <a:gd name="connsiteX1" fmla="*/ 400692 w 636997"/>
                <a:gd name="connsiteY1" fmla="*/ 1438 h 73357"/>
                <a:gd name="connsiteX2" fmla="*/ 0 w 636997"/>
                <a:gd name="connsiteY2" fmla="*/ 32260 h 73357"/>
              </a:gdLst>
              <a:ahLst/>
              <a:cxnLst>
                <a:cxn ang="0">
                  <a:pos x="connsiteX0" y="connsiteY0"/>
                </a:cxn>
                <a:cxn ang="0">
                  <a:pos x="connsiteX1" y="connsiteY1"/>
                </a:cxn>
                <a:cxn ang="0">
                  <a:pos x="connsiteX2" y="connsiteY2"/>
                </a:cxn>
              </a:cxnLst>
              <a:rect l="l" t="t" r="r" b="b"/>
              <a:pathLst>
                <a:path w="636997" h="73357">
                  <a:moveTo>
                    <a:pt x="636997" y="73357"/>
                  </a:moveTo>
                  <a:cubicBezTo>
                    <a:pt x="571927" y="40822"/>
                    <a:pt x="506858" y="8287"/>
                    <a:pt x="400692" y="1438"/>
                  </a:cubicBezTo>
                  <a:cubicBezTo>
                    <a:pt x="294526" y="-5412"/>
                    <a:pt x="147263" y="13424"/>
                    <a:pt x="0" y="32260"/>
                  </a:cubicBezTo>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p:cNvSpPr/>
          <p:nvPr/>
        </p:nvSpPr>
        <p:spPr>
          <a:xfrm>
            <a:off x="4404494" y="4336000"/>
            <a:ext cx="3669229" cy="2031325"/>
          </a:xfrm>
          <a:prstGeom prst="rect">
            <a:avLst/>
          </a:prstGeom>
        </p:spPr>
        <p:txBody>
          <a:bodyPr wrap="square">
            <a:spAutoFit/>
          </a:bodyPr>
          <a:lstStyle/>
          <a:p>
            <a:r>
              <a:rPr lang="en-US" sz="1800" b="1" dirty="0" smtClean="0"/>
              <a:t>OL contains:</a:t>
            </a:r>
          </a:p>
          <a:p>
            <a:r>
              <a:rPr lang="en-US" sz="1800" dirty="0" smtClean="0"/>
              <a:t>7 </a:t>
            </a:r>
            <a:r>
              <a:rPr lang="en-US" sz="1800" dirty="0"/>
              <a:t>x module </a:t>
            </a:r>
            <a:r>
              <a:rPr lang="en-US" sz="1800" dirty="0" smtClean="0"/>
              <a:t>power VDDD (16 AWG</a:t>
            </a:r>
            <a:r>
              <a:rPr lang="en-US" sz="1800" dirty="0"/>
              <a:t>) </a:t>
            </a:r>
            <a:endParaRPr lang="en-US" sz="1800" dirty="0" smtClean="0"/>
          </a:p>
          <a:p>
            <a:r>
              <a:rPr lang="en-US" sz="1800" dirty="0" smtClean="0"/>
              <a:t>7 </a:t>
            </a:r>
            <a:r>
              <a:rPr lang="en-US" sz="1800" dirty="0"/>
              <a:t>x module power </a:t>
            </a:r>
            <a:r>
              <a:rPr lang="en-US" sz="1800" dirty="0" smtClean="0"/>
              <a:t>VDDA </a:t>
            </a:r>
            <a:r>
              <a:rPr lang="en-US" sz="1800" dirty="0"/>
              <a:t>(</a:t>
            </a:r>
            <a:r>
              <a:rPr lang="en-US" sz="1800" dirty="0" smtClean="0"/>
              <a:t>18 </a:t>
            </a:r>
            <a:r>
              <a:rPr lang="en-US" sz="1800" dirty="0"/>
              <a:t>AWG</a:t>
            </a:r>
            <a:r>
              <a:rPr lang="en-US" sz="1800" dirty="0" smtClean="0"/>
              <a:t>)</a:t>
            </a:r>
            <a:endParaRPr lang="en-US" sz="1800" dirty="0"/>
          </a:p>
          <a:p>
            <a:r>
              <a:rPr lang="en-US" sz="1800" dirty="0"/>
              <a:t>7 x module </a:t>
            </a:r>
            <a:r>
              <a:rPr lang="en-US" sz="1800" dirty="0" smtClean="0"/>
              <a:t>GND (16 AWG)</a:t>
            </a:r>
          </a:p>
          <a:p>
            <a:r>
              <a:rPr lang="en-US" sz="1800" dirty="0"/>
              <a:t>7 x module GND (</a:t>
            </a:r>
            <a:r>
              <a:rPr lang="en-US" sz="1800" dirty="0" smtClean="0"/>
              <a:t>18 </a:t>
            </a:r>
            <a:r>
              <a:rPr lang="en-US" sz="1800" dirty="0"/>
              <a:t>AWG</a:t>
            </a:r>
            <a:r>
              <a:rPr lang="en-US" sz="1800" dirty="0" smtClean="0"/>
              <a:t>)</a:t>
            </a:r>
            <a:endParaRPr lang="en-US" sz="1800" dirty="0"/>
          </a:p>
          <a:p>
            <a:r>
              <a:rPr lang="en-US" sz="1800" dirty="0"/>
              <a:t>7 x </a:t>
            </a:r>
            <a:r>
              <a:rPr lang="en-US" sz="1800" dirty="0" smtClean="0"/>
              <a:t>bias (22 AWG)</a:t>
            </a:r>
            <a:endParaRPr lang="en-US" sz="1800" dirty="0"/>
          </a:p>
          <a:p>
            <a:r>
              <a:rPr lang="en-US" sz="1800" dirty="0"/>
              <a:t>4 x </a:t>
            </a:r>
            <a:r>
              <a:rPr lang="en-US" sz="1800" dirty="0" smtClean="0"/>
              <a:t>PT100 (22 AWG)</a:t>
            </a:r>
            <a:endParaRPr lang="en-US" sz="1800" dirty="0"/>
          </a:p>
        </p:txBody>
      </p:sp>
      <p:sp>
        <p:nvSpPr>
          <p:cNvPr id="48" name="TextBox 47"/>
          <p:cNvSpPr txBox="1"/>
          <p:nvPr/>
        </p:nvSpPr>
        <p:spPr>
          <a:xfrm>
            <a:off x="9360206" y="5483538"/>
            <a:ext cx="890914" cy="369332"/>
          </a:xfrm>
          <a:prstGeom prst="rect">
            <a:avLst/>
          </a:prstGeom>
          <a:noFill/>
        </p:spPr>
        <p:txBody>
          <a:bodyPr wrap="none" rtlCol="0">
            <a:spAutoFit/>
          </a:bodyPr>
          <a:lstStyle/>
          <a:p>
            <a:r>
              <a:rPr lang="en-US" sz="1800" dirty="0" smtClean="0"/>
              <a:t>FB-BOB</a:t>
            </a:r>
            <a:endParaRPr lang="en-US" sz="1800" dirty="0"/>
          </a:p>
        </p:txBody>
      </p:sp>
      <p:sp>
        <p:nvSpPr>
          <p:cNvPr id="49" name="TextBox 48"/>
          <p:cNvSpPr txBox="1"/>
          <p:nvPr/>
        </p:nvSpPr>
        <p:spPr>
          <a:xfrm>
            <a:off x="2477423" y="6066024"/>
            <a:ext cx="904101" cy="369332"/>
          </a:xfrm>
          <a:prstGeom prst="rect">
            <a:avLst/>
          </a:prstGeom>
          <a:noFill/>
        </p:spPr>
        <p:txBody>
          <a:bodyPr wrap="none" rtlCol="0">
            <a:spAutoFit/>
          </a:bodyPr>
          <a:lstStyle/>
          <a:p>
            <a:r>
              <a:rPr lang="en-US" sz="1800" dirty="0"/>
              <a:t>P</a:t>
            </a:r>
            <a:r>
              <a:rPr lang="en-US" sz="1800" dirty="0" smtClean="0"/>
              <a:t>B-BOB</a:t>
            </a:r>
            <a:endParaRPr lang="en-US" sz="1800" dirty="0"/>
          </a:p>
        </p:txBody>
      </p:sp>
      <p:sp>
        <p:nvSpPr>
          <p:cNvPr id="50" name="Text Box 4"/>
          <p:cNvSpPr txBox="1">
            <a:spLocks noChangeArrowheads="1"/>
          </p:cNvSpPr>
          <p:nvPr/>
        </p:nvSpPr>
        <p:spPr bwMode="auto">
          <a:xfrm>
            <a:off x="288001" y="82055"/>
            <a:ext cx="5284820"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FB-BOB to PB-BOB </a:t>
            </a:r>
            <a:r>
              <a:rPr lang="en-GB" sz="3200" b="0" dirty="0">
                <a:latin typeface="Calibri Light" panose="020F0302020204030204" pitchFamily="34" charset="0"/>
              </a:rPr>
              <a:t>C</a:t>
            </a:r>
            <a:r>
              <a:rPr lang="en-GB" sz="3200" b="0" dirty="0" smtClean="0">
                <a:latin typeface="Calibri Light" panose="020F0302020204030204" pitchFamily="34" charset="0"/>
              </a:rPr>
              <a:t>able Status</a:t>
            </a:r>
            <a:endParaRPr lang="en-US" sz="3200" b="0" dirty="0">
              <a:latin typeface="Calibri Light" panose="020F0302020204030204" pitchFamily="34" charset="0"/>
              <a:cs typeface="Calibri" charset="0"/>
            </a:endParaRPr>
          </a:p>
        </p:txBody>
      </p:sp>
      <p:sp>
        <p:nvSpPr>
          <p:cNvPr id="51"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420829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13</a:t>
            </a:fld>
            <a:endParaRPr lang="en-US"/>
          </a:p>
        </p:txBody>
      </p:sp>
      <p:sp>
        <p:nvSpPr>
          <p:cNvPr id="5" name="Text Box 4"/>
          <p:cNvSpPr txBox="1">
            <a:spLocks noChangeArrowheads="1"/>
          </p:cNvSpPr>
          <p:nvPr/>
        </p:nvSpPr>
        <p:spPr bwMode="auto">
          <a:xfrm>
            <a:off x="288001" y="82055"/>
            <a:ext cx="3397981" cy="584775"/>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solidFill>
                  <a:srgbClr val="000000"/>
                </a:solidFill>
                <a:latin typeface="Calibri Light" panose="020F0302020204030204" pitchFamily="34" charset="0"/>
              </a:rPr>
              <a:t>Power Board Status</a:t>
            </a:r>
            <a:endParaRPr lang="en-US" sz="3200" b="0" dirty="0">
              <a:solidFill>
                <a:srgbClr val="000000"/>
              </a:solidFill>
              <a:latin typeface="Calibri Light" panose="020F0302020204030204" pitchFamily="34" charset="0"/>
              <a:cs typeface="Calibri"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143" y="1885768"/>
            <a:ext cx="8820912" cy="4401312"/>
          </a:xfrm>
          <a:prstGeom prst="rect">
            <a:avLst/>
          </a:prstGeom>
        </p:spPr>
      </p:pic>
      <p:sp>
        <p:nvSpPr>
          <p:cNvPr id="8" name="TextBox 7"/>
          <p:cNvSpPr txBox="1"/>
          <p:nvPr/>
        </p:nvSpPr>
        <p:spPr>
          <a:xfrm>
            <a:off x="786659" y="837164"/>
            <a:ext cx="10238854" cy="800219"/>
          </a:xfrm>
          <a:prstGeom prst="rect">
            <a:avLst/>
          </a:prstGeom>
          <a:noFill/>
        </p:spPr>
        <p:txBody>
          <a:bodyPr wrap="square" rtlCol="0">
            <a:spAutoFit/>
          </a:bodyPr>
          <a:lstStyle/>
          <a:p>
            <a:r>
              <a:rPr lang="en-US" dirty="0" smtClean="0">
                <a:solidFill>
                  <a:srgbClr val="000000"/>
                </a:solidFill>
              </a:rPr>
              <a:t>The power board design has 2 power board halves. Each contains a separately controlled set of 16 channels of regulated power and 8 switched bias outputs</a:t>
            </a:r>
            <a:endParaRPr lang="en-US" dirty="0">
              <a:solidFill>
                <a:srgbClr val="000000"/>
              </a:solidFill>
            </a:endParaRPr>
          </a:p>
        </p:txBody>
      </p:sp>
      <p:sp>
        <p:nvSpPr>
          <p:cNvPr id="9"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108071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14</a:t>
            </a:fld>
            <a:endParaRPr lang="en-US"/>
          </a:p>
        </p:txBody>
      </p:sp>
      <p:sp>
        <p:nvSpPr>
          <p:cNvPr id="5" name="TextBox 4"/>
          <p:cNvSpPr txBox="1"/>
          <p:nvPr/>
        </p:nvSpPr>
        <p:spPr>
          <a:xfrm>
            <a:off x="603012" y="1003670"/>
            <a:ext cx="9977120" cy="486287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smtClean="0"/>
              <a:t>A Power Board design that meets the requirements shown earlier has been designed.</a:t>
            </a:r>
          </a:p>
          <a:p>
            <a:pPr marL="285750" indent="-285750">
              <a:spcBef>
                <a:spcPts val="600"/>
              </a:spcBef>
              <a:buFont typeface="Arial" panose="020B0604020202020204" pitchFamily="34" charset="0"/>
              <a:buChar char="•"/>
            </a:pPr>
            <a:r>
              <a:rPr lang="en-US" sz="2000" dirty="0" smtClean="0"/>
              <a:t>An internal review of the prototype power board design was held on March 9, 2017. The review results and material may be found at </a:t>
            </a:r>
            <a:r>
              <a:rPr lang="en-US" sz="2000" dirty="0" smtClean="0">
                <a:hlinkClick r:id="rId2"/>
              </a:rPr>
              <a:t>https://twiki.cern.ch/twiki/bin/view/ALICE/Prod_proto_PB_review</a:t>
            </a:r>
            <a:r>
              <a:rPr lang="en-US" sz="2000" dirty="0" smtClean="0"/>
              <a:t>.</a:t>
            </a:r>
          </a:p>
          <a:p>
            <a:pPr marL="285750" indent="-285750">
              <a:spcBef>
                <a:spcPts val="600"/>
              </a:spcBef>
              <a:buFont typeface="Arial" panose="020B0604020202020204" pitchFamily="34" charset="0"/>
              <a:buChar char="•"/>
            </a:pPr>
            <a:r>
              <a:rPr lang="en-US" sz="2000" dirty="0" smtClean="0"/>
              <a:t>Based on this review, the design for the prototype PB was released for layout and fabrication.</a:t>
            </a:r>
          </a:p>
          <a:p>
            <a:pPr marL="285750" indent="-285750">
              <a:spcBef>
                <a:spcPts val="600"/>
              </a:spcBef>
              <a:buFont typeface="Arial" panose="020B0604020202020204" pitchFamily="34" charset="0"/>
              <a:buChar char="•"/>
            </a:pPr>
            <a:r>
              <a:rPr lang="en-US" sz="2000" dirty="0" smtClean="0"/>
              <a:t>The layout is complete and the purchase requisition for 10 prototype turnkey loaded boards was released.</a:t>
            </a:r>
          </a:p>
          <a:p>
            <a:pPr marL="285750" indent="-285750">
              <a:spcBef>
                <a:spcPts val="600"/>
              </a:spcBef>
              <a:buFont typeface="Arial" panose="020B0604020202020204" pitchFamily="34" charset="0"/>
              <a:buChar char="•"/>
            </a:pPr>
            <a:r>
              <a:rPr lang="en-US" sz="2000" dirty="0" smtClean="0"/>
              <a:t>The fabrication package including design, </a:t>
            </a:r>
            <a:r>
              <a:rPr lang="en-US" sz="2000" dirty="0" err="1" smtClean="0"/>
              <a:t>gerber</a:t>
            </a:r>
            <a:r>
              <a:rPr lang="en-US" sz="2000" dirty="0" smtClean="0"/>
              <a:t>, BOM and assembly files may be found at </a:t>
            </a:r>
            <a:r>
              <a:rPr lang="en-US" sz="2000" dirty="0" smtClean="0">
                <a:hlinkClick r:id="rId3"/>
              </a:rPr>
              <a:t>https://twiki.cern.ch/twiki/pub/ALICE/Prototype_power_board/2017_04_04_ITS_prototype_power_board_fab_package.zip</a:t>
            </a:r>
            <a:r>
              <a:rPr lang="en-US" sz="2000" dirty="0" smtClean="0"/>
              <a:t>.</a:t>
            </a:r>
          </a:p>
          <a:p>
            <a:pPr marL="285750" indent="-285750">
              <a:spcBef>
                <a:spcPts val="600"/>
              </a:spcBef>
              <a:buFont typeface="Arial" panose="020B0604020202020204" pitchFamily="34" charset="0"/>
              <a:buChar char="•"/>
            </a:pPr>
            <a:r>
              <a:rPr lang="en-US" sz="2000" dirty="0" smtClean="0"/>
              <a:t>We expect to take delivery of the prototype PBs in the second week of May.</a:t>
            </a:r>
          </a:p>
          <a:p>
            <a:pPr marL="285750" indent="-285750">
              <a:spcBef>
                <a:spcPts val="600"/>
              </a:spcBef>
              <a:buFont typeface="Arial" panose="020B0604020202020204" pitchFamily="34" charset="0"/>
              <a:buChar char="•"/>
            </a:pPr>
            <a:r>
              <a:rPr lang="en-US" sz="2000" dirty="0" smtClean="0"/>
              <a:t>After a week of validation testing, an order for 20-25 prototype PBs will be released to allow delivery of testing PBs to the module and stave assembly sites.</a:t>
            </a:r>
            <a:endParaRPr lang="en-US" sz="2000" dirty="0"/>
          </a:p>
        </p:txBody>
      </p:sp>
      <p:sp>
        <p:nvSpPr>
          <p:cNvPr id="6" name="Text Box 4"/>
          <p:cNvSpPr txBox="1">
            <a:spLocks noChangeArrowheads="1"/>
          </p:cNvSpPr>
          <p:nvPr/>
        </p:nvSpPr>
        <p:spPr bwMode="auto">
          <a:xfrm>
            <a:off x="288001" y="82055"/>
            <a:ext cx="3394679"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Power Board Status</a:t>
            </a:r>
            <a:endParaRPr lang="en-US" sz="3200" b="0" dirty="0">
              <a:latin typeface="Calibri Light" panose="020F0302020204030204" pitchFamily="34" charset="0"/>
              <a:cs typeface="Calibri" charset="0"/>
            </a:endParaRPr>
          </a:p>
        </p:txBody>
      </p:sp>
      <p:sp>
        <p:nvSpPr>
          <p:cNvPr id="7"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326378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15</a:t>
            </a:fld>
            <a:endParaRPr lang="en-US"/>
          </a:p>
        </p:txBody>
      </p:sp>
      <p:sp>
        <p:nvSpPr>
          <p:cNvPr id="5" name="TextBox 4"/>
          <p:cNvSpPr txBox="1"/>
          <p:nvPr/>
        </p:nvSpPr>
        <p:spPr>
          <a:xfrm>
            <a:off x="382107" y="2551030"/>
            <a:ext cx="184666" cy="446276"/>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932226" y="921187"/>
            <a:ext cx="6767699" cy="5174814"/>
          </a:xfrm>
          <a:prstGeom prst="rect">
            <a:avLst/>
          </a:prstGeom>
        </p:spPr>
      </p:pic>
      <p:sp>
        <p:nvSpPr>
          <p:cNvPr id="7" name="TextBox 6"/>
          <p:cNvSpPr txBox="1"/>
          <p:nvPr/>
        </p:nvSpPr>
        <p:spPr>
          <a:xfrm>
            <a:off x="7913488" y="2306320"/>
            <a:ext cx="3988271"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Layout of prototype power board</a:t>
            </a:r>
          </a:p>
          <a:p>
            <a:pPr marL="342900" indent="-342900">
              <a:buFont typeface="Arial" panose="020B0604020202020204" pitchFamily="34" charset="0"/>
              <a:buChar char="•"/>
            </a:pPr>
            <a:r>
              <a:rPr lang="en-US" sz="2000" dirty="0" smtClean="0"/>
              <a:t>6U x 340 mm format</a:t>
            </a:r>
          </a:p>
          <a:p>
            <a:pPr marL="342900" indent="-342900">
              <a:buFont typeface="Arial" panose="020B0604020202020204" pitchFamily="34" charset="0"/>
              <a:buChar char="•"/>
            </a:pPr>
            <a:r>
              <a:rPr lang="en-US" sz="2000" dirty="0" smtClean="0"/>
              <a:t>8 layer, 0.062” thick</a:t>
            </a:r>
            <a:endParaRPr lang="en-US" sz="2000" dirty="0"/>
          </a:p>
        </p:txBody>
      </p:sp>
      <p:sp>
        <p:nvSpPr>
          <p:cNvPr id="8" name="Text Box 4"/>
          <p:cNvSpPr txBox="1">
            <a:spLocks noChangeArrowheads="1"/>
          </p:cNvSpPr>
          <p:nvPr/>
        </p:nvSpPr>
        <p:spPr bwMode="auto">
          <a:xfrm>
            <a:off x="288001" y="82055"/>
            <a:ext cx="3394679"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Power Board Status</a:t>
            </a:r>
            <a:endParaRPr lang="en-US" sz="3200" b="0" dirty="0">
              <a:latin typeface="Calibri Light" panose="020F0302020204030204" pitchFamily="34" charset="0"/>
              <a:cs typeface="Calibri" charset="0"/>
            </a:endParaRPr>
          </a:p>
        </p:txBody>
      </p:sp>
      <p:sp>
        <p:nvSpPr>
          <p:cNvPr id="9"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141072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16</a:t>
            </a:fld>
            <a:endParaRPr lang="en-US"/>
          </a:p>
        </p:txBody>
      </p:sp>
      <p:sp>
        <p:nvSpPr>
          <p:cNvPr id="5" name="TextBox 4"/>
          <p:cNvSpPr txBox="1"/>
          <p:nvPr/>
        </p:nvSpPr>
        <p:spPr>
          <a:xfrm>
            <a:off x="2395073" y="937052"/>
            <a:ext cx="2900218" cy="400110"/>
          </a:xfrm>
          <a:prstGeom prst="rect">
            <a:avLst/>
          </a:prstGeom>
          <a:noFill/>
        </p:spPr>
        <p:txBody>
          <a:bodyPr wrap="none" rtlCol="0">
            <a:spAutoFit/>
          </a:bodyPr>
          <a:lstStyle/>
          <a:p>
            <a:r>
              <a:rPr lang="en-US" sz="2000" dirty="0" smtClean="0"/>
              <a:t>Prototype heat exchanger</a:t>
            </a:r>
            <a:endParaRPr lang="en-US" sz="2000" dirty="0"/>
          </a:p>
        </p:txBody>
      </p:sp>
      <p:pic>
        <p:nvPicPr>
          <p:cNvPr id="6" name="Picture 5"/>
          <p:cNvPicPr>
            <a:picLocks noChangeAspect="1"/>
          </p:cNvPicPr>
          <p:nvPr/>
        </p:nvPicPr>
        <p:blipFill>
          <a:blip r:embed="rId2"/>
          <a:stretch>
            <a:fillRect/>
          </a:stretch>
        </p:blipFill>
        <p:spPr>
          <a:xfrm>
            <a:off x="207839" y="1248609"/>
            <a:ext cx="7084831" cy="4571424"/>
          </a:xfrm>
          <a:prstGeom prst="rect">
            <a:avLst/>
          </a:prstGeom>
        </p:spPr>
      </p:pic>
      <p:sp>
        <p:nvSpPr>
          <p:cNvPr id="7" name="TextBox 6"/>
          <p:cNvSpPr txBox="1"/>
          <p:nvPr/>
        </p:nvSpPr>
        <p:spPr>
          <a:xfrm>
            <a:off x="7426961" y="1441480"/>
            <a:ext cx="4226560" cy="4247317"/>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We dissipate up to 22.6 W in the power boards  in operation with ML staves.</a:t>
            </a:r>
          </a:p>
          <a:p>
            <a:pPr marL="285750" indent="-285750">
              <a:buFont typeface="Arial" panose="020B0604020202020204" pitchFamily="34" charset="0"/>
              <a:buChar char="•"/>
            </a:pPr>
            <a:r>
              <a:rPr lang="en-US" sz="1800" dirty="0" smtClean="0"/>
              <a:t>This requires a rear mounted heat exchanger to keep the boards from overheating.</a:t>
            </a:r>
          </a:p>
          <a:p>
            <a:pPr marL="285750" indent="-285750">
              <a:buFont typeface="Arial" panose="020B0604020202020204" pitchFamily="34" charset="0"/>
              <a:buChar char="•"/>
            </a:pPr>
            <a:r>
              <a:rPr lang="en-US" sz="1800" dirty="0" smtClean="0"/>
              <a:t>These must be in place for the power boards to be distributed and used.</a:t>
            </a:r>
          </a:p>
          <a:p>
            <a:pPr marL="285750" indent="-285750">
              <a:buFont typeface="Arial" panose="020B0604020202020204" pitchFamily="34" charset="0"/>
              <a:buChar char="•"/>
            </a:pPr>
            <a:r>
              <a:rPr lang="en-US" sz="1800" dirty="0" smtClean="0"/>
              <a:t>A simple prototype heat exchanger has been designed and fabricated for use with the prototype PBs. </a:t>
            </a:r>
          </a:p>
          <a:p>
            <a:pPr marL="285750" indent="-285750">
              <a:buFont typeface="Arial" panose="020B0604020202020204" pitchFamily="34" charset="0"/>
              <a:buChar char="•"/>
            </a:pPr>
            <a:r>
              <a:rPr lang="en-US" sz="1800" dirty="0" smtClean="0"/>
              <a:t>These will be mounted to the prototype PBs for testing and distribution.</a:t>
            </a:r>
          </a:p>
          <a:p>
            <a:pPr marL="285750" indent="-285750">
              <a:buFont typeface="Arial" panose="020B0604020202020204" pitchFamily="34" charset="0"/>
              <a:buChar char="•"/>
            </a:pPr>
            <a:r>
              <a:rPr lang="en-US" sz="1800" dirty="0" smtClean="0"/>
              <a:t>Note that this requires assembly sites to have a chiller/</a:t>
            </a:r>
            <a:r>
              <a:rPr lang="en-US" sz="1800" dirty="0" err="1" smtClean="0"/>
              <a:t>recirculator</a:t>
            </a:r>
            <a:r>
              <a:rPr lang="en-US" sz="1800" dirty="0" smtClean="0"/>
              <a:t>.</a:t>
            </a:r>
          </a:p>
          <a:p>
            <a:pPr marL="285750" indent="-285750">
              <a:buFont typeface="Arial" panose="020B0604020202020204" pitchFamily="34" charset="0"/>
              <a:buChar char="•"/>
            </a:pPr>
            <a:endParaRPr lang="en-US" sz="1800" dirty="0"/>
          </a:p>
        </p:txBody>
      </p:sp>
      <p:sp>
        <p:nvSpPr>
          <p:cNvPr id="8" name="Text Box 4"/>
          <p:cNvSpPr txBox="1">
            <a:spLocks noChangeArrowheads="1"/>
          </p:cNvSpPr>
          <p:nvPr/>
        </p:nvSpPr>
        <p:spPr bwMode="auto">
          <a:xfrm>
            <a:off x="288001" y="82055"/>
            <a:ext cx="3394679"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Power Board Status</a:t>
            </a:r>
            <a:endParaRPr lang="en-US" sz="3200" b="0" dirty="0">
              <a:latin typeface="Calibri Light" panose="020F0302020204030204" pitchFamily="34" charset="0"/>
              <a:cs typeface="Calibri" charset="0"/>
            </a:endParaRPr>
          </a:p>
        </p:txBody>
      </p:sp>
      <p:sp>
        <p:nvSpPr>
          <p:cNvPr id="9"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393975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17</a:t>
            </a:fld>
            <a:endParaRPr lang="en-US"/>
          </a:p>
        </p:txBody>
      </p:sp>
      <p:sp>
        <p:nvSpPr>
          <p:cNvPr id="5" name="TextBox 4"/>
          <p:cNvSpPr txBox="1"/>
          <p:nvPr/>
        </p:nvSpPr>
        <p:spPr>
          <a:xfrm>
            <a:off x="543191" y="878475"/>
            <a:ext cx="11257279"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This is a commercial system and will be a </a:t>
            </a:r>
            <a:r>
              <a:rPr lang="en-US" sz="2000" dirty="0" smtClean="0"/>
              <a:t>procurement</a:t>
            </a:r>
            <a:endParaRPr lang="en-US" sz="2000" dirty="0"/>
          </a:p>
          <a:p>
            <a:pPr marL="285750" indent="-285750">
              <a:buFont typeface="Arial" panose="020B0604020202020204" pitchFamily="34" charset="0"/>
              <a:buChar char="•"/>
            </a:pPr>
            <a:r>
              <a:rPr lang="en-US" sz="2000" dirty="0"/>
              <a:t>We will have a meeting with CAEN in the next months to specify the system and understand the </a:t>
            </a:r>
            <a:r>
              <a:rPr lang="en-US" sz="2000" dirty="0" smtClean="0"/>
              <a:t>options</a:t>
            </a:r>
            <a:endParaRPr lang="en-US" sz="2000" dirty="0"/>
          </a:p>
          <a:p>
            <a:pPr marL="285750" indent="-285750">
              <a:buFont typeface="Arial" panose="020B0604020202020204" pitchFamily="34" charset="0"/>
              <a:buChar char="•"/>
            </a:pPr>
            <a:r>
              <a:rPr lang="en-US" sz="2000" dirty="0"/>
              <a:t>We have existing CAEN systems on hand for testing with the power board </a:t>
            </a:r>
            <a:r>
              <a:rPr lang="en-US" sz="2000" dirty="0" smtClean="0"/>
              <a:t>prototypes</a:t>
            </a:r>
            <a:endParaRPr lang="en-US" sz="2000" dirty="0"/>
          </a:p>
          <a:p>
            <a:pPr marL="285750" indent="-285750">
              <a:buFont typeface="Arial" panose="020B0604020202020204" pitchFamily="34" charset="0"/>
              <a:buChar char="•"/>
            </a:pPr>
            <a:endParaRPr lang="en-US" sz="2000" dirty="0"/>
          </a:p>
        </p:txBody>
      </p:sp>
      <p:sp>
        <p:nvSpPr>
          <p:cNvPr id="6" name="Rounded Rectangle 5"/>
          <p:cNvSpPr/>
          <p:nvPr/>
        </p:nvSpPr>
        <p:spPr>
          <a:xfrm>
            <a:off x="353594" y="4007712"/>
            <a:ext cx="11414923" cy="2348638"/>
          </a:xfrm>
          <a:prstGeom prst="roundRect">
            <a:avLst/>
          </a:prstGeom>
          <a:solidFill>
            <a:srgbClr val="92D050">
              <a:alpha val="10000"/>
            </a:srgbClr>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53594" y="1991797"/>
            <a:ext cx="11414923" cy="1901224"/>
          </a:xfrm>
          <a:prstGeom prst="roundRect">
            <a:avLst/>
          </a:prstGeom>
          <a:solidFill>
            <a:srgbClr val="3366FF">
              <a:alpha val="1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777156" y="2323867"/>
            <a:ext cx="2494654" cy="1396299"/>
          </a:xfrm>
          <a:prstGeom prst="rect">
            <a:avLst/>
          </a:prstGeom>
        </p:spPr>
      </p:pic>
      <p:sp>
        <p:nvSpPr>
          <p:cNvPr id="9" name="TextBox 8"/>
          <p:cNvSpPr txBox="1"/>
          <p:nvPr/>
        </p:nvSpPr>
        <p:spPr>
          <a:xfrm>
            <a:off x="777156" y="1995174"/>
            <a:ext cx="2361005" cy="369332"/>
          </a:xfrm>
          <a:prstGeom prst="rect">
            <a:avLst/>
          </a:prstGeom>
          <a:noFill/>
        </p:spPr>
        <p:txBody>
          <a:bodyPr wrap="none" rtlCol="0">
            <a:spAutoFit/>
          </a:bodyPr>
          <a:lstStyle/>
          <a:p>
            <a:r>
              <a:rPr lang="en-US" sz="1800" dirty="0"/>
              <a:t>x</a:t>
            </a:r>
            <a:r>
              <a:rPr lang="en-US" sz="1800" dirty="0" smtClean="0"/>
              <a:t>1 SY4527B Mainframe</a:t>
            </a:r>
            <a:endParaRPr lang="en-US" sz="1800" dirty="0"/>
          </a:p>
        </p:txBody>
      </p:sp>
      <p:sp>
        <p:nvSpPr>
          <p:cNvPr id="10" name="TextBox 9"/>
          <p:cNvSpPr txBox="1"/>
          <p:nvPr/>
        </p:nvSpPr>
        <p:spPr>
          <a:xfrm>
            <a:off x="5964795" y="1992214"/>
            <a:ext cx="3958010" cy="369332"/>
          </a:xfrm>
          <a:prstGeom prst="rect">
            <a:avLst/>
          </a:prstGeom>
          <a:noFill/>
        </p:spPr>
        <p:txBody>
          <a:bodyPr wrap="none" rtlCol="0">
            <a:spAutoFit/>
          </a:bodyPr>
          <a:lstStyle/>
          <a:p>
            <a:r>
              <a:rPr lang="en-US" sz="1800" dirty="0"/>
              <a:t>x</a:t>
            </a:r>
            <a:r>
              <a:rPr lang="en-US" sz="1800" dirty="0" smtClean="0"/>
              <a:t>2 A1676A - Easy3000 Branch Controller</a:t>
            </a:r>
            <a:endParaRPr lang="en-US" sz="1800" dirty="0"/>
          </a:p>
        </p:txBody>
      </p:sp>
      <p:sp>
        <p:nvSpPr>
          <p:cNvPr id="11" name="TextBox 10"/>
          <p:cNvSpPr txBox="1"/>
          <p:nvPr/>
        </p:nvSpPr>
        <p:spPr>
          <a:xfrm>
            <a:off x="647510" y="4007712"/>
            <a:ext cx="5832077" cy="646331"/>
          </a:xfrm>
          <a:prstGeom prst="rect">
            <a:avLst/>
          </a:prstGeom>
          <a:noFill/>
        </p:spPr>
        <p:txBody>
          <a:bodyPr wrap="square" rtlCol="0">
            <a:spAutoFit/>
          </a:bodyPr>
          <a:lstStyle/>
          <a:p>
            <a:r>
              <a:rPr lang="en-US" sz="1800" dirty="0" smtClean="0"/>
              <a:t>x8 Easy3000 Remote Crates</a:t>
            </a:r>
          </a:p>
          <a:p>
            <a:r>
              <a:rPr lang="en-US" sz="1800" dirty="0" smtClean="0"/>
              <a:t>x</a:t>
            </a:r>
            <a:r>
              <a:rPr lang="en-US" sz="1800" dirty="0"/>
              <a:t>4</a:t>
            </a:r>
            <a:r>
              <a:rPr lang="en-US" sz="1800" dirty="0" smtClean="0"/>
              <a:t> </a:t>
            </a:r>
            <a:r>
              <a:rPr lang="en-US" sz="1800" dirty="0">
                <a:solidFill>
                  <a:srgbClr val="000000"/>
                </a:solidFill>
                <a:ea typeface="Calibri"/>
                <a:cs typeface="Calibri"/>
              </a:rPr>
              <a:t>A3486 - AC/DC bulk power supply 2x </a:t>
            </a:r>
            <a:r>
              <a:rPr lang="en-US" sz="1800" dirty="0" smtClean="0">
                <a:solidFill>
                  <a:srgbClr val="000000"/>
                </a:solidFill>
                <a:ea typeface="Calibri"/>
                <a:cs typeface="Calibri"/>
              </a:rPr>
              <a:t>2kW</a:t>
            </a:r>
            <a:endParaRPr lang="en-US" sz="1800" dirty="0"/>
          </a:p>
        </p:txBody>
      </p:sp>
      <p:sp>
        <p:nvSpPr>
          <p:cNvPr id="12" name="Rectangle 11"/>
          <p:cNvSpPr/>
          <p:nvPr/>
        </p:nvSpPr>
        <p:spPr>
          <a:xfrm>
            <a:off x="6680615" y="4061830"/>
            <a:ext cx="4820712" cy="369332"/>
          </a:xfrm>
          <a:prstGeom prst="rect">
            <a:avLst/>
          </a:prstGeom>
        </p:spPr>
        <p:txBody>
          <a:bodyPr wrap="square">
            <a:spAutoFit/>
          </a:bodyPr>
          <a:lstStyle/>
          <a:p>
            <a:r>
              <a:rPr lang="en-US" sz="1800" dirty="0" smtClean="0"/>
              <a:t>x43 A3009 </a:t>
            </a:r>
            <a:r>
              <a:rPr lang="en-US" sz="1800" dirty="0"/>
              <a:t>- </a:t>
            </a:r>
            <a:r>
              <a:rPr lang="en-US" sz="1800" dirty="0" smtClean="0"/>
              <a:t>12Ch/</a:t>
            </a:r>
            <a:r>
              <a:rPr lang="en-US" sz="1800" dirty="0"/>
              <a:t>8</a:t>
            </a:r>
            <a:r>
              <a:rPr lang="en-US" sz="1800" dirty="0" smtClean="0"/>
              <a:t>V/9A/45W</a:t>
            </a:r>
            <a:endParaRPr lang="en-US" sz="1800" dirty="0"/>
          </a:p>
        </p:txBody>
      </p:sp>
      <p:pic>
        <p:nvPicPr>
          <p:cNvPr id="13" name="Picture 12"/>
          <p:cNvPicPr>
            <a:picLocks noChangeAspect="1"/>
          </p:cNvPicPr>
          <p:nvPr/>
        </p:nvPicPr>
        <p:blipFill>
          <a:blip r:embed="rId3"/>
          <a:stretch>
            <a:fillRect/>
          </a:stretch>
        </p:blipFill>
        <p:spPr>
          <a:xfrm>
            <a:off x="8194253" y="4468865"/>
            <a:ext cx="1356508" cy="1754563"/>
          </a:xfrm>
          <a:prstGeom prst="rect">
            <a:avLst/>
          </a:prstGeom>
          <a:noFill/>
        </p:spPr>
      </p:pic>
      <p:sp>
        <p:nvSpPr>
          <p:cNvPr id="14" name="TextBox 13"/>
          <p:cNvSpPr txBox="1"/>
          <p:nvPr/>
        </p:nvSpPr>
        <p:spPr>
          <a:xfrm>
            <a:off x="5506894" y="3455320"/>
            <a:ext cx="676838" cy="461665"/>
          </a:xfrm>
          <a:prstGeom prst="rect">
            <a:avLst/>
          </a:prstGeom>
          <a:noFill/>
        </p:spPr>
        <p:txBody>
          <a:bodyPr wrap="none" rtlCol="0">
            <a:spAutoFit/>
          </a:bodyPr>
          <a:lstStyle/>
          <a:p>
            <a:r>
              <a:rPr lang="en-US" sz="2400" dirty="0" smtClean="0">
                <a:solidFill>
                  <a:srgbClr val="FF0000"/>
                </a:solidFill>
                <a:cs typeface="Times New Roman"/>
              </a:rPr>
              <a:t>CR4</a:t>
            </a:r>
            <a:endParaRPr lang="en-US" sz="2400" dirty="0">
              <a:solidFill>
                <a:srgbClr val="FF0000"/>
              </a:solidFill>
              <a:cs typeface="Times New Roman"/>
            </a:endParaRPr>
          </a:p>
        </p:txBody>
      </p:sp>
      <p:sp>
        <p:nvSpPr>
          <p:cNvPr id="15" name="TextBox 14"/>
          <p:cNvSpPr txBox="1"/>
          <p:nvPr/>
        </p:nvSpPr>
        <p:spPr>
          <a:xfrm>
            <a:off x="4726234" y="5894685"/>
            <a:ext cx="1813317" cy="461665"/>
          </a:xfrm>
          <a:prstGeom prst="rect">
            <a:avLst/>
          </a:prstGeom>
          <a:noFill/>
        </p:spPr>
        <p:txBody>
          <a:bodyPr wrap="none" rtlCol="0">
            <a:spAutoFit/>
          </a:bodyPr>
          <a:lstStyle/>
          <a:p>
            <a:r>
              <a:rPr lang="en-US" sz="2400" dirty="0" smtClean="0">
                <a:solidFill>
                  <a:srgbClr val="FF0000"/>
                </a:solidFill>
                <a:cs typeface="Times New Roman"/>
              </a:rPr>
              <a:t>RB24 - </a:t>
            </a:r>
            <a:r>
              <a:rPr lang="en-US" sz="2400" dirty="0" err="1" smtClean="0">
                <a:solidFill>
                  <a:srgbClr val="FF0000"/>
                </a:solidFill>
                <a:cs typeface="Times New Roman"/>
              </a:rPr>
              <a:t>SideA</a:t>
            </a:r>
            <a:endParaRPr lang="en-US" sz="2400" dirty="0">
              <a:solidFill>
                <a:srgbClr val="FF0000"/>
              </a:solidFill>
              <a:cs typeface="Times New Roman"/>
            </a:endParaRPr>
          </a:p>
        </p:txBody>
      </p:sp>
      <p:pic>
        <p:nvPicPr>
          <p:cNvPr id="16" name="Picture 15"/>
          <p:cNvPicPr>
            <a:picLocks noChangeAspect="1"/>
          </p:cNvPicPr>
          <p:nvPr/>
        </p:nvPicPr>
        <p:blipFill>
          <a:blip r:embed="rId4"/>
          <a:stretch>
            <a:fillRect/>
          </a:stretch>
        </p:blipFill>
        <p:spPr>
          <a:xfrm>
            <a:off x="1434190" y="4643057"/>
            <a:ext cx="2535225" cy="1545305"/>
          </a:xfrm>
          <a:prstGeom prst="rect">
            <a:avLst/>
          </a:prstGeom>
        </p:spPr>
      </p:pic>
      <p:pic>
        <p:nvPicPr>
          <p:cNvPr id="17" name="Picture 16"/>
          <p:cNvPicPr>
            <a:picLocks noChangeAspect="1"/>
          </p:cNvPicPr>
          <p:nvPr/>
        </p:nvPicPr>
        <p:blipFill>
          <a:blip r:embed="rId5"/>
          <a:stretch>
            <a:fillRect/>
          </a:stretch>
        </p:blipFill>
        <p:spPr>
          <a:xfrm>
            <a:off x="8219473" y="2355997"/>
            <a:ext cx="515770" cy="1364168"/>
          </a:xfrm>
          <a:prstGeom prst="rect">
            <a:avLst/>
          </a:prstGeom>
        </p:spPr>
      </p:pic>
      <p:sp>
        <p:nvSpPr>
          <p:cNvPr id="18" name="Text Box 4"/>
          <p:cNvSpPr txBox="1">
            <a:spLocks noChangeArrowheads="1"/>
          </p:cNvSpPr>
          <p:nvPr/>
        </p:nvSpPr>
        <p:spPr bwMode="auto">
          <a:xfrm>
            <a:off x="288001" y="82055"/>
            <a:ext cx="5282416"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Baseline Main PS Design Status </a:t>
            </a:r>
            <a:endParaRPr lang="en-US" sz="3200" b="0" dirty="0">
              <a:latin typeface="Calibri Light" panose="020F0302020204030204" pitchFamily="34" charset="0"/>
              <a:cs typeface="Calibri" charset="0"/>
            </a:endParaRPr>
          </a:p>
        </p:txBody>
      </p:sp>
      <p:sp>
        <p:nvSpPr>
          <p:cNvPr id="19"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101815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18</a:t>
            </a:fld>
            <a:endParaRPr lang="en-US"/>
          </a:p>
        </p:txBody>
      </p:sp>
      <p:sp>
        <p:nvSpPr>
          <p:cNvPr id="5" name="Rectangle 4"/>
          <p:cNvSpPr/>
          <p:nvPr/>
        </p:nvSpPr>
        <p:spPr>
          <a:xfrm>
            <a:off x="5381619" y="2151314"/>
            <a:ext cx="1645448" cy="3089495"/>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764108" y="2395757"/>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7" name="Rectangle 6"/>
          <p:cNvSpPr/>
          <p:nvPr/>
        </p:nvSpPr>
        <p:spPr>
          <a:xfrm>
            <a:off x="5764108" y="2829056"/>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8" name="Rectangle 7"/>
          <p:cNvSpPr/>
          <p:nvPr/>
        </p:nvSpPr>
        <p:spPr>
          <a:xfrm>
            <a:off x="5764108" y="3266256"/>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bias </a:t>
            </a:r>
            <a:r>
              <a:rPr lang="en-US" sz="1350" dirty="0" err="1"/>
              <a:t>ch.</a:t>
            </a:r>
            <a:endParaRPr lang="en-US" sz="1350" dirty="0"/>
          </a:p>
        </p:txBody>
      </p:sp>
      <p:sp>
        <p:nvSpPr>
          <p:cNvPr id="9" name="Rectangle 8"/>
          <p:cNvSpPr/>
          <p:nvPr/>
        </p:nvSpPr>
        <p:spPr>
          <a:xfrm>
            <a:off x="5764108" y="3859737"/>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10" name="Rectangle 9"/>
          <p:cNvSpPr/>
          <p:nvPr/>
        </p:nvSpPr>
        <p:spPr>
          <a:xfrm>
            <a:off x="5764108" y="4293036"/>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11" name="Rectangle 10"/>
          <p:cNvSpPr/>
          <p:nvPr/>
        </p:nvSpPr>
        <p:spPr>
          <a:xfrm>
            <a:off x="5764108" y="4730236"/>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bias </a:t>
            </a:r>
            <a:r>
              <a:rPr lang="en-US" sz="1350" dirty="0" err="1"/>
              <a:t>ch.</a:t>
            </a:r>
            <a:endParaRPr lang="en-US" sz="1350" dirty="0"/>
          </a:p>
        </p:txBody>
      </p:sp>
      <p:cxnSp>
        <p:nvCxnSpPr>
          <p:cNvPr id="12" name="Straight Connector 11"/>
          <p:cNvCxnSpPr>
            <a:stCxn id="5" idx="1"/>
            <a:endCxn id="5" idx="3"/>
          </p:cNvCxnSpPr>
          <p:nvPr/>
        </p:nvCxnSpPr>
        <p:spPr>
          <a:xfrm>
            <a:off x="5381619" y="3696062"/>
            <a:ext cx="1645448"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3"/>
            <a:endCxn id="37" idx="1"/>
          </p:cNvCxnSpPr>
          <p:nvPr/>
        </p:nvCxnSpPr>
        <p:spPr>
          <a:xfrm flipV="1">
            <a:off x="6857314" y="2537935"/>
            <a:ext cx="1242590" cy="380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57314" y="3991431"/>
            <a:ext cx="124258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81331" y="2122913"/>
            <a:ext cx="1088696" cy="300082"/>
          </a:xfrm>
          <a:prstGeom prst="rect">
            <a:avLst/>
          </a:prstGeom>
          <a:noFill/>
        </p:spPr>
        <p:txBody>
          <a:bodyPr wrap="none" rtlCol="0">
            <a:spAutoFit/>
          </a:bodyPr>
          <a:lstStyle/>
          <a:p>
            <a:r>
              <a:rPr lang="en-US" sz="1350" dirty="0"/>
              <a:t>Power Board</a:t>
            </a:r>
          </a:p>
        </p:txBody>
      </p:sp>
      <p:cxnSp>
        <p:nvCxnSpPr>
          <p:cNvPr id="16" name="Straight Connector 15"/>
          <p:cNvCxnSpPr/>
          <p:nvPr/>
        </p:nvCxnSpPr>
        <p:spPr>
          <a:xfrm>
            <a:off x="4351770" y="2544006"/>
            <a:ext cx="14123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51770" y="2968067"/>
            <a:ext cx="14123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51770" y="3999030"/>
            <a:ext cx="14123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51770" y="4418769"/>
            <a:ext cx="14123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51770" y="4869110"/>
            <a:ext cx="141233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51770" y="3391873"/>
            <a:ext cx="141233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12666" y="2410732"/>
            <a:ext cx="909223" cy="300082"/>
          </a:xfrm>
          <a:prstGeom prst="rect">
            <a:avLst/>
          </a:prstGeom>
          <a:noFill/>
        </p:spPr>
        <p:txBody>
          <a:bodyPr wrap="none" rtlCol="0">
            <a:spAutoFit/>
          </a:bodyPr>
          <a:lstStyle/>
          <a:p>
            <a:r>
              <a:rPr lang="en-US" sz="1350" dirty="0"/>
              <a:t>CAEN PS 1</a:t>
            </a:r>
          </a:p>
        </p:txBody>
      </p:sp>
      <p:sp>
        <p:nvSpPr>
          <p:cNvPr id="23" name="TextBox 22"/>
          <p:cNvSpPr txBox="1"/>
          <p:nvPr/>
        </p:nvSpPr>
        <p:spPr>
          <a:xfrm>
            <a:off x="3412667" y="2821325"/>
            <a:ext cx="909223" cy="300082"/>
          </a:xfrm>
          <a:prstGeom prst="rect">
            <a:avLst/>
          </a:prstGeom>
          <a:noFill/>
        </p:spPr>
        <p:txBody>
          <a:bodyPr wrap="none" rtlCol="0">
            <a:spAutoFit/>
          </a:bodyPr>
          <a:lstStyle/>
          <a:p>
            <a:r>
              <a:rPr lang="en-US" sz="1350" dirty="0"/>
              <a:t>CAEN PS 2</a:t>
            </a:r>
          </a:p>
        </p:txBody>
      </p:sp>
      <p:sp>
        <p:nvSpPr>
          <p:cNvPr id="24" name="TextBox 23"/>
          <p:cNvSpPr txBox="1"/>
          <p:nvPr/>
        </p:nvSpPr>
        <p:spPr>
          <a:xfrm>
            <a:off x="3412666" y="3859736"/>
            <a:ext cx="909223" cy="300082"/>
          </a:xfrm>
          <a:prstGeom prst="rect">
            <a:avLst/>
          </a:prstGeom>
          <a:noFill/>
        </p:spPr>
        <p:txBody>
          <a:bodyPr wrap="none" rtlCol="0">
            <a:spAutoFit/>
          </a:bodyPr>
          <a:lstStyle/>
          <a:p>
            <a:r>
              <a:rPr lang="en-US" sz="1350" dirty="0"/>
              <a:t>CAEN PS 3</a:t>
            </a:r>
          </a:p>
        </p:txBody>
      </p:sp>
      <p:sp>
        <p:nvSpPr>
          <p:cNvPr id="25" name="TextBox 24"/>
          <p:cNvSpPr txBox="1"/>
          <p:nvPr/>
        </p:nvSpPr>
        <p:spPr>
          <a:xfrm>
            <a:off x="3412666" y="4270330"/>
            <a:ext cx="909223" cy="300082"/>
          </a:xfrm>
          <a:prstGeom prst="rect">
            <a:avLst/>
          </a:prstGeom>
          <a:noFill/>
        </p:spPr>
        <p:txBody>
          <a:bodyPr wrap="none" rtlCol="0">
            <a:spAutoFit/>
          </a:bodyPr>
          <a:lstStyle/>
          <a:p>
            <a:r>
              <a:rPr lang="en-US" sz="1350" dirty="0"/>
              <a:t>CAEN PS 4</a:t>
            </a:r>
          </a:p>
        </p:txBody>
      </p:sp>
      <p:sp>
        <p:nvSpPr>
          <p:cNvPr id="26" name="TextBox 25"/>
          <p:cNvSpPr txBox="1"/>
          <p:nvPr/>
        </p:nvSpPr>
        <p:spPr>
          <a:xfrm>
            <a:off x="3400259" y="3249358"/>
            <a:ext cx="968535" cy="300082"/>
          </a:xfrm>
          <a:prstGeom prst="rect">
            <a:avLst/>
          </a:prstGeom>
          <a:noFill/>
        </p:spPr>
        <p:txBody>
          <a:bodyPr wrap="none" rtlCol="0">
            <a:spAutoFit/>
          </a:bodyPr>
          <a:lstStyle/>
          <a:p>
            <a:r>
              <a:rPr lang="en-US" sz="1350" dirty="0"/>
              <a:t>CAEN BIAS </a:t>
            </a:r>
          </a:p>
        </p:txBody>
      </p:sp>
      <p:sp>
        <p:nvSpPr>
          <p:cNvPr id="27" name="TextBox 26"/>
          <p:cNvSpPr txBox="1"/>
          <p:nvPr/>
        </p:nvSpPr>
        <p:spPr>
          <a:xfrm>
            <a:off x="3425655" y="4727250"/>
            <a:ext cx="968535" cy="300082"/>
          </a:xfrm>
          <a:prstGeom prst="rect">
            <a:avLst/>
          </a:prstGeom>
          <a:noFill/>
        </p:spPr>
        <p:txBody>
          <a:bodyPr wrap="none" rtlCol="0">
            <a:spAutoFit/>
          </a:bodyPr>
          <a:lstStyle/>
          <a:p>
            <a:r>
              <a:rPr lang="en-US" sz="1350" dirty="0"/>
              <a:t>CAEN BIAS </a:t>
            </a:r>
          </a:p>
        </p:txBody>
      </p:sp>
      <p:sp>
        <p:nvSpPr>
          <p:cNvPr id="28" name="TextBox 27"/>
          <p:cNvSpPr txBox="1"/>
          <p:nvPr/>
        </p:nvSpPr>
        <p:spPr>
          <a:xfrm>
            <a:off x="234149" y="3049303"/>
            <a:ext cx="2727606" cy="400110"/>
          </a:xfrm>
          <a:prstGeom prst="rect">
            <a:avLst/>
          </a:prstGeom>
          <a:noFill/>
        </p:spPr>
        <p:txBody>
          <a:bodyPr wrap="none" rtlCol="0">
            <a:spAutoFit/>
          </a:bodyPr>
          <a:lstStyle/>
          <a:p>
            <a:r>
              <a:rPr lang="en-US" sz="2000" b="1" dirty="0" smtClean="0"/>
              <a:t>Inner Layers </a:t>
            </a:r>
            <a:r>
              <a:rPr lang="en-US" sz="2000" b="1" dirty="0"/>
              <a:t>Modularity</a:t>
            </a:r>
          </a:p>
        </p:txBody>
      </p:sp>
      <p:cxnSp>
        <p:nvCxnSpPr>
          <p:cNvPr id="29" name="Straight Connector 28"/>
          <p:cNvCxnSpPr/>
          <p:nvPr/>
        </p:nvCxnSpPr>
        <p:spPr>
          <a:xfrm>
            <a:off x="5528961" y="2541745"/>
            <a:ext cx="0" cy="1459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371678" y="2620326"/>
            <a:ext cx="369012" cy="300082"/>
          </a:xfrm>
          <a:prstGeom prst="rect">
            <a:avLst/>
          </a:prstGeom>
          <a:noFill/>
        </p:spPr>
        <p:txBody>
          <a:bodyPr wrap="none" rtlCol="0">
            <a:spAutoFit/>
          </a:bodyPr>
          <a:lstStyle/>
          <a:p>
            <a:r>
              <a:rPr lang="en-US" sz="1350" dirty="0"/>
              <a:t>PB</a:t>
            </a:r>
          </a:p>
        </p:txBody>
      </p:sp>
      <p:cxnSp>
        <p:nvCxnSpPr>
          <p:cNvPr id="31" name="Straight Connector 30"/>
          <p:cNvCxnSpPr/>
          <p:nvPr/>
        </p:nvCxnSpPr>
        <p:spPr>
          <a:xfrm>
            <a:off x="5528961" y="4007120"/>
            <a:ext cx="0" cy="1459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71678" y="4085702"/>
            <a:ext cx="369012" cy="300082"/>
          </a:xfrm>
          <a:prstGeom prst="rect">
            <a:avLst/>
          </a:prstGeom>
          <a:noFill/>
        </p:spPr>
        <p:txBody>
          <a:bodyPr wrap="none" rtlCol="0">
            <a:spAutoFit/>
          </a:bodyPr>
          <a:lstStyle/>
          <a:p>
            <a:r>
              <a:rPr lang="en-US" sz="1350" dirty="0"/>
              <a:t>PB</a:t>
            </a:r>
          </a:p>
        </p:txBody>
      </p:sp>
      <p:sp>
        <p:nvSpPr>
          <p:cNvPr id="33" name="TextBox 32"/>
          <p:cNvSpPr txBox="1"/>
          <p:nvPr/>
        </p:nvSpPr>
        <p:spPr>
          <a:xfrm>
            <a:off x="4581534" y="2319369"/>
            <a:ext cx="630301" cy="300082"/>
          </a:xfrm>
          <a:prstGeom prst="rect">
            <a:avLst/>
          </a:prstGeom>
          <a:noFill/>
        </p:spPr>
        <p:txBody>
          <a:bodyPr wrap="none" rtlCol="0">
            <a:spAutoFit/>
          </a:bodyPr>
          <a:lstStyle/>
          <a:p>
            <a:r>
              <a:rPr lang="en-US" sz="1350" dirty="0" smtClean="0"/>
              <a:t>1.67 </a:t>
            </a:r>
            <a:r>
              <a:rPr lang="en-US" sz="1350" dirty="0"/>
              <a:t>A</a:t>
            </a:r>
          </a:p>
        </p:txBody>
      </p:sp>
      <p:sp>
        <p:nvSpPr>
          <p:cNvPr id="34" name="TextBox 33"/>
          <p:cNvSpPr txBox="1"/>
          <p:nvPr/>
        </p:nvSpPr>
        <p:spPr>
          <a:xfrm>
            <a:off x="4581534" y="2720535"/>
            <a:ext cx="410690" cy="300082"/>
          </a:xfrm>
          <a:prstGeom prst="rect">
            <a:avLst/>
          </a:prstGeom>
          <a:noFill/>
        </p:spPr>
        <p:txBody>
          <a:bodyPr wrap="none" rtlCol="0">
            <a:spAutoFit/>
          </a:bodyPr>
          <a:lstStyle/>
          <a:p>
            <a:r>
              <a:rPr lang="en-US" sz="1350" dirty="0" smtClean="0"/>
              <a:t>0 </a:t>
            </a:r>
            <a:r>
              <a:rPr lang="en-US" sz="1350" dirty="0"/>
              <a:t>A</a:t>
            </a:r>
          </a:p>
        </p:txBody>
      </p:sp>
      <p:sp>
        <p:nvSpPr>
          <p:cNvPr id="35" name="TextBox 34"/>
          <p:cNvSpPr txBox="1"/>
          <p:nvPr/>
        </p:nvSpPr>
        <p:spPr>
          <a:xfrm>
            <a:off x="4579413" y="3769067"/>
            <a:ext cx="630301" cy="300082"/>
          </a:xfrm>
          <a:prstGeom prst="rect">
            <a:avLst/>
          </a:prstGeom>
          <a:noFill/>
        </p:spPr>
        <p:txBody>
          <a:bodyPr wrap="none" rtlCol="0">
            <a:spAutoFit/>
          </a:bodyPr>
          <a:lstStyle/>
          <a:p>
            <a:r>
              <a:rPr lang="en-US" sz="1350" dirty="0" smtClean="0"/>
              <a:t>1.67 </a:t>
            </a:r>
            <a:r>
              <a:rPr lang="en-US" sz="1350" dirty="0"/>
              <a:t>A</a:t>
            </a:r>
          </a:p>
        </p:txBody>
      </p:sp>
      <p:sp>
        <p:nvSpPr>
          <p:cNvPr id="36" name="TextBox 35"/>
          <p:cNvSpPr txBox="1"/>
          <p:nvPr/>
        </p:nvSpPr>
        <p:spPr>
          <a:xfrm>
            <a:off x="4575380" y="4184940"/>
            <a:ext cx="410690" cy="300082"/>
          </a:xfrm>
          <a:prstGeom prst="rect">
            <a:avLst/>
          </a:prstGeom>
          <a:noFill/>
        </p:spPr>
        <p:txBody>
          <a:bodyPr wrap="none" rtlCol="0">
            <a:spAutoFit/>
          </a:bodyPr>
          <a:lstStyle/>
          <a:p>
            <a:r>
              <a:rPr lang="en-US" sz="1350" dirty="0" smtClean="0"/>
              <a:t>0 </a:t>
            </a:r>
            <a:r>
              <a:rPr lang="en-US" sz="1350" dirty="0"/>
              <a:t>A</a:t>
            </a:r>
          </a:p>
        </p:txBody>
      </p:sp>
      <p:sp>
        <p:nvSpPr>
          <p:cNvPr id="37" name="Rectangle 36"/>
          <p:cNvSpPr/>
          <p:nvPr/>
        </p:nvSpPr>
        <p:spPr>
          <a:xfrm>
            <a:off x="8099904" y="2460031"/>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TextBox 37"/>
          <p:cNvSpPr txBox="1"/>
          <p:nvPr/>
        </p:nvSpPr>
        <p:spPr>
          <a:xfrm>
            <a:off x="9002300" y="2171199"/>
            <a:ext cx="703462" cy="300082"/>
          </a:xfrm>
          <a:prstGeom prst="rect">
            <a:avLst/>
          </a:prstGeom>
          <a:noFill/>
        </p:spPr>
        <p:txBody>
          <a:bodyPr wrap="none" rtlCol="0">
            <a:spAutoFit/>
          </a:bodyPr>
          <a:lstStyle/>
          <a:p>
            <a:r>
              <a:rPr lang="en-US" sz="1350" dirty="0" smtClean="0"/>
              <a:t>IL </a:t>
            </a:r>
            <a:r>
              <a:rPr lang="en-US" sz="1350" dirty="0"/>
              <a:t>s</a:t>
            </a:r>
            <a:r>
              <a:rPr lang="en-US" sz="1350" dirty="0" smtClean="0"/>
              <a:t>tave</a:t>
            </a:r>
            <a:endParaRPr lang="en-US" sz="1350" dirty="0"/>
          </a:p>
        </p:txBody>
      </p:sp>
      <p:sp>
        <p:nvSpPr>
          <p:cNvPr id="39" name="Rectangle 38"/>
          <p:cNvSpPr/>
          <p:nvPr/>
        </p:nvSpPr>
        <p:spPr>
          <a:xfrm>
            <a:off x="8373375" y="2458930"/>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p:cNvSpPr/>
          <p:nvPr/>
        </p:nvSpPr>
        <p:spPr>
          <a:xfrm>
            <a:off x="8646846" y="2458930"/>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p:cNvSpPr/>
          <p:nvPr/>
        </p:nvSpPr>
        <p:spPr>
          <a:xfrm>
            <a:off x="8920317" y="2458930"/>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p:cNvSpPr/>
          <p:nvPr/>
        </p:nvSpPr>
        <p:spPr>
          <a:xfrm>
            <a:off x="9194375" y="2458547"/>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p:cNvSpPr/>
          <p:nvPr/>
        </p:nvSpPr>
        <p:spPr>
          <a:xfrm>
            <a:off x="9467846" y="2458930"/>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a:off x="9741317" y="2458930"/>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p:cNvSpPr/>
          <p:nvPr/>
        </p:nvSpPr>
        <p:spPr>
          <a:xfrm>
            <a:off x="10014788" y="2458930"/>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p:cNvSpPr/>
          <p:nvPr/>
        </p:nvSpPr>
        <p:spPr>
          <a:xfrm>
            <a:off x="10288259" y="2458930"/>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extBox 46"/>
          <p:cNvSpPr txBox="1"/>
          <p:nvPr/>
        </p:nvSpPr>
        <p:spPr>
          <a:xfrm>
            <a:off x="9002593" y="3620699"/>
            <a:ext cx="703462" cy="300082"/>
          </a:xfrm>
          <a:prstGeom prst="rect">
            <a:avLst/>
          </a:prstGeom>
          <a:noFill/>
        </p:spPr>
        <p:txBody>
          <a:bodyPr wrap="none" rtlCol="0">
            <a:spAutoFit/>
          </a:bodyPr>
          <a:lstStyle/>
          <a:p>
            <a:r>
              <a:rPr lang="en-US" sz="1350" dirty="0" smtClean="0"/>
              <a:t>IL </a:t>
            </a:r>
            <a:r>
              <a:rPr lang="en-US" sz="1350" dirty="0"/>
              <a:t>s</a:t>
            </a:r>
            <a:r>
              <a:rPr lang="en-US" sz="1350" dirty="0" smtClean="0"/>
              <a:t>tave</a:t>
            </a:r>
            <a:endParaRPr lang="en-US" sz="1350" dirty="0"/>
          </a:p>
        </p:txBody>
      </p:sp>
      <p:sp>
        <p:nvSpPr>
          <p:cNvPr id="48" name="Rectangle 47"/>
          <p:cNvSpPr/>
          <p:nvPr/>
        </p:nvSpPr>
        <p:spPr>
          <a:xfrm>
            <a:off x="8120273" y="3921126"/>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p:cNvSpPr/>
          <p:nvPr/>
        </p:nvSpPr>
        <p:spPr>
          <a:xfrm>
            <a:off x="8393744" y="3920025"/>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p:nvSpPr>
        <p:spPr>
          <a:xfrm>
            <a:off x="8667215" y="3920025"/>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p:cNvSpPr/>
          <p:nvPr/>
        </p:nvSpPr>
        <p:spPr>
          <a:xfrm>
            <a:off x="8940686" y="3920025"/>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p:cNvSpPr/>
          <p:nvPr/>
        </p:nvSpPr>
        <p:spPr>
          <a:xfrm>
            <a:off x="9214744" y="3919642"/>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p:cNvSpPr/>
          <p:nvPr/>
        </p:nvSpPr>
        <p:spPr>
          <a:xfrm>
            <a:off x="9488215" y="3920025"/>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53"/>
          <p:cNvSpPr/>
          <p:nvPr/>
        </p:nvSpPr>
        <p:spPr>
          <a:xfrm>
            <a:off x="9761686" y="3920025"/>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54"/>
          <p:cNvSpPr/>
          <p:nvPr/>
        </p:nvSpPr>
        <p:spPr>
          <a:xfrm>
            <a:off x="10035157" y="3920025"/>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55"/>
          <p:cNvSpPr/>
          <p:nvPr/>
        </p:nvSpPr>
        <p:spPr>
          <a:xfrm>
            <a:off x="10308628" y="3920025"/>
            <a:ext cx="259550" cy="155808"/>
          </a:xfrm>
          <a:prstGeom prst="rect">
            <a:avLst/>
          </a:prstGeom>
          <a:solidFill>
            <a:schemeClr val="tx1">
              <a:lumMod val="50000"/>
              <a:lumOff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p:cNvSpPr txBox="1"/>
          <p:nvPr/>
        </p:nvSpPr>
        <p:spPr>
          <a:xfrm>
            <a:off x="524600" y="3589412"/>
            <a:ext cx="2018951" cy="646331"/>
          </a:xfrm>
          <a:prstGeom prst="rect">
            <a:avLst/>
          </a:prstGeom>
          <a:noFill/>
        </p:spPr>
        <p:txBody>
          <a:bodyPr wrap="none" rtlCol="0">
            <a:spAutoFit/>
          </a:bodyPr>
          <a:lstStyle/>
          <a:p>
            <a:r>
              <a:rPr lang="en-US" dirty="0" smtClean="0"/>
              <a:t>2 staves per PB</a:t>
            </a:r>
          </a:p>
          <a:p>
            <a:r>
              <a:rPr lang="en-US" dirty="0" smtClean="0"/>
              <a:t>(4/32 </a:t>
            </a:r>
            <a:r>
              <a:rPr lang="en-US" dirty="0" err="1" smtClean="0"/>
              <a:t>ch</a:t>
            </a:r>
            <a:r>
              <a:rPr lang="en-US" dirty="0" smtClean="0"/>
              <a:t> utilization)</a:t>
            </a:r>
            <a:endParaRPr lang="en-US" dirty="0"/>
          </a:p>
        </p:txBody>
      </p:sp>
      <p:sp>
        <p:nvSpPr>
          <p:cNvPr id="58" name="Rectangle 57"/>
          <p:cNvSpPr/>
          <p:nvPr/>
        </p:nvSpPr>
        <p:spPr>
          <a:xfrm>
            <a:off x="628871" y="990414"/>
            <a:ext cx="10332118" cy="369332"/>
          </a:xfrm>
          <a:prstGeom prst="rect">
            <a:avLst/>
          </a:prstGeom>
        </p:spPr>
        <p:txBody>
          <a:bodyPr wrap="square">
            <a:spAutoFit/>
          </a:bodyPr>
          <a:lstStyle/>
          <a:p>
            <a:r>
              <a:rPr lang="en-US" dirty="0"/>
              <a:t>The baseline modularity is </a:t>
            </a:r>
            <a:r>
              <a:rPr lang="en-US" dirty="0" smtClean="0"/>
              <a:t>four </a:t>
            </a:r>
            <a:r>
              <a:rPr lang="en-US" dirty="0"/>
              <a:t>CAEN supply channel per </a:t>
            </a:r>
            <a:r>
              <a:rPr lang="en-US" dirty="0" smtClean="0"/>
              <a:t>stave</a:t>
            </a:r>
            <a:r>
              <a:rPr lang="en-US" dirty="0"/>
              <a:t>. Each </a:t>
            </a:r>
            <a:r>
              <a:rPr lang="en-US" dirty="0" smtClean="0"/>
              <a:t>half-power </a:t>
            </a:r>
            <a:r>
              <a:rPr lang="en-US" dirty="0"/>
              <a:t>board is controlled by 1 </a:t>
            </a:r>
            <a:r>
              <a:rPr lang="en-US" dirty="0" smtClean="0"/>
              <a:t>RU.</a:t>
            </a:r>
            <a:endParaRPr lang="en-US" dirty="0"/>
          </a:p>
        </p:txBody>
      </p:sp>
      <p:sp>
        <p:nvSpPr>
          <p:cNvPr id="59" name="Text Box 4"/>
          <p:cNvSpPr txBox="1">
            <a:spLocks noChangeArrowheads="1"/>
          </p:cNvSpPr>
          <p:nvPr/>
        </p:nvSpPr>
        <p:spPr bwMode="auto">
          <a:xfrm>
            <a:off x="288001" y="82055"/>
            <a:ext cx="4826361"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Modularity of Power System</a:t>
            </a:r>
            <a:endParaRPr lang="en-US" sz="3200" b="0" dirty="0">
              <a:latin typeface="Calibri Light" panose="020F0302020204030204" pitchFamily="34" charset="0"/>
              <a:cs typeface="Calibri" charset="0"/>
            </a:endParaRPr>
          </a:p>
        </p:txBody>
      </p:sp>
      <p:sp>
        <p:nvSpPr>
          <p:cNvPr id="60"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2833905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19</a:t>
            </a:fld>
            <a:endParaRPr lang="en-US"/>
          </a:p>
        </p:txBody>
      </p:sp>
      <p:sp>
        <p:nvSpPr>
          <p:cNvPr id="5" name="Rectangle 4"/>
          <p:cNvSpPr/>
          <p:nvPr/>
        </p:nvSpPr>
        <p:spPr>
          <a:xfrm>
            <a:off x="5774430" y="1966648"/>
            <a:ext cx="1645448" cy="3089495"/>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6156919" y="2211091"/>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7" name="Rectangle 6"/>
          <p:cNvSpPr/>
          <p:nvPr/>
        </p:nvSpPr>
        <p:spPr>
          <a:xfrm>
            <a:off x="6156919" y="2644390"/>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8" name="Rectangle 7"/>
          <p:cNvSpPr/>
          <p:nvPr/>
        </p:nvSpPr>
        <p:spPr>
          <a:xfrm>
            <a:off x="6156919" y="3081590"/>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bias </a:t>
            </a:r>
            <a:r>
              <a:rPr lang="en-US" sz="1350" dirty="0" err="1"/>
              <a:t>ch.</a:t>
            </a:r>
            <a:endParaRPr lang="en-US" sz="1350" dirty="0"/>
          </a:p>
        </p:txBody>
      </p:sp>
      <p:sp>
        <p:nvSpPr>
          <p:cNvPr id="9" name="Rectangle 8"/>
          <p:cNvSpPr/>
          <p:nvPr/>
        </p:nvSpPr>
        <p:spPr>
          <a:xfrm>
            <a:off x="6156919" y="3675071"/>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10" name="Rectangle 9"/>
          <p:cNvSpPr/>
          <p:nvPr/>
        </p:nvSpPr>
        <p:spPr>
          <a:xfrm>
            <a:off x="6156919" y="4108370"/>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11" name="Rectangle 10"/>
          <p:cNvSpPr/>
          <p:nvPr/>
        </p:nvSpPr>
        <p:spPr>
          <a:xfrm>
            <a:off x="6156919" y="4545570"/>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bias </a:t>
            </a:r>
            <a:r>
              <a:rPr lang="en-US" sz="1350" dirty="0" err="1"/>
              <a:t>ch.</a:t>
            </a:r>
            <a:endParaRPr lang="en-US" sz="1350" dirty="0"/>
          </a:p>
        </p:txBody>
      </p:sp>
      <p:cxnSp>
        <p:nvCxnSpPr>
          <p:cNvPr id="12" name="Straight Connector 11"/>
          <p:cNvCxnSpPr>
            <a:stCxn id="5" idx="1"/>
            <a:endCxn id="5" idx="3"/>
          </p:cNvCxnSpPr>
          <p:nvPr/>
        </p:nvCxnSpPr>
        <p:spPr>
          <a:xfrm>
            <a:off x="5774430" y="3511396"/>
            <a:ext cx="1645448"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492714" y="2279174"/>
            <a:ext cx="2138879" cy="155808"/>
            <a:chOff x="6011501" y="2625991"/>
            <a:chExt cx="2851839" cy="207744"/>
          </a:xfrm>
        </p:grpSpPr>
        <p:sp>
          <p:nvSpPr>
            <p:cNvPr id="14" name="Rectangle 13"/>
            <p:cNvSpPr/>
            <p:nvPr/>
          </p:nvSpPr>
          <p:spPr>
            <a:xfrm>
              <a:off x="6011501" y="2625992"/>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6726724" y="2625992"/>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7441947" y="2625991"/>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8157170" y="2625991"/>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 name="Group 17"/>
          <p:cNvGrpSpPr/>
          <p:nvPr/>
        </p:nvGrpSpPr>
        <p:grpSpPr>
          <a:xfrm>
            <a:off x="8496108" y="2712473"/>
            <a:ext cx="2138879" cy="155808"/>
            <a:chOff x="6011501" y="2625991"/>
            <a:chExt cx="2851839" cy="207744"/>
          </a:xfrm>
        </p:grpSpPr>
        <p:sp>
          <p:nvSpPr>
            <p:cNvPr id="19" name="Rectangle 18"/>
            <p:cNvSpPr/>
            <p:nvPr/>
          </p:nvSpPr>
          <p:spPr>
            <a:xfrm>
              <a:off x="6011501" y="2625992"/>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6726724" y="2625992"/>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7441947" y="2625991"/>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8157170" y="2625991"/>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 name="Group 22"/>
          <p:cNvGrpSpPr/>
          <p:nvPr/>
        </p:nvGrpSpPr>
        <p:grpSpPr>
          <a:xfrm>
            <a:off x="8489319" y="3722900"/>
            <a:ext cx="2138879" cy="155808"/>
            <a:chOff x="6011501" y="2625991"/>
            <a:chExt cx="2851839" cy="207744"/>
          </a:xfrm>
        </p:grpSpPr>
        <p:sp>
          <p:nvSpPr>
            <p:cNvPr id="24" name="Rectangle 23"/>
            <p:cNvSpPr/>
            <p:nvPr/>
          </p:nvSpPr>
          <p:spPr>
            <a:xfrm>
              <a:off x="6011501" y="2625992"/>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6726724" y="2625992"/>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7441947" y="2625991"/>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8157170" y="2625991"/>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 name="Group 27"/>
          <p:cNvGrpSpPr/>
          <p:nvPr/>
        </p:nvGrpSpPr>
        <p:grpSpPr>
          <a:xfrm>
            <a:off x="8492713" y="4156199"/>
            <a:ext cx="2138879" cy="155808"/>
            <a:chOff x="6011501" y="2625991"/>
            <a:chExt cx="2851839" cy="207744"/>
          </a:xfrm>
        </p:grpSpPr>
        <p:sp>
          <p:nvSpPr>
            <p:cNvPr id="29" name="Rectangle 28"/>
            <p:cNvSpPr/>
            <p:nvPr/>
          </p:nvSpPr>
          <p:spPr>
            <a:xfrm>
              <a:off x="6011501" y="2625992"/>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6726724" y="2625992"/>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7441947" y="2625991"/>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8157170" y="2625991"/>
              <a:ext cx="706170" cy="207743"/>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33" name="Straight Connector 32"/>
          <p:cNvCxnSpPr>
            <a:stCxn id="6" idx="3"/>
            <a:endCxn id="14" idx="1"/>
          </p:cNvCxnSpPr>
          <p:nvPr/>
        </p:nvCxnSpPr>
        <p:spPr>
          <a:xfrm>
            <a:off x="7250125" y="2357078"/>
            <a:ext cx="124258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250125" y="2790513"/>
            <a:ext cx="124258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250125" y="4235672"/>
            <a:ext cx="124258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50125" y="3806765"/>
            <a:ext cx="124258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774142" y="1938247"/>
            <a:ext cx="1088696" cy="300082"/>
          </a:xfrm>
          <a:prstGeom prst="rect">
            <a:avLst/>
          </a:prstGeom>
          <a:noFill/>
        </p:spPr>
        <p:txBody>
          <a:bodyPr wrap="none" rtlCol="0">
            <a:spAutoFit/>
          </a:bodyPr>
          <a:lstStyle/>
          <a:p>
            <a:r>
              <a:rPr lang="en-US" sz="1350" dirty="0"/>
              <a:t>Power Board</a:t>
            </a:r>
          </a:p>
        </p:txBody>
      </p:sp>
      <p:sp>
        <p:nvSpPr>
          <p:cNvPr id="38" name="TextBox 37"/>
          <p:cNvSpPr txBox="1"/>
          <p:nvPr/>
        </p:nvSpPr>
        <p:spPr>
          <a:xfrm>
            <a:off x="9015292" y="2052222"/>
            <a:ext cx="1128258" cy="300082"/>
          </a:xfrm>
          <a:prstGeom prst="rect">
            <a:avLst/>
          </a:prstGeom>
          <a:noFill/>
        </p:spPr>
        <p:txBody>
          <a:bodyPr wrap="none" rtlCol="0">
            <a:spAutoFit/>
          </a:bodyPr>
          <a:lstStyle/>
          <a:p>
            <a:r>
              <a:rPr lang="en-US" sz="1350" dirty="0"/>
              <a:t>ML half-stave</a:t>
            </a:r>
          </a:p>
        </p:txBody>
      </p:sp>
      <p:sp>
        <p:nvSpPr>
          <p:cNvPr id="39" name="TextBox 38"/>
          <p:cNvSpPr txBox="1"/>
          <p:nvPr/>
        </p:nvSpPr>
        <p:spPr>
          <a:xfrm>
            <a:off x="9013724" y="2492822"/>
            <a:ext cx="1128258" cy="300082"/>
          </a:xfrm>
          <a:prstGeom prst="rect">
            <a:avLst/>
          </a:prstGeom>
          <a:noFill/>
        </p:spPr>
        <p:txBody>
          <a:bodyPr wrap="none" rtlCol="0">
            <a:spAutoFit/>
          </a:bodyPr>
          <a:lstStyle/>
          <a:p>
            <a:r>
              <a:rPr lang="en-US" sz="1350" dirty="0"/>
              <a:t>ML half-stave</a:t>
            </a:r>
          </a:p>
        </p:txBody>
      </p:sp>
      <p:sp>
        <p:nvSpPr>
          <p:cNvPr id="40" name="TextBox 39"/>
          <p:cNvSpPr txBox="1"/>
          <p:nvPr/>
        </p:nvSpPr>
        <p:spPr>
          <a:xfrm>
            <a:off x="9032525" y="3500893"/>
            <a:ext cx="1128258" cy="300082"/>
          </a:xfrm>
          <a:prstGeom prst="rect">
            <a:avLst/>
          </a:prstGeom>
          <a:noFill/>
        </p:spPr>
        <p:txBody>
          <a:bodyPr wrap="none" rtlCol="0">
            <a:spAutoFit/>
          </a:bodyPr>
          <a:lstStyle/>
          <a:p>
            <a:r>
              <a:rPr lang="en-US" sz="1350" dirty="0"/>
              <a:t>ML half-stave</a:t>
            </a:r>
          </a:p>
        </p:txBody>
      </p:sp>
      <p:sp>
        <p:nvSpPr>
          <p:cNvPr id="41" name="TextBox 40"/>
          <p:cNvSpPr txBox="1"/>
          <p:nvPr/>
        </p:nvSpPr>
        <p:spPr>
          <a:xfrm>
            <a:off x="9031886" y="3934192"/>
            <a:ext cx="1128258" cy="300082"/>
          </a:xfrm>
          <a:prstGeom prst="rect">
            <a:avLst/>
          </a:prstGeom>
          <a:noFill/>
        </p:spPr>
        <p:txBody>
          <a:bodyPr wrap="none" rtlCol="0">
            <a:spAutoFit/>
          </a:bodyPr>
          <a:lstStyle/>
          <a:p>
            <a:r>
              <a:rPr lang="en-US" sz="1350" dirty="0"/>
              <a:t>ML half-stave</a:t>
            </a:r>
          </a:p>
        </p:txBody>
      </p:sp>
      <p:cxnSp>
        <p:nvCxnSpPr>
          <p:cNvPr id="42" name="Straight Connector 41"/>
          <p:cNvCxnSpPr/>
          <p:nvPr/>
        </p:nvCxnSpPr>
        <p:spPr>
          <a:xfrm>
            <a:off x="4744581" y="2359340"/>
            <a:ext cx="14123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44581" y="2783401"/>
            <a:ext cx="14123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44581" y="3814364"/>
            <a:ext cx="14123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44581" y="4234103"/>
            <a:ext cx="14123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744581" y="4684444"/>
            <a:ext cx="141233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44581" y="3207207"/>
            <a:ext cx="141233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805477" y="2226066"/>
            <a:ext cx="909223" cy="300082"/>
          </a:xfrm>
          <a:prstGeom prst="rect">
            <a:avLst/>
          </a:prstGeom>
          <a:noFill/>
        </p:spPr>
        <p:txBody>
          <a:bodyPr wrap="none" rtlCol="0">
            <a:spAutoFit/>
          </a:bodyPr>
          <a:lstStyle/>
          <a:p>
            <a:r>
              <a:rPr lang="en-US" sz="1350" dirty="0"/>
              <a:t>CAEN PS 1</a:t>
            </a:r>
          </a:p>
        </p:txBody>
      </p:sp>
      <p:sp>
        <p:nvSpPr>
          <p:cNvPr id="49" name="TextBox 48"/>
          <p:cNvSpPr txBox="1"/>
          <p:nvPr/>
        </p:nvSpPr>
        <p:spPr>
          <a:xfrm>
            <a:off x="3805478" y="2636659"/>
            <a:ext cx="909223" cy="300082"/>
          </a:xfrm>
          <a:prstGeom prst="rect">
            <a:avLst/>
          </a:prstGeom>
          <a:noFill/>
        </p:spPr>
        <p:txBody>
          <a:bodyPr wrap="none" rtlCol="0">
            <a:spAutoFit/>
          </a:bodyPr>
          <a:lstStyle/>
          <a:p>
            <a:r>
              <a:rPr lang="en-US" sz="1350" dirty="0"/>
              <a:t>CAEN PS 2</a:t>
            </a:r>
          </a:p>
        </p:txBody>
      </p:sp>
      <p:sp>
        <p:nvSpPr>
          <p:cNvPr id="50" name="TextBox 49"/>
          <p:cNvSpPr txBox="1"/>
          <p:nvPr/>
        </p:nvSpPr>
        <p:spPr>
          <a:xfrm>
            <a:off x="3805477" y="3675070"/>
            <a:ext cx="909223" cy="300082"/>
          </a:xfrm>
          <a:prstGeom prst="rect">
            <a:avLst/>
          </a:prstGeom>
          <a:noFill/>
        </p:spPr>
        <p:txBody>
          <a:bodyPr wrap="none" rtlCol="0">
            <a:spAutoFit/>
          </a:bodyPr>
          <a:lstStyle/>
          <a:p>
            <a:r>
              <a:rPr lang="en-US" sz="1350" dirty="0"/>
              <a:t>CAEN PS 3</a:t>
            </a:r>
          </a:p>
        </p:txBody>
      </p:sp>
      <p:sp>
        <p:nvSpPr>
          <p:cNvPr id="51" name="TextBox 50"/>
          <p:cNvSpPr txBox="1"/>
          <p:nvPr/>
        </p:nvSpPr>
        <p:spPr>
          <a:xfrm>
            <a:off x="3805477" y="4085664"/>
            <a:ext cx="909223" cy="300082"/>
          </a:xfrm>
          <a:prstGeom prst="rect">
            <a:avLst/>
          </a:prstGeom>
          <a:noFill/>
        </p:spPr>
        <p:txBody>
          <a:bodyPr wrap="none" rtlCol="0">
            <a:spAutoFit/>
          </a:bodyPr>
          <a:lstStyle/>
          <a:p>
            <a:r>
              <a:rPr lang="en-US" sz="1350" dirty="0"/>
              <a:t>CAEN PS 4</a:t>
            </a:r>
          </a:p>
        </p:txBody>
      </p:sp>
      <p:sp>
        <p:nvSpPr>
          <p:cNvPr id="52" name="TextBox 51"/>
          <p:cNvSpPr txBox="1"/>
          <p:nvPr/>
        </p:nvSpPr>
        <p:spPr>
          <a:xfrm>
            <a:off x="3793070" y="3064692"/>
            <a:ext cx="968535" cy="300082"/>
          </a:xfrm>
          <a:prstGeom prst="rect">
            <a:avLst/>
          </a:prstGeom>
          <a:noFill/>
        </p:spPr>
        <p:txBody>
          <a:bodyPr wrap="none" rtlCol="0">
            <a:spAutoFit/>
          </a:bodyPr>
          <a:lstStyle/>
          <a:p>
            <a:r>
              <a:rPr lang="en-US" sz="1350" dirty="0"/>
              <a:t>CAEN BIAS </a:t>
            </a:r>
          </a:p>
        </p:txBody>
      </p:sp>
      <p:sp>
        <p:nvSpPr>
          <p:cNvPr id="53" name="TextBox 52"/>
          <p:cNvSpPr txBox="1"/>
          <p:nvPr/>
        </p:nvSpPr>
        <p:spPr>
          <a:xfrm>
            <a:off x="3818466" y="4542584"/>
            <a:ext cx="968535" cy="300082"/>
          </a:xfrm>
          <a:prstGeom prst="rect">
            <a:avLst/>
          </a:prstGeom>
          <a:noFill/>
        </p:spPr>
        <p:txBody>
          <a:bodyPr wrap="none" rtlCol="0">
            <a:spAutoFit/>
          </a:bodyPr>
          <a:lstStyle/>
          <a:p>
            <a:r>
              <a:rPr lang="en-US" sz="1350" dirty="0"/>
              <a:t>CAEN BIAS </a:t>
            </a:r>
          </a:p>
        </p:txBody>
      </p:sp>
      <p:sp>
        <p:nvSpPr>
          <p:cNvPr id="54" name="TextBox 53"/>
          <p:cNvSpPr txBox="1"/>
          <p:nvPr/>
        </p:nvSpPr>
        <p:spPr>
          <a:xfrm>
            <a:off x="600718" y="3014678"/>
            <a:ext cx="2916761" cy="400110"/>
          </a:xfrm>
          <a:prstGeom prst="rect">
            <a:avLst/>
          </a:prstGeom>
          <a:noFill/>
        </p:spPr>
        <p:txBody>
          <a:bodyPr wrap="none" rtlCol="0">
            <a:spAutoFit/>
          </a:bodyPr>
          <a:lstStyle/>
          <a:p>
            <a:r>
              <a:rPr lang="en-US" sz="2000" b="1" dirty="0"/>
              <a:t>Middle Layers Modularity</a:t>
            </a:r>
          </a:p>
        </p:txBody>
      </p:sp>
      <p:cxnSp>
        <p:nvCxnSpPr>
          <p:cNvPr id="55" name="Straight Connector 54"/>
          <p:cNvCxnSpPr/>
          <p:nvPr/>
        </p:nvCxnSpPr>
        <p:spPr>
          <a:xfrm>
            <a:off x="5921772" y="2357079"/>
            <a:ext cx="0" cy="1459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764489" y="2435660"/>
            <a:ext cx="369012" cy="300082"/>
          </a:xfrm>
          <a:prstGeom prst="rect">
            <a:avLst/>
          </a:prstGeom>
          <a:noFill/>
        </p:spPr>
        <p:txBody>
          <a:bodyPr wrap="none" rtlCol="0">
            <a:spAutoFit/>
          </a:bodyPr>
          <a:lstStyle/>
          <a:p>
            <a:r>
              <a:rPr lang="en-US" sz="1350" dirty="0"/>
              <a:t>PB</a:t>
            </a:r>
          </a:p>
        </p:txBody>
      </p:sp>
      <p:cxnSp>
        <p:nvCxnSpPr>
          <p:cNvPr id="57" name="Straight Connector 56"/>
          <p:cNvCxnSpPr/>
          <p:nvPr/>
        </p:nvCxnSpPr>
        <p:spPr>
          <a:xfrm>
            <a:off x="5921772" y="3822454"/>
            <a:ext cx="0" cy="1459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64489" y="3901036"/>
            <a:ext cx="369012" cy="300082"/>
          </a:xfrm>
          <a:prstGeom prst="rect">
            <a:avLst/>
          </a:prstGeom>
          <a:noFill/>
        </p:spPr>
        <p:txBody>
          <a:bodyPr wrap="none" rtlCol="0">
            <a:spAutoFit/>
          </a:bodyPr>
          <a:lstStyle/>
          <a:p>
            <a:r>
              <a:rPr lang="en-US" sz="1350" dirty="0"/>
              <a:t>PB</a:t>
            </a:r>
          </a:p>
        </p:txBody>
      </p:sp>
      <p:sp>
        <p:nvSpPr>
          <p:cNvPr id="59" name="TextBox 58"/>
          <p:cNvSpPr txBox="1"/>
          <p:nvPr/>
        </p:nvSpPr>
        <p:spPr>
          <a:xfrm>
            <a:off x="4974345" y="2134703"/>
            <a:ext cx="718466" cy="300082"/>
          </a:xfrm>
          <a:prstGeom prst="rect">
            <a:avLst/>
          </a:prstGeom>
          <a:noFill/>
        </p:spPr>
        <p:txBody>
          <a:bodyPr wrap="none" rtlCol="0">
            <a:spAutoFit/>
          </a:bodyPr>
          <a:lstStyle/>
          <a:p>
            <a:r>
              <a:rPr lang="en-US" sz="1350" dirty="0"/>
              <a:t>4.474 A</a:t>
            </a:r>
          </a:p>
        </p:txBody>
      </p:sp>
      <p:sp>
        <p:nvSpPr>
          <p:cNvPr id="60" name="TextBox 59"/>
          <p:cNvSpPr txBox="1"/>
          <p:nvPr/>
        </p:nvSpPr>
        <p:spPr>
          <a:xfrm>
            <a:off x="4974345" y="2535869"/>
            <a:ext cx="718466" cy="300082"/>
          </a:xfrm>
          <a:prstGeom prst="rect">
            <a:avLst/>
          </a:prstGeom>
          <a:noFill/>
        </p:spPr>
        <p:txBody>
          <a:bodyPr wrap="none" rtlCol="0">
            <a:spAutoFit/>
          </a:bodyPr>
          <a:lstStyle/>
          <a:p>
            <a:r>
              <a:rPr lang="en-US" sz="1350" dirty="0"/>
              <a:t>3.724 A</a:t>
            </a:r>
          </a:p>
        </p:txBody>
      </p:sp>
      <p:sp>
        <p:nvSpPr>
          <p:cNvPr id="61" name="TextBox 60"/>
          <p:cNvSpPr txBox="1"/>
          <p:nvPr/>
        </p:nvSpPr>
        <p:spPr>
          <a:xfrm>
            <a:off x="4972224" y="3584401"/>
            <a:ext cx="718466" cy="300082"/>
          </a:xfrm>
          <a:prstGeom prst="rect">
            <a:avLst/>
          </a:prstGeom>
          <a:noFill/>
        </p:spPr>
        <p:txBody>
          <a:bodyPr wrap="none" rtlCol="0">
            <a:spAutoFit/>
          </a:bodyPr>
          <a:lstStyle/>
          <a:p>
            <a:r>
              <a:rPr lang="en-US" sz="1350" dirty="0"/>
              <a:t>4.474 A</a:t>
            </a:r>
          </a:p>
        </p:txBody>
      </p:sp>
      <p:sp>
        <p:nvSpPr>
          <p:cNvPr id="62" name="TextBox 61"/>
          <p:cNvSpPr txBox="1"/>
          <p:nvPr/>
        </p:nvSpPr>
        <p:spPr>
          <a:xfrm>
            <a:off x="4968191" y="4000274"/>
            <a:ext cx="718466" cy="300082"/>
          </a:xfrm>
          <a:prstGeom prst="rect">
            <a:avLst/>
          </a:prstGeom>
          <a:noFill/>
        </p:spPr>
        <p:txBody>
          <a:bodyPr wrap="none" rtlCol="0">
            <a:spAutoFit/>
          </a:bodyPr>
          <a:lstStyle/>
          <a:p>
            <a:r>
              <a:rPr lang="en-US" sz="1350" dirty="0"/>
              <a:t>3.724 A</a:t>
            </a:r>
          </a:p>
        </p:txBody>
      </p:sp>
      <p:sp>
        <p:nvSpPr>
          <p:cNvPr id="63" name="TextBox 62"/>
          <p:cNvSpPr txBox="1"/>
          <p:nvPr/>
        </p:nvSpPr>
        <p:spPr>
          <a:xfrm>
            <a:off x="987812" y="3500893"/>
            <a:ext cx="1900328" cy="646331"/>
          </a:xfrm>
          <a:prstGeom prst="rect">
            <a:avLst/>
          </a:prstGeom>
          <a:noFill/>
        </p:spPr>
        <p:txBody>
          <a:bodyPr wrap="none" rtlCol="0">
            <a:spAutoFit/>
          </a:bodyPr>
          <a:lstStyle/>
          <a:p>
            <a:r>
              <a:rPr lang="en-US" dirty="0" smtClean="0"/>
              <a:t>2 staves per PB</a:t>
            </a:r>
          </a:p>
          <a:p>
            <a:r>
              <a:rPr lang="en-US" dirty="0" smtClean="0"/>
              <a:t>(full PB utilization)</a:t>
            </a:r>
            <a:endParaRPr lang="en-US" dirty="0"/>
          </a:p>
        </p:txBody>
      </p:sp>
      <p:sp>
        <p:nvSpPr>
          <p:cNvPr id="64" name="Rectangle 63"/>
          <p:cNvSpPr/>
          <p:nvPr/>
        </p:nvSpPr>
        <p:spPr>
          <a:xfrm>
            <a:off x="1021682" y="805748"/>
            <a:ext cx="10332118" cy="369332"/>
          </a:xfrm>
          <a:prstGeom prst="rect">
            <a:avLst/>
          </a:prstGeom>
        </p:spPr>
        <p:txBody>
          <a:bodyPr wrap="square">
            <a:spAutoFit/>
          </a:bodyPr>
          <a:lstStyle/>
          <a:p>
            <a:r>
              <a:rPr lang="en-US" dirty="0"/>
              <a:t>The baseline modularity is </a:t>
            </a:r>
            <a:r>
              <a:rPr lang="en-US" dirty="0" smtClean="0"/>
              <a:t>four </a:t>
            </a:r>
            <a:r>
              <a:rPr lang="en-US" dirty="0"/>
              <a:t>CAEN supply channel per </a:t>
            </a:r>
            <a:r>
              <a:rPr lang="en-US" dirty="0" smtClean="0"/>
              <a:t>stave</a:t>
            </a:r>
            <a:r>
              <a:rPr lang="en-US" dirty="0"/>
              <a:t>. Each </a:t>
            </a:r>
            <a:r>
              <a:rPr lang="en-US" dirty="0" smtClean="0"/>
              <a:t>half-power </a:t>
            </a:r>
            <a:r>
              <a:rPr lang="en-US" dirty="0"/>
              <a:t>board is controlled by 1 </a:t>
            </a:r>
            <a:r>
              <a:rPr lang="en-US" dirty="0" smtClean="0"/>
              <a:t>RU.</a:t>
            </a:r>
            <a:endParaRPr lang="en-US" dirty="0"/>
          </a:p>
        </p:txBody>
      </p:sp>
      <p:sp>
        <p:nvSpPr>
          <p:cNvPr id="65" name="Rectangle 64"/>
          <p:cNvSpPr/>
          <p:nvPr/>
        </p:nvSpPr>
        <p:spPr>
          <a:xfrm>
            <a:off x="447492" y="5588875"/>
            <a:ext cx="6415346" cy="369332"/>
          </a:xfrm>
          <a:prstGeom prst="rect">
            <a:avLst/>
          </a:prstGeom>
        </p:spPr>
        <p:txBody>
          <a:bodyPr wrap="none">
            <a:spAutoFit/>
          </a:bodyPr>
          <a:lstStyle/>
          <a:p>
            <a:pPr marL="285750" indent="-285750">
              <a:buFont typeface="Symbol" panose="05050102010706020507" pitchFamily="18" charset="2"/>
              <a:buChar char="Þ"/>
            </a:pPr>
            <a:r>
              <a:rPr lang="en-US" dirty="0"/>
              <a:t>931 mA / module combined digital and </a:t>
            </a:r>
            <a:r>
              <a:rPr lang="en-US" dirty="0" smtClean="0"/>
              <a:t>analog @ 1.8V nominal</a:t>
            </a:r>
            <a:endParaRPr lang="en-US" dirty="0"/>
          </a:p>
        </p:txBody>
      </p:sp>
      <p:sp>
        <p:nvSpPr>
          <p:cNvPr id="66" name="Text Box 4"/>
          <p:cNvSpPr txBox="1">
            <a:spLocks noChangeArrowheads="1"/>
          </p:cNvSpPr>
          <p:nvPr/>
        </p:nvSpPr>
        <p:spPr bwMode="auto">
          <a:xfrm>
            <a:off x="288001" y="82055"/>
            <a:ext cx="4826361"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Modularity of Power System</a:t>
            </a:r>
            <a:endParaRPr lang="en-US" sz="3200" b="0" dirty="0">
              <a:latin typeface="Calibri Light" panose="020F0302020204030204" pitchFamily="34" charset="0"/>
              <a:cs typeface="Calibri" charset="0"/>
            </a:endParaRPr>
          </a:p>
        </p:txBody>
      </p:sp>
      <p:sp>
        <p:nvSpPr>
          <p:cNvPr id="67"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70977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59" y="1739902"/>
            <a:ext cx="8686800" cy="3262432"/>
          </a:xfrm>
          <a:prstGeom prst="rect">
            <a:avLst/>
          </a:prstGeom>
          <a:noFill/>
        </p:spPr>
        <p:txBody>
          <a:bodyPr wrap="square" rtlCol="0">
            <a:spAutoFit/>
          </a:bodyPr>
          <a:lstStyle/>
          <a:p>
            <a:pPr marL="914400" lvl="1" indent="-457200">
              <a:lnSpc>
                <a:spcPct val="130000"/>
              </a:lnSpc>
              <a:spcBef>
                <a:spcPts val="1200"/>
              </a:spcBef>
              <a:buSzPct val="70000"/>
              <a:buFont typeface="+mj-ea"/>
              <a:buAutoNum type="circleNumDbPlain"/>
            </a:pPr>
            <a:r>
              <a:rPr lang="en-US" sz="2000" dirty="0" smtClean="0">
                <a:solidFill>
                  <a:srgbClr val="000000"/>
                </a:solidFill>
              </a:rPr>
              <a:t>Requirements</a:t>
            </a:r>
          </a:p>
          <a:p>
            <a:pPr marL="914400" lvl="1" indent="-457200">
              <a:lnSpc>
                <a:spcPct val="130000"/>
              </a:lnSpc>
              <a:spcBef>
                <a:spcPts val="1200"/>
              </a:spcBef>
              <a:buSzPct val="70000"/>
              <a:buFont typeface="+mj-ea"/>
              <a:buAutoNum type="circleNumDbPlain"/>
            </a:pPr>
            <a:r>
              <a:rPr lang="fr-CH" sz="2000" dirty="0" smtClean="0">
                <a:solidFill>
                  <a:srgbClr val="000000"/>
                </a:solidFill>
              </a:rPr>
              <a:t>Review of Power System Design</a:t>
            </a:r>
            <a:endParaRPr lang="en-US" sz="2000" dirty="0" smtClean="0">
              <a:solidFill>
                <a:srgbClr val="000000"/>
              </a:solidFill>
            </a:endParaRPr>
          </a:p>
          <a:p>
            <a:pPr marL="914400" lvl="1" indent="-457200">
              <a:lnSpc>
                <a:spcPct val="130000"/>
              </a:lnSpc>
              <a:spcBef>
                <a:spcPts val="1200"/>
              </a:spcBef>
              <a:buSzPct val="70000"/>
              <a:buFont typeface="+mj-ea"/>
              <a:buAutoNum type="circleNumDbPlain"/>
            </a:pPr>
            <a:r>
              <a:rPr lang="en-US" sz="2000" dirty="0">
                <a:solidFill>
                  <a:srgbClr val="000000"/>
                </a:solidFill>
              </a:rPr>
              <a:t>Design and Prototype/Production Status</a:t>
            </a:r>
          </a:p>
          <a:p>
            <a:pPr marL="914400" lvl="1" indent="-457200">
              <a:lnSpc>
                <a:spcPct val="130000"/>
              </a:lnSpc>
              <a:spcBef>
                <a:spcPts val="1200"/>
              </a:spcBef>
              <a:buSzPct val="70000"/>
              <a:buFont typeface="+mj-ea"/>
              <a:buAutoNum type="circleNumDbPlain"/>
            </a:pPr>
            <a:r>
              <a:rPr lang="en-US" sz="2000" dirty="0" smtClean="0">
                <a:solidFill>
                  <a:srgbClr val="000000"/>
                </a:solidFill>
              </a:rPr>
              <a:t>System </a:t>
            </a:r>
            <a:r>
              <a:rPr lang="en-US" sz="2000" dirty="0" smtClean="0">
                <a:solidFill>
                  <a:srgbClr val="000000"/>
                </a:solidFill>
              </a:rPr>
              <a:t>Modularity/Granularity, Characteristics</a:t>
            </a:r>
          </a:p>
          <a:p>
            <a:pPr marL="457200" lvl="1">
              <a:lnSpc>
                <a:spcPct val="130000"/>
              </a:lnSpc>
              <a:spcBef>
                <a:spcPts val="2400"/>
              </a:spcBef>
              <a:buSzPct val="70000"/>
            </a:pPr>
            <a:r>
              <a:rPr lang="en-US" sz="2000" dirty="0" smtClean="0">
                <a:solidFill>
                  <a:srgbClr val="000000"/>
                </a:solidFill>
              </a:rPr>
              <a:t>Most </a:t>
            </a:r>
            <a:r>
              <a:rPr lang="en-US" sz="2000" dirty="0" smtClean="0">
                <a:solidFill>
                  <a:srgbClr val="000000"/>
                </a:solidFill>
              </a:rPr>
              <a:t>of the material in this presentation is available in greater detail in a system description document available at the link below</a:t>
            </a:r>
          </a:p>
        </p:txBody>
      </p:sp>
      <p:sp>
        <p:nvSpPr>
          <p:cNvPr id="3" name="Date Placeholder 2"/>
          <p:cNvSpPr>
            <a:spLocks noGrp="1"/>
          </p:cNvSpPr>
          <p:nvPr>
            <p:ph type="dt" sz="half" idx="10"/>
          </p:nvPr>
        </p:nvSpPr>
        <p:spPr>
          <a:xfrm>
            <a:off x="603012" y="6356352"/>
            <a:ext cx="2814056" cy="365125"/>
          </a:xfrm>
        </p:spPr>
        <p:txBody>
          <a:bodyPr/>
          <a:lstStyle/>
          <a:p>
            <a:r>
              <a:rPr lang="en-US" smtClean="0"/>
              <a:t>27/04/17</a:t>
            </a:r>
            <a:endParaRPr lang="en-US" dirty="0"/>
          </a:p>
        </p:txBody>
      </p:sp>
      <p:sp>
        <p:nvSpPr>
          <p:cNvPr id="4" name="Slide Number Placeholder 3"/>
          <p:cNvSpPr>
            <a:spLocks noGrp="1"/>
          </p:cNvSpPr>
          <p:nvPr>
            <p:ph type="sldNum" sz="quarter" idx="12"/>
          </p:nvPr>
        </p:nvSpPr>
        <p:spPr>
          <a:xfrm>
            <a:off x="8643170" y="6356352"/>
            <a:ext cx="2814056" cy="365125"/>
          </a:xfrm>
        </p:spPr>
        <p:txBody>
          <a:bodyPr/>
          <a:lstStyle/>
          <a:p>
            <a:fld id="{B7F62631-D247-0E44-B808-5D23CBBA66F7}" type="slidenum">
              <a:rPr lang="en-US" smtClean="0"/>
              <a:pPr/>
              <a:t>2</a:t>
            </a:fld>
            <a:endParaRPr lang="en-US" dirty="0"/>
          </a:p>
        </p:txBody>
      </p:sp>
      <p:sp>
        <p:nvSpPr>
          <p:cNvPr id="5" name="TextBox 4"/>
          <p:cNvSpPr txBox="1"/>
          <p:nvPr/>
        </p:nvSpPr>
        <p:spPr>
          <a:xfrm>
            <a:off x="870572" y="5110342"/>
            <a:ext cx="9346788" cy="1015663"/>
          </a:xfrm>
          <a:prstGeom prst="rect">
            <a:avLst/>
          </a:prstGeom>
          <a:noFill/>
          <a:ln w="19050">
            <a:solidFill>
              <a:srgbClr val="0070C0"/>
            </a:solidFill>
          </a:ln>
        </p:spPr>
        <p:txBody>
          <a:bodyPr wrap="square" rtlCol="0">
            <a:spAutoFit/>
          </a:bodyPr>
          <a:lstStyle/>
          <a:p>
            <a:r>
              <a:rPr lang="en-US" sz="2000" dirty="0"/>
              <a:t>Comprehensive baseline power system description available at:</a:t>
            </a:r>
          </a:p>
          <a:p>
            <a:r>
              <a:rPr lang="en-US" sz="2000" dirty="0" smtClean="0">
                <a:hlinkClick r:id="rId2"/>
              </a:rPr>
              <a:t>https://twiki.cern.ch/twiki/pub/ALICE/Presentations20on20power20system/2017_04_08_ITS_upgrade_power_system_description.docx</a:t>
            </a:r>
            <a:endParaRPr lang="en-US" sz="2000" dirty="0"/>
          </a:p>
        </p:txBody>
      </p:sp>
      <p:sp>
        <p:nvSpPr>
          <p:cNvPr id="6"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815208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20</a:t>
            </a:fld>
            <a:endParaRPr lang="en-US"/>
          </a:p>
        </p:txBody>
      </p:sp>
      <p:sp>
        <p:nvSpPr>
          <p:cNvPr id="5" name="Rectangle 4"/>
          <p:cNvSpPr/>
          <p:nvPr/>
        </p:nvSpPr>
        <p:spPr>
          <a:xfrm>
            <a:off x="5419184" y="1818341"/>
            <a:ext cx="1645448" cy="3089495"/>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801672" y="2062784"/>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7" name="Rectangle 6"/>
          <p:cNvSpPr/>
          <p:nvPr/>
        </p:nvSpPr>
        <p:spPr>
          <a:xfrm>
            <a:off x="5801672" y="2496083"/>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8" name="Rectangle 7"/>
          <p:cNvSpPr/>
          <p:nvPr/>
        </p:nvSpPr>
        <p:spPr>
          <a:xfrm>
            <a:off x="5801672" y="2933283"/>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bias </a:t>
            </a:r>
            <a:r>
              <a:rPr lang="en-US" sz="1350" dirty="0" err="1"/>
              <a:t>ch.</a:t>
            </a:r>
            <a:endParaRPr lang="en-US" sz="1350" dirty="0"/>
          </a:p>
        </p:txBody>
      </p:sp>
      <p:sp>
        <p:nvSpPr>
          <p:cNvPr id="9" name="Rectangle 8"/>
          <p:cNvSpPr/>
          <p:nvPr/>
        </p:nvSpPr>
        <p:spPr>
          <a:xfrm>
            <a:off x="5801672" y="3526764"/>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10" name="Rectangle 9"/>
          <p:cNvSpPr/>
          <p:nvPr/>
        </p:nvSpPr>
        <p:spPr>
          <a:xfrm>
            <a:off x="5801672" y="3960063"/>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power </a:t>
            </a:r>
            <a:r>
              <a:rPr lang="en-US" sz="1350" dirty="0" err="1"/>
              <a:t>ch.</a:t>
            </a:r>
            <a:endParaRPr lang="en-US" sz="1350" dirty="0"/>
          </a:p>
        </p:txBody>
      </p:sp>
      <p:sp>
        <p:nvSpPr>
          <p:cNvPr id="11" name="Rectangle 10"/>
          <p:cNvSpPr/>
          <p:nvPr/>
        </p:nvSpPr>
        <p:spPr>
          <a:xfrm>
            <a:off x="5801672" y="4397263"/>
            <a:ext cx="1093206" cy="29197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 bias </a:t>
            </a:r>
            <a:r>
              <a:rPr lang="en-US" sz="1350" dirty="0" err="1"/>
              <a:t>ch.</a:t>
            </a:r>
            <a:endParaRPr lang="en-US" sz="1350" dirty="0"/>
          </a:p>
        </p:txBody>
      </p:sp>
      <p:cxnSp>
        <p:nvCxnSpPr>
          <p:cNvPr id="12" name="Straight Connector 11"/>
          <p:cNvCxnSpPr>
            <a:stCxn id="5" idx="1"/>
            <a:endCxn id="5" idx="3"/>
          </p:cNvCxnSpPr>
          <p:nvPr/>
        </p:nvCxnSpPr>
        <p:spPr>
          <a:xfrm>
            <a:off x="5419184" y="3363089"/>
            <a:ext cx="1645448"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702903" y="2130868"/>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p>
        </p:txBody>
      </p:sp>
      <p:sp>
        <p:nvSpPr>
          <p:cNvPr id="14" name="Rectangle 13"/>
          <p:cNvSpPr/>
          <p:nvPr/>
        </p:nvSpPr>
        <p:spPr>
          <a:xfrm>
            <a:off x="8239320" y="2130868"/>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p>
        </p:txBody>
      </p:sp>
      <p:sp>
        <p:nvSpPr>
          <p:cNvPr id="15" name="Rectangle 14"/>
          <p:cNvSpPr/>
          <p:nvPr/>
        </p:nvSpPr>
        <p:spPr>
          <a:xfrm>
            <a:off x="8775737" y="2130867"/>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p>
        </p:txBody>
      </p:sp>
      <p:sp>
        <p:nvSpPr>
          <p:cNvPr id="16" name="Rectangle 15"/>
          <p:cNvSpPr/>
          <p:nvPr/>
        </p:nvSpPr>
        <p:spPr>
          <a:xfrm>
            <a:off x="9576962" y="2130867"/>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p>
        </p:txBody>
      </p:sp>
      <p:sp>
        <p:nvSpPr>
          <p:cNvPr id="17" name="Rectangle 16"/>
          <p:cNvSpPr/>
          <p:nvPr/>
        </p:nvSpPr>
        <p:spPr>
          <a:xfrm>
            <a:off x="10110235" y="2130868"/>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0646653" y="2130867"/>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1183070" y="2130867"/>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0" name="Straight Connector 19"/>
          <p:cNvCxnSpPr>
            <a:stCxn id="6" idx="3"/>
            <a:endCxn id="13" idx="1"/>
          </p:cNvCxnSpPr>
          <p:nvPr/>
        </p:nvCxnSpPr>
        <p:spPr>
          <a:xfrm>
            <a:off x="6894878" y="2208771"/>
            <a:ext cx="80802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3"/>
          </p:cNvCxnSpPr>
          <p:nvPr/>
        </p:nvCxnSpPr>
        <p:spPr>
          <a:xfrm>
            <a:off x="6894879" y="2642070"/>
            <a:ext cx="295519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8896" y="1789940"/>
            <a:ext cx="1088696" cy="300082"/>
          </a:xfrm>
          <a:prstGeom prst="rect">
            <a:avLst/>
          </a:prstGeom>
          <a:noFill/>
        </p:spPr>
        <p:txBody>
          <a:bodyPr wrap="none" rtlCol="0">
            <a:spAutoFit/>
          </a:bodyPr>
          <a:lstStyle/>
          <a:p>
            <a:r>
              <a:rPr lang="en-US" sz="1350" dirty="0"/>
              <a:t>Power Board</a:t>
            </a:r>
          </a:p>
        </p:txBody>
      </p:sp>
      <p:sp>
        <p:nvSpPr>
          <p:cNvPr id="23" name="TextBox 22"/>
          <p:cNvSpPr txBox="1"/>
          <p:nvPr/>
        </p:nvSpPr>
        <p:spPr>
          <a:xfrm>
            <a:off x="9048841" y="1797356"/>
            <a:ext cx="1096198" cy="300082"/>
          </a:xfrm>
          <a:prstGeom prst="rect">
            <a:avLst/>
          </a:prstGeom>
          <a:noFill/>
        </p:spPr>
        <p:txBody>
          <a:bodyPr wrap="none" rtlCol="0">
            <a:spAutoFit/>
          </a:bodyPr>
          <a:lstStyle/>
          <a:p>
            <a:r>
              <a:rPr lang="en-US" sz="1350" dirty="0"/>
              <a:t>OL half-stave</a:t>
            </a:r>
          </a:p>
        </p:txBody>
      </p:sp>
      <p:cxnSp>
        <p:nvCxnSpPr>
          <p:cNvPr id="24" name="Straight Connector 23"/>
          <p:cNvCxnSpPr/>
          <p:nvPr/>
        </p:nvCxnSpPr>
        <p:spPr>
          <a:xfrm>
            <a:off x="4273907" y="2211033"/>
            <a:ext cx="152776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73907" y="2635094"/>
            <a:ext cx="152776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73907" y="3666057"/>
            <a:ext cx="152776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73907" y="4085796"/>
            <a:ext cx="152776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73907" y="4536137"/>
            <a:ext cx="152776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73907" y="3058900"/>
            <a:ext cx="152776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34803" y="2077759"/>
            <a:ext cx="909223" cy="300082"/>
          </a:xfrm>
          <a:prstGeom prst="rect">
            <a:avLst/>
          </a:prstGeom>
          <a:noFill/>
        </p:spPr>
        <p:txBody>
          <a:bodyPr wrap="none" rtlCol="0">
            <a:spAutoFit/>
          </a:bodyPr>
          <a:lstStyle/>
          <a:p>
            <a:r>
              <a:rPr lang="en-US" sz="1350" dirty="0"/>
              <a:t>CAEN PS 1</a:t>
            </a:r>
          </a:p>
        </p:txBody>
      </p:sp>
      <p:sp>
        <p:nvSpPr>
          <p:cNvPr id="31" name="TextBox 30"/>
          <p:cNvSpPr txBox="1"/>
          <p:nvPr/>
        </p:nvSpPr>
        <p:spPr>
          <a:xfrm>
            <a:off x="3334804" y="2488352"/>
            <a:ext cx="909223" cy="300082"/>
          </a:xfrm>
          <a:prstGeom prst="rect">
            <a:avLst/>
          </a:prstGeom>
          <a:noFill/>
        </p:spPr>
        <p:txBody>
          <a:bodyPr wrap="none" rtlCol="0">
            <a:spAutoFit/>
          </a:bodyPr>
          <a:lstStyle/>
          <a:p>
            <a:r>
              <a:rPr lang="en-US" sz="1350" dirty="0"/>
              <a:t>CAEN PS 2</a:t>
            </a:r>
          </a:p>
        </p:txBody>
      </p:sp>
      <p:sp>
        <p:nvSpPr>
          <p:cNvPr id="32" name="TextBox 31"/>
          <p:cNvSpPr txBox="1"/>
          <p:nvPr/>
        </p:nvSpPr>
        <p:spPr>
          <a:xfrm>
            <a:off x="3334803" y="3526763"/>
            <a:ext cx="909223" cy="300082"/>
          </a:xfrm>
          <a:prstGeom prst="rect">
            <a:avLst/>
          </a:prstGeom>
          <a:noFill/>
        </p:spPr>
        <p:txBody>
          <a:bodyPr wrap="none" rtlCol="0">
            <a:spAutoFit/>
          </a:bodyPr>
          <a:lstStyle/>
          <a:p>
            <a:r>
              <a:rPr lang="en-US" sz="1350" dirty="0"/>
              <a:t>CAEN PS 3</a:t>
            </a:r>
          </a:p>
        </p:txBody>
      </p:sp>
      <p:sp>
        <p:nvSpPr>
          <p:cNvPr id="33" name="TextBox 32"/>
          <p:cNvSpPr txBox="1"/>
          <p:nvPr/>
        </p:nvSpPr>
        <p:spPr>
          <a:xfrm>
            <a:off x="3334803" y="3937357"/>
            <a:ext cx="909223" cy="300082"/>
          </a:xfrm>
          <a:prstGeom prst="rect">
            <a:avLst/>
          </a:prstGeom>
          <a:noFill/>
        </p:spPr>
        <p:txBody>
          <a:bodyPr wrap="none" rtlCol="0">
            <a:spAutoFit/>
          </a:bodyPr>
          <a:lstStyle/>
          <a:p>
            <a:r>
              <a:rPr lang="en-US" sz="1350" dirty="0"/>
              <a:t>CAEN PS 4</a:t>
            </a:r>
          </a:p>
        </p:txBody>
      </p:sp>
      <p:sp>
        <p:nvSpPr>
          <p:cNvPr id="34" name="TextBox 33"/>
          <p:cNvSpPr txBox="1"/>
          <p:nvPr/>
        </p:nvSpPr>
        <p:spPr>
          <a:xfrm>
            <a:off x="3313926" y="2916385"/>
            <a:ext cx="968535" cy="300082"/>
          </a:xfrm>
          <a:prstGeom prst="rect">
            <a:avLst/>
          </a:prstGeom>
          <a:noFill/>
        </p:spPr>
        <p:txBody>
          <a:bodyPr wrap="none" rtlCol="0">
            <a:spAutoFit/>
          </a:bodyPr>
          <a:lstStyle/>
          <a:p>
            <a:r>
              <a:rPr lang="en-US" sz="1350" dirty="0"/>
              <a:t>CAEN BIAS </a:t>
            </a:r>
          </a:p>
        </p:txBody>
      </p:sp>
      <p:sp>
        <p:nvSpPr>
          <p:cNvPr id="35" name="TextBox 34"/>
          <p:cNvSpPr txBox="1"/>
          <p:nvPr/>
        </p:nvSpPr>
        <p:spPr>
          <a:xfrm>
            <a:off x="3313927" y="4394277"/>
            <a:ext cx="968535" cy="300082"/>
          </a:xfrm>
          <a:prstGeom prst="rect">
            <a:avLst/>
          </a:prstGeom>
          <a:noFill/>
        </p:spPr>
        <p:txBody>
          <a:bodyPr wrap="none" rtlCol="0">
            <a:spAutoFit/>
          </a:bodyPr>
          <a:lstStyle/>
          <a:p>
            <a:r>
              <a:rPr lang="en-US" sz="1350" dirty="0"/>
              <a:t>CAEN BIAS </a:t>
            </a:r>
          </a:p>
        </p:txBody>
      </p:sp>
      <p:sp>
        <p:nvSpPr>
          <p:cNvPr id="36" name="TextBox 35"/>
          <p:cNvSpPr txBox="1"/>
          <p:nvPr/>
        </p:nvSpPr>
        <p:spPr>
          <a:xfrm>
            <a:off x="275593" y="2733228"/>
            <a:ext cx="2778966" cy="400110"/>
          </a:xfrm>
          <a:prstGeom prst="rect">
            <a:avLst/>
          </a:prstGeom>
          <a:noFill/>
        </p:spPr>
        <p:txBody>
          <a:bodyPr wrap="none" rtlCol="0">
            <a:spAutoFit/>
          </a:bodyPr>
          <a:lstStyle/>
          <a:p>
            <a:r>
              <a:rPr lang="en-US" sz="2000" b="1" dirty="0"/>
              <a:t>Outer Layers Modularity</a:t>
            </a:r>
          </a:p>
        </p:txBody>
      </p:sp>
      <p:cxnSp>
        <p:nvCxnSpPr>
          <p:cNvPr id="37" name="Straight Connector 36"/>
          <p:cNvCxnSpPr/>
          <p:nvPr/>
        </p:nvCxnSpPr>
        <p:spPr>
          <a:xfrm>
            <a:off x="9843278" y="2283326"/>
            <a:ext cx="0" cy="36553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678754" y="3583553"/>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38"/>
          <p:cNvSpPr/>
          <p:nvPr/>
        </p:nvSpPr>
        <p:spPr>
          <a:xfrm>
            <a:off x="8215171" y="3583553"/>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p:cNvSpPr/>
          <p:nvPr/>
        </p:nvSpPr>
        <p:spPr>
          <a:xfrm>
            <a:off x="8751589" y="3583552"/>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p:cNvSpPr/>
          <p:nvPr/>
        </p:nvSpPr>
        <p:spPr>
          <a:xfrm>
            <a:off x="9552815" y="3583552"/>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p:cNvSpPr/>
          <p:nvPr/>
        </p:nvSpPr>
        <p:spPr>
          <a:xfrm>
            <a:off x="10086087" y="3583553"/>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p:cNvSpPr/>
          <p:nvPr/>
        </p:nvSpPr>
        <p:spPr>
          <a:xfrm>
            <a:off x="10622504" y="3583552"/>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a:off x="11158921" y="3583552"/>
            <a:ext cx="529628" cy="155807"/>
          </a:xfrm>
          <a:prstGeom prst="rect">
            <a:avLst/>
          </a:prstGeom>
          <a:solidFill>
            <a:schemeClr val="accent6"/>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5" name="Straight Connector 44"/>
          <p:cNvCxnSpPr>
            <a:endCxn id="38" idx="1"/>
          </p:cNvCxnSpPr>
          <p:nvPr/>
        </p:nvCxnSpPr>
        <p:spPr>
          <a:xfrm>
            <a:off x="6923557" y="3661456"/>
            <a:ext cx="75519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0" idx="3"/>
          </p:cNvCxnSpPr>
          <p:nvPr/>
        </p:nvCxnSpPr>
        <p:spPr>
          <a:xfrm flipV="1">
            <a:off x="6894879" y="4091531"/>
            <a:ext cx="2922751" cy="1451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810839" y="3732787"/>
            <a:ext cx="0" cy="36553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048841" y="3268966"/>
            <a:ext cx="1096198" cy="300082"/>
          </a:xfrm>
          <a:prstGeom prst="rect">
            <a:avLst/>
          </a:prstGeom>
          <a:noFill/>
        </p:spPr>
        <p:txBody>
          <a:bodyPr wrap="none" rtlCol="0">
            <a:spAutoFit/>
          </a:bodyPr>
          <a:lstStyle/>
          <a:p>
            <a:r>
              <a:rPr lang="en-US" sz="1350" dirty="0"/>
              <a:t>OL half-stave</a:t>
            </a:r>
          </a:p>
        </p:txBody>
      </p:sp>
      <p:cxnSp>
        <p:nvCxnSpPr>
          <p:cNvPr id="49" name="Straight Connector 48"/>
          <p:cNvCxnSpPr/>
          <p:nvPr/>
        </p:nvCxnSpPr>
        <p:spPr>
          <a:xfrm>
            <a:off x="5566526" y="2208772"/>
            <a:ext cx="0" cy="1459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409242" y="2287353"/>
            <a:ext cx="369012" cy="300082"/>
          </a:xfrm>
          <a:prstGeom prst="rect">
            <a:avLst/>
          </a:prstGeom>
          <a:noFill/>
        </p:spPr>
        <p:txBody>
          <a:bodyPr wrap="none" rtlCol="0">
            <a:spAutoFit/>
          </a:bodyPr>
          <a:lstStyle/>
          <a:p>
            <a:r>
              <a:rPr lang="en-US" sz="1350" dirty="0"/>
              <a:t>PB</a:t>
            </a:r>
          </a:p>
        </p:txBody>
      </p:sp>
      <p:cxnSp>
        <p:nvCxnSpPr>
          <p:cNvPr id="51" name="Straight Connector 50"/>
          <p:cNvCxnSpPr/>
          <p:nvPr/>
        </p:nvCxnSpPr>
        <p:spPr>
          <a:xfrm>
            <a:off x="5556970" y="3660778"/>
            <a:ext cx="0" cy="14598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399687" y="3739359"/>
            <a:ext cx="369012" cy="300082"/>
          </a:xfrm>
          <a:prstGeom prst="rect">
            <a:avLst/>
          </a:prstGeom>
          <a:noFill/>
        </p:spPr>
        <p:txBody>
          <a:bodyPr wrap="none" rtlCol="0">
            <a:spAutoFit/>
          </a:bodyPr>
          <a:lstStyle/>
          <a:p>
            <a:r>
              <a:rPr lang="en-US" sz="1350" dirty="0"/>
              <a:t>PB</a:t>
            </a:r>
          </a:p>
        </p:txBody>
      </p:sp>
      <p:sp>
        <p:nvSpPr>
          <p:cNvPr id="53" name="TextBox 52"/>
          <p:cNvSpPr txBox="1"/>
          <p:nvPr/>
        </p:nvSpPr>
        <p:spPr>
          <a:xfrm>
            <a:off x="4567189" y="2410202"/>
            <a:ext cx="718466" cy="300082"/>
          </a:xfrm>
          <a:prstGeom prst="rect">
            <a:avLst/>
          </a:prstGeom>
          <a:noFill/>
        </p:spPr>
        <p:txBody>
          <a:bodyPr wrap="none" rtlCol="0">
            <a:spAutoFit/>
          </a:bodyPr>
          <a:lstStyle/>
          <a:p>
            <a:r>
              <a:rPr lang="en-US" sz="1350" dirty="0"/>
              <a:t>3.724 A</a:t>
            </a:r>
          </a:p>
        </p:txBody>
      </p:sp>
      <p:sp>
        <p:nvSpPr>
          <p:cNvPr id="54" name="TextBox 53"/>
          <p:cNvSpPr txBox="1"/>
          <p:nvPr/>
        </p:nvSpPr>
        <p:spPr>
          <a:xfrm>
            <a:off x="4567189" y="3839399"/>
            <a:ext cx="718466" cy="300082"/>
          </a:xfrm>
          <a:prstGeom prst="rect">
            <a:avLst/>
          </a:prstGeom>
          <a:noFill/>
        </p:spPr>
        <p:txBody>
          <a:bodyPr wrap="none" rtlCol="0">
            <a:spAutoFit/>
          </a:bodyPr>
          <a:lstStyle/>
          <a:p>
            <a:r>
              <a:rPr lang="en-US" sz="1350" dirty="0"/>
              <a:t>3.724 A</a:t>
            </a:r>
          </a:p>
        </p:txBody>
      </p:sp>
      <p:sp>
        <p:nvSpPr>
          <p:cNvPr id="55" name="TextBox 54"/>
          <p:cNvSpPr txBox="1"/>
          <p:nvPr/>
        </p:nvSpPr>
        <p:spPr>
          <a:xfrm>
            <a:off x="4559900" y="1973515"/>
            <a:ext cx="718466" cy="300082"/>
          </a:xfrm>
          <a:prstGeom prst="rect">
            <a:avLst/>
          </a:prstGeom>
          <a:noFill/>
        </p:spPr>
        <p:txBody>
          <a:bodyPr wrap="none" rtlCol="0">
            <a:spAutoFit/>
          </a:bodyPr>
          <a:lstStyle/>
          <a:p>
            <a:r>
              <a:rPr lang="en-US" sz="1350" dirty="0"/>
              <a:t>3.543 A</a:t>
            </a:r>
          </a:p>
        </p:txBody>
      </p:sp>
      <p:sp>
        <p:nvSpPr>
          <p:cNvPr id="56" name="TextBox 55"/>
          <p:cNvSpPr txBox="1"/>
          <p:nvPr/>
        </p:nvSpPr>
        <p:spPr>
          <a:xfrm>
            <a:off x="4557651" y="3409301"/>
            <a:ext cx="718466" cy="300082"/>
          </a:xfrm>
          <a:prstGeom prst="rect">
            <a:avLst/>
          </a:prstGeom>
          <a:noFill/>
        </p:spPr>
        <p:txBody>
          <a:bodyPr wrap="none" rtlCol="0">
            <a:spAutoFit/>
          </a:bodyPr>
          <a:lstStyle/>
          <a:p>
            <a:r>
              <a:rPr lang="en-US" sz="1350" dirty="0"/>
              <a:t>3.543 A</a:t>
            </a:r>
          </a:p>
        </p:txBody>
      </p:sp>
      <p:sp>
        <p:nvSpPr>
          <p:cNvPr id="57" name="Rectangle 56"/>
          <p:cNvSpPr/>
          <p:nvPr/>
        </p:nvSpPr>
        <p:spPr>
          <a:xfrm>
            <a:off x="1021682" y="805748"/>
            <a:ext cx="10332118" cy="369332"/>
          </a:xfrm>
          <a:prstGeom prst="rect">
            <a:avLst/>
          </a:prstGeom>
        </p:spPr>
        <p:txBody>
          <a:bodyPr wrap="square">
            <a:spAutoFit/>
          </a:bodyPr>
          <a:lstStyle/>
          <a:p>
            <a:r>
              <a:rPr lang="en-US" dirty="0"/>
              <a:t>The baseline modularity is </a:t>
            </a:r>
            <a:r>
              <a:rPr lang="en-US" dirty="0" smtClean="0"/>
              <a:t>four </a:t>
            </a:r>
            <a:r>
              <a:rPr lang="en-US" dirty="0"/>
              <a:t>CAEN supply channel per </a:t>
            </a:r>
            <a:r>
              <a:rPr lang="en-US" dirty="0" smtClean="0"/>
              <a:t>stave</a:t>
            </a:r>
            <a:r>
              <a:rPr lang="en-US" dirty="0"/>
              <a:t>. Each </a:t>
            </a:r>
            <a:r>
              <a:rPr lang="en-US" dirty="0" smtClean="0"/>
              <a:t>half-power </a:t>
            </a:r>
            <a:r>
              <a:rPr lang="en-US" dirty="0"/>
              <a:t>board is controlled by 1 </a:t>
            </a:r>
            <a:r>
              <a:rPr lang="en-US" dirty="0" smtClean="0"/>
              <a:t>RU.</a:t>
            </a:r>
            <a:endParaRPr lang="en-US" dirty="0"/>
          </a:p>
        </p:txBody>
      </p:sp>
      <p:sp>
        <p:nvSpPr>
          <p:cNvPr id="58" name="TextBox 57"/>
          <p:cNvSpPr txBox="1"/>
          <p:nvPr/>
        </p:nvSpPr>
        <p:spPr>
          <a:xfrm>
            <a:off x="549335" y="3186372"/>
            <a:ext cx="2135969" cy="646331"/>
          </a:xfrm>
          <a:prstGeom prst="rect">
            <a:avLst/>
          </a:prstGeom>
          <a:noFill/>
        </p:spPr>
        <p:txBody>
          <a:bodyPr wrap="none" rtlCol="0">
            <a:spAutoFit/>
          </a:bodyPr>
          <a:lstStyle/>
          <a:p>
            <a:r>
              <a:rPr lang="en-US" dirty="0" smtClean="0"/>
              <a:t>1 staves per PB</a:t>
            </a:r>
          </a:p>
          <a:p>
            <a:r>
              <a:rPr lang="en-US" dirty="0" smtClean="0"/>
              <a:t>(28/32 </a:t>
            </a:r>
            <a:r>
              <a:rPr lang="en-US" dirty="0" err="1" smtClean="0"/>
              <a:t>ch</a:t>
            </a:r>
            <a:r>
              <a:rPr lang="en-US" dirty="0" smtClean="0"/>
              <a:t> utilization)</a:t>
            </a:r>
            <a:endParaRPr lang="en-US" dirty="0"/>
          </a:p>
        </p:txBody>
      </p:sp>
      <p:sp>
        <p:nvSpPr>
          <p:cNvPr id="59" name="Rectangle 58"/>
          <p:cNvSpPr/>
          <p:nvPr/>
        </p:nvSpPr>
        <p:spPr>
          <a:xfrm>
            <a:off x="442694" y="5773541"/>
            <a:ext cx="6415346" cy="369332"/>
          </a:xfrm>
          <a:prstGeom prst="rect">
            <a:avLst/>
          </a:prstGeom>
        </p:spPr>
        <p:txBody>
          <a:bodyPr wrap="none">
            <a:spAutoFit/>
          </a:bodyPr>
          <a:lstStyle/>
          <a:p>
            <a:pPr marL="285750" indent="-285750">
              <a:buFont typeface="Symbol" panose="05050102010706020507" pitchFamily="18" charset="2"/>
              <a:buChar char="Þ"/>
            </a:pPr>
            <a:r>
              <a:rPr lang="en-US" dirty="0"/>
              <a:t>931 mA / module combined digital and </a:t>
            </a:r>
            <a:r>
              <a:rPr lang="en-US" dirty="0" smtClean="0"/>
              <a:t>analog @ 1.8V nominal</a:t>
            </a:r>
            <a:endParaRPr lang="en-US" dirty="0"/>
          </a:p>
        </p:txBody>
      </p:sp>
      <p:sp>
        <p:nvSpPr>
          <p:cNvPr id="60" name="Text Box 4"/>
          <p:cNvSpPr txBox="1">
            <a:spLocks noChangeArrowheads="1"/>
          </p:cNvSpPr>
          <p:nvPr/>
        </p:nvSpPr>
        <p:spPr bwMode="auto">
          <a:xfrm>
            <a:off x="288001" y="82055"/>
            <a:ext cx="4826361"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Modularity of Power System</a:t>
            </a:r>
            <a:endParaRPr lang="en-US" sz="3200" b="0" dirty="0">
              <a:latin typeface="Calibri Light" panose="020F0302020204030204" pitchFamily="34" charset="0"/>
              <a:cs typeface="Calibri" charset="0"/>
            </a:endParaRPr>
          </a:p>
        </p:txBody>
      </p:sp>
      <p:sp>
        <p:nvSpPr>
          <p:cNvPr id="61"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3001448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21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3752733"/>
              </p:ext>
            </p:extLst>
          </p:nvPr>
        </p:nvGraphicFramePr>
        <p:xfrm>
          <a:off x="1115127" y="909696"/>
          <a:ext cx="9961745" cy="4498631"/>
        </p:xfrm>
        <a:graphic>
          <a:graphicData uri="http://schemas.openxmlformats.org/drawingml/2006/table">
            <a:tbl>
              <a:tblPr firstRow="1" bandRow="1">
                <a:tableStyleId>{5C22544A-7EE6-4342-B048-85BDC9FD1C3A}</a:tableStyleId>
              </a:tblPr>
              <a:tblGrid>
                <a:gridCol w="967673">
                  <a:extLst>
                    <a:ext uri="{9D8B030D-6E8A-4147-A177-3AD203B41FA5}">
                      <a16:colId xmlns:a16="http://schemas.microsoft.com/office/drawing/2014/main" val="20000"/>
                    </a:ext>
                  </a:extLst>
                </a:gridCol>
                <a:gridCol w="701040">
                  <a:extLst>
                    <a:ext uri="{9D8B030D-6E8A-4147-A177-3AD203B41FA5}">
                      <a16:colId xmlns:a16="http://schemas.microsoft.com/office/drawing/2014/main" val="20001"/>
                    </a:ext>
                  </a:extLst>
                </a:gridCol>
                <a:gridCol w="1391920">
                  <a:extLst>
                    <a:ext uri="{9D8B030D-6E8A-4147-A177-3AD203B41FA5}">
                      <a16:colId xmlns:a16="http://schemas.microsoft.com/office/drawing/2014/main" val="20002"/>
                    </a:ext>
                  </a:extLst>
                </a:gridCol>
                <a:gridCol w="1412240">
                  <a:extLst>
                    <a:ext uri="{9D8B030D-6E8A-4147-A177-3AD203B41FA5}">
                      <a16:colId xmlns:a16="http://schemas.microsoft.com/office/drawing/2014/main" val="20003"/>
                    </a:ext>
                  </a:extLst>
                </a:gridCol>
                <a:gridCol w="1564640">
                  <a:extLst>
                    <a:ext uri="{9D8B030D-6E8A-4147-A177-3AD203B41FA5}">
                      <a16:colId xmlns:a16="http://schemas.microsoft.com/office/drawing/2014/main" val="20004"/>
                    </a:ext>
                  </a:extLst>
                </a:gridCol>
                <a:gridCol w="1432560">
                  <a:extLst>
                    <a:ext uri="{9D8B030D-6E8A-4147-A177-3AD203B41FA5}">
                      <a16:colId xmlns:a16="http://schemas.microsoft.com/office/drawing/2014/main" val="20005"/>
                    </a:ext>
                  </a:extLst>
                </a:gridCol>
                <a:gridCol w="1360352">
                  <a:extLst>
                    <a:ext uri="{9D8B030D-6E8A-4147-A177-3AD203B41FA5}">
                      <a16:colId xmlns:a16="http://schemas.microsoft.com/office/drawing/2014/main" val="20006"/>
                    </a:ext>
                  </a:extLst>
                </a:gridCol>
                <a:gridCol w="1131320">
                  <a:extLst>
                    <a:ext uri="{9D8B030D-6E8A-4147-A177-3AD203B41FA5}">
                      <a16:colId xmlns:a16="http://schemas.microsoft.com/office/drawing/2014/main" val="20007"/>
                    </a:ext>
                  </a:extLst>
                </a:gridCol>
              </a:tblGrid>
              <a:tr h="610907">
                <a:tc>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a:effectLst/>
                        </a:rPr>
                        <a:t>QTY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a:effectLst/>
                        </a:rPr>
                        <a:t>CAEN </a:t>
                      </a:r>
                      <a:r>
                        <a:rPr lang="en-US" sz="1800" dirty="0" smtClean="0">
                          <a:effectLst/>
                        </a:rPr>
                        <a:t>power channels </a:t>
                      </a:r>
                      <a:r>
                        <a:rPr lang="en-US" sz="1800" dirty="0">
                          <a:effectLst/>
                        </a:rPr>
                        <a:t>per </a:t>
                      </a:r>
                      <a:r>
                        <a:rPr lang="en-US" sz="1800" dirty="0" smtClean="0">
                          <a:effectLst/>
                        </a:rPr>
                        <a:t>stave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CAEN bias channels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per power board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rPr>
                        <a:t>Power Boards per stave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a:effectLst/>
                        </a:rPr>
                        <a:t>Total CAEN </a:t>
                      </a:r>
                      <a:r>
                        <a:rPr lang="en-US" sz="1800" dirty="0" smtClean="0">
                          <a:effectLst/>
                        </a:rPr>
                        <a:t>power</a:t>
                      </a:r>
                      <a:r>
                        <a:rPr lang="en-US" sz="1800" baseline="0" dirty="0" smtClean="0">
                          <a:effectLst/>
                        </a:rPr>
                        <a:t> </a:t>
                      </a:r>
                      <a:r>
                        <a:rPr lang="en-US" sz="1800" dirty="0" smtClean="0">
                          <a:effectLst/>
                        </a:rPr>
                        <a:t>channels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Total CAEN bias channels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a:effectLst/>
                        </a:rPr>
                        <a:t>Total </a:t>
                      </a:r>
                      <a:r>
                        <a:rPr lang="en-US" sz="1800" dirty="0" smtClean="0">
                          <a:effectLst/>
                        </a:rPr>
                        <a:t>Power boards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854323">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Inner layer staves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854323">
                <a:tc>
                  <a:txBody>
                    <a:bodyPr/>
                    <a:lstStyle/>
                    <a:p>
                      <a:pPr marL="0" marR="0">
                        <a:lnSpc>
                          <a:spcPct val="107000"/>
                        </a:lnSpc>
                        <a:spcBef>
                          <a:spcPts val="0"/>
                        </a:spcBef>
                        <a:spcAft>
                          <a:spcPts val="800"/>
                        </a:spcAft>
                      </a:pPr>
                      <a:r>
                        <a:rPr lang="en-US" sz="1800" dirty="0">
                          <a:effectLst/>
                        </a:rPr>
                        <a:t>Middle Layer </a:t>
                      </a:r>
                      <a:r>
                        <a:rPr lang="en-US" sz="1800" dirty="0" smtClean="0">
                          <a:effectLst/>
                        </a:rPr>
                        <a:t>staves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rPr>
                        <a:t>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mn-lt"/>
                          <a:ea typeface="+mn-ea"/>
                          <a:cs typeface="+mn-cs"/>
                        </a:rPr>
                        <a:t>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mn-lt"/>
                          <a:ea typeface="+mn-ea"/>
                          <a:cs typeface="+mn-cs"/>
                        </a:rPr>
                        <a:t>108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610907">
                <a:tc>
                  <a:txBody>
                    <a:bodyPr/>
                    <a:lstStyle/>
                    <a:p>
                      <a:pPr marL="0" marR="0">
                        <a:lnSpc>
                          <a:spcPct val="107000"/>
                        </a:lnSpc>
                        <a:spcBef>
                          <a:spcPts val="0"/>
                        </a:spcBef>
                        <a:spcAft>
                          <a:spcPts val="800"/>
                        </a:spcAft>
                      </a:pPr>
                      <a:r>
                        <a:rPr lang="en-US" sz="1800" dirty="0">
                          <a:effectLst/>
                        </a:rPr>
                        <a:t>Outer Layer </a:t>
                      </a:r>
                      <a:r>
                        <a:rPr lang="en-US" sz="1800" dirty="0" smtClean="0">
                          <a:effectLst/>
                        </a:rPr>
                        <a:t>staves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rPr>
                        <a:t>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mn-lt"/>
                          <a:ea typeface="+mn-ea"/>
                          <a:cs typeface="+mn-cs"/>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rPr>
                        <a:t>360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dirty="0" smtClean="0">
                          <a:effectLst/>
                        </a:rPr>
                        <a:t>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610907">
                <a:tc>
                  <a:txBody>
                    <a:bodyPr/>
                    <a:lstStyle/>
                    <a:p>
                      <a:pPr marL="0" marR="0">
                        <a:lnSpc>
                          <a:spcPct val="107000"/>
                        </a:lnSpc>
                        <a:spcBef>
                          <a:spcPts val="0"/>
                        </a:spcBef>
                        <a:spcAft>
                          <a:spcPts val="80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Total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516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29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141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993207" y="5697672"/>
            <a:ext cx="5912452" cy="369332"/>
          </a:xfrm>
          <a:prstGeom prst="rect">
            <a:avLst/>
          </a:prstGeom>
          <a:noFill/>
        </p:spPr>
        <p:txBody>
          <a:bodyPr wrap="none" rtlCol="0">
            <a:spAutoFit/>
          </a:bodyPr>
          <a:lstStyle/>
          <a:p>
            <a:r>
              <a:rPr lang="en-US" dirty="0" smtClean="0"/>
              <a:t>* Assuming bias power daisy chains to 5 PB per CAEN channel</a:t>
            </a:r>
            <a:endParaRPr lang="en-US" dirty="0"/>
          </a:p>
        </p:txBody>
      </p:sp>
      <p:sp>
        <p:nvSpPr>
          <p:cNvPr id="7" name="Text Box 4"/>
          <p:cNvSpPr txBox="1">
            <a:spLocks noChangeArrowheads="1"/>
          </p:cNvSpPr>
          <p:nvPr/>
        </p:nvSpPr>
        <p:spPr bwMode="auto">
          <a:xfrm>
            <a:off x="288001" y="82055"/>
            <a:ext cx="4826361"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Modularity of Power System</a:t>
            </a:r>
            <a:endParaRPr lang="en-US" sz="3200" b="0" dirty="0">
              <a:latin typeface="Calibri Light" panose="020F0302020204030204" pitchFamily="34" charset="0"/>
              <a:cs typeface="Calibri" charset="0"/>
            </a:endParaRPr>
          </a:p>
        </p:txBody>
      </p:sp>
      <p:sp>
        <p:nvSpPr>
          <p:cNvPr id="8"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3219922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22</a:t>
            </a:fld>
            <a:endParaRPr lang="en-US"/>
          </a:p>
        </p:txBody>
      </p:sp>
      <p:sp>
        <p:nvSpPr>
          <p:cNvPr id="17" name="TextBox 16"/>
          <p:cNvSpPr txBox="1"/>
          <p:nvPr/>
        </p:nvSpPr>
        <p:spPr>
          <a:xfrm>
            <a:off x="613672" y="886464"/>
            <a:ext cx="2803396" cy="369332"/>
          </a:xfrm>
          <a:prstGeom prst="rect">
            <a:avLst/>
          </a:prstGeom>
          <a:noFill/>
        </p:spPr>
        <p:txBody>
          <a:bodyPr wrap="none" rtlCol="0">
            <a:spAutoFit/>
          </a:bodyPr>
          <a:lstStyle/>
          <a:p>
            <a:r>
              <a:rPr lang="en-US" dirty="0" smtClean="0"/>
              <a:t>ALPIDE Power Consumption</a:t>
            </a:r>
            <a:endParaRPr lang="en-US" dirty="0"/>
          </a:p>
        </p:txBody>
      </p:sp>
      <p:sp>
        <p:nvSpPr>
          <p:cNvPr id="18" name="Rectangle 17"/>
          <p:cNvSpPr/>
          <p:nvPr/>
        </p:nvSpPr>
        <p:spPr>
          <a:xfrm>
            <a:off x="598676" y="4404050"/>
            <a:ext cx="3439924" cy="1754326"/>
          </a:xfrm>
          <a:prstGeom prst="rect">
            <a:avLst/>
          </a:prstGeom>
        </p:spPr>
        <p:txBody>
          <a:bodyPr wrap="square">
            <a:spAutoFit/>
          </a:bodyPr>
          <a:lstStyle/>
          <a:p>
            <a:r>
              <a:rPr lang="en-US" sz="1800" dirty="0"/>
              <a:t>Data: combination of available measurements and </a:t>
            </a:r>
            <a:r>
              <a:rPr lang="en-US" sz="1800" u="sng" dirty="0"/>
              <a:t>simulations</a:t>
            </a:r>
          </a:p>
          <a:p>
            <a:r>
              <a:rPr lang="en-US" sz="1800" dirty="0"/>
              <a:t>Estimated uncertainty </a:t>
            </a:r>
            <a:r>
              <a:rPr lang="en-US" sz="1800" dirty="0" smtClean="0"/>
              <a:t>± </a:t>
            </a:r>
            <a:r>
              <a:rPr lang="en-US" sz="1800" dirty="0"/>
              <a:t>10%</a:t>
            </a:r>
            <a:endParaRPr lang="en-US" sz="1800" u="sng" dirty="0"/>
          </a:p>
          <a:p>
            <a:r>
              <a:rPr lang="en-US" sz="1800" dirty="0"/>
              <a:t>Values scaled for readout at </a:t>
            </a:r>
            <a:r>
              <a:rPr lang="en-US" sz="1800" dirty="0">
                <a:solidFill>
                  <a:srgbClr val="FF0000"/>
                </a:solidFill>
              </a:rPr>
              <a:t>100 kHz rates and max occupancies</a:t>
            </a:r>
          </a:p>
          <a:p>
            <a:r>
              <a:rPr lang="en-US" sz="1800" dirty="0"/>
              <a:t>Clock gating </a:t>
            </a:r>
            <a:r>
              <a:rPr lang="en-US" sz="1800" i="1" dirty="0"/>
              <a:t>enabled</a:t>
            </a:r>
          </a:p>
        </p:txBody>
      </p:sp>
      <p:sp>
        <p:nvSpPr>
          <p:cNvPr id="19" name="Rectangle 18"/>
          <p:cNvSpPr/>
          <p:nvPr/>
        </p:nvSpPr>
        <p:spPr>
          <a:xfrm>
            <a:off x="5105400" y="931416"/>
            <a:ext cx="6096000" cy="2031325"/>
          </a:xfrm>
          <a:prstGeom prst="rect">
            <a:avLst/>
          </a:prstGeom>
        </p:spPr>
        <p:txBody>
          <a:bodyPr>
            <a:spAutoFit/>
          </a:bodyPr>
          <a:lstStyle/>
          <a:p>
            <a:r>
              <a:rPr lang="en-US" sz="1800" dirty="0" smtClean="0"/>
              <a:t>Nominal ALPIDE Outer/Middle </a:t>
            </a:r>
            <a:r>
              <a:rPr lang="en-US" sz="1800" dirty="0"/>
              <a:t>Layer Modules </a:t>
            </a:r>
            <a:r>
              <a:rPr lang="en-US" sz="1800" dirty="0" smtClean="0"/>
              <a:t>consist of:</a:t>
            </a:r>
          </a:p>
          <a:p>
            <a:endParaRPr lang="en-US" sz="1800" dirty="0"/>
          </a:p>
          <a:p>
            <a:r>
              <a:rPr lang="en-US" sz="1800" dirty="0"/>
              <a:t>2 x Master @ 184 </a:t>
            </a:r>
            <a:r>
              <a:rPr lang="en-US" sz="1800" dirty="0" err="1"/>
              <a:t>mW</a:t>
            </a:r>
            <a:endParaRPr lang="en-US" sz="1800" dirty="0"/>
          </a:p>
          <a:p>
            <a:r>
              <a:rPr lang="en-US" sz="1800" dirty="0"/>
              <a:t>12 x Slave @ 109 </a:t>
            </a:r>
            <a:r>
              <a:rPr lang="en-US" sz="1800" dirty="0" err="1" smtClean="0"/>
              <a:t>mW</a:t>
            </a:r>
            <a:endParaRPr lang="en-US" sz="1800" dirty="0" smtClean="0"/>
          </a:p>
          <a:p>
            <a:endParaRPr lang="en-US" sz="1800" dirty="0"/>
          </a:p>
          <a:p>
            <a:pPr marL="285750" indent="-285750">
              <a:buFont typeface="Symbol" panose="05050102010706020507" pitchFamily="18" charset="2"/>
              <a:buChar char="Þ"/>
            </a:pPr>
            <a:r>
              <a:rPr lang="en-US" sz="1800" b="1" dirty="0"/>
              <a:t>1676 </a:t>
            </a:r>
            <a:r>
              <a:rPr lang="en-US" sz="1800" b="1" dirty="0" err="1"/>
              <a:t>mW</a:t>
            </a:r>
            <a:r>
              <a:rPr lang="en-US" sz="1800" b="1" dirty="0"/>
              <a:t>/module @ 1.8 V nominal operating </a:t>
            </a:r>
            <a:r>
              <a:rPr lang="en-US" sz="1800" b="1" dirty="0" smtClean="0"/>
              <a:t>voltage</a:t>
            </a:r>
          </a:p>
          <a:p>
            <a:pPr marL="285750" indent="-285750">
              <a:buFont typeface="Symbol" panose="05050102010706020507" pitchFamily="18" charset="2"/>
              <a:buChar char="Þ"/>
            </a:pPr>
            <a:r>
              <a:rPr lang="en-US" sz="1800" b="1" dirty="0" smtClean="0"/>
              <a:t>(</a:t>
            </a:r>
            <a:r>
              <a:rPr lang="en-US" sz="1800" b="1" dirty="0"/>
              <a:t>VDDA </a:t>
            </a:r>
            <a:r>
              <a:rPr lang="en-US" sz="1800" b="1" dirty="0" smtClean="0"/>
              <a:t> = 163 mA and VDDD = 768 mA)</a:t>
            </a:r>
            <a:endParaRPr lang="en-US" sz="1800" b="1" dirty="0"/>
          </a:p>
        </p:txBody>
      </p:sp>
      <p:sp>
        <p:nvSpPr>
          <p:cNvPr id="20" name="TextBox 19"/>
          <p:cNvSpPr txBox="1"/>
          <p:nvPr/>
        </p:nvSpPr>
        <p:spPr>
          <a:xfrm>
            <a:off x="5308600" y="2931338"/>
            <a:ext cx="5125719" cy="3031599"/>
          </a:xfrm>
          <a:prstGeom prst="rect">
            <a:avLst/>
          </a:prstGeom>
          <a:noFill/>
        </p:spPr>
        <p:txBody>
          <a:bodyPr wrap="square" rtlCol="0">
            <a:spAutoFit/>
          </a:bodyPr>
          <a:lstStyle/>
          <a:p>
            <a:r>
              <a:rPr lang="en-US" sz="2400" b="1" dirty="0" smtClean="0"/>
              <a:t>Power Board dissipation</a:t>
            </a:r>
          </a:p>
          <a:p>
            <a:r>
              <a:rPr lang="en-US" b="1" dirty="0" smtClean="0"/>
              <a:t> </a:t>
            </a:r>
          </a:p>
          <a:p>
            <a:r>
              <a:rPr lang="en-US" sz="1800" b="1" dirty="0" smtClean="0"/>
              <a:t>in regulators (nominal):</a:t>
            </a:r>
          </a:p>
          <a:p>
            <a:r>
              <a:rPr lang="en-US" sz="1800" dirty="0" smtClean="0"/>
              <a:t>Middle Layer PB =&gt; 22.6W</a:t>
            </a:r>
          </a:p>
          <a:p>
            <a:r>
              <a:rPr lang="en-US" sz="1800" dirty="0" smtClean="0"/>
              <a:t>Outer Layer PB =&gt; 20.1W</a:t>
            </a:r>
          </a:p>
          <a:p>
            <a:r>
              <a:rPr lang="en-US" sz="1800" dirty="0" smtClean="0"/>
              <a:t>Inner Layer PB =&gt; 6.3W</a:t>
            </a:r>
          </a:p>
          <a:p>
            <a:endParaRPr lang="en-US" sz="1800" dirty="0" smtClean="0"/>
          </a:p>
          <a:p>
            <a:r>
              <a:rPr lang="en-US" sz="1800" b="1" dirty="0" smtClean="0"/>
              <a:t>In board logic:</a:t>
            </a:r>
          </a:p>
          <a:p>
            <a:r>
              <a:rPr lang="en-US" sz="1800" dirty="0" smtClean="0"/>
              <a:t>2.5W/power board half</a:t>
            </a:r>
          </a:p>
          <a:p>
            <a:endParaRPr lang="en-US" sz="1800"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84" y="1432559"/>
            <a:ext cx="4391066" cy="3027681"/>
          </a:xfrm>
          <a:prstGeom prst="rect">
            <a:avLst/>
          </a:prstGeom>
        </p:spPr>
      </p:pic>
      <p:sp>
        <p:nvSpPr>
          <p:cNvPr id="22" name="Text Box 4"/>
          <p:cNvSpPr txBox="1">
            <a:spLocks noChangeArrowheads="1"/>
          </p:cNvSpPr>
          <p:nvPr/>
        </p:nvSpPr>
        <p:spPr bwMode="auto">
          <a:xfrm>
            <a:off x="288001" y="82055"/>
            <a:ext cx="3118963"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Power Dissipation</a:t>
            </a:r>
            <a:endParaRPr lang="en-US" sz="3200" b="0" dirty="0">
              <a:latin typeface="Calibri Light" panose="020F0302020204030204" pitchFamily="34" charset="0"/>
              <a:cs typeface="Calibri" charset="0"/>
            </a:endParaRPr>
          </a:p>
        </p:txBody>
      </p:sp>
      <p:sp>
        <p:nvSpPr>
          <p:cNvPr id="23"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3495328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43428242"/>
              </p:ext>
            </p:extLst>
          </p:nvPr>
        </p:nvGraphicFramePr>
        <p:xfrm>
          <a:off x="1383240" y="1397001"/>
          <a:ext cx="9222320" cy="3429000"/>
        </p:xfrm>
        <a:graphic>
          <a:graphicData uri="http://schemas.openxmlformats.org/drawingml/2006/table">
            <a:tbl>
              <a:tblPr firstRow="1" firstCol="1" bandRow="1">
                <a:tableStyleId>{5C22544A-7EE6-4342-B048-85BDC9FD1C3A}</a:tableStyleId>
              </a:tblPr>
              <a:tblGrid>
                <a:gridCol w="2305087">
                  <a:extLst>
                    <a:ext uri="{9D8B030D-6E8A-4147-A177-3AD203B41FA5}">
                      <a16:colId xmlns:a16="http://schemas.microsoft.com/office/drawing/2014/main" val="20000"/>
                    </a:ext>
                  </a:extLst>
                </a:gridCol>
                <a:gridCol w="2305087">
                  <a:extLst>
                    <a:ext uri="{9D8B030D-6E8A-4147-A177-3AD203B41FA5}">
                      <a16:colId xmlns:a16="http://schemas.microsoft.com/office/drawing/2014/main" val="20001"/>
                    </a:ext>
                  </a:extLst>
                </a:gridCol>
                <a:gridCol w="2306073">
                  <a:extLst>
                    <a:ext uri="{9D8B030D-6E8A-4147-A177-3AD203B41FA5}">
                      <a16:colId xmlns:a16="http://schemas.microsoft.com/office/drawing/2014/main" val="20002"/>
                    </a:ext>
                  </a:extLst>
                </a:gridCol>
                <a:gridCol w="2306073">
                  <a:extLst>
                    <a:ext uri="{9D8B030D-6E8A-4147-A177-3AD203B41FA5}">
                      <a16:colId xmlns:a16="http://schemas.microsoft.com/office/drawing/2014/main" val="20003"/>
                    </a:ext>
                  </a:extLst>
                </a:gridCol>
              </a:tblGrid>
              <a:tr h="480720">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Number of staves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Dissipation per stave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Dissipation per layer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68535">
                <a:tc>
                  <a:txBody>
                    <a:bodyPr/>
                    <a:lstStyle/>
                    <a:p>
                      <a:pPr marL="0" marR="0">
                        <a:lnSpc>
                          <a:spcPct val="107000"/>
                        </a:lnSpc>
                        <a:spcBef>
                          <a:spcPts val="0"/>
                        </a:spcBef>
                        <a:spcAft>
                          <a:spcPts val="0"/>
                        </a:spcAft>
                      </a:pPr>
                      <a:r>
                        <a:rPr lang="en-US" sz="1800">
                          <a:effectLst/>
                        </a:rPr>
                        <a:t>Layer 0 (IL)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1.656 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19.9 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8535">
                <a:tc>
                  <a:txBody>
                    <a:bodyPr/>
                    <a:lstStyle/>
                    <a:p>
                      <a:pPr marL="0" marR="0">
                        <a:lnSpc>
                          <a:spcPct val="107000"/>
                        </a:lnSpc>
                        <a:spcBef>
                          <a:spcPts val="0"/>
                        </a:spcBef>
                        <a:spcAft>
                          <a:spcPts val="0"/>
                        </a:spcAft>
                      </a:pPr>
                      <a:r>
                        <a:rPr lang="en-US" sz="1800">
                          <a:effectLst/>
                        </a:rPr>
                        <a:t>Layer 1 (IL)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1.656 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26.5 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68535">
                <a:tc>
                  <a:txBody>
                    <a:bodyPr/>
                    <a:lstStyle/>
                    <a:p>
                      <a:pPr marL="0" marR="0">
                        <a:lnSpc>
                          <a:spcPct val="107000"/>
                        </a:lnSpc>
                        <a:spcBef>
                          <a:spcPts val="0"/>
                        </a:spcBef>
                        <a:spcAft>
                          <a:spcPts val="0"/>
                        </a:spcAft>
                      </a:pPr>
                      <a:r>
                        <a:rPr lang="en-US" sz="1800">
                          <a:effectLst/>
                        </a:rPr>
                        <a:t>Layer 2 (IL)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1.656 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33.1 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68535">
                <a:tc>
                  <a:txBody>
                    <a:bodyPr/>
                    <a:lstStyle/>
                    <a:p>
                      <a:pPr marL="0" marR="0">
                        <a:lnSpc>
                          <a:spcPct val="107000"/>
                        </a:lnSpc>
                        <a:spcBef>
                          <a:spcPts val="0"/>
                        </a:spcBef>
                        <a:spcAft>
                          <a:spcPts val="0"/>
                        </a:spcAft>
                      </a:pPr>
                      <a:r>
                        <a:rPr lang="en-US" sz="1800">
                          <a:effectLst/>
                        </a:rPr>
                        <a:t>Layer 3 (ML)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13.408 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321.8 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68535">
                <a:tc>
                  <a:txBody>
                    <a:bodyPr/>
                    <a:lstStyle/>
                    <a:p>
                      <a:pPr marL="0" marR="0">
                        <a:lnSpc>
                          <a:spcPct val="107000"/>
                        </a:lnSpc>
                        <a:spcBef>
                          <a:spcPts val="0"/>
                        </a:spcBef>
                        <a:spcAft>
                          <a:spcPts val="0"/>
                        </a:spcAft>
                      </a:pPr>
                      <a:r>
                        <a:rPr lang="en-US" sz="1800">
                          <a:effectLst/>
                        </a:rPr>
                        <a:t>Layer 4 (ML)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13.408 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402.2 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68535">
                <a:tc>
                  <a:txBody>
                    <a:bodyPr/>
                    <a:lstStyle/>
                    <a:p>
                      <a:pPr marL="0" marR="0">
                        <a:lnSpc>
                          <a:spcPct val="107000"/>
                        </a:lnSpc>
                        <a:spcBef>
                          <a:spcPts val="0"/>
                        </a:spcBef>
                        <a:spcAft>
                          <a:spcPts val="0"/>
                        </a:spcAft>
                      </a:pPr>
                      <a:r>
                        <a:rPr lang="en-US" sz="1800">
                          <a:effectLst/>
                        </a:rPr>
                        <a:t>Layer 5 (OL)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42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23.464</a:t>
                      </a:r>
                      <a:r>
                        <a:rPr lang="en-US" sz="1800" baseline="0" dirty="0" smtClean="0">
                          <a:effectLst/>
                        </a:rPr>
                        <a:t> </a:t>
                      </a:r>
                      <a:r>
                        <a:rPr lang="en-US" sz="1800" dirty="0" smtClean="0">
                          <a:effectLst/>
                        </a:rPr>
                        <a:t>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985.5 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68535">
                <a:tc>
                  <a:txBody>
                    <a:bodyPr/>
                    <a:lstStyle/>
                    <a:p>
                      <a:pPr marL="0" marR="0">
                        <a:lnSpc>
                          <a:spcPct val="107000"/>
                        </a:lnSpc>
                        <a:spcBef>
                          <a:spcPts val="0"/>
                        </a:spcBef>
                        <a:spcAft>
                          <a:spcPts val="0"/>
                        </a:spcAft>
                      </a:pPr>
                      <a:r>
                        <a:rPr lang="en-US" sz="1800">
                          <a:effectLst/>
                        </a:rPr>
                        <a:t>Layer 6 (OL)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smtClean="0">
                          <a:effectLst/>
                        </a:rPr>
                        <a:t>23.464 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1126.3 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68535">
                <a:tc>
                  <a:txBody>
                    <a:bodyPr/>
                    <a:lstStyle/>
                    <a:p>
                      <a:pPr marL="0" marR="0">
                        <a:lnSpc>
                          <a:spcPct val="107000"/>
                        </a:lnSpc>
                        <a:spcBef>
                          <a:spcPts val="0"/>
                        </a:spcBef>
                        <a:spcAft>
                          <a:spcPts val="0"/>
                        </a:spcAft>
                      </a:pPr>
                      <a:r>
                        <a:rPr lang="en-US" sz="1800">
                          <a:effectLst/>
                        </a:rPr>
                        <a:t>Total dissipation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2915.3 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6" name="Rectangle 5"/>
          <p:cNvSpPr/>
          <p:nvPr/>
        </p:nvSpPr>
        <p:spPr>
          <a:xfrm>
            <a:off x="2946400" y="5044701"/>
            <a:ext cx="6774840" cy="707886"/>
          </a:xfrm>
          <a:prstGeom prst="rect">
            <a:avLst/>
          </a:prstGeom>
        </p:spPr>
        <p:txBody>
          <a:bodyPr wrap="square">
            <a:spAutoFit/>
          </a:bodyPr>
          <a:lstStyle/>
          <a:p>
            <a:r>
              <a:rPr lang="en-US" sz="2000" dirty="0" smtClean="0"/>
              <a:t>There </a:t>
            </a:r>
            <a:r>
              <a:rPr lang="en-US" sz="2000" dirty="0"/>
              <a:t>is also a small amount of power (single digit watts) dissipated in the power bus and in the connecting </a:t>
            </a:r>
            <a:r>
              <a:rPr lang="en-US" sz="2000" dirty="0" smtClean="0"/>
              <a:t>cabling</a:t>
            </a:r>
            <a:endParaRPr lang="en-US" sz="2000" dirty="0"/>
          </a:p>
        </p:txBody>
      </p:sp>
      <p:sp>
        <p:nvSpPr>
          <p:cNvPr id="7" name="Text Box 4"/>
          <p:cNvSpPr txBox="1">
            <a:spLocks noChangeArrowheads="1"/>
          </p:cNvSpPr>
          <p:nvPr/>
        </p:nvSpPr>
        <p:spPr bwMode="auto">
          <a:xfrm>
            <a:off x="288001" y="82055"/>
            <a:ext cx="4091785"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Stave Power Dissipation</a:t>
            </a:r>
            <a:endParaRPr lang="en-US" sz="3200" b="0" dirty="0">
              <a:latin typeface="Calibri Light" panose="020F0302020204030204" pitchFamily="34" charset="0"/>
              <a:cs typeface="Calibri" charset="0"/>
            </a:endParaRPr>
          </a:p>
        </p:txBody>
      </p:sp>
      <p:sp>
        <p:nvSpPr>
          <p:cNvPr id="8"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328547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3" name="Footer Placeholder 2"/>
          <p:cNvSpPr>
            <a:spLocks noGrp="1"/>
          </p:cNvSpPr>
          <p:nvPr>
            <p:ph type="ftr" sz="quarter" idx="11"/>
          </p:nvPr>
        </p:nvSpPr>
        <p:spPr/>
        <p:txBody>
          <a:bodyPr/>
          <a:lstStyle/>
          <a:p>
            <a:r>
              <a:rPr lang="en-US" smtClean="0"/>
              <a:t>Power Distribution - LG</a:t>
            </a:r>
            <a:endParaRPr lang="en-US" dirty="0"/>
          </a:p>
        </p:txBody>
      </p:sp>
      <p:sp>
        <p:nvSpPr>
          <p:cNvPr id="4" name="Slide Number Placeholder 3"/>
          <p:cNvSpPr>
            <a:spLocks noGrp="1"/>
          </p:cNvSpPr>
          <p:nvPr>
            <p:ph type="sldNum" sz="quarter" idx="12"/>
          </p:nvPr>
        </p:nvSpPr>
        <p:spPr/>
        <p:txBody>
          <a:bodyPr/>
          <a:lstStyle/>
          <a:p>
            <a:fld id="{B7F62631-D247-0E44-B808-5D23CBBA66F7}" type="slidenum">
              <a:rPr lang="en-US" smtClean="0"/>
              <a:pPr/>
              <a:t>24</a:t>
            </a:fld>
            <a:endParaRPr lang="en-US"/>
          </a:p>
        </p:txBody>
      </p:sp>
      <p:sp>
        <p:nvSpPr>
          <p:cNvPr id="6" name="Text Box 4"/>
          <p:cNvSpPr txBox="1">
            <a:spLocks noChangeArrowheads="1"/>
          </p:cNvSpPr>
          <p:nvPr/>
        </p:nvSpPr>
        <p:spPr bwMode="auto">
          <a:xfrm>
            <a:off x="288001" y="82055"/>
            <a:ext cx="4072525" cy="584775"/>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Voltage drops in system</a:t>
            </a:r>
            <a:endParaRPr lang="en-US" sz="3200" b="0" dirty="0">
              <a:latin typeface="Calibri Light" panose="020F0302020204030204" pitchFamily="34" charset="0"/>
              <a:cs typeface="Calibri" charset="0"/>
            </a:endParaRPr>
          </a:p>
        </p:txBody>
      </p:sp>
      <p:sp>
        <p:nvSpPr>
          <p:cNvPr id="8" name="TextBox 7"/>
          <p:cNvSpPr txBox="1"/>
          <p:nvPr/>
        </p:nvSpPr>
        <p:spPr>
          <a:xfrm>
            <a:off x="500185" y="807120"/>
            <a:ext cx="8972200" cy="446276"/>
          </a:xfrm>
          <a:prstGeom prst="rect">
            <a:avLst/>
          </a:prstGeom>
          <a:noFill/>
        </p:spPr>
        <p:txBody>
          <a:bodyPr wrap="none" rtlCol="0">
            <a:spAutoFit/>
          </a:bodyPr>
          <a:lstStyle/>
          <a:p>
            <a:r>
              <a:rPr lang="en-US" dirty="0" smtClean="0"/>
              <a:t>Power bus resistances and voltage drops as a function of module position</a:t>
            </a:r>
            <a:endParaRPr lang="en-US" dirty="0"/>
          </a:p>
        </p:txBody>
      </p:sp>
      <p:sp>
        <p:nvSpPr>
          <p:cNvPr id="9" name="TextBox 8"/>
          <p:cNvSpPr txBox="1"/>
          <p:nvPr/>
        </p:nvSpPr>
        <p:spPr>
          <a:xfrm>
            <a:off x="9605108" y="2089262"/>
            <a:ext cx="2097049" cy="2569934"/>
          </a:xfrm>
          <a:prstGeom prst="rect">
            <a:avLst/>
          </a:prstGeom>
          <a:noFill/>
        </p:spPr>
        <p:txBody>
          <a:bodyPr wrap="none" rtlCol="0">
            <a:spAutoFit/>
          </a:bodyPr>
          <a:lstStyle/>
          <a:p>
            <a:r>
              <a:rPr lang="en-US" dirty="0" smtClean="0"/>
              <a:t>Nominal </a:t>
            </a:r>
          </a:p>
          <a:p>
            <a:r>
              <a:rPr lang="en-US" dirty="0" smtClean="0"/>
              <a:t>VDDD = 768 mA</a:t>
            </a:r>
          </a:p>
          <a:p>
            <a:r>
              <a:rPr lang="en-US" dirty="0" smtClean="0"/>
              <a:t>VDDA = 163 mA</a:t>
            </a:r>
          </a:p>
          <a:p>
            <a:endParaRPr lang="en-US" dirty="0"/>
          </a:p>
          <a:p>
            <a:r>
              <a:rPr lang="en-US" dirty="0" smtClean="0"/>
              <a:t>High Current</a:t>
            </a:r>
          </a:p>
          <a:p>
            <a:r>
              <a:rPr lang="en-US" dirty="0" smtClean="0"/>
              <a:t>VDDD = 1.3 A</a:t>
            </a:r>
          </a:p>
          <a:p>
            <a:r>
              <a:rPr lang="en-US" dirty="0" smtClean="0"/>
              <a:t>VDDA = 163 mA</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682849256"/>
              </p:ext>
            </p:extLst>
          </p:nvPr>
        </p:nvGraphicFramePr>
        <p:xfrm>
          <a:off x="1203630" y="1494326"/>
          <a:ext cx="8010707" cy="4588542"/>
        </p:xfrm>
        <a:graphic>
          <a:graphicData uri="http://schemas.openxmlformats.org/drawingml/2006/table">
            <a:tbl>
              <a:tblPr firstRow="1" firstCol="1" bandRow="1">
                <a:tableStyleId>{5C22544A-7EE6-4342-B048-85BDC9FD1C3A}</a:tableStyleId>
              </a:tblPr>
              <a:tblGrid>
                <a:gridCol w="1818160">
                  <a:extLst>
                    <a:ext uri="{9D8B030D-6E8A-4147-A177-3AD203B41FA5}">
                      <a16:colId xmlns:a16="http://schemas.microsoft.com/office/drawing/2014/main" val="4160577355"/>
                    </a:ext>
                  </a:extLst>
                </a:gridCol>
                <a:gridCol w="1818160">
                  <a:extLst>
                    <a:ext uri="{9D8B030D-6E8A-4147-A177-3AD203B41FA5}">
                      <a16:colId xmlns:a16="http://schemas.microsoft.com/office/drawing/2014/main" val="3981297485"/>
                    </a:ext>
                  </a:extLst>
                </a:gridCol>
                <a:gridCol w="1458129">
                  <a:extLst>
                    <a:ext uri="{9D8B030D-6E8A-4147-A177-3AD203B41FA5}">
                      <a16:colId xmlns:a16="http://schemas.microsoft.com/office/drawing/2014/main" val="3748391439"/>
                    </a:ext>
                  </a:extLst>
                </a:gridCol>
                <a:gridCol w="1458129">
                  <a:extLst>
                    <a:ext uri="{9D8B030D-6E8A-4147-A177-3AD203B41FA5}">
                      <a16:colId xmlns:a16="http://schemas.microsoft.com/office/drawing/2014/main" val="226827693"/>
                    </a:ext>
                  </a:extLst>
                </a:gridCol>
                <a:gridCol w="1458129">
                  <a:extLst>
                    <a:ext uri="{9D8B030D-6E8A-4147-A177-3AD203B41FA5}">
                      <a16:colId xmlns:a16="http://schemas.microsoft.com/office/drawing/2014/main" val="3963349586"/>
                    </a:ext>
                  </a:extLst>
                </a:gridCol>
              </a:tblGrid>
              <a:tr h="744275">
                <a:tc>
                  <a:txBody>
                    <a:bodyPr/>
                    <a:lstStyle/>
                    <a:p>
                      <a:pPr marL="0" marR="0">
                        <a:lnSpc>
                          <a:spcPct val="107000"/>
                        </a:lnSpc>
                        <a:spcBef>
                          <a:spcPts val="0"/>
                        </a:spcBef>
                        <a:spcAft>
                          <a:spcPts val="0"/>
                        </a:spcAft>
                      </a:pPr>
                      <a:r>
                        <a:rPr lang="en-US" sz="1600">
                          <a:effectLst/>
                        </a:rPr>
                        <a:t>target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resistance to power via x-location (ohm)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voltage drop (V) - nominal current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voltage drop (V) - no clock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voltage drop (V) - High current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22051252"/>
                  </a:ext>
                </a:extLst>
              </a:tr>
              <a:tr h="254034">
                <a:tc>
                  <a:txBody>
                    <a:bodyPr/>
                    <a:lstStyle/>
                    <a:p>
                      <a:pPr marL="0" marR="0">
                        <a:lnSpc>
                          <a:spcPct val="107000"/>
                        </a:lnSpc>
                        <a:spcBef>
                          <a:spcPts val="0"/>
                        </a:spcBef>
                        <a:spcAft>
                          <a:spcPts val="0"/>
                        </a:spcAft>
                      </a:pPr>
                      <a:r>
                        <a:rPr lang="en-US" sz="1600">
                          <a:effectLst/>
                        </a:rPr>
                        <a:t>module 1 VDD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0.01253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0.00962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0.00351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0.01629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4238104"/>
                  </a:ext>
                </a:extLst>
              </a:tr>
              <a:tr h="254034">
                <a:tc>
                  <a:txBody>
                    <a:bodyPr/>
                    <a:lstStyle/>
                    <a:p>
                      <a:pPr marL="0" marR="0">
                        <a:lnSpc>
                          <a:spcPct val="107000"/>
                        </a:lnSpc>
                        <a:spcBef>
                          <a:spcPts val="0"/>
                        </a:spcBef>
                        <a:spcAft>
                          <a:spcPts val="0"/>
                        </a:spcAft>
                      </a:pPr>
                      <a:r>
                        <a:rPr lang="en-US" sz="1600">
                          <a:effectLst/>
                        </a:rPr>
                        <a:t>module 2 VDD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0.04508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0.03462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0.01262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0.05861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53808745"/>
                  </a:ext>
                </a:extLst>
              </a:tr>
              <a:tr h="254034">
                <a:tc>
                  <a:txBody>
                    <a:bodyPr/>
                    <a:lstStyle/>
                    <a:p>
                      <a:pPr marL="0" marR="0">
                        <a:lnSpc>
                          <a:spcPct val="107000"/>
                        </a:lnSpc>
                        <a:spcBef>
                          <a:spcPts val="0"/>
                        </a:spcBef>
                        <a:spcAft>
                          <a:spcPts val="0"/>
                        </a:spcAft>
                      </a:pPr>
                      <a:r>
                        <a:rPr lang="en-US" sz="1600">
                          <a:effectLst/>
                        </a:rPr>
                        <a:t>module 3 VDD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0.05609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0.04308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0.01570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0.07291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77150830"/>
                  </a:ext>
                </a:extLst>
              </a:tr>
              <a:tr h="254034">
                <a:tc>
                  <a:txBody>
                    <a:bodyPr/>
                    <a:lstStyle/>
                    <a:p>
                      <a:pPr marL="0" marR="0">
                        <a:lnSpc>
                          <a:spcPct val="107000"/>
                        </a:lnSpc>
                        <a:spcBef>
                          <a:spcPts val="0"/>
                        </a:spcBef>
                        <a:spcAft>
                          <a:spcPts val="0"/>
                        </a:spcAft>
                      </a:pPr>
                      <a:r>
                        <a:rPr lang="en-US" sz="1600">
                          <a:effectLst/>
                        </a:rPr>
                        <a:t>module 4 VDD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0.06137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0.04713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0.01718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0.07978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38726224"/>
                  </a:ext>
                </a:extLst>
              </a:tr>
              <a:tr h="254034">
                <a:tc>
                  <a:txBody>
                    <a:bodyPr/>
                    <a:lstStyle/>
                    <a:p>
                      <a:pPr marL="0" marR="0">
                        <a:lnSpc>
                          <a:spcPct val="107000"/>
                        </a:lnSpc>
                        <a:spcBef>
                          <a:spcPts val="0"/>
                        </a:spcBef>
                        <a:spcAft>
                          <a:spcPts val="0"/>
                        </a:spcAft>
                      </a:pPr>
                      <a:r>
                        <a:rPr lang="en-US" sz="1600">
                          <a:effectLst/>
                        </a:rPr>
                        <a:t>module 5 VDD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0.06413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0.04925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0.01796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0.08337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38036038"/>
                  </a:ext>
                </a:extLst>
              </a:tr>
              <a:tr h="254034">
                <a:tc>
                  <a:txBody>
                    <a:bodyPr/>
                    <a:lstStyle/>
                    <a:p>
                      <a:pPr marL="0" marR="0">
                        <a:lnSpc>
                          <a:spcPct val="107000"/>
                        </a:lnSpc>
                        <a:spcBef>
                          <a:spcPts val="0"/>
                        </a:spcBef>
                        <a:spcAft>
                          <a:spcPts val="0"/>
                        </a:spcAft>
                      </a:pPr>
                      <a:r>
                        <a:rPr lang="en-US" sz="1600">
                          <a:effectLst/>
                        </a:rPr>
                        <a:t>module 6 VDD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0.06628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0.05091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0.01856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0.08617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8941810"/>
                  </a:ext>
                </a:extLst>
              </a:tr>
              <a:tr h="254034">
                <a:tc>
                  <a:txBody>
                    <a:bodyPr/>
                    <a:lstStyle/>
                    <a:p>
                      <a:pPr marL="0" marR="0">
                        <a:lnSpc>
                          <a:spcPct val="107000"/>
                        </a:lnSpc>
                        <a:spcBef>
                          <a:spcPts val="0"/>
                        </a:spcBef>
                        <a:spcAft>
                          <a:spcPts val="0"/>
                        </a:spcAft>
                      </a:pPr>
                      <a:r>
                        <a:rPr lang="en-US" sz="1600">
                          <a:effectLst/>
                        </a:rPr>
                        <a:t>module 7 VDD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0.06773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0.05201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0.01896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0.08804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31431280"/>
                  </a:ext>
                </a:extLst>
              </a:tr>
              <a:tr h="254034">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45567860"/>
                  </a:ext>
                </a:extLst>
              </a:tr>
              <a:tr h="254034">
                <a:tc>
                  <a:txBody>
                    <a:bodyPr/>
                    <a:lstStyle/>
                    <a:p>
                      <a:pPr marL="0" marR="0">
                        <a:lnSpc>
                          <a:spcPct val="107000"/>
                        </a:lnSpc>
                        <a:spcBef>
                          <a:spcPts val="0"/>
                        </a:spcBef>
                        <a:spcAft>
                          <a:spcPts val="0"/>
                        </a:spcAft>
                      </a:pPr>
                      <a:r>
                        <a:rPr lang="en-US" sz="1600">
                          <a:effectLst/>
                        </a:rPr>
                        <a:t>module 1 VDA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0.13070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0.02130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0.01072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0.01072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7727991"/>
                  </a:ext>
                </a:extLst>
              </a:tr>
              <a:tr h="254034">
                <a:tc>
                  <a:txBody>
                    <a:bodyPr/>
                    <a:lstStyle/>
                    <a:p>
                      <a:pPr marL="0" marR="0">
                        <a:lnSpc>
                          <a:spcPct val="107000"/>
                        </a:lnSpc>
                        <a:spcBef>
                          <a:spcPts val="0"/>
                        </a:spcBef>
                        <a:spcAft>
                          <a:spcPts val="0"/>
                        </a:spcAft>
                      </a:pPr>
                      <a:r>
                        <a:rPr lang="en-US" sz="1600">
                          <a:effectLst/>
                        </a:rPr>
                        <a:t>module 2 VDA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0.32212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0.05251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0.02641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0.02641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65095256"/>
                  </a:ext>
                </a:extLst>
              </a:tr>
              <a:tr h="254034">
                <a:tc>
                  <a:txBody>
                    <a:bodyPr/>
                    <a:lstStyle/>
                    <a:p>
                      <a:pPr marL="0" marR="0">
                        <a:lnSpc>
                          <a:spcPct val="107000"/>
                        </a:lnSpc>
                        <a:spcBef>
                          <a:spcPts val="0"/>
                        </a:spcBef>
                        <a:spcAft>
                          <a:spcPts val="0"/>
                        </a:spcAft>
                      </a:pPr>
                      <a:r>
                        <a:rPr lang="en-US" sz="1600">
                          <a:effectLst/>
                        </a:rPr>
                        <a:t>module 3 VDA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0.34257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0.05584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0.02809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0.02809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86861668"/>
                  </a:ext>
                </a:extLst>
              </a:tr>
              <a:tr h="254034">
                <a:tc>
                  <a:txBody>
                    <a:bodyPr/>
                    <a:lstStyle/>
                    <a:p>
                      <a:pPr marL="0" marR="0">
                        <a:lnSpc>
                          <a:spcPct val="107000"/>
                        </a:lnSpc>
                        <a:spcBef>
                          <a:spcPts val="0"/>
                        </a:spcBef>
                        <a:spcAft>
                          <a:spcPts val="0"/>
                        </a:spcAft>
                      </a:pPr>
                      <a:r>
                        <a:rPr lang="en-US" sz="1600">
                          <a:effectLst/>
                        </a:rPr>
                        <a:t>module 4 VDA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0.30032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0.04895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0.02463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0.02463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32109022"/>
                  </a:ext>
                </a:extLst>
              </a:tr>
              <a:tr h="254034">
                <a:tc>
                  <a:txBody>
                    <a:bodyPr/>
                    <a:lstStyle/>
                    <a:p>
                      <a:pPr marL="0" marR="0">
                        <a:lnSpc>
                          <a:spcPct val="107000"/>
                        </a:lnSpc>
                        <a:spcBef>
                          <a:spcPts val="0"/>
                        </a:spcBef>
                        <a:spcAft>
                          <a:spcPts val="0"/>
                        </a:spcAft>
                      </a:pPr>
                      <a:r>
                        <a:rPr lang="en-US" sz="1600">
                          <a:effectLst/>
                        </a:rPr>
                        <a:t>module 5 VDA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0.35719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0.05822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0.02929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0.02929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23607619"/>
                  </a:ext>
                </a:extLst>
              </a:tr>
              <a:tr h="254034">
                <a:tc>
                  <a:txBody>
                    <a:bodyPr/>
                    <a:lstStyle/>
                    <a:p>
                      <a:pPr marL="0" marR="0">
                        <a:lnSpc>
                          <a:spcPct val="107000"/>
                        </a:lnSpc>
                        <a:spcBef>
                          <a:spcPts val="0"/>
                        </a:spcBef>
                        <a:spcAft>
                          <a:spcPts val="0"/>
                        </a:spcAft>
                      </a:pPr>
                      <a:r>
                        <a:rPr lang="en-US" sz="1600">
                          <a:effectLst/>
                        </a:rPr>
                        <a:t>module 6 VDA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0.36172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0.05896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0.02966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0.02966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4583688"/>
                  </a:ext>
                </a:extLst>
              </a:tr>
              <a:tr h="254034">
                <a:tc>
                  <a:txBody>
                    <a:bodyPr/>
                    <a:lstStyle/>
                    <a:p>
                      <a:pPr marL="0" marR="0">
                        <a:lnSpc>
                          <a:spcPct val="107000"/>
                        </a:lnSpc>
                        <a:spcBef>
                          <a:spcPts val="0"/>
                        </a:spcBef>
                        <a:spcAft>
                          <a:spcPts val="0"/>
                        </a:spcAft>
                      </a:pPr>
                      <a:r>
                        <a:rPr lang="en-US" sz="1600">
                          <a:effectLst/>
                        </a:rPr>
                        <a:t>module 7 VDA via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0.36167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0.05895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0.02966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0.02966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3704447"/>
                  </a:ext>
                </a:extLst>
              </a:tr>
            </a:tbl>
          </a:graphicData>
        </a:graphic>
      </p:graphicFrame>
    </p:spTree>
    <p:extLst>
      <p:ext uri="{BB962C8B-B14F-4D97-AF65-F5344CB8AC3E}">
        <p14:creationId xmlns:p14="http://schemas.microsoft.com/office/powerpoint/2010/main" val="2660218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3" name="Footer Placeholder 2"/>
          <p:cNvSpPr>
            <a:spLocks noGrp="1"/>
          </p:cNvSpPr>
          <p:nvPr>
            <p:ph type="ftr" sz="quarter" idx="11"/>
          </p:nvPr>
        </p:nvSpPr>
        <p:spPr/>
        <p:txBody>
          <a:bodyPr/>
          <a:lstStyle/>
          <a:p>
            <a:r>
              <a:rPr lang="en-US" sz="1200" smtClean="0"/>
              <a:t>Power Distribution - LG</a:t>
            </a:r>
            <a:endParaRPr lang="en-US" sz="1200" dirty="0"/>
          </a:p>
        </p:txBody>
      </p:sp>
      <p:sp>
        <p:nvSpPr>
          <p:cNvPr id="4" name="Slide Number Placeholder 3"/>
          <p:cNvSpPr>
            <a:spLocks noGrp="1"/>
          </p:cNvSpPr>
          <p:nvPr>
            <p:ph type="sldNum" sz="quarter" idx="12"/>
          </p:nvPr>
        </p:nvSpPr>
        <p:spPr/>
        <p:txBody>
          <a:bodyPr/>
          <a:lstStyle/>
          <a:p>
            <a:fld id="{B7F62631-D247-0E44-B808-5D23CBBA66F7}" type="slidenum">
              <a:rPr lang="en-US" smtClean="0"/>
              <a:pPr/>
              <a:t>25</a:t>
            </a:fld>
            <a:endParaRPr lang="en-US"/>
          </a:p>
        </p:txBody>
      </p:sp>
      <p:sp>
        <p:nvSpPr>
          <p:cNvPr id="6" name="Text Box 4"/>
          <p:cNvSpPr txBox="1">
            <a:spLocks noChangeArrowheads="1"/>
          </p:cNvSpPr>
          <p:nvPr/>
        </p:nvSpPr>
        <p:spPr bwMode="auto">
          <a:xfrm>
            <a:off x="288001" y="82055"/>
            <a:ext cx="4072525" cy="584775"/>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Voltage drops in system</a:t>
            </a:r>
            <a:endParaRPr lang="en-US" sz="3200" b="0" dirty="0">
              <a:latin typeface="Calibri Light" panose="020F0302020204030204" pitchFamily="34" charset="0"/>
              <a:cs typeface="Calibri" charset="0"/>
            </a:endParaRPr>
          </a:p>
        </p:txBody>
      </p:sp>
      <p:sp>
        <p:nvSpPr>
          <p:cNvPr id="17" name="Rectangle 16"/>
          <p:cNvSpPr/>
          <p:nvPr/>
        </p:nvSpPr>
        <p:spPr>
          <a:xfrm>
            <a:off x="2009553" y="2614433"/>
            <a:ext cx="1052624" cy="329609"/>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0.6 m</a:t>
            </a:r>
            <a:r>
              <a:rPr lang="en-US" sz="2000" dirty="0" smtClean="0">
                <a:sym typeface="Symbol" panose="05050102010706020507" pitchFamily="18" charset="2"/>
              </a:rPr>
              <a:t></a:t>
            </a:r>
            <a:endParaRPr lang="en-US" sz="2000" dirty="0"/>
          </a:p>
        </p:txBody>
      </p:sp>
      <p:sp>
        <p:nvSpPr>
          <p:cNvPr id="18" name="Rectangle 17"/>
          <p:cNvSpPr/>
          <p:nvPr/>
        </p:nvSpPr>
        <p:spPr>
          <a:xfrm>
            <a:off x="3078126" y="2614433"/>
            <a:ext cx="1052624" cy="329609"/>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2.0 m</a:t>
            </a:r>
            <a:r>
              <a:rPr lang="en-US" sz="2000" dirty="0" smtClean="0">
                <a:sym typeface="Symbol" panose="05050102010706020507" pitchFamily="18" charset="2"/>
              </a:rPr>
              <a:t></a:t>
            </a:r>
            <a:endParaRPr lang="en-US" sz="2000" dirty="0"/>
          </a:p>
        </p:txBody>
      </p:sp>
      <p:sp>
        <p:nvSpPr>
          <p:cNvPr id="19" name="Rectangle 18"/>
          <p:cNvSpPr/>
          <p:nvPr/>
        </p:nvSpPr>
        <p:spPr>
          <a:xfrm>
            <a:off x="4146699" y="2614433"/>
            <a:ext cx="1052624" cy="329609"/>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2.0 m</a:t>
            </a:r>
            <a:r>
              <a:rPr lang="en-US" sz="2000" dirty="0" smtClean="0">
                <a:sym typeface="Symbol" panose="05050102010706020507" pitchFamily="18" charset="2"/>
              </a:rPr>
              <a:t></a:t>
            </a:r>
            <a:endParaRPr lang="en-US" sz="2000" dirty="0"/>
          </a:p>
        </p:txBody>
      </p:sp>
      <p:sp>
        <p:nvSpPr>
          <p:cNvPr id="20" name="Rectangle 19"/>
          <p:cNvSpPr/>
          <p:nvPr/>
        </p:nvSpPr>
        <p:spPr>
          <a:xfrm>
            <a:off x="5215272" y="2614433"/>
            <a:ext cx="1052624" cy="329609"/>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2.0 m</a:t>
            </a:r>
            <a:r>
              <a:rPr lang="en-US" sz="2000" dirty="0" smtClean="0">
                <a:sym typeface="Symbol" panose="05050102010706020507" pitchFamily="18" charset="2"/>
              </a:rPr>
              <a:t></a:t>
            </a:r>
            <a:endParaRPr lang="en-US" sz="2000" dirty="0"/>
          </a:p>
        </p:txBody>
      </p:sp>
      <p:sp>
        <p:nvSpPr>
          <p:cNvPr id="21" name="Rectangle 20"/>
          <p:cNvSpPr/>
          <p:nvPr/>
        </p:nvSpPr>
        <p:spPr>
          <a:xfrm>
            <a:off x="6283845" y="2614433"/>
            <a:ext cx="1052624" cy="329609"/>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2.0 m</a:t>
            </a:r>
            <a:r>
              <a:rPr lang="en-US" sz="2000" dirty="0" smtClean="0">
                <a:sym typeface="Symbol" panose="05050102010706020507" pitchFamily="18" charset="2"/>
              </a:rPr>
              <a:t></a:t>
            </a:r>
            <a:endParaRPr lang="en-US" sz="2000" dirty="0"/>
          </a:p>
        </p:txBody>
      </p:sp>
      <p:sp>
        <p:nvSpPr>
          <p:cNvPr id="22" name="Rectangle 21"/>
          <p:cNvSpPr/>
          <p:nvPr/>
        </p:nvSpPr>
        <p:spPr>
          <a:xfrm>
            <a:off x="7352418" y="2614433"/>
            <a:ext cx="1052624" cy="329609"/>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2.0 m</a:t>
            </a:r>
            <a:r>
              <a:rPr lang="en-US" sz="2000" dirty="0" smtClean="0">
                <a:sym typeface="Symbol" panose="05050102010706020507" pitchFamily="18" charset="2"/>
              </a:rPr>
              <a:t></a:t>
            </a:r>
            <a:endParaRPr lang="en-US" sz="2000" dirty="0"/>
          </a:p>
        </p:txBody>
      </p:sp>
      <p:sp>
        <p:nvSpPr>
          <p:cNvPr id="23" name="Rectangle 22"/>
          <p:cNvSpPr/>
          <p:nvPr/>
        </p:nvSpPr>
        <p:spPr>
          <a:xfrm>
            <a:off x="8420991" y="2614432"/>
            <a:ext cx="1052624" cy="329609"/>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2.0m</a:t>
            </a:r>
            <a:r>
              <a:rPr lang="en-US" sz="2000" dirty="0" smtClean="0">
                <a:sym typeface="Symbol" panose="05050102010706020507" pitchFamily="18" charset="2"/>
              </a:rPr>
              <a:t></a:t>
            </a:r>
            <a:endParaRPr lang="en-US" sz="2000" dirty="0"/>
          </a:p>
        </p:txBody>
      </p:sp>
      <p:graphicFrame>
        <p:nvGraphicFramePr>
          <p:cNvPr id="24" name="Table 23"/>
          <p:cNvGraphicFramePr>
            <a:graphicFrameLocks noGrp="1"/>
          </p:cNvGraphicFramePr>
          <p:nvPr>
            <p:extLst>
              <p:ext uri="{D42A27DB-BD31-4B8C-83A1-F6EECF244321}">
                <p14:modId xmlns:p14="http://schemas.microsoft.com/office/powerpoint/2010/main" val="2054775639"/>
              </p:ext>
            </p:extLst>
          </p:nvPr>
        </p:nvGraphicFramePr>
        <p:xfrm>
          <a:off x="935663" y="3461316"/>
          <a:ext cx="8537952" cy="2030438"/>
        </p:xfrm>
        <a:graphic>
          <a:graphicData uri="http://schemas.openxmlformats.org/drawingml/2006/table">
            <a:tbl>
              <a:tblPr firstRow="1" bandRow="1">
                <a:tableStyleId>{5C22544A-7EE6-4342-B048-85BDC9FD1C3A}</a:tableStyleId>
              </a:tblPr>
              <a:tblGrid>
                <a:gridCol w="1067244">
                  <a:extLst>
                    <a:ext uri="{9D8B030D-6E8A-4147-A177-3AD203B41FA5}">
                      <a16:colId xmlns:a16="http://schemas.microsoft.com/office/drawing/2014/main" val="20000"/>
                    </a:ext>
                  </a:extLst>
                </a:gridCol>
                <a:gridCol w="1067244">
                  <a:extLst>
                    <a:ext uri="{9D8B030D-6E8A-4147-A177-3AD203B41FA5}">
                      <a16:colId xmlns:a16="http://schemas.microsoft.com/office/drawing/2014/main" val="20001"/>
                    </a:ext>
                  </a:extLst>
                </a:gridCol>
                <a:gridCol w="1067244">
                  <a:extLst>
                    <a:ext uri="{9D8B030D-6E8A-4147-A177-3AD203B41FA5}">
                      <a16:colId xmlns:a16="http://schemas.microsoft.com/office/drawing/2014/main" val="20002"/>
                    </a:ext>
                  </a:extLst>
                </a:gridCol>
                <a:gridCol w="1067244">
                  <a:extLst>
                    <a:ext uri="{9D8B030D-6E8A-4147-A177-3AD203B41FA5}">
                      <a16:colId xmlns:a16="http://schemas.microsoft.com/office/drawing/2014/main" val="20003"/>
                    </a:ext>
                  </a:extLst>
                </a:gridCol>
                <a:gridCol w="1067244">
                  <a:extLst>
                    <a:ext uri="{9D8B030D-6E8A-4147-A177-3AD203B41FA5}">
                      <a16:colId xmlns:a16="http://schemas.microsoft.com/office/drawing/2014/main" val="20004"/>
                    </a:ext>
                  </a:extLst>
                </a:gridCol>
                <a:gridCol w="1067244">
                  <a:extLst>
                    <a:ext uri="{9D8B030D-6E8A-4147-A177-3AD203B41FA5}">
                      <a16:colId xmlns:a16="http://schemas.microsoft.com/office/drawing/2014/main" val="20005"/>
                    </a:ext>
                  </a:extLst>
                </a:gridCol>
                <a:gridCol w="1067244">
                  <a:extLst>
                    <a:ext uri="{9D8B030D-6E8A-4147-A177-3AD203B41FA5}">
                      <a16:colId xmlns:a16="http://schemas.microsoft.com/office/drawing/2014/main" val="20006"/>
                    </a:ext>
                  </a:extLst>
                </a:gridCol>
                <a:gridCol w="1067244">
                  <a:extLst>
                    <a:ext uri="{9D8B030D-6E8A-4147-A177-3AD203B41FA5}">
                      <a16:colId xmlns:a16="http://schemas.microsoft.com/office/drawing/2014/main" val="20007"/>
                    </a:ext>
                  </a:extLst>
                </a:gridCol>
              </a:tblGrid>
              <a:tr h="750278">
                <a:tc>
                  <a:txBody>
                    <a:bodyPr/>
                    <a:lstStyle/>
                    <a:p>
                      <a:r>
                        <a:rPr lang="en-US" sz="1800" dirty="0" smtClean="0"/>
                        <a:t>Module</a:t>
                      </a:r>
                      <a:r>
                        <a:rPr lang="en-US" sz="1800" baseline="0" dirty="0" smtClean="0"/>
                        <a:t> position</a:t>
                      </a:r>
                      <a:endParaRPr lang="en-US" sz="1800" dirty="0" smtClean="0"/>
                    </a:p>
                  </a:txBody>
                  <a:tcPr/>
                </a:tc>
                <a:tc>
                  <a:txBody>
                    <a:bodyPr/>
                    <a:lstStyle/>
                    <a:p>
                      <a:pPr algn="ctr"/>
                      <a:r>
                        <a:rPr lang="en-US" sz="1800" dirty="0" smtClean="0"/>
                        <a:t>1</a:t>
                      </a:r>
                      <a:endParaRPr lang="en-US" sz="1800" dirty="0"/>
                    </a:p>
                  </a:txBody>
                  <a:tcPr/>
                </a:tc>
                <a:tc>
                  <a:txBody>
                    <a:bodyPr/>
                    <a:lstStyle/>
                    <a:p>
                      <a:pPr algn="ctr"/>
                      <a:r>
                        <a:rPr lang="en-US" sz="1800" dirty="0" smtClean="0"/>
                        <a:t>2</a:t>
                      </a:r>
                      <a:endParaRPr lang="en-US" sz="1800" dirty="0"/>
                    </a:p>
                  </a:txBody>
                  <a:tcPr/>
                </a:tc>
                <a:tc>
                  <a:txBody>
                    <a:bodyPr/>
                    <a:lstStyle/>
                    <a:p>
                      <a:pPr algn="ctr"/>
                      <a:r>
                        <a:rPr lang="en-US" sz="1800" dirty="0" smtClean="0"/>
                        <a:t>3</a:t>
                      </a:r>
                      <a:endParaRPr lang="en-US" sz="1800" dirty="0"/>
                    </a:p>
                  </a:txBody>
                  <a:tcPr/>
                </a:tc>
                <a:tc>
                  <a:txBody>
                    <a:bodyPr/>
                    <a:lstStyle/>
                    <a:p>
                      <a:pPr algn="ctr"/>
                      <a:r>
                        <a:rPr lang="en-US" sz="1800" dirty="0" smtClean="0"/>
                        <a:t>4</a:t>
                      </a:r>
                      <a:endParaRPr lang="en-US" sz="1800" dirty="0"/>
                    </a:p>
                  </a:txBody>
                  <a:tcPr/>
                </a:tc>
                <a:tc>
                  <a:txBody>
                    <a:bodyPr/>
                    <a:lstStyle/>
                    <a:p>
                      <a:pPr algn="ctr"/>
                      <a:r>
                        <a:rPr lang="en-US" sz="1800" dirty="0" smtClean="0"/>
                        <a:t>5</a:t>
                      </a:r>
                      <a:endParaRPr lang="en-US" sz="1800" dirty="0"/>
                    </a:p>
                  </a:txBody>
                  <a:tcPr/>
                </a:tc>
                <a:tc>
                  <a:txBody>
                    <a:bodyPr/>
                    <a:lstStyle/>
                    <a:p>
                      <a:pPr algn="ctr"/>
                      <a:r>
                        <a:rPr lang="en-US" sz="1800" dirty="0" smtClean="0"/>
                        <a:t>6</a:t>
                      </a:r>
                      <a:endParaRPr lang="en-US" sz="1800" dirty="0"/>
                    </a:p>
                  </a:txBody>
                  <a:tcPr/>
                </a:tc>
                <a:tc>
                  <a:txBody>
                    <a:bodyPr/>
                    <a:lstStyle/>
                    <a:p>
                      <a:pPr algn="ctr"/>
                      <a:r>
                        <a:rPr lang="en-US" sz="1800" dirty="0" smtClean="0"/>
                        <a:t>7</a:t>
                      </a:r>
                      <a:endParaRPr lang="en-US" sz="1800" dirty="0"/>
                    </a:p>
                  </a:txBody>
                  <a:tcPr/>
                </a:tc>
                <a:extLst>
                  <a:ext uri="{0D108BD9-81ED-4DB2-BD59-A6C34878D82A}">
                    <a16:rowId xmlns:a16="http://schemas.microsoft.com/office/drawing/2014/main" val="10000"/>
                  </a:ext>
                </a:extLst>
              </a:tr>
              <a:tr h="370840">
                <a:tc>
                  <a:txBody>
                    <a:bodyPr/>
                    <a:lstStyle/>
                    <a:p>
                      <a:r>
                        <a:rPr lang="en-US" sz="1800" dirty="0" smtClean="0"/>
                        <a:t>Summed current</a:t>
                      </a:r>
                      <a:endParaRPr lang="en-US" sz="1800" dirty="0"/>
                    </a:p>
                  </a:txBody>
                  <a:tcPr/>
                </a:tc>
                <a:tc>
                  <a:txBody>
                    <a:bodyPr/>
                    <a:lstStyle/>
                    <a:p>
                      <a:r>
                        <a:rPr lang="en-US" sz="1800" dirty="0" smtClean="0"/>
                        <a:t>6.517 A</a:t>
                      </a:r>
                      <a:endParaRPr lang="en-US" sz="1800" dirty="0"/>
                    </a:p>
                  </a:txBody>
                  <a:tcPr/>
                </a:tc>
                <a:tc>
                  <a:txBody>
                    <a:bodyPr/>
                    <a:lstStyle/>
                    <a:p>
                      <a:r>
                        <a:rPr lang="en-US" sz="1800" dirty="0" smtClean="0"/>
                        <a:t>5.586</a:t>
                      </a:r>
                      <a:r>
                        <a:rPr lang="en-US" sz="1800" baseline="0" dirty="0" smtClean="0"/>
                        <a:t> A</a:t>
                      </a:r>
                      <a:endParaRPr lang="en-US" sz="1800" dirty="0"/>
                    </a:p>
                  </a:txBody>
                  <a:tcPr/>
                </a:tc>
                <a:tc>
                  <a:txBody>
                    <a:bodyPr/>
                    <a:lstStyle/>
                    <a:p>
                      <a:r>
                        <a:rPr lang="en-US" sz="1800" dirty="0" smtClean="0"/>
                        <a:t>4.655 A</a:t>
                      </a:r>
                      <a:endParaRPr lang="en-US" sz="1800" dirty="0"/>
                    </a:p>
                  </a:txBody>
                  <a:tcPr/>
                </a:tc>
                <a:tc>
                  <a:txBody>
                    <a:bodyPr/>
                    <a:lstStyle/>
                    <a:p>
                      <a:r>
                        <a:rPr lang="en-US" sz="1800" dirty="0" smtClean="0"/>
                        <a:t>3.724 A</a:t>
                      </a:r>
                      <a:endParaRPr lang="en-US" sz="1800" dirty="0"/>
                    </a:p>
                  </a:txBody>
                  <a:tcPr/>
                </a:tc>
                <a:tc>
                  <a:txBody>
                    <a:bodyPr/>
                    <a:lstStyle/>
                    <a:p>
                      <a:r>
                        <a:rPr lang="en-US" sz="1800" dirty="0" smtClean="0"/>
                        <a:t>2.793 A</a:t>
                      </a:r>
                      <a:endParaRPr lang="en-US" sz="1800" dirty="0"/>
                    </a:p>
                  </a:txBody>
                  <a:tcPr/>
                </a:tc>
                <a:tc>
                  <a:txBody>
                    <a:bodyPr/>
                    <a:lstStyle/>
                    <a:p>
                      <a:r>
                        <a:rPr lang="en-US" sz="1800" dirty="0" smtClean="0"/>
                        <a:t>1.862 A</a:t>
                      </a:r>
                      <a:endParaRPr lang="en-US" sz="1800" dirty="0"/>
                    </a:p>
                  </a:txBody>
                  <a:tcPr/>
                </a:tc>
                <a:tc>
                  <a:txBody>
                    <a:bodyPr/>
                    <a:lstStyle/>
                    <a:p>
                      <a:r>
                        <a:rPr lang="en-US" sz="1800" dirty="0" smtClean="0"/>
                        <a:t>0.931</a:t>
                      </a:r>
                      <a:r>
                        <a:rPr lang="en-US" sz="1800" baseline="0" dirty="0" smtClean="0"/>
                        <a:t> A</a:t>
                      </a:r>
                      <a:endParaRPr lang="en-US" sz="1800" dirty="0"/>
                    </a:p>
                  </a:txBody>
                  <a:tcPr/>
                </a:tc>
                <a:extLst>
                  <a:ext uri="{0D108BD9-81ED-4DB2-BD59-A6C34878D82A}">
                    <a16:rowId xmlns:a16="http://schemas.microsoft.com/office/drawing/2014/main" val="10001"/>
                  </a:ext>
                </a:extLst>
              </a:tr>
              <a:tr h="370840">
                <a:tc>
                  <a:txBody>
                    <a:bodyPr/>
                    <a:lstStyle/>
                    <a:p>
                      <a:r>
                        <a:rPr lang="en-US" sz="1800" dirty="0" smtClean="0"/>
                        <a:t>Voltage drop</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3.9 mV</a:t>
                      </a:r>
                    </a:p>
                  </a:txBody>
                  <a:tcPr/>
                </a:tc>
                <a:tc>
                  <a:txBody>
                    <a:bodyPr/>
                    <a:lstStyle/>
                    <a:p>
                      <a:r>
                        <a:rPr lang="en-US" sz="1800" dirty="0" smtClean="0"/>
                        <a:t>11.2 mV</a:t>
                      </a:r>
                      <a:endParaRPr lang="en-US" sz="1800" dirty="0"/>
                    </a:p>
                  </a:txBody>
                  <a:tcPr/>
                </a:tc>
                <a:tc>
                  <a:txBody>
                    <a:bodyPr/>
                    <a:lstStyle/>
                    <a:p>
                      <a:r>
                        <a:rPr lang="en-US" sz="1800" dirty="0" smtClean="0"/>
                        <a:t>9.3 mV</a:t>
                      </a:r>
                      <a:endParaRPr lang="en-US" sz="1800" dirty="0"/>
                    </a:p>
                  </a:txBody>
                  <a:tcPr/>
                </a:tc>
                <a:tc>
                  <a:txBody>
                    <a:bodyPr/>
                    <a:lstStyle/>
                    <a:p>
                      <a:r>
                        <a:rPr lang="en-US" sz="1800" dirty="0" smtClean="0"/>
                        <a:t>7.4 mV</a:t>
                      </a:r>
                      <a:endParaRPr lang="en-US" sz="1800" dirty="0"/>
                    </a:p>
                  </a:txBody>
                  <a:tcPr/>
                </a:tc>
                <a:tc>
                  <a:txBody>
                    <a:bodyPr/>
                    <a:lstStyle/>
                    <a:p>
                      <a:r>
                        <a:rPr lang="en-US" sz="1800" dirty="0" smtClean="0"/>
                        <a:t>5.6 mV</a:t>
                      </a:r>
                      <a:endParaRPr lang="en-US" sz="1800" dirty="0"/>
                    </a:p>
                  </a:txBody>
                  <a:tcPr/>
                </a:tc>
                <a:tc>
                  <a:txBody>
                    <a:bodyPr/>
                    <a:lstStyle/>
                    <a:p>
                      <a:r>
                        <a:rPr lang="en-US" sz="1800" dirty="0" smtClean="0"/>
                        <a:t>3.7 mV</a:t>
                      </a:r>
                      <a:endParaRPr lang="en-US" sz="1800" dirty="0"/>
                    </a:p>
                  </a:txBody>
                  <a:tcPr/>
                </a:tc>
                <a:tc>
                  <a:txBody>
                    <a:bodyPr/>
                    <a:lstStyle/>
                    <a:p>
                      <a:r>
                        <a:rPr lang="en-US" sz="1800" dirty="0" smtClean="0"/>
                        <a:t>1.9</a:t>
                      </a:r>
                      <a:r>
                        <a:rPr lang="en-US" sz="1800" baseline="0" dirty="0" smtClean="0"/>
                        <a:t> mV</a:t>
                      </a:r>
                      <a:endParaRPr lang="en-US" sz="1800" dirty="0"/>
                    </a:p>
                  </a:txBody>
                  <a:tcPr/>
                </a:tc>
                <a:extLst>
                  <a:ext uri="{0D108BD9-81ED-4DB2-BD59-A6C34878D82A}">
                    <a16:rowId xmlns:a16="http://schemas.microsoft.com/office/drawing/2014/main" val="10002"/>
                  </a:ext>
                </a:extLst>
              </a:tr>
            </a:tbl>
          </a:graphicData>
        </a:graphic>
      </p:graphicFrame>
      <p:sp>
        <p:nvSpPr>
          <p:cNvPr id="25" name="TextBox 24"/>
          <p:cNvSpPr txBox="1"/>
          <p:nvPr/>
        </p:nvSpPr>
        <p:spPr>
          <a:xfrm>
            <a:off x="1359112" y="921730"/>
            <a:ext cx="8691474"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All power returns are common</a:t>
            </a:r>
          </a:p>
          <a:p>
            <a:pPr marL="285750" indent="-285750">
              <a:buFont typeface="Arial" panose="020B0604020202020204" pitchFamily="34" charset="0"/>
              <a:buChar char="•"/>
            </a:pPr>
            <a:r>
              <a:rPr lang="en-US" sz="2000" dirty="0" smtClean="0"/>
              <a:t>Power </a:t>
            </a:r>
            <a:r>
              <a:rPr lang="en-US" sz="2000" dirty="0" smtClean="0"/>
              <a:t>bus return broken into module length segments. </a:t>
            </a:r>
          </a:p>
          <a:p>
            <a:pPr marL="285750" indent="-285750">
              <a:buFont typeface="Arial" panose="020B0604020202020204" pitchFamily="34" charset="0"/>
              <a:buChar char="•"/>
            </a:pPr>
            <a:r>
              <a:rPr lang="en-US" sz="2000" dirty="0" smtClean="0"/>
              <a:t>Each conductor is 210.9 mm long, 30.4 mm wide and 0.1 mm thick</a:t>
            </a:r>
          </a:p>
          <a:p>
            <a:pPr marL="285750" indent="-285750">
              <a:buFont typeface="Arial" panose="020B0604020202020204" pitchFamily="34" charset="0"/>
              <a:buChar char="•"/>
            </a:pPr>
            <a:r>
              <a:rPr lang="en-US" sz="2000" dirty="0" smtClean="0"/>
              <a:t>(note that first segment has connection close to the beginning of the power bus and lower resistance)</a:t>
            </a:r>
            <a:endParaRPr lang="en-US" sz="2000" dirty="0"/>
          </a:p>
        </p:txBody>
      </p:sp>
      <p:sp>
        <p:nvSpPr>
          <p:cNvPr id="26" name="TextBox 25"/>
          <p:cNvSpPr txBox="1"/>
          <p:nvPr/>
        </p:nvSpPr>
        <p:spPr>
          <a:xfrm>
            <a:off x="3078126" y="5627075"/>
            <a:ext cx="4901791" cy="400110"/>
          </a:xfrm>
          <a:prstGeom prst="rect">
            <a:avLst/>
          </a:prstGeom>
          <a:noFill/>
        </p:spPr>
        <p:txBody>
          <a:bodyPr wrap="none" rtlCol="0">
            <a:spAutoFit/>
          </a:bodyPr>
          <a:lstStyle/>
          <a:p>
            <a:r>
              <a:rPr lang="en-US" sz="2000" dirty="0" smtClean="0"/>
              <a:t>Sum to get voltage drop at particular location</a:t>
            </a:r>
            <a:endParaRPr lang="en-US" sz="2000" dirty="0"/>
          </a:p>
        </p:txBody>
      </p:sp>
    </p:spTree>
    <p:extLst>
      <p:ext uri="{BB962C8B-B14F-4D97-AF65-F5344CB8AC3E}">
        <p14:creationId xmlns:p14="http://schemas.microsoft.com/office/powerpoint/2010/main" val="548601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3" name="Footer Placeholder 2"/>
          <p:cNvSpPr>
            <a:spLocks noGrp="1"/>
          </p:cNvSpPr>
          <p:nvPr>
            <p:ph type="ftr" sz="quarter" idx="11"/>
          </p:nvPr>
        </p:nvSpPr>
        <p:spPr/>
        <p:txBody>
          <a:bodyPr/>
          <a:lstStyle/>
          <a:p>
            <a:r>
              <a:rPr lang="en-US" smtClean="0"/>
              <a:t>Power Distribution - LG</a:t>
            </a:r>
            <a:endParaRPr lang="en-US" dirty="0"/>
          </a:p>
        </p:txBody>
      </p:sp>
      <p:sp>
        <p:nvSpPr>
          <p:cNvPr id="4" name="Slide Number Placeholder 3"/>
          <p:cNvSpPr>
            <a:spLocks noGrp="1"/>
          </p:cNvSpPr>
          <p:nvPr>
            <p:ph type="sldNum" sz="quarter" idx="12"/>
          </p:nvPr>
        </p:nvSpPr>
        <p:spPr/>
        <p:txBody>
          <a:bodyPr/>
          <a:lstStyle/>
          <a:p>
            <a:fld id="{B7F62631-D247-0E44-B808-5D23CBBA66F7}" type="slidenum">
              <a:rPr lang="en-US" smtClean="0"/>
              <a:pPr/>
              <a:t>26</a:t>
            </a:fld>
            <a:endParaRPr lang="en-US"/>
          </a:p>
        </p:txBody>
      </p:sp>
      <p:sp>
        <p:nvSpPr>
          <p:cNvPr id="6" name="Text Box 4"/>
          <p:cNvSpPr txBox="1">
            <a:spLocks noChangeArrowheads="1"/>
          </p:cNvSpPr>
          <p:nvPr/>
        </p:nvSpPr>
        <p:spPr bwMode="auto">
          <a:xfrm>
            <a:off x="288001" y="82055"/>
            <a:ext cx="4072525" cy="584775"/>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Voltage drops in system</a:t>
            </a:r>
            <a:endParaRPr lang="en-US" sz="3200" b="0" dirty="0">
              <a:latin typeface="Calibri Light" panose="020F0302020204030204" pitchFamily="34" charset="0"/>
              <a:cs typeface="Calibri" charset="0"/>
            </a:endParaRPr>
          </a:p>
        </p:txBody>
      </p:sp>
      <p:sp>
        <p:nvSpPr>
          <p:cNvPr id="48" name="Rectangle 47"/>
          <p:cNvSpPr/>
          <p:nvPr/>
        </p:nvSpPr>
        <p:spPr>
          <a:xfrm>
            <a:off x="1249441" y="1335869"/>
            <a:ext cx="996327" cy="50829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
            </a:r>
            <a:br>
              <a:rPr lang="en-US" sz="1800" dirty="0" smtClean="0"/>
            </a:br>
            <a:r>
              <a:rPr lang="en-US" sz="1800" dirty="0" smtClean="0">
                <a:solidFill>
                  <a:schemeClr val="tx1"/>
                </a:solidFill>
              </a:rPr>
              <a:t>PB</a:t>
            </a:r>
          </a:p>
          <a:p>
            <a:pPr algn="ctr"/>
            <a:r>
              <a:rPr lang="en-US" sz="1800" dirty="0" smtClean="0">
                <a:solidFill>
                  <a:schemeClr val="tx1"/>
                </a:solidFill>
              </a:rPr>
              <a:t>Out</a:t>
            </a:r>
            <a:endParaRPr lang="en-US" sz="1800" dirty="0">
              <a:solidFill>
                <a:schemeClr val="tx1"/>
              </a:solidFill>
            </a:endParaRPr>
          </a:p>
        </p:txBody>
      </p:sp>
      <p:sp>
        <p:nvSpPr>
          <p:cNvPr id="49" name="Rectangle 48"/>
          <p:cNvSpPr/>
          <p:nvPr/>
        </p:nvSpPr>
        <p:spPr>
          <a:xfrm>
            <a:off x="4182145" y="1552064"/>
            <a:ext cx="999872" cy="9781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FB</a:t>
            </a:r>
          </a:p>
          <a:p>
            <a:pPr algn="ctr"/>
            <a:r>
              <a:rPr lang="en-US" sz="1800" dirty="0">
                <a:solidFill>
                  <a:schemeClr val="tx1"/>
                </a:solidFill>
              </a:rPr>
              <a:t>11 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50" name="Rectangle 49"/>
          <p:cNvSpPr/>
          <p:nvPr/>
        </p:nvSpPr>
        <p:spPr>
          <a:xfrm>
            <a:off x="7092333" y="1676528"/>
            <a:ext cx="4177553" cy="735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Power Bus supply</a:t>
            </a:r>
            <a:endParaRPr lang="en-US" sz="1800" dirty="0">
              <a:solidFill>
                <a:schemeClr val="tx1"/>
              </a:solidFill>
            </a:endParaRPr>
          </a:p>
        </p:txBody>
      </p:sp>
      <p:sp>
        <p:nvSpPr>
          <p:cNvPr id="51" name="TextBox 50"/>
          <p:cNvSpPr txBox="1"/>
          <p:nvPr/>
        </p:nvSpPr>
        <p:spPr>
          <a:xfrm>
            <a:off x="2882406" y="2017873"/>
            <a:ext cx="843501" cy="369332"/>
          </a:xfrm>
          <a:prstGeom prst="rect">
            <a:avLst/>
          </a:prstGeom>
          <a:noFill/>
        </p:spPr>
        <p:txBody>
          <a:bodyPr wrap="none" rtlCol="0">
            <a:spAutoFit/>
          </a:bodyPr>
          <a:lstStyle/>
          <a:p>
            <a:r>
              <a:rPr lang="en-US" sz="1800" dirty="0" smtClean="0"/>
              <a:t>0.768A</a:t>
            </a:r>
            <a:endParaRPr lang="en-US" sz="1800" dirty="0"/>
          </a:p>
        </p:txBody>
      </p:sp>
      <p:sp>
        <p:nvSpPr>
          <p:cNvPr id="52" name="Rectangle 51"/>
          <p:cNvSpPr/>
          <p:nvPr/>
        </p:nvSpPr>
        <p:spPr>
          <a:xfrm>
            <a:off x="5182018" y="1676528"/>
            <a:ext cx="1910316" cy="735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PB extension</a:t>
            </a:r>
          </a:p>
          <a:p>
            <a:pPr algn="ctr"/>
            <a:r>
              <a:rPr lang="en-US" sz="1800" dirty="0" smtClean="0">
                <a:solidFill>
                  <a:schemeClr val="tx1"/>
                </a:solidFill>
              </a:rPr>
              <a:t>17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53" name="TextBox 52"/>
          <p:cNvSpPr txBox="1"/>
          <p:nvPr/>
        </p:nvSpPr>
        <p:spPr>
          <a:xfrm>
            <a:off x="7303191" y="1335869"/>
            <a:ext cx="3755836" cy="369332"/>
          </a:xfrm>
          <a:prstGeom prst="rect">
            <a:avLst/>
          </a:prstGeom>
          <a:noFill/>
        </p:spPr>
        <p:txBody>
          <a:bodyPr wrap="none" rtlCol="0">
            <a:spAutoFit/>
          </a:bodyPr>
          <a:lstStyle/>
          <a:p>
            <a:r>
              <a:rPr lang="en-US" sz="1800" dirty="0" smtClean="0"/>
              <a:t>Voltage drops come from spreadsheet</a:t>
            </a:r>
            <a:endParaRPr lang="en-US" sz="1800" dirty="0"/>
          </a:p>
        </p:txBody>
      </p:sp>
      <p:sp>
        <p:nvSpPr>
          <p:cNvPr id="54" name="Rectangle 53"/>
          <p:cNvSpPr/>
          <p:nvPr/>
        </p:nvSpPr>
        <p:spPr>
          <a:xfrm>
            <a:off x="7386088" y="2411634"/>
            <a:ext cx="723634" cy="1184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Cross piece</a:t>
            </a:r>
          </a:p>
          <a:p>
            <a:pPr algn="ctr"/>
            <a:r>
              <a:rPr lang="en-US" sz="1800" dirty="0" smtClean="0">
                <a:solidFill>
                  <a:schemeClr val="tx1"/>
                </a:solidFill>
              </a:rPr>
              <a:t>5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55" name="Rectangle 54"/>
          <p:cNvSpPr/>
          <p:nvPr/>
        </p:nvSpPr>
        <p:spPr>
          <a:xfrm>
            <a:off x="8577561" y="2411633"/>
            <a:ext cx="723634" cy="1184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Cross piece</a:t>
            </a:r>
          </a:p>
          <a:p>
            <a:pPr algn="ctr"/>
            <a:r>
              <a:rPr lang="en-US" sz="1800" dirty="0" smtClean="0">
                <a:solidFill>
                  <a:schemeClr val="tx1"/>
                </a:solidFill>
              </a:rPr>
              <a:t>5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56" name="Rectangle 55"/>
          <p:cNvSpPr/>
          <p:nvPr/>
        </p:nvSpPr>
        <p:spPr>
          <a:xfrm>
            <a:off x="7186567" y="3596224"/>
            <a:ext cx="2464875" cy="6694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Module</a:t>
            </a:r>
          </a:p>
          <a:p>
            <a:pPr algn="ctr"/>
            <a:r>
              <a:rPr lang="en-US" sz="1800" dirty="0" smtClean="0">
                <a:solidFill>
                  <a:schemeClr val="tx1"/>
                </a:solidFill>
              </a:rPr>
              <a:t>?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57" name="Rectangle 56"/>
          <p:cNvSpPr/>
          <p:nvPr/>
        </p:nvSpPr>
        <p:spPr>
          <a:xfrm>
            <a:off x="2245768" y="1736730"/>
            <a:ext cx="1936375" cy="2937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Wire 66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58" name="TextBox 57"/>
          <p:cNvSpPr txBox="1"/>
          <p:nvPr/>
        </p:nvSpPr>
        <p:spPr>
          <a:xfrm>
            <a:off x="288001" y="592712"/>
            <a:ext cx="10036053" cy="646331"/>
          </a:xfrm>
          <a:prstGeom prst="rect">
            <a:avLst/>
          </a:prstGeom>
          <a:noFill/>
        </p:spPr>
        <p:txBody>
          <a:bodyPr wrap="square" rtlCol="0">
            <a:spAutoFit/>
          </a:bodyPr>
          <a:lstStyle/>
          <a:p>
            <a:r>
              <a:rPr lang="en-US" sz="1800" dirty="0" smtClean="0"/>
              <a:t>OL Fixed voltage drops for digital power (VDDD) at nominal operating </a:t>
            </a:r>
            <a:r>
              <a:rPr lang="en-US" sz="1800" dirty="0"/>
              <a:t>condition </a:t>
            </a:r>
            <a:endParaRPr lang="en-US" sz="1800" dirty="0" smtClean="0"/>
          </a:p>
          <a:p>
            <a:r>
              <a:rPr lang="en-US" sz="1800" dirty="0" smtClean="0"/>
              <a:t>(</a:t>
            </a:r>
            <a:r>
              <a:rPr lang="en-US" sz="1800" dirty="0" smtClean="0"/>
              <a:t>VDDD=0.768A</a:t>
            </a:r>
            <a:r>
              <a:rPr lang="en-US" sz="1800" dirty="0"/>
              <a:t>, </a:t>
            </a:r>
            <a:r>
              <a:rPr lang="en-US" sz="1800" dirty="0" smtClean="0"/>
              <a:t>VDDA=0.163A</a:t>
            </a:r>
            <a:r>
              <a:rPr lang="en-US" sz="1800" dirty="0" smtClean="0"/>
              <a:t>, calculated from geometry and material)</a:t>
            </a:r>
            <a:endParaRPr lang="en-US" sz="1800" dirty="0"/>
          </a:p>
        </p:txBody>
      </p:sp>
      <p:sp>
        <p:nvSpPr>
          <p:cNvPr id="59" name="TextBox 58"/>
          <p:cNvSpPr txBox="1"/>
          <p:nvPr/>
        </p:nvSpPr>
        <p:spPr>
          <a:xfrm>
            <a:off x="2734668" y="1362635"/>
            <a:ext cx="962123" cy="369332"/>
          </a:xfrm>
          <a:prstGeom prst="rect">
            <a:avLst/>
          </a:prstGeom>
          <a:noFill/>
        </p:spPr>
        <p:txBody>
          <a:bodyPr wrap="none" rtlCol="0">
            <a:spAutoFit/>
          </a:bodyPr>
          <a:lstStyle/>
          <a:p>
            <a:r>
              <a:rPr lang="en-US" sz="1800" dirty="0" smtClean="0"/>
              <a:t>50.7 </a:t>
            </a:r>
            <a:r>
              <a:rPr lang="en-US" sz="1800" dirty="0" smtClean="0"/>
              <a:t>mV</a:t>
            </a:r>
            <a:endParaRPr lang="en-US" sz="1800" dirty="0"/>
          </a:p>
        </p:txBody>
      </p:sp>
      <p:sp>
        <p:nvSpPr>
          <p:cNvPr id="60" name="TextBox 59"/>
          <p:cNvSpPr txBox="1"/>
          <p:nvPr/>
        </p:nvSpPr>
        <p:spPr>
          <a:xfrm>
            <a:off x="4302370" y="1177969"/>
            <a:ext cx="845103" cy="369332"/>
          </a:xfrm>
          <a:prstGeom prst="rect">
            <a:avLst/>
          </a:prstGeom>
          <a:noFill/>
        </p:spPr>
        <p:txBody>
          <a:bodyPr wrap="none" rtlCol="0">
            <a:spAutoFit/>
          </a:bodyPr>
          <a:lstStyle/>
          <a:p>
            <a:r>
              <a:rPr lang="en-US" sz="1800" dirty="0" smtClean="0"/>
              <a:t>8.4 </a:t>
            </a:r>
            <a:r>
              <a:rPr lang="en-US" sz="1800" dirty="0" smtClean="0"/>
              <a:t>mV</a:t>
            </a:r>
            <a:endParaRPr lang="en-US" sz="1800" dirty="0"/>
          </a:p>
        </p:txBody>
      </p:sp>
      <p:sp>
        <p:nvSpPr>
          <p:cNvPr id="61" name="TextBox 60"/>
          <p:cNvSpPr txBox="1"/>
          <p:nvPr/>
        </p:nvSpPr>
        <p:spPr>
          <a:xfrm>
            <a:off x="5578325" y="1339462"/>
            <a:ext cx="962123" cy="369332"/>
          </a:xfrm>
          <a:prstGeom prst="rect">
            <a:avLst/>
          </a:prstGeom>
          <a:noFill/>
        </p:spPr>
        <p:txBody>
          <a:bodyPr wrap="none" rtlCol="0">
            <a:spAutoFit/>
          </a:bodyPr>
          <a:lstStyle/>
          <a:p>
            <a:r>
              <a:rPr lang="en-US" sz="1800" dirty="0" smtClean="0"/>
              <a:t>13.1 </a:t>
            </a:r>
            <a:r>
              <a:rPr lang="en-US" sz="1800" dirty="0" smtClean="0"/>
              <a:t>mV</a:t>
            </a:r>
            <a:endParaRPr lang="en-US" sz="1800" dirty="0"/>
          </a:p>
        </p:txBody>
      </p:sp>
      <p:sp>
        <p:nvSpPr>
          <p:cNvPr id="62" name="Oval 61"/>
          <p:cNvSpPr/>
          <p:nvPr/>
        </p:nvSpPr>
        <p:spPr>
          <a:xfrm>
            <a:off x="6881474" y="2604688"/>
            <a:ext cx="2769968" cy="765544"/>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TextBox 62"/>
          <p:cNvSpPr txBox="1"/>
          <p:nvPr/>
        </p:nvSpPr>
        <p:spPr>
          <a:xfrm>
            <a:off x="9651442" y="2773558"/>
            <a:ext cx="845103" cy="369332"/>
          </a:xfrm>
          <a:prstGeom prst="rect">
            <a:avLst/>
          </a:prstGeom>
          <a:noFill/>
        </p:spPr>
        <p:txBody>
          <a:bodyPr wrap="none" rtlCol="0">
            <a:spAutoFit/>
          </a:bodyPr>
          <a:lstStyle/>
          <a:p>
            <a:r>
              <a:rPr lang="en-US" sz="1800" dirty="0" smtClean="0"/>
              <a:t>2.0 mV</a:t>
            </a:r>
            <a:endParaRPr lang="en-US" sz="1800" dirty="0"/>
          </a:p>
        </p:txBody>
      </p:sp>
      <p:sp>
        <p:nvSpPr>
          <p:cNvPr id="64" name="Rectangle 63"/>
          <p:cNvSpPr/>
          <p:nvPr/>
        </p:nvSpPr>
        <p:spPr>
          <a:xfrm>
            <a:off x="7386088" y="4265659"/>
            <a:ext cx="723634" cy="1184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Cross piece</a:t>
            </a:r>
          </a:p>
          <a:p>
            <a:pPr algn="ctr"/>
            <a:r>
              <a:rPr lang="en-US" sz="1800" dirty="0" smtClean="0">
                <a:solidFill>
                  <a:schemeClr val="tx1"/>
                </a:solidFill>
              </a:rPr>
              <a:t>5m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65" name="Rectangle 64"/>
          <p:cNvSpPr/>
          <p:nvPr/>
        </p:nvSpPr>
        <p:spPr>
          <a:xfrm>
            <a:off x="8577561" y="4265658"/>
            <a:ext cx="723634" cy="1184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Cross piece</a:t>
            </a:r>
          </a:p>
          <a:p>
            <a:pPr algn="ctr"/>
            <a:r>
              <a:rPr lang="en-US" sz="1800" dirty="0" smtClean="0">
                <a:solidFill>
                  <a:schemeClr val="tx1"/>
                </a:solidFill>
              </a:rPr>
              <a:t>5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66" name="Oval 65"/>
          <p:cNvSpPr/>
          <p:nvPr/>
        </p:nvSpPr>
        <p:spPr>
          <a:xfrm>
            <a:off x="6881474" y="4458713"/>
            <a:ext cx="2769968" cy="765544"/>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Rectangle 66"/>
          <p:cNvSpPr/>
          <p:nvPr/>
        </p:nvSpPr>
        <p:spPr>
          <a:xfrm>
            <a:off x="7092333" y="5448789"/>
            <a:ext cx="4177553" cy="735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Power Bus return</a:t>
            </a:r>
            <a:endParaRPr lang="en-US" sz="1800" dirty="0">
              <a:solidFill>
                <a:schemeClr val="tx1"/>
              </a:solidFill>
            </a:endParaRPr>
          </a:p>
        </p:txBody>
      </p:sp>
      <p:sp>
        <p:nvSpPr>
          <p:cNvPr id="68" name="Rectangle 67"/>
          <p:cNvSpPr/>
          <p:nvPr/>
        </p:nvSpPr>
        <p:spPr>
          <a:xfrm>
            <a:off x="5182018" y="5448789"/>
            <a:ext cx="1910316" cy="735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PB extension</a:t>
            </a:r>
          </a:p>
          <a:p>
            <a:pPr algn="ctr"/>
            <a:r>
              <a:rPr lang="en-US" sz="1800" dirty="0">
                <a:solidFill>
                  <a:schemeClr val="tx1"/>
                </a:solidFill>
              </a:rPr>
              <a:t>1.54 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69" name="Rectangle 68"/>
          <p:cNvSpPr/>
          <p:nvPr/>
        </p:nvSpPr>
        <p:spPr>
          <a:xfrm>
            <a:off x="4182145" y="5327244"/>
            <a:ext cx="999872" cy="9781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FB</a:t>
            </a:r>
          </a:p>
          <a:p>
            <a:pPr algn="ctr"/>
            <a:r>
              <a:rPr lang="en-US" sz="1800" dirty="0">
                <a:solidFill>
                  <a:schemeClr val="tx1"/>
                </a:solidFill>
              </a:rPr>
              <a:t>0.7 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70" name="Rectangle 69"/>
          <p:cNvSpPr/>
          <p:nvPr/>
        </p:nvSpPr>
        <p:spPr>
          <a:xfrm>
            <a:off x="2245768" y="5645510"/>
            <a:ext cx="1936375" cy="2937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Wire </a:t>
            </a:r>
            <a:r>
              <a:rPr lang="en-US" sz="1800" dirty="0">
                <a:solidFill>
                  <a:schemeClr val="tx1"/>
                </a:solidFill>
              </a:rPr>
              <a:t>5.75 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71" name="TextBox 70"/>
          <p:cNvSpPr txBox="1"/>
          <p:nvPr/>
        </p:nvSpPr>
        <p:spPr>
          <a:xfrm>
            <a:off x="7333445" y="6177530"/>
            <a:ext cx="3075970" cy="369332"/>
          </a:xfrm>
          <a:prstGeom prst="rect">
            <a:avLst/>
          </a:prstGeom>
          <a:noFill/>
        </p:spPr>
        <p:txBody>
          <a:bodyPr wrap="none" rtlCol="0">
            <a:spAutoFit/>
          </a:bodyPr>
          <a:lstStyle/>
          <a:p>
            <a:r>
              <a:rPr lang="en-US" sz="1800" dirty="0" smtClean="0"/>
              <a:t>Voltage drops come from table</a:t>
            </a:r>
            <a:endParaRPr lang="en-US" sz="1800" dirty="0"/>
          </a:p>
        </p:txBody>
      </p:sp>
      <p:sp>
        <p:nvSpPr>
          <p:cNvPr id="72" name="TextBox 71"/>
          <p:cNvSpPr txBox="1"/>
          <p:nvPr/>
        </p:nvSpPr>
        <p:spPr>
          <a:xfrm>
            <a:off x="9651442" y="4634283"/>
            <a:ext cx="845103" cy="369332"/>
          </a:xfrm>
          <a:prstGeom prst="rect">
            <a:avLst/>
          </a:prstGeom>
          <a:noFill/>
        </p:spPr>
        <p:txBody>
          <a:bodyPr wrap="none" rtlCol="0">
            <a:spAutoFit/>
          </a:bodyPr>
          <a:lstStyle/>
          <a:p>
            <a:r>
              <a:rPr lang="en-US" sz="1800" dirty="0" smtClean="0"/>
              <a:t>2.0 mV</a:t>
            </a:r>
            <a:endParaRPr lang="en-US" sz="1800" dirty="0"/>
          </a:p>
        </p:txBody>
      </p:sp>
      <p:sp>
        <p:nvSpPr>
          <p:cNvPr id="73" name="TextBox 72"/>
          <p:cNvSpPr txBox="1"/>
          <p:nvPr/>
        </p:nvSpPr>
        <p:spPr>
          <a:xfrm>
            <a:off x="5036915" y="4195154"/>
            <a:ext cx="1859355" cy="646331"/>
          </a:xfrm>
          <a:prstGeom prst="rect">
            <a:avLst/>
          </a:prstGeom>
          <a:noFill/>
        </p:spPr>
        <p:txBody>
          <a:bodyPr wrap="none" rtlCol="0">
            <a:spAutoFit/>
          </a:bodyPr>
          <a:lstStyle/>
          <a:p>
            <a:r>
              <a:rPr lang="en-US" sz="1800" dirty="0" smtClean="0"/>
              <a:t>1.43 mV per </a:t>
            </a:r>
          </a:p>
          <a:p>
            <a:r>
              <a:rPr lang="en-US" sz="1800" dirty="0" smtClean="0"/>
              <a:t>operating module</a:t>
            </a:r>
            <a:endParaRPr lang="en-US" sz="1800" dirty="0"/>
          </a:p>
        </p:txBody>
      </p:sp>
      <p:sp>
        <p:nvSpPr>
          <p:cNvPr id="74" name="TextBox 73"/>
          <p:cNvSpPr txBox="1"/>
          <p:nvPr/>
        </p:nvSpPr>
        <p:spPr>
          <a:xfrm>
            <a:off x="3829838" y="3532581"/>
            <a:ext cx="1859355" cy="646331"/>
          </a:xfrm>
          <a:prstGeom prst="rect">
            <a:avLst/>
          </a:prstGeom>
          <a:noFill/>
        </p:spPr>
        <p:txBody>
          <a:bodyPr wrap="none" rtlCol="0">
            <a:spAutoFit/>
          </a:bodyPr>
          <a:lstStyle/>
          <a:p>
            <a:r>
              <a:rPr lang="en-US" sz="1800" dirty="0" smtClean="0"/>
              <a:t>0.65 mV per</a:t>
            </a:r>
          </a:p>
          <a:p>
            <a:r>
              <a:rPr lang="en-US" sz="1800" dirty="0"/>
              <a:t>o</a:t>
            </a:r>
            <a:r>
              <a:rPr lang="en-US" sz="1800" dirty="0" smtClean="0"/>
              <a:t>perating module</a:t>
            </a:r>
            <a:endParaRPr lang="en-US" sz="1800" dirty="0"/>
          </a:p>
        </p:txBody>
      </p:sp>
      <p:cxnSp>
        <p:nvCxnSpPr>
          <p:cNvPr id="75" name="Straight Arrow Connector 74"/>
          <p:cNvCxnSpPr>
            <a:stCxn id="73" idx="2"/>
            <a:endCxn id="68" idx="0"/>
          </p:cNvCxnSpPr>
          <p:nvPr/>
        </p:nvCxnSpPr>
        <p:spPr>
          <a:xfrm>
            <a:off x="5966593" y="4841485"/>
            <a:ext cx="170583" cy="6073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4" idx="2"/>
            <a:endCxn id="69" idx="0"/>
          </p:cNvCxnSpPr>
          <p:nvPr/>
        </p:nvCxnSpPr>
        <p:spPr>
          <a:xfrm flipH="1">
            <a:off x="4682081" y="4178912"/>
            <a:ext cx="77435" cy="11483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501971" y="4206217"/>
            <a:ext cx="1859355" cy="646331"/>
          </a:xfrm>
          <a:prstGeom prst="rect">
            <a:avLst/>
          </a:prstGeom>
          <a:noFill/>
        </p:spPr>
        <p:txBody>
          <a:bodyPr wrap="none" rtlCol="0">
            <a:spAutoFit/>
          </a:bodyPr>
          <a:lstStyle/>
          <a:p>
            <a:r>
              <a:rPr lang="en-US" sz="1800" dirty="0" smtClean="0"/>
              <a:t>5.35 mV per</a:t>
            </a:r>
          </a:p>
          <a:p>
            <a:r>
              <a:rPr lang="en-US" sz="1800" dirty="0"/>
              <a:t>o</a:t>
            </a:r>
            <a:r>
              <a:rPr lang="en-US" sz="1800" dirty="0" smtClean="0"/>
              <a:t>perating module</a:t>
            </a:r>
            <a:endParaRPr lang="en-US" sz="1800" dirty="0"/>
          </a:p>
        </p:txBody>
      </p:sp>
      <p:cxnSp>
        <p:nvCxnSpPr>
          <p:cNvPr id="78" name="Straight Arrow Connector 77"/>
          <p:cNvCxnSpPr>
            <a:stCxn id="77" idx="2"/>
            <a:endCxn id="70" idx="0"/>
          </p:cNvCxnSpPr>
          <p:nvPr/>
        </p:nvCxnSpPr>
        <p:spPr>
          <a:xfrm flipH="1">
            <a:off x="3213956" y="4852548"/>
            <a:ext cx="217693" cy="792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243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3" name="Footer Placeholder 2"/>
          <p:cNvSpPr>
            <a:spLocks noGrp="1"/>
          </p:cNvSpPr>
          <p:nvPr>
            <p:ph type="ftr" sz="quarter" idx="11"/>
          </p:nvPr>
        </p:nvSpPr>
        <p:spPr/>
        <p:txBody>
          <a:bodyPr/>
          <a:lstStyle/>
          <a:p>
            <a:r>
              <a:rPr lang="en-US" smtClean="0"/>
              <a:t>Power Distribution - LG</a:t>
            </a:r>
            <a:endParaRPr lang="en-US" dirty="0"/>
          </a:p>
        </p:txBody>
      </p:sp>
      <p:sp>
        <p:nvSpPr>
          <p:cNvPr id="4" name="Slide Number Placeholder 3"/>
          <p:cNvSpPr>
            <a:spLocks noGrp="1"/>
          </p:cNvSpPr>
          <p:nvPr>
            <p:ph type="sldNum" sz="quarter" idx="12"/>
          </p:nvPr>
        </p:nvSpPr>
        <p:spPr/>
        <p:txBody>
          <a:bodyPr/>
          <a:lstStyle/>
          <a:p>
            <a:fld id="{B7F62631-D247-0E44-B808-5D23CBBA66F7}" type="slidenum">
              <a:rPr lang="en-US" smtClean="0"/>
              <a:pPr/>
              <a:t>27</a:t>
            </a:fld>
            <a:endParaRPr lang="en-US"/>
          </a:p>
        </p:txBody>
      </p:sp>
      <p:sp>
        <p:nvSpPr>
          <p:cNvPr id="32" name="Text Box 4"/>
          <p:cNvSpPr txBox="1">
            <a:spLocks noChangeArrowheads="1"/>
          </p:cNvSpPr>
          <p:nvPr/>
        </p:nvSpPr>
        <p:spPr bwMode="auto">
          <a:xfrm>
            <a:off x="288001" y="82055"/>
            <a:ext cx="4072525" cy="584775"/>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Voltage drops in system</a:t>
            </a:r>
            <a:endParaRPr lang="en-US" sz="3200" b="0" dirty="0">
              <a:latin typeface="Calibri Light" panose="020F0302020204030204" pitchFamily="34" charset="0"/>
              <a:cs typeface="Calibri" charset="0"/>
            </a:endParaRPr>
          </a:p>
        </p:txBody>
      </p:sp>
      <p:sp>
        <p:nvSpPr>
          <p:cNvPr id="33" name="Rectangle 32"/>
          <p:cNvSpPr/>
          <p:nvPr/>
        </p:nvSpPr>
        <p:spPr>
          <a:xfrm>
            <a:off x="1116580" y="1357099"/>
            <a:ext cx="996327" cy="50829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
            </a:r>
            <a:br>
              <a:rPr lang="en-US" sz="1800" dirty="0" smtClean="0"/>
            </a:br>
            <a:r>
              <a:rPr lang="en-US" sz="1800" dirty="0" smtClean="0">
                <a:solidFill>
                  <a:schemeClr val="tx1"/>
                </a:solidFill>
              </a:rPr>
              <a:t>PB</a:t>
            </a:r>
          </a:p>
          <a:p>
            <a:pPr algn="ctr"/>
            <a:r>
              <a:rPr lang="en-US" sz="1800" dirty="0" smtClean="0">
                <a:solidFill>
                  <a:schemeClr val="tx1"/>
                </a:solidFill>
              </a:rPr>
              <a:t>Out</a:t>
            </a:r>
            <a:endParaRPr lang="en-US" sz="1800" dirty="0">
              <a:solidFill>
                <a:schemeClr val="tx1"/>
              </a:solidFill>
            </a:endParaRPr>
          </a:p>
        </p:txBody>
      </p:sp>
      <p:sp>
        <p:nvSpPr>
          <p:cNvPr id="34" name="Rectangle 33"/>
          <p:cNvSpPr/>
          <p:nvPr/>
        </p:nvSpPr>
        <p:spPr>
          <a:xfrm>
            <a:off x="4049284" y="1573294"/>
            <a:ext cx="999872" cy="9781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FB</a:t>
            </a:r>
          </a:p>
          <a:p>
            <a:pPr algn="ctr"/>
            <a:r>
              <a:rPr lang="en-US" sz="1800" dirty="0">
                <a:solidFill>
                  <a:schemeClr val="tx1"/>
                </a:solidFill>
              </a:rPr>
              <a:t>11 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35" name="Rectangle 34"/>
          <p:cNvSpPr/>
          <p:nvPr/>
        </p:nvSpPr>
        <p:spPr>
          <a:xfrm>
            <a:off x="6959472" y="1697758"/>
            <a:ext cx="4177553" cy="735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52.0 </a:t>
            </a:r>
            <a:r>
              <a:rPr lang="en-US" sz="1800" dirty="0" smtClean="0">
                <a:solidFill>
                  <a:schemeClr val="tx1"/>
                </a:solidFill>
              </a:rPr>
              <a:t>mV</a:t>
            </a:r>
            <a:endParaRPr lang="en-US" sz="1800" dirty="0">
              <a:solidFill>
                <a:schemeClr val="tx1"/>
              </a:solidFill>
            </a:endParaRPr>
          </a:p>
        </p:txBody>
      </p:sp>
      <p:sp>
        <p:nvSpPr>
          <p:cNvPr id="36" name="TextBox 35"/>
          <p:cNvSpPr txBox="1"/>
          <p:nvPr/>
        </p:nvSpPr>
        <p:spPr>
          <a:xfrm>
            <a:off x="2749545" y="2039103"/>
            <a:ext cx="843501" cy="369332"/>
          </a:xfrm>
          <a:prstGeom prst="rect">
            <a:avLst/>
          </a:prstGeom>
          <a:noFill/>
        </p:spPr>
        <p:txBody>
          <a:bodyPr wrap="none" rtlCol="0">
            <a:spAutoFit/>
          </a:bodyPr>
          <a:lstStyle/>
          <a:p>
            <a:r>
              <a:rPr lang="en-US" sz="1800" dirty="0" smtClean="0"/>
              <a:t>0.768A</a:t>
            </a:r>
            <a:endParaRPr lang="en-US" sz="1800" dirty="0"/>
          </a:p>
        </p:txBody>
      </p:sp>
      <p:sp>
        <p:nvSpPr>
          <p:cNvPr id="37" name="Rectangle 36"/>
          <p:cNvSpPr/>
          <p:nvPr/>
        </p:nvSpPr>
        <p:spPr>
          <a:xfrm>
            <a:off x="5049157" y="1697758"/>
            <a:ext cx="1910316" cy="735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PB extension</a:t>
            </a:r>
          </a:p>
          <a:p>
            <a:pPr algn="ctr"/>
            <a:r>
              <a:rPr lang="en-US" sz="1800" dirty="0" smtClean="0">
                <a:solidFill>
                  <a:schemeClr val="tx1"/>
                </a:solidFill>
              </a:rPr>
              <a:t>17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38" name="Rectangle 37"/>
          <p:cNvSpPr/>
          <p:nvPr/>
        </p:nvSpPr>
        <p:spPr>
          <a:xfrm>
            <a:off x="7253227" y="2432864"/>
            <a:ext cx="723634" cy="1184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Cross piece</a:t>
            </a:r>
          </a:p>
          <a:p>
            <a:pPr algn="ctr"/>
            <a:r>
              <a:rPr lang="en-US" sz="1800" dirty="0" smtClean="0">
                <a:solidFill>
                  <a:schemeClr val="tx1"/>
                </a:solidFill>
              </a:rPr>
              <a:t>5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39" name="Rectangle 38"/>
          <p:cNvSpPr/>
          <p:nvPr/>
        </p:nvSpPr>
        <p:spPr>
          <a:xfrm>
            <a:off x="8444700" y="2432863"/>
            <a:ext cx="723634" cy="1184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Cross piece</a:t>
            </a:r>
          </a:p>
          <a:p>
            <a:pPr algn="ctr"/>
            <a:r>
              <a:rPr lang="en-US" sz="1800" dirty="0" smtClean="0">
                <a:solidFill>
                  <a:schemeClr val="tx1"/>
                </a:solidFill>
              </a:rPr>
              <a:t>5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40" name="Rectangle 39"/>
          <p:cNvSpPr/>
          <p:nvPr/>
        </p:nvSpPr>
        <p:spPr>
          <a:xfrm>
            <a:off x="7053706" y="3617454"/>
            <a:ext cx="2464875" cy="6694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Module</a:t>
            </a:r>
          </a:p>
          <a:p>
            <a:pPr algn="ctr"/>
            <a:r>
              <a:rPr lang="en-US" sz="1800" dirty="0" smtClean="0">
                <a:solidFill>
                  <a:schemeClr val="tx1"/>
                </a:solidFill>
              </a:rPr>
              <a:t>?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41" name="Rectangle 40"/>
          <p:cNvSpPr/>
          <p:nvPr/>
        </p:nvSpPr>
        <p:spPr>
          <a:xfrm>
            <a:off x="2112907" y="1757960"/>
            <a:ext cx="1936375" cy="2937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Wire 66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42" name="TextBox 41"/>
          <p:cNvSpPr txBox="1"/>
          <p:nvPr/>
        </p:nvSpPr>
        <p:spPr>
          <a:xfrm>
            <a:off x="2601807" y="1383865"/>
            <a:ext cx="962123" cy="369332"/>
          </a:xfrm>
          <a:prstGeom prst="rect">
            <a:avLst/>
          </a:prstGeom>
          <a:noFill/>
        </p:spPr>
        <p:txBody>
          <a:bodyPr wrap="none" rtlCol="0">
            <a:spAutoFit/>
          </a:bodyPr>
          <a:lstStyle/>
          <a:p>
            <a:r>
              <a:rPr lang="en-US" sz="1800" dirty="0" smtClean="0"/>
              <a:t>50.7 </a:t>
            </a:r>
            <a:r>
              <a:rPr lang="en-US" sz="1800" dirty="0" smtClean="0"/>
              <a:t>mV</a:t>
            </a:r>
            <a:endParaRPr lang="en-US" sz="1800" dirty="0"/>
          </a:p>
        </p:txBody>
      </p:sp>
      <p:sp>
        <p:nvSpPr>
          <p:cNvPr id="43" name="TextBox 42"/>
          <p:cNvSpPr txBox="1"/>
          <p:nvPr/>
        </p:nvSpPr>
        <p:spPr>
          <a:xfrm>
            <a:off x="4169509" y="1199199"/>
            <a:ext cx="845103" cy="369332"/>
          </a:xfrm>
          <a:prstGeom prst="rect">
            <a:avLst/>
          </a:prstGeom>
          <a:noFill/>
        </p:spPr>
        <p:txBody>
          <a:bodyPr wrap="none" rtlCol="0">
            <a:spAutoFit/>
          </a:bodyPr>
          <a:lstStyle/>
          <a:p>
            <a:r>
              <a:rPr lang="en-US" sz="1800" dirty="0" smtClean="0"/>
              <a:t>8.4 </a:t>
            </a:r>
            <a:r>
              <a:rPr lang="en-US" sz="1800" dirty="0" smtClean="0"/>
              <a:t>mV</a:t>
            </a:r>
            <a:endParaRPr lang="en-US" sz="1800" dirty="0"/>
          </a:p>
        </p:txBody>
      </p:sp>
      <p:sp>
        <p:nvSpPr>
          <p:cNvPr id="44" name="TextBox 43"/>
          <p:cNvSpPr txBox="1"/>
          <p:nvPr/>
        </p:nvSpPr>
        <p:spPr>
          <a:xfrm>
            <a:off x="5445464" y="1360692"/>
            <a:ext cx="962123" cy="369332"/>
          </a:xfrm>
          <a:prstGeom prst="rect">
            <a:avLst/>
          </a:prstGeom>
          <a:noFill/>
        </p:spPr>
        <p:txBody>
          <a:bodyPr wrap="none" rtlCol="0">
            <a:spAutoFit/>
          </a:bodyPr>
          <a:lstStyle/>
          <a:p>
            <a:r>
              <a:rPr lang="en-US" sz="1800" dirty="0" smtClean="0"/>
              <a:t>13.1 </a:t>
            </a:r>
            <a:r>
              <a:rPr lang="en-US" sz="1800" dirty="0" smtClean="0"/>
              <a:t>mV</a:t>
            </a:r>
            <a:endParaRPr lang="en-US" sz="1800" dirty="0"/>
          </a:p>
        </p:txBody>
      </p:sp>
      <p:sp>
        <p:nvSpPr>
          <p:cNvPr id="45" name="Oval 44"/>
          <p:cNvSpPr/>
          <p:nvPr/>
        </p:nvSpPr>
        <p:spPr>
          <a:xfrm>
            <a:off x="6748613" y="2625918"/>
            <a:ext cx="2769968" cy="765544"/>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TextBox 45"/>
          <p:cNvSpPr txBox="1"/>
          <p:nvPr/>
        </p:nvSpPr>
        <p:spPr>
          <a:xfrm>
            <a:off x="9518581" y="2794788"/>
            <a:ext cx="845103" cy="369332"/>
          </a:xfrm>
          <a:prstGeom prst="rect">
            <a:avLst/>
          </a:prstGeom>
          <a:noFill/>
        </p:spPr>
        <p:txBody>
          <a:bodyPr wrap="none" rtlCol="0">
            <a:spAutoFit/>
          </a:bodyPr>
          <a:lstStyle/>
          <a:p>
            <a:r>
              <a:rPr lang="en-US" sz="1800" dirty="0" smtClean="0"/>
              <a:t>2.0 mV</a:t>
            </a:r>
            <a:endParaRPr lang="en-US" sz="1800" dirty="0"/>
          </a:p>
        </p:txBody>
      </p:sp>
      <p:sp>
        <p:nvSpPr>
          <p:cNvPr id="47" name="Rectangle 46"/>
          <p:cNvSpPr/>
          <p:nvPr/>
        </p:nvSpPr>
        <p:spPr>
          <a:xfrm>
            <a:off x="7253227" y="4286889"/>
            <a:ext cx="723634" cy="1184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Cross piece</a:t>
            </a:r>
          </a:p>
          <a:p>
            <a:pPr algn="ctr"/>
            <a:r>
              <a:rPr lang="en-US" sz="1800" dirty="0" smtClean="0">
                <a:solidFill>
                  <a:schemeClr val="tx1"/>
                </a:solidFill>
              </a:rPr>
              <a:t>5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48" name="Rectangle 47"/>
          <p:cNvSpPr/>
          <p:nvPr/>
        </p:nvSpPr>
        <p:spPr>
          <a:xfrm>
            <a:off x="8444700" y="4286888"/>
            <a:ext cx="723634" cy="11845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Cross piece</a:t>
            </a:r>
          </a:p>
          <a:p>
            <a:pPr algn="ctr"/>
            <a:r>
              <a:rPr lang="en-US" sz="1800" dirty="0" smtClean="0">
                <a:solidFill>
                  <a:schemeClr val="tx1"/>
                </a:solidFill>
              </a:rPr>
              <a:t>5 </a:t>
            </a:r>
            <a:r>
              <a:rPr lang="en-US" sz="1800" dirty="0">
                <a:solidFill>
                  <a:schemeClr val="tx1"/>
                </a:solidFill>
              </a:rPr>
              <a:t>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49" name="Oval 48"/>
          <p:cNvSpPr/>
          <p:nvPr/>
        </p:nvSpPr>
        <p:spPr>
          <a:xfrm>
            <a:off x="6748613" y="4479943"/>
            <a:ext cx="2769968" cy="765544"/>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Rectangle 49"/>
          <p:cNvSpPr/>
          <p:nvPr/>
        </p:nvSpPr>
        <p:spPr>
          <a:xfrm>
            <a:off x="6959472" y="5470019"/>
            <a:ext cx="4177553" cy="735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43.0 mV</a:t>
            </a:r>
            <a:endParaRPr lang="en-US" sz="1800" dirty="0">
              <a:solidFill>
                <a:schemeClr val="tx1"/>
              </a:solidFill>
            </a:endParaRPr>
          </a:p>
        </p:txBody>
      </p:sp>
      <p:sp>
        <p:nvSpPr>
          <p:cNvPr id="51" name="Rectangle 50"/>
          <p:cNvSpPr/>
          <p:nvPr/>
        </p:nvSpPr>
        <p:spPr>
          <a:xfrm>
            <a:off x="5049157" y="5470019"/>
            <a:ext cx="1910316" cy="7351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PB extension</a:t>
            </a:r>
          </a:p>
          <a:p>
            <a:pPr algn="ctr"/>
            <a:r>
              <a:rPr lang="en-US" sz="1800" dirty="0">
                <a:solidFill>
                  <a:schemeClr val="tx1"/>
                </a:solidFill>
              </a:rPr>
              <a:t>1.54 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52" name="Rectangle 51"/>
          <p:cNvSpPr/>
          <p:nvPr/>
        </p:nvSpPr>
        <p:spPr>
          <a:xfrm>
            <a:off x="4049284" y="5348474"/>
            <a:ext cx="999872" cy="9781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FB</a:t>
            </a:r>
          </a:p>
          <a:p>
            <a:pPr algn="ctr"/>
            <a:r>
              <a:rPr lang="en-US" sz="1800" dirty="0">
                <a:solidFill>
                  <a:schemeClr val="tx1"/>
                </a:solidFill>
              </a:rPr>
              <a:t>0.7 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53" name="Rectangle 52"/>
          <p:cNvSpPr/>
          <p:nvPr/>
        </p:nvSpPr>
        <p:spPr>
          <a:xfrm>
            <a:off x="2112907" y="5666740"/>
            <a:ext cx="1936375" cy="2937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Wire </a:t>
            </a:r>
            <a:r>
              <a:rPr lang="en-US" sz="1800" dirty="0">
                <a:solidFill>
                  <a:schemeClr val="tx1"/>
                </a:solidFill>
              </a:rPr>
              <a:t>5.75 m</a:t>
            </a:r>
            <a:r>
              <a:rPr lang="en-US" sz="1800" dirty="0">
                <a:solidFill>
                  <a:schemeClr val="tx1"/>
                </a:solidFill>
                <a:sym typeface="Symbol" panose="05050102010706020507" pitchFamily="18" charset="2"/>
              </a:rPr>
              <a:t></a:t>
            </a:r>
            <a:endParaRPr lang="en-US" sz="1800" dirty="0">
              <a:solidFill>
                <a:schemeClr val="tx1"/>
              </a:solidFill>
            </a:endParaRPr>
          </a:p>
        </p:txBody>
      </p:sp>
      <p:sp>
        <p:nvSpPr>
          <p:cNvPr id="54" name="TextBox 53"/>
          <p:cNvSpPr txBox="1"/>
          <p:nvPr/>
        </p:nvSpPr>
        <p:spPr>
          <a:xfrm>
            <a:off x="9518581" y="4655513"/>
            <a:ext cx="845103" cy="369332"/>
          </a:xfrm>
          <a:prstGeom prst="rect">
            <a:avLst/>
          </a:prstGeom>
          <a:noFill/>
        </p:spPr>
        <p:txBody>
          <a:bodyPr wrap="none" rtlCol="0">
            <a:spAutoFit/>
          </a:bodyPr>
          <a:lstStyle/>
          <a:p>
            <a:r>
              <a:rPr lang="en-US" sz="1800" dirty="0" smtClean="0"/>
              <a:t>2.0 mV</a:t>
            </a:r>
            <a:endParaRPr lang="en-US" sz="1800" dirty="0"/>
          </a:p>
        </p:txBody>
      </p:sp>
      <p:sp>
        <p:nvSpPr>
          <p:cNvPr id="55" name="TextBox 54"/>
          <p:cNvSpPr txBox="1"/>
          <p:nvPr/>
        </p:nvSpPr>
        <p:spPr>
          <a:xfrm>
            <a:off x="5509678" y="5112322"/>
            <a:ext cx="1079142" cy="369332"/>
          </a:xfrm>
          <a:prstGeom prst="rect">
            <a:avLst/>
          </a:prstGeom>
          <a:noFill/>
        </p:spPr>
        <p:txBody>
          <a:bodyPr wrap="none" rtlCol="0">
            <a:spAutoFit/>
          </a:bodyPr>
          <a:lstStyle/>
          <a:p>
            <a:r>
              <a:rPr lang="en-US" sz="1800" dirty="0" smtClean="0"/>
              <a:t>10.01 mV</a:t>
            </a:r>
            <a:endParaRPr lang="en-US" sz="1800" dirty="0"/>
          </a:p>
        </p:txBody>
      </p:sp>
      <p:sp>
        <p:nvSpPr>
          <p:cNvPr id="56" name="TextBox 55"/>
          <p:cNvSpPr txBox="1"/>
          <p:nvPr/>
        </p:nvSpPr>
        <p:spPr>
          <a:xfrm>
            <a:off x="4068158" y="4979392"/>
            <a:ext cx="962123" cy="369332"/>
          </a:xfrm>
          <a:prstGeom prst="rect">
            <a:avLst/>
          </a:prstGeom>
          <a:noFill/>
        </p:spPr>
        <p:txBody>
          <a:bodyPr wrap="none" rtlCol="0">
            <a:spAutoFit/>
          </a:bodyPr>
          <a:lstStyle/>
          <a:p>
            <a:r>
              <a:rPr lang="en-US" sz="1800" dirty="0" smtClean="0"/>
              <a:t>4.55 mV</a:t>
            </a:r>
            <a:endParaRPr lang="en-US" sz="1800" dirty="0"/>
          </a:p>
        </p:txBody>
      </p:sp>
      <p:sp>
        <p:nvSpPr>
          <p:cNvPr id="57" name="TextBox 56"/>
          <p:cNvSpPr txBox="1"/>
          <p:nvPr/>
        </p:nvSpPr>
        <p:spPr>
          <a:xfrm>
            <a:off x="2528494" y="5325239"/>
            <a:ext cx="1079142" cy="369332"/>
          </a:xfrm>
          <a:prstGeom prst="rect">
            <a:avLst/>
          </a:prstGeom>
          <a:noFill/>
        </p:spPr>
        <p:txBody>
          <a:bodyPr wrap="none" rtlCol="0">
            <a:spAutoFit/>
          </a:bodyPr>
          <a:lstStyle/>
          <a:p>
            <a:r>
              <a:rPr lang="en-US" sz="1800" dirty="0" smtClean="0"/>
              <a:t>37.45 mV</a:t>
            </a:r>
            <a:endParaRPr lang="en-US" sz="1800" dirty="0"/>
          </a:p>
        </p:txBody>
      </p:sp>
      <p:sp>
        <p:nvSpPr>
          <p:cNvPr id="58" name="TextBox 57"/>
          <p:cNvSpPr txBox="1"/>
          <p:nvPr/>
        </p:nvSpPr>
        <p:spPr>
          <a:xfrm>
            <a:off x="3702390" y="690083"/>
            <a:ext cx="4448269" cy="369332"/>
          </a:xfrm>
          <a:prstGeom prst="rect">
            <a:avLst/>
          </a:prstGeom>
          <a:noFill/>
        </p:spPr>
        <p:txBody>
          <a:bodyPr wrap="none" rtlCol="0">
            <a:spAutoFit/>
          </a:bodyPr>
          <a:lstStyle/>
          <a:p>
            <a:r>
              <a:rPr lang="en-US" sz="1800" dirty="0" smtClean="0"/>
              <a:t>Example: VDDD voltage drop for OL module 7</a:t>
            </a:r>
            <a:endParaRPr lang="en-US" sz="1800" dirty="0"/>
          </a:p>
        </p:txBody>
      </p:sp>
      <p:sp>
        <p:nvSpPr>
          <p:cNvPr id="59" name="TextBox 58"/>
          <p:cNvSpPr txBox="1"/>
          <p:nvPr/>
        </p:nvSpPr>
        <p:spPr>
          <a:xfrm>
            <a:off x="3126861" y="3715742"/>
            <a:ext cx="3180871" cy="369332"/>
          </a:xfrm>
          <a:prstGeom prst="rect">
            <a:avLst/>
          </a:prstGeom>
          <a:noFill/>
        </p:spPr>
        <p:txBody>
          <a:bodyPr wrap="none" rtlCol="0">
            <a:spAutoFit/>
          </a:bodyPr>
          <a:lstStyle/>
          <a:p>
            <a:r>
              <a:rPr lang="en-US" sz="1800" b="1" dirty="0" smtClean="0"/>
              <a:t>Total voltage drop is </a:t>
            </a:r>
            <a:r>
              <a:rPr lang="en-US" sz="1800" b="1" dirty="0" smtClean="0"/>
              <a:t>223.21 </a:t>
            </a:r>
            <a:r>
              <a:rPr lang="en-US" sz="1800" b="1" dirty="0" smtClean="0"/>
              <a:t>mV</a:t>
            </a:r>
            <a:endParaRPr lang="en-US" sz="1800" b="1" dirty="0"/>
          </a:p>
        </p:txBody>
      </p:sp>
    </p:spTree>
    <p:extLst>
      <p:ext uri="{BB962C8B-B14F-4D97-AF65-F5344CB8AC3E}">
        <p14:creationId xmlns:p14="http://schemas.microsoft.com/office/powerpoint/2010/main" val="1120048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28</a:t>
            </a:fld>
            <a:endParaRPr lang="en-US"/>
          </a:p>
        </p:txBody>
      </p:sp>
      <p:sp>
        <p:nvSpPr>
          <p:cNvPr id="5" name="TextBox 4"/>
          <p:cNvSpPr txBox="1"/>
          <p:nvPr/>
        </p:nvSpPr>
        <p:spPr>
          <a:xfrm>
            <a:off x="952500" y="6017321"/>
            <a:ext cx="10401300" cy="307777"/>
          </a:xfrm>
          <a:prstGeom prst="rect">
            <a:avLst/>
          </a:prstGeom>
          <a:noFill/>
        </p:spPr>
        <p:txBody>
          <a:bodyPr wrap="square" rtlCol="0">
            <a:spAutoFit/>
          </a:bodyPr>
          <a:lstStyle/>
          <a:p>
            <a:r>
              <a:rPr lang="en-US" sz="1400" dirty="0" smtClean="0">
                <a:hlinkClick r:id="rId2"/>
              </a:rPr>
              <a:t>https://twiki.cern.ch/twiki/pub/ALICE/Presentations20on20power20system/2017_04_09_Power_system_SPICE_simulation_report.docx</a:t>
            </a:r>
            <a:endParaRPr lang="en-US" sz="14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037729" y="1020295"/>
            <a:ext cx="5943600" cy="32289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13" y="2979208"/>
            <a:ext cx="7025581" cy="2889045"/>
          </a:xfrm>
          <a:prstGeom prst="rect">
            <a:avLst/>
          </a:prstGeom>
        </p:spPr>
      </p:pic>
      <p:sp>
        <p:nvSpPr>
          <p:cNvPr id="8" name="TextBox 7"/>
          <p:cNvSpPr txBox="1"/>
          <p:nvPr/>
        </p:nvSpPr>
        <p:spPr>
          <a:xfrm>
            <a:off x="161812" y="1030255"/>
            <a:ext cx="5557669" cy="923330"/>
          </a:xfrm>
          <a:prstGeom prst="rect">
            <a:avLst/>
          </a:prstGeom>
          <a:noFill/>
        </p:spPr>
        <p:txBody>
          <a:bodyPr wrap="square" rtlCol="0">
            <a:spAutoFit/>
          </a:bodyPr>
          <a:lstStyle/>
          <a:p>
            <a:r>
              <a:rPr lang="en-US" sz="1800" dirty="0"/>
              <a:t>S</a:t>
            </a:r>
            <a:r>
              <a:rPr lang="en-US" sz="1800" dirty="0" smtClean="0"/>
              <a:t>ystem simulated in SPICE including power board components.</a:t>
            </a:r>
          </a:p>
          <a:p>
            <a:r>
              <a:rPr lang="en-US" sz="1800" dirty="0" smtClean="0"/>
              <a:t>Response looks as expected and reasonable.</a:t>
            </a:r>
            <a:endParaRPr lang="en-US" sz="1800" dirty="0"/>
          </a:p>
        </p:txBody>
      </p:sp>
      <p:sp>
        <p:nvSpPr>
          <p:cNvPr id="9" name="TextBox 8"/>
          <p:cNvSpPr txBox="1"/>
          <p:nvPr/>
        </p:nvSpPr>
        <p:spPr>
          <a:xfrm>
            <a:off x="735107" y="2609876"/>
            <a:ext cx="4422749" cy="369332"/>
          </a:xfrm>
          <a:prstGeom prst="rect">
            <a:avLst/>
          </a:prstGeom>
          <a:noFill/>
        </p:spPr>
        <p:txBody>
          <a:bodyPr wrap="none" rtlCol="0">
            <a:spAutoFit/>
          </a:bodyPr>
          <a:lstStyle/>
          <a:p>
            <a:r>
              <a:rPr lang="en-US" sz="1800" dirty="0" smtClean="0"/>
              <a:t>Spice model for VDDA, VDDD for one module</a:t>
            </a:r>
            <a:endParaRPr lang="en-US" sz="1800" dirty="0"/>
          </a:p>
        </p:txBody>
      </p:sp>
      <p:sp>
        <p:nvSpPr>
          <p:cNvPr id="10" name="TextBox 9"/>
          <p:cNvSpPr txBox="1"/>
          <p:nvPr/>
        </p:nvSpPr>
        <p:spPr>
          <a:xfrm>
            <a:off x="7284687" y="4280522"/>
            <a:ext cx="4696642" cy="1477328"/>
          </a:xfrm>
          <a:prstGeom prst="rect">
            <a:avLst/>
          </a:prstGeom>
          <a:noFill/>
        </p:spPr>
        <p:txBody>
          <a:bodyPr wrap="square" rtlCol="0">
            <a:spAutoFit/>
          </a:bodyPr>
          <a:lstStyle/>
          <a:p>
            <a:r>
              <a:rPr lang="en-US" sz="1800" dirty="0" smtClean="0"/>
              <a:t>SPICE model response to latch-up overcurrent. Note that the response time of the current measured in the shunt lags the current applied in the module by 1.5 </a:t>
            </a:r>
            <a:r>
              <a:rPr lang="en-US" sz="1800" dirty="0" err="1" smtClean="0"/>
              <a:t>ms.</a:t>
            </a:r>
            <a:r>
              <a:rPr lang="en-US" sz="1800" dirty="0" smtClean="0"/>
              <a:t> The power (cyan) is removed after 10 </a:t>
            </a:r>
            <a:r>
              <a:rPr lang="en-US" sz="1800" dirty="0" err="1" smtClean="0"/>
              <a:t>ms</a:t>
            </a:r>
            <a:r>
              <a:rPr lang="en-US" sz="1800" dirty="0" smtClean="0"/>
              <a:t> (to 0.5V).</a:t>
            </a:r>
            <a:endParaRPr lang="en-US" sz="1800" dirty="0"/>
          </a:p>
        </p:txBody>
      </p:sp>
      <p:sp>
        <p:nvSpPr>
          <p:cNvPr id="11" name="Text Box 4"/>
          <p:cNvSpPr txBox="1">
            <a:spLocks noChangeArrowheads="1"/>
          </p:cNvSpPr>
          <p:nvPr/>
        </p:nvSpPr>
        <p:spPr bwMode="auto">
          <a:xfrm>
            <a:off x="288001" y="82055"/>
            <a:ext cx="4658848"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Baseline System Simulation</a:t>
            </a:r>
            <a:endParaRPr lang="en-US" sz="3200" b="0" dirty="0">
              <a:latin typeface="Calibri Light" panose="020F0302020204030204" pitchFamily="34" charset="0"/>
              <a:cs typeface="Calibri" charset="0"/>
            </a:endParaRPr>
          </a:p>
        </p:txBody>
      </p:sp>
      <p:sp>
        <p:nvSpPr>
          <p:cNvPr id="12"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549306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29</a:t>
            </a:fld>
            <a:endParaRPr lang="en-US"/>
          </a:p>
        </p:txBody>
      </p:sp>
      <p:sp>
        <p:nvSpPr>
          <p:cNvPr id="5" name="TextBox 4"/>
          <p:cNvSpPr txBox="1"/>
          <p:nvPr/>
        </p:nvSpPr>
        <p:spPr>
          <a:xfrm>
            <a:off x="1065212" y="1337519"/>
            <a:ext cx="9367519"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There have been a significant set of design changes since the last review (EDR).</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The new design is well advanced and meets the needs of the ITS upgrade well.</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The prototype power system is prototyping progressing and will soon have a full set of prototypes for all of the components required to perform a full set of tests with the prototype staves.</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Any questions?</a:t>
            </a:r>
          </a:p>
          <a:p>
            <a:pPr marL="285750" indent="-285750">
              <a:buFont typeface="Arial" panose="020B0604020202020204" pitchFamily="34" charset="0"/>
              <a:buChar char="•"/>
            </a:pPr>
            <a:endParaRPr lang="en-US" sz="2000" dirty="0"/>
          </a:p>
        </p:txBody>
      </p:sp>
      <p:sp>
        <p:nvSpPr>
          <p:cNvPr id="6" name="Text Box 4"/>
          <p:cNvSpPr txBox="1">
            <a:spLocks noChangeArrowheads="1"/>
          </p:cNvSpPr>
          <p:nvPr/>
        </p:nvSpPr>
        <p:spPr bwMode="auto">
          <a:xfrm>
            <a:off x="288001" y="82055"/>
            <a:ext cx="1750399"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Summary</a:t>
            </a:r>
            <a:endParaRPr lang="en-US" sz="3200" b="0" dirty="0">
              <a:latin typeface="Calibri Light" panose="020F0302020204030204" pitchFamily="34" charset="0"/>
              <a:cs typeface="Calibri" charset="0"/>
            </a:endParaRPr>
          </a:p>
        </p:txBody>
      </p:sp>
      <p:sp>
        <p:nvSpPr>
          <p:cNvPr id="7"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198530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88001" y="82055"/>
            <a:ext cx="4877056"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solidFill>
                  <a:srgbClr val="000000"/>
                </a:solidFill>
                <a:latin typeface="Calibri Light" panose="020F0302020204030204" pitchFamily="34" charset="0"/>
              </a:rPr>
              <a:t>Power System Requirements</a:t>
            </a:r>
            <a:endParaRPr lang="en-US" sz="3200" b="0" dirty="0">
              <a:solidFill>
                <a:srgbClr val="000000"/>
              </a:solidFill>
              <a:latin typeface="Calibri Light" panose="020F0302020204030204" pitchFamily="34" charset="0"/>
              <a:cs typeface="Calibri" charset="0"/>
            </a:endParaRPr>
          </a:p>
        </p:txBody>
      </p:sp>
      <p:sp>
        <p:nvSpPr>
          <p:cNvPr id="4" name="Date Placeholder 3"/>
          <p:cNvSpPr>
            <a:spLocks noGrp="1"/>
          </p:cNvSpPr>
          <p:nvPr>
            <p:ph type="dt" sz="half" idx="10"/>
          </p:nvPr>
        </p:nvSpPr>
        <p:spPr/>
        <p:txBody>
          <a:bodyPr/>
          <a:lstStyle/>
          <a:p>
            <a:r>
              <a:rPr lang="en-US" smtClean="0"/>
              <a:t>27/04/17</a:t>
            </a:r>
            <a:endParaRPr lang="en-US"/>
          </a:p>
        </p:txBody>
      </p:sp>
      <p:sp>
        <p:nvSpPr>
          <p:cNvPr id="5" name="Slide Number Placeholder 4"/>
          <p:cNvSpPr>
            <a:spLocks noGrp="1"/>
          </p:cNvSpPr>
          <p:nvPr>
            <p:ph type="sldNum" sz="quarter" idx="12"/>
          </p:nvPr>
        </p:nvSpPr>
        <p:spPr/>
        <p:txBody>
          <a:bodyPr/>
          <a:lstStyle/>
          <a:p>
            <a:fld id="{B7F62631-D247-0E44-B808-5D23CBBA66F7}" type="slidenum">
              <a:rPr lang="en-US" smtClean="0"/>
              <a:t>3</a:t>
            </a:fld>
            <a:endParaRPr lang="en-US"/>
          </a:p>
        </p:txBody>
      </p:sp>
      <p:sp>
        <p:nvSpPr>
          <p:cNvPr id="9" name="Footer Placeholder 8"/>
          <p:cNvSpPr>
            <a:spLocks noGrp="1"/>
          </p:cNvSpPr>
          <p:nvPr>
            <p:ph type="ftr" sz="quarter" idx="11"/>
          </p:nvPr>
        </p:nvSpPr>
        <p:spPr/>
        <p:txBody>
          <a:bodyPr/>
          <a:lstStyle/>
          <a:p>
            <a:r>
              <a:rPr lang="en-US" dirty="0" smtClean="0"/>
              <a:t>Power Distribution - LG</a:t>
            </a:r>
            <a:endParaRPr lang="en-US" dirty="0"/>
          </a:p>
        </p:txBody>
      </p:sp>
      <p:sp>
        <p:nvSpPr>
          <p:cNvPr id="10" name="Rectangle 9"/>
          <p:cNvSpPr/>
          <p:nvPr/>
        </p:nvSpPr>
        <p:spPr>
          <a:xfrm>
            <a:off x="288001" y="830267"/>
            <a:ext cx="11487940" cy="5538080"/>
          </a:xfrm>
          <a:prstGeom prst="rect">
            <a:avLst/>
          </a:prstGeom>
        </p:spPr>
        <p:txBody>
          <a:bodyPr wrap="square">
            <a:spAutoFit/>
          </a:bodyPr>
          <a:lstStyle/>
          <a:p>
            <a:pPr>
              <a:lnSpc>
                <a:spcPct val="107000"/>
              </a:lnSpc>
              <a:spcAft>
                <a:spcPts val="800"/>
              </a:spcAft>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requirements for the powering system are closely inter-dependent with the sensor and module FPC requirements in that all of these components need to work together to meet the overall detector requirements for the ALICE ITS upgrade. These are most succinctly expressed as:</a:t>
            </a:r>
          </a:p>
          <a:p>
            <a:pPr marL="342900" indent="-342900">
              <a:lnSpc>
                <a:spcPct val="107000"/>
              </a:lnSpc>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Supply power (sensor supply and bias) to the modules/half-staves such that:</a:t>
            </a:r>
          </a:p>
          <a:p>
            <a:pPr marL="742950" lvl="1" indent="-285750">
              <a:lnSpc>
                <a:spcPct val="107000"/>
              </a:lnSpc>
              <a:buFont typeface="Courier New" panose="02070309020205020404" pitchFamily="49" charset="0"/>
              <a:buChar char="o"/>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Module sensor efficiency ≥ 99%</a:t>
            </a:r>
          </a:p>
          <a:p>
            <a:pPr marL="742950" lvl="1" indent="-285750">
              <a:lnSpc>
                <a:spcPct val="107000"/>
              </a:lnSpc>
              <a:buFont typeface="Courier New" panose="02070309020205020404" pitchFamily="49" charset="0"/>
              <a:buChar char="o"/>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Module sensor noise rate &lt; 10</a:t>
            </a:r>
            <a:r>
              <a:rPr lang="en-US" sz="18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-6 </a:t>
            </a: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Radiation length of the power bus in the fiducial volume is &lt; 0.4%</a:t>
            </a:r>
          </a:p>
          <a:p>
            <a:pPr marL="342900" indent="-342900">
              <a:lnSpc>
                <a:spcPct val="107000"/>
              </a:lnSpc>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Survive the radiation environment at the power board location.</a:t>
            </a:r>
          </a:p>
          <a:p>
            <a:pPr marL="342900" indent="-342900">
              <a:lnSpc>
                <a:spcPct val="107000"/>
              </a:lnSpc>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Interface to the ALICE ITS RDO board for control of PS functions and readout of parameters.</a:t>
            </a:r>
          </a:p>
          <a:p>
            <a:pPr marL="342900" indent="-342900">
              <a:lnSpc>
                <a:spcPct val="107000"/>
              </a:lnSpc>
              <a:spcAft>
                <a:spcPts val="80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Fit into the space allocated in the ITS upgrade integration envelopes.</a:t>
            </a:r>
          </a:p>
          <a:p>
            <a:pPr>
              <a:lnSpc>
                <a:spcPct val="107000"/>
              </a:lnSpc>
              <a:spcAft>
                <a:spcPts val="800"/>
              </a:spcAft>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this end, the design of the powering system is intended to be compatible with meeting these requirements. This design will be tested in the development of individual modules and extended into the fabrication of half and full staves.</a:t>
            </a:r>
          </a:p>
          <a:p>
            <a:pPr>
              <a:lnSpc>
                <a:spcPct val="107000"/>
              </a:lnSpc>
              <a:spcAft>
                <a:spcPts val="800"/>
              </a:spcAft>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desirable functional attributes for system include:</a:t>
            </a:r>
          </a:p>
          <a:p>
            <a:pPr marL="342900" indent="-342900">
              <a:lnSpc>
                <a:spcPct val="107000"/>
              </a:lnSpc>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Overcurrent protection for each power channel</a:t>
            </a:r>
          </a:p>
          <a:p>
            <a:pPr marL="342900" indent="-342900">
              <a:lnSpc>
                <a:spcPct val="107000"/>
              </a:lnSpc>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Remote current readout for each power channel</a:t>
            </a:r>
          </a:p>
          <a:p>
            <a:pPr marL="342900" indent="-342900">
              <a:lnSpc>
                <a:spcPct val="107000"/>
              </a:lnSpc>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Remote voltage readout for each power channel</a:t>
            </a:r>
          </a:p>
          <a:p>
            <a:pPr marL="342900" indent="-342900">
              <a:lnSpc>
                <a:spcPct val="107000"/>
              </a:lnSpc>
              <a:spcAft>
                <a:spcPts val="80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Remote voltage setting capability for each channel</a:t>
            </a:r>
          </a:p>
        </p:txBody>
      </p:sp>
    </p:spTree>
    <p:extLst>
      <p:ext uri="{BB962C8B-B14F-4D97-AF65-F5344CB8AC3E}">
        <p14:creationId xmlns:p14="http://schemas.microsoft.com/office/powerpoint/2010/main" val="1867464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30</a:t>
            </a:fld>
            <a:endParaRPr lang="en-US"/>
          </a:p>
        </p:txBody>
      </p:sp>
      <p:sp>
        <p:nvSpPr>
          <p:cNvPr id="5" name="TextBox 4"/>
          <p:cNvSpPr txBox="1"/>
          <p:nvPr/>
        </p:nvSpPr>
        <p:spPr>
          <a:xfrm>
            <a:off x="4641017" y="2743698"/>
            <a:ext cx="2236610" cy="830997"/>
          </a:xfrm>
          <a:prstGeom prst="rect">
            <a:avLst/>
          </a:prstGeom>
          <a:noFill/>
        </p:spPr>
        <p:txBody>
          <a:bodyPr wrap="none" rtlCol="0">
            <a:spAutoFit/>
          </a:bodyPr>
          <a:lstStyle/>
          <a:p>
            <a:r>
              <a:rPr lang="en-US" sz="4800" dirty="0" smtClean="0"/>
              <a:t>BACKUP</a:t>
            </a:r>
            <a:endParaRPr lang="en-US" sz="4800" dirty="0"/>
          </a:p>
        </p:txBody>
      </p:sp>
      <p:sp>
        <p:nvSpPr>
          <p:cNvPr id="6"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1349748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31</a:t>
            </a:fld>
            <a:endParaRPr lang="en-US"/>
          </a:p>
        </p:txBody>
      </p:sp>
      <p:sp>
        <p:nvSpPr>
          <p:cNvPr id="5" name="Rounded Rectangle 4"/>
          <p:cNvSpPr/>
          <p:nvPr/>
        </p:nvSpPr>
        <p:spPr>
          <a:xfrm>
            <a:off x="1071269" y="3139574"/>
            <a:ext cx="2497962" cy="68253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p:cNvSpPr txBox="1"/>
          <p:nvPr/>
        </p:nvSpPr>
        <p:spPr>
          <a:xfrm>
            <a:off x="1124619" y="3157678"/>
            <a:ext cx="2344744" cy="646331"/>
          </a:xfrm>
          <a:prstGeom prst="rect">
            <a:avLst/>
          </a:prstGeom>
          <a:noFill/>
        </p:spPr>
        <p:txBody>
          <a:bodyPr wrap="none" rtlCol="0">
            <a:spAutoFit/>
          </a:bodyPr>
          <a:lstStyle/>
          <a:p>
            <a:r>
              <a:rPr lang="en-US" sz="1800" dirty="0"/>
              <a:t>Preliminary production</a:t>
            </a:r>
          </a:p>
          <a:p>
            <a:r>
              <a:rPr lang="en-US" sz="1800" dirty="0"/>
              <a:t>power board design</a:t>
            </a:r>
          </a:p>
        </p:txBody>
      </p:sp>
      <p:sp>
        <p:nvSpPr>
          <p:cNvPr id="7" name="Rounded Rectangle 6"/>
          <p:cNvSpPr/>
          <p:nvPr/>
        </p:nvSpPr>
        <p:spPr>
          <a:xfrm>
            <a:off x="4042121" y="3157677"/>
            <a:ext cx="2033242" cy="68253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p:cNvSpPr txBox="1"/>
          <p:nvPr/>
        </p:nvSpPr>
        <p:spPr>
          <a:xfrm>
            <a:off x="4085546" y="3175781"/>
            <a:ext cx="1971181" cy="646331"/>
          </a:xfrm>
          <a:prstGeom prst="rect">
            <a:avLst/>
          </a:prstGeom>
          <a:noFill/>
        </p:spPr>
        <p:txBody>
          <a:bodyPr wrap="none" rtlCol="0">
            <a:spAutoFit/>
          </a:bodyPr>
          <a:lstStyle/>
          <a:p>
            <a:r>
              <a:rPr lang="en-US" sz="1800" dirty="0"/>
              <a:t>Select components</a:t>
            </a:r>
          </a:p>
          <a:p>
            <a:r>
              <a:rPr lang="en-US" sz="1800" dirty="0"/>
              <a:t>for rad testing</a:t>
            </a:r>
          </a:p>
        </p:txBody>
      </p:sp>
      <p:sp>
        <p:nvSpPr>
          <p:cNvPr id="9" name="Rounded Rectangle 8"/>
          <p:cNvSpPr/>
          <p:nvPr/>
        </p:nvSpPr>
        <p:spPr>
          <a:xfrm>
            <a:off x="4301015" y="4387302"/>
            <a:ext cx="1475902" cy="68253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4332536" y="4405406"/>
            <a:ext cx="1483932" cy="646331"/>
          </a:xfrm>
          <a:prstGeom prst="rect">
            <a:avLst/>
          </a:prstGeom>
          <a:noFill/>
        </p:spPr>
        <p:txBody>
          <a:bodyPr wrap="none" rtlCol="0">
            <a:spAutoFit/>
          </a:bodyPr>
          <a:lstStyle/>
          <a:p>
            <a:r>
              <a:rPr lang="en-US" sz="1800" dirty="0"/>
              <a:t>Radiation test</a:t>
            </a:r>
          </a:p>
          <a:p>
            <a:r>
              <a:rPr lang="en-US" sz="1800" dirty="0"/>
              <a:t>components</a:t>
            </a:r>
          </a:p>
        </p:txBody>
      </p:sp>
      <p:sp>
        <p:nvSpPr>
          <p:cNvPr id="11" name="Rounded Rectangle 10"/>
          <p:cNvSpPr/>
          <p:nvPr/>
        </p:nvSpPr>
        <p:spPr>
          <a:xfrm>
            <a:off x="4301017" y="5667903"/>
            <a:ext cx="2543879" cy="68253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p:cNvSpPr txBox="1"/>
          <p:nvPr/>
        </p:nvSpPr>
        <p:spPr>
          <a:xfrm>
            <a:off x="4355346" y="5686007"/>
            <a:ext cx="2625904" cy="646331"/>
          </a:xfrm>
          <a:prstGeom prst="rect">
            <a:avLst/>
          </a:prstGeom>
          <a:noFill/>
        </p:spPr>
        <p:txBody>
          <a:bodyPr wrap="square" rtlCol="0">
            <a:spAutoFit/>
          </a:bodyPr>
          <a:lstStyle/>
          <a:p>
            <a:r>
              <a:rPr lang="en-US" sz="1800" dirty="0"/>
              <a:t>Select new components/</a:t>
            </a:r>
          </a:p>
          <a:p>
            <a:r>
              <a:rPr lang="en-US" sz="1800" dirty="0"/>
              <a:t>update design</a:t>
            </a:r>
          </a:p>
        </p:txBody>
      </p:sp>
      <p:sp>
        <p:nvSpPr>
          <p:cNvPr id="13" name="Right Arrow 12"/>
          <p:cNvSpPr/>
          <p:nvPr/>
        </p:nvSpPr>
        <p:spPr>
          <a:xfrm>
            <a:off x="3586975" y="3408613"/>
            <a:ext cx="435050" cy="12242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Down Arrow 13"/>
          <p:cNvSpPr/>
          <p:nvPr/>
        </p:nvSpPr>
        <p:spPr>
          <a:xfrm>
            <a:off x="4982542" y="3847406"/>
            <a:ext cx="152400" cy="5127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ircular Arrow 14"/>
          <p:cNvSpPr/>
          <p:nvPr/>
        </p:nvSpPr>
        <p:spPr>
          <a:xfrm rot="16200000">
            <a:off x="3556973" y="4568599"/>
            <a:ext cx="1488086" cy="1582693"/>
          </a:xfrm>
          <a:prstGeom prst="circularArrow">
            <a:avLst>
              <a:gd name="adj1" fmla="val 4806"/>
              <a:gd name="adj2" fmla="val 1142319"/>
              <a:gd name="adj3" fmla="val 20522640"/>
              <a:gd name="adj4" fmla="val 10855346"/>
              <a:gd name="adj5" fmla="val 1111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6" name="Rounded Rectangle 15"/>
          <p:cNvSpPr/>
          <p:nvPr/>
        </p:nvSpPr>
        <p:spPr>
          <a:xfrm>
            <a:off x="6912038" y="4177241"/>
            <a:ext cx="2213074" cy="12184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p:cNvSpPr txBox="1"/>
          <p:nvPr/>
        </p:nvSpPr>
        <p:spPr>
          <a:xfrm>
            <a:off x="6885099" y="4319730"/>
            <a:ext cx="2294941" cy="923330"/>
          </a:xfrm>
          <a:prstGeom prst="rect">
            <a:avLst/>
          </a:prstGeom>
          <a:noFill/>
        </p:spPr>
        <p:txBody>
          <a:bodyPr wrap="square" rtlCol="0">
            <a:spAutoFit/>
          </a:bodyPr>
          <a:lstStyle/>
          <a:p>
            <a:r>
              <a:rPr lang="en-US" sz="1800" dirty="0"/>
              <a:t>Complete design,</a:t>
            </a:r>
          </a:p>
          <a:p>
            <a:r>
              <a:rPr lang="en-US" sz="1800" dirty="0"/>
              <a:t>layout and produce production prototypes</a:t>
            </a:r>
          </a:p>
        </p:txBody>
      </p:sp>
      <p:sp>
        <p:nvSpPr>
          <p:cNvPr id="18" name="Right Arrow 17"/>
          <p:cNvSpPr/>
          <p:nvPr/>
        </p:nvSpPr>
        <p:spPr>
          <a:xfrm>
            <a:off x="5784336" y="4682410"/>
            <a:ext cx="1130615" cy="16209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Down Arrow 18"/>
          <p:cNvSpPr/>
          <p:nvPr/>
        </p:nvSpPr>
        <p:spPr>
          <a:xfrm>
            <a:off x="4982542" y="5069839"/>
            <a:ext cx="156868" cy="59806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0" name="Group 19"/>
          <p:cNvGrpSpPr/>
          <p:nvPr/>
        </p:nvGrpSpPr>
        <p:grpSpPr>
          <a:xfrm>
            <a:off x="1223433" y="956886"/>
            <a:ext cx="2193635" cy="682536"/>
            <a:chOff x="1256632" y="3845193"/>
            <a:chExt cx="2193635" cy="682536"/>
          </a:xfrm>
        </p:grpSpPr>
        <p:sp>
          <p:nvSpPr>
            <p:cNvPr id="21" name="Rounded Rectangle 20"/>
            <p:cNvSpPr/>
            <p:nvPr/>
          </p:nvSpPr>
          <p:spPr>
            <a:xfrm>
              <a:off x="1256632" y="3845193"/>
              <a:ext cx="2193635" cy="682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Box 21"/>
            <p:cNvSpPr txBox="1"/>
            <p:nvPr/>
          </p:nvSpPr>
          <p:spPr>
            <a:xfrm>
              <a:off x="1303482" y="3863296"/>
              <a:ext cx="2123861" cy="646331"/>
            </a:xfrm>
            <a:prstGeom prst="rect">
              <a:avLst/>
            </a:prstGeom>
            <a:noFill/>
          </p:spPr>
          <p:txBody>
            <a:bodyPr wrap="none" rtlCol="0">
              <a:spAutoFit/>
            </a:bodyPr>
            <a:lstStyle/>
            <a:p>
              <a:r>
                <a:rPr lang="en-US" sz="1800" dirty="0"/>
                <a:t>Develop 2 module</a:t>
              </a:r>
            </a:p>
            <a:p>
              <a:r>
                <a:rPr lang="en-US" sz="1800" dirty="0"/>
                <a:t>Testing power board</a:t>
              </a:r>
            </a:p>
          </p:txBody>
        </p:sp>
      </p:grpSp>
      <p:grpSp>
        <p:nvGrpSpPr>
          <p:cNvPr id="23" name="Group 22"/>
          <p:cNvGrpSpPr/>
          <p:nvPr/>
        </p:nvGrpSpPr>
        <p:grpSpPr>
          <a:xfrm>
            <a:off x="1405850" y="2109908"/>
            <a:ext cx="1852375" cy="378542"/>
            <a:chOff x="1256632" y="3845193"/>
            <a:chExt cx="2221913" cy="744091"/>
          </a:xfrm>
        </p:grpSpPr>
        <p:sp>
          <p:nvSpPr>
            <p:cNvPr id="24" name="Rounded Rectangle 23"/>
            <p:cNvSpPr/>
            <p:nvPr/>
          </p:nvSpPr>
          <p:spPr>
            <a:xfrm>
              <a:off x="1256632" y="3845193"/>
              <a:ext cx="2193635" cy="682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Box 24"/>
            <p:cNvSpPr txBox="1"/>
            <p:nvPr/>
          </p:nvSpPr>
          <p:spPr>
            <a:xfrm>
              <a:off x="1303482" y="3863297"/>
              <a:ext cx="2175063" cy="725987"/>
            </a:xfrm>
            <a:prstGeom prst="rect">
              <a:avLst/>
            </a:prstGeom>
            <a:noFill/>
          </p:spPr>
          <p:txBody>
            <a:bodyPr wrap="none" rtlCol="0">
              <a:spAutoFit/>
            </a:bodyPr>
            <a:lstStyle/>
            <a:p>
              <a:r>
                <a:rPr lang="en-US" sz="1800" dirty="0"/>
                <a:t>Test functionality</a:t>
              </a:r>
            </a:p>
          </p:txBody>
        </p:sp>
      </p:grpSp>
      <p:sp>
        <p:nvSpPr>
          <p:cNvPr id="26" name="TextBox 25"/>
          <p:cNvSpPr txBox="1"/>
          <p:nvPr/>
        </p:nvSpPr>
        <p:spPr>
          <a:xfrm>
            <a:off x="5948069" y="4412063"/>
            <a:ext cx="665604" cy="369332"/>
          </a:xfrm>
          <a:prstGeom prst="rect">
            <a:avLst/>
          </a:prstGeom>
          <a:noFill/>
        </p:spPr>
        <p:txBody>
          <a:bodyPr wrap="none" rtlCol="0">
            <a:spAutoFit/>
          </a:bodyPr>
          <a:lstStyle/>
          <a:p>
            <a:r>
              <a:rPr lang="en-US" sz="1800" b="1" dirty="0"/>
              <a:t>PASS</a:t>
            </a:r>
          </a:p>
        </p:txBody>
      </p:sp>
      <p:sp>
        <p:nvSpPr>
          <p:cNvPr id="27" name="TextBox 26"/>
          <p:cNvSpPr txBox="1"/>
          <p:nvPr/>
        </p:nvSpPr>
        <p:spPr>
          <a:xfrm>
            <a:off x="5092924" y="5183549"/>
            <a:ext cx="589637" cy="369332"/>
          </a:xfrm>
          <a:prstGeom prst="rect">
            <a:avLst/>
          </a:prstGeom>
          <a:noFill/>
        </p:spPr>
        <p:txBody>
          <a:bodyPr wrap="none" rtlCol="0">
            <a:spAutoFit/>
          </a:bodyPr>
          <a:lstStyle/>
          <a:p>
            <a:r>
              <a:rPr lang="en-US" sz="1800" b="1" dirty="0"/>
              <a:t>FAIL</a:t>
            </a:r>
          </a:p>
        </p:txBody>
      </p:sp>
      <p:sp>
        <p:nvSpPr>
          <p:cNvPr id="28" name="Down Arrow 27"/>
          <p:cNvSpPr/>
          <p:nvPr/>
        </p:nvSpPr>
        <p:spPr>
          <a:xfrm>
            <a:off x="2244049" y="1657526"/>
            <a:ext cx="123726" cy="43428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ight Arrow 28"/>
          <p:cNvSpPr/>
          <p:nvPr/>
        </p:nvSpPr>
        <p:spPr>
          <a:xfrm>
            <a:off x="3243863" y="2232100"/>
            <a:ext cx="778163" cy="1166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ounded Rectangle 29"/>
          <p:cNvSpPr/>
          <p:nvPr/>
        </p:nvSpPr>
        <p:spPr>
          <a:xfrm>
            <a:off x="4029813" y="831334"/>
            <a:ext cx="2679761" cy="682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TextBox 30"/>
          <p:cNvSpPr txBox="1"/>
          <p:nvPr/>
        </p:nvSpPr>
        <p:spPr>
          <a:xfrm>
            <a:off x="4087044" y="849438"/>
            <a:ext cx="2777368" cy="646331"/>
          </a:xfrm>
          <a:prstGeom prst="rect">
            <a:avLst/>
          </a:prstGeom>
          <a:noFill/>
        </p:spPr>
        <p:txBody>
          <a:bodyPr wrap="square" rtlCol="0">
            <a:spAutoFit/>
          </a:bodyPr>
          <a:lstStyle/>
          <a:p>
            <a:r>
              <a:rPr lang="en-US" sz="1800" dirty="0"/>
              <a:t>Extend design to 7 module</a:t>
            </a:r>
          </a:p>
          <a:p>
            <a:r>
              <a:rPr lang="en-US" sz="1800" dirty="0"/>
              <a:t>Testing power board</a:t>
            </a:r>
          </a:p>
        </p:txBody>
      </p:sp>
      <p:grpSp>
        <p:nvGrpSpPr>
          <p:cNvPr id="32" name="Group 31"/>
          <p:cNvGrpSpPr/>
          <p:nvPr/>
        </p:nvGrpSpPr>
        <p:grpSpPr>
          <a:xfrm>
            <a:off x="4028975" y="1944400"/>
            <a:ext cx="3006550" cy="682536"/>
            <a:chOff x="1256632" y="3845193"/>
            <a:chExt cx="2233963" cy="682536"/>
          </a:xfrm>
        </p:grpSpPr>
        <p:sp>
          <p:nvSpPr>
            <p:cNvPr id="33" name="Rounded Rectangle 32"/>
            <p:cNvSpPr/>
            <p:nvPr/>
          </p:nvSpPr>
          <p:spPr>
            <a:xfrm>
              <a:off x="1256632" y="3845193"/>
              <a:ext cx="2193635" cy="682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TextBox 33"/>
            <p:cNvSpPr txBox="1"/>
            <p:nvPr/>
          </p:nvSpPr>
          <p:spPr>
            <a:xfrm>
              <a:off x="1303482" y="3863296"/>
              <a:ext cx="2187113" cy="646331"/>
            </a:xfrm>
            <a:prstGeom prst="rect">
              <a:avLst/>
            </a:prstGeom>
            <a:noFill/>
          </p:spPr>
          <p:txBody>
            <a:bodyPr wrap="none" rtlCol="0">
              <a:spAutoFit/>
            </a:bodyPr>
            <a:lstStyle/>
            <a:p>
              <a:r>
                <a:rPr lang="en-US" sz="1800" dirty="0"/>
                <a:t>Produce and distribute 2 </a:t>
              </a:r>
            </a:p>
            <a:p>
              <a:r>
                <a:rPr lang="en-US" sz="1800" dirty="0"/>
                <a:t>module testing power boards</a:t>
              </a:r>
            </a:p>
          </p:txBody>
        </p:sp>
      </p:grpSp>
      <p:sp>
        <p:nvSpPr>
          <p:cNvPr id="35" name="Down Arrow 34"/>
          <p:cNvSpPr/>
          <p:nvPr/>
        </p:nvSpPr>
        <p:spPr>
          <a:xfrm rot="10800000">
            <a:off x="5414669" y="1525494"/>
            <a:ext cx="120580" cy="4029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6" name="Group 35"/>
          <p:cNvGrpSpPr/>
          <p:nvPr/>
        </p:nvGrpSpPr>
        <p:grpSpPr>
          <a:xfrm>
            <a:off x="7514494" y="851573"/>
            <a:ext cx="2373827" cy="948037"/>
            <a:chOff x="1256632" y="3845193"/>
            <a:chExt cx="2227795" cy="694635"/>
          </a:xfrm>
        </p:grpSpPr>
        <p:sp>
          <p:nvSpPr>
            <p:cNvPr id="37" name="Rounded Rectangle 36"/>
            <p:cNvSpPr/>
            <p:nvPr/>
          </p:nvSpPr>
          <p:spPr>
            <a:xfrm>
              <a:off x="1256632" y="3845193"/>
              <a:ext cx="2193635" cy="682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TextBox 37"/>
            <p:cNvSpPr txBox="1"/>
            <p:nvPr/>
          </p:nvSpPr>
          <p:spPr>
            <a:xfrm>
              <a:off x="1303482" y="3863296"/>
              <a:ext cx="2180945" cy="676532"/>
            </a:xfrm>
            <a:prstGeom prst="rect">
              <a:avLst/>
            </a:prstGeom>
            <a:noFill/>
          </p:spPr>
          <p:txBody>
            <a:bodyPr wrap="none" rtlCol="0">
              <a:spAutoFit/>
            </a:bodyPr>
            <a:lstStyle/>
            <a:p>
              <a:r>
                <a:rPr lang="en-US" sz="1800" dirty="0"/>
                <a:t>Produce and distribute</a:t>
              </a:r>
            </a:p>
            <a:p>
              <a:r>
                <a:rPr lang="en-US" sz="1800" dirty="0"/>
                <a:t>7 module testing </a:t>
              </a:r>
            </a:p>
            <a:p>
              <a:r>
                <a:rPr lang="en-US" sz="1800" dirty="0"/>
                <a:t>power boards</a:t>
              </a:r>
            </a:p>
          </p:txBody>
        </p:sp>
      </p:grpSp>
      <p:sp>
        <p:nvSpPr>
          <p:cNvPr id="39" name="Right Arrow 38"/>
          <p:cNvSpPr/>
          <p:nvPr/>
        </p:nvSpPr>
        <p:spPr>
          <a:xfrm>
            <a:off x="6705642" y="1133868"/>
            <a:ext cx="808851" cy="1278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Oval 39"/>
          <p:cNvSpPr/>
          <p:nvPr/>
        </p:nvSpPr>
        <p:spPr>
          <a:xfrm>
            <a:off x="3188468" y="1008358"/>
            <a:ext cx="152400" cy="14446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Oval 40"/>
          <p:cNvSpPr/>
          <p:nvPr/>
        </p:nvSpPr>
        <p:spPr>
          <a:xfrm>
            <a:off x="6504896" y="1307203"/>
            <a:ext cx="152400" cy="14446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Oval 41"/>
          <p:cNvSpPr/>
          <p:nvPr/>
        </p:nvSpPr>
        <p:spPr>
          <a:xfrm>
            <a:off x="3059936" y="2137621"/>
            <a:ext cx="152400" cy="14446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Oval 42"/>
          <p:cNvSpPr/>
          <p:nvPr/>
        </p:nvSpPr>
        <p:spPr>
          <a:xfrm>
            <a:off x="6787094" y="1991972"/>
            <a:ext cx="152400" cy="14446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Oval 43"/>
          <p:cNvSpPr/>
          <p:nvPr/>
        </p:nvSpPr>
        <p:spPr>
          <a:xfrm>
            <a:off x="3349503" y="3195039"/>
            <a:ext cx="152400" cy="14446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Oval 44"/>
          <p:cNvSpPr/>
          <p:nvPr/>
        </p:nvSpPr>
        <p:spPr>
          <a:xfrm>
            <a:off x="5875061" y="3642188"/>
            <a:ext cx="152400" cy="14446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Oval 45"/>
          <p:cNvSpPr/>
          <p:nvPr/>
        </p:nvSpPr>
        <p:spPr>
          <a:xfrm>
            <a:off x="1194082" y="5305338"/>
            <a:ext cx="152400" cy="14446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TextBox 46"/>
          <p:cNvSpPr txBox="1"/>
          <p:nvPr/>
        </p:nvSpPr>
        <p:spPr>
          <a:xfrm>
            <a:off x="1378556" y="5183550"/>
            <a:ext cx="1506823" cy="646331"/>
          </a:xfrm>
          <a:prstGeom prst="rect">
            <a:avLst/>
          </a:prstGeom>
          <a:noFill/>
        </p:spPr>
        <p:txBody>
          <a:bodyPr wrap="none" rtlCol="0">
            <a:spAutoFit/>
          </a:bodyPr>
          <a:lstStyle/>
          <a:p>
            <a:pPr marL="285750" indent="-285750">
              <a:buFontTx/>
              <a:buChar char="-"/>
            </a:pPr>
            <a:r>
              <a:rPr lang="en-US" sz="1800" dirty="0"/>
              <a:t>Complete</a:t>
            </a:r>
          </a:p>
          <a:p>
            <a:pPr marL="285750" indent="-285750">
              <a:buFontTx/>
              <a:buChar char="-"/>
            </a:pPr>
            <a:r>
              <a:rPr lang="en-US" sz="1800" dirty="0"/>
              <a:t>In progress</a:t>
            </a:r>
          </a:p>
        </p:txBody>
      </p:sp>
      <p:sp>
        <p:nvSpPr>
          <p:cNvPr id="48" name="Oval 47"/>
          <p:cNvSpPr/>
          <p:nvPr/>
        </p:nvSpPr>
        <p:spPr>
          <a:xfrm>
            <a:off x="1194082" y="5595671"/>
            <a:ext cx="152400" cy="1444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9" name="Straight Connector 48"/>
          <p:cNvCxnSpPr/>
          <p:nvPr/>
        </p:nvCxnSpPr>
        <p:spPr>
          <a:xfrm>
            <a:off x="1124619" y="2938086"/>
            <a:ext cx="558102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46784" y="2627346"/>
            <a:ext cx="2214143" cy="369332"/>
          </a:xfrm>
          <a:prstGeom prst="rect">
            <a:avLst/>
          </a:prstGeom>
          <a:noFill/>
        </p:spPr>
        <p:txBody>
          <a:bodyPr wrap="none" rtlCol="0">
            <a:spAutoFit/>
          </a:bodyPr>
          <a:lstStyle/>
          <a:p>
            <a:r>
              <a:rPr lang="en-US" sz="1800" dirty="0"/>
              <a:t>Testing power boards</a:t>
            </a:r>
          </a:p>
        </p:txBody>
      </p:sp>
      <p:sp>
        <p:nvSpPr>
          <p:cNvPr id="51" name="TextBox 50"/>
          <p:cNvSpPr txBox="1"/>
          <p:nvPr/>
        </p:nvSpPr>
        <p:spPr>
          <a:xfrm>
            <a:off x="3871619" y="2861295"/>
            <a:ext cx="2566536" cy="369332"/>
          </a:xfrm>
          <a:prstGeom prst="rect">
            <a:avLst/>
          </a:prstGeom>
          <a:noFill/>
        </p:spPr>
        <p:txBody>
          <a:bodyPr wrap="none" rtlCol="0">
            <a:spAutoFit/>
          </a:bodyPr>
          <a:lstStyle/>
          <a:p>
            <a:r>
              <a:rPr lang="en-US" sz="1800" dirty="0"/>
              <a:t>Production power boards</a:t>
            </a:r>
          </a:p>
        </p:txBody>
      </p:sp>
      <p:sp>
        <p:nvSpPr>
          <p:cNvPr id="52" name="Oval 51"/>
          <p:cNvSpPr/>
          <p:nvPr/>
        </p:nvSpPr>
        <p:spPr>
          <a:xfrm>
            <a:off x="5583723" y="4868640"/>
            <a:ext cx="152400" cy="1444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Down Arrow 52"/>
          <p:cNvSpPr/>
          <p:nvPr/>
        </p:nvSpPr>
        <p:spPr>
          <a:xfrm>
            <a:off x="2244051" y="2493182"/>
            <a:ext cx="123725" cy="62278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Oval 53"/>
          <p:cNvSpPr/>
          <p:nvPr/>
        </p:nvSpPr>
        <p:spPr>
          <a:xfrm>
            <a:off x="8863884" y="4284756"/>
            <a:ext cx="152400" cy="1444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Oval 54"/>
          <p:cNvSpPr/>
          <p:nvPr/>
        </p:nvSpPr>
        <p:spPr>
          <a:xfrm>
            <a:off x="6634694" y="6160071"/>
            <a:ext cx="152400" cy="1444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Oval 55"/>
          <p:cNvSpPr/>
          <p:nvPr/>
        </p:nvSpPr>
        <p:spPr>
          <a:xfrm>
            <a:off x="9648980" y="1572142"/>
            <a:ext cx="152400" cy="1444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7" name="Straight Connector 56"/>
          <p:cNvCxnSpPr/>
          <p:nvPr/>
        </p:nvCxnSpPr>
        <p:spPr>
          <a:xfrm>
            <a:off x="7284895" y="768353"/>
            <a:ext cx="2602619" cy="104360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259770" y="1848355"/>
            <a:ext cx="2768375" cy="1200329"/>
          </a:xfrm>
          <a:prstGeom prst="rect">
            <a:avLst/>
          </a:prstGeom>
          <a:noFill/>
        </p:spPr>
        <p:txBody>
          <a:bodyPr wrap="square" rtlCol="0">
            <a:spAutoFit/>
          </a:bodyPr>
          <a:lstStyle/>
          <a:p>
            <a:r>
              <a:rPr lang="en-US" sz="1800" dirty="0">
                <a:solidFill>
                  <a:srgbClr val="C00000"/>
                </a:solidFill>
              </a:rPr>
              <a:t>New direction decided 12/2016. Prototype 8-ch testing PBs delivered to CERN and Bari</a:t>
            </a:r>
          </a:p>
        </p:txBody>
      </p:sp>
      <p:sp>
        <p:nvSpPr>
          <p:cNvPr id="59" name="TextBox 58"/>
          <p:cNvSpPr txBox="1"/>
          <p:nvPr/>
        </p:nvSpPr>
        <p:spPr>
          <a:xfrm>
            <a:off x="7069936" y="5535990"/>
            <a:ext cx="2768375" cy="646331"/>
          </a:xfrm>
          <a:prstGeom prst="rect">
            <a:avLst/>
          </a:prstGeom>
          <a:noFill/>
          <a:ln w="19050">
            <a:solidFill>
              <a:schemeClr val="accent1"/>
            </a:solidFill>
          </a:ln>
        </p:spPr>
        <p:txBody>
          <a:bodyPr wrap="square" rtlCol="0">
            <a:spAutoFit/>
          </a:bodyPr>
          <a:lstStyle/>
          <a:p>
            <a:r>
              <a:rPr lang="en-US" sz="1800" b="1" dirty="0">
                <a:solidFill>
                  <a:srgbClr val="C00000"/>
                </a:solidFill>
              </a:rPr>
              <a:t>Prototype production PBs will be used for testing.</a:t>
            </a:r>
          </a:p>
        </p:txBody>
      </p:sp>
      <p:pic>
        <p:nvPicPr>
          <p:cNvPr id="60" name="Picture 2" descr="P61025-09195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455"/>
          <a:stretch/>
        </p:blipFill>
        <p:spPr bwMode="auto">
          <a:xfrm>
            <a:off x="8863885" y="2769506"/>
            <a:ext cx="899601" cy="63115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1" name="Straight Connector 60"/>
          <p:cNvCxnSpPr/>
          <p:nvPr/>
        </p:nvCxnSpPr>
        <p:spPr>
          <a:xfrm rot="8100000">
            <a:off x="7341860" y="737335"/>
            <a:ext cx="2602619" cy="104360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Text Box 4"/>
          <p:cNvSpPr txBox="1">
            <a:spLocks noChangeArrowheads="1"/>
          </p:cNvSpPr>
          <p:nvPr/>
        </p:nvSpPr>
        <p:spPr bwMode="auto">
          <a:xfrm>
            <a:off x="288001" y="82055"/>
            <a:ext cx="7305806"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Simplified Power Boards Development Path</a:t>
            </a:r>
            <a:endParaRPr lang="en-US" sz="3200" b="0" dirty="0">
              <a:latin typeface="Calibri Light" panose="020F0302020204030204" pitchFamily="34" charset="0"/>
              <a:cs typeface="Calibri" charset="0"/>
            </a:endParaRPr>
          </a:p>
        </p:txBody>
      </p:sp>
      <p:sp>
        <p:nvSpPr>
          <p:cNvPr id="63"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158845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5939" y="1010596"/>
            <a:ext cx="985559" cy="50280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white"/>
                </a:solidFill>
                <a:latin typeface="Calibri" panose="020F0502020204030204"/>
              </a:rPr>
              <a:t/>
            </a:r>
            <a:br>
              <a:rPr lang="en-US" sz="1781" dirty="0">
                <a:solidFill>
                  <a:prstClr val="white"/>
                </a:solidFill>
                <a:latin typeface="Calibri" panose="020F0502020204030204"/>
              </a:rPr>
            </a:br>
            <a:r>
              <a:rPr lang="en-US" sz="1781" dirty="0">
                <a:solidFill>
                  <a:prstClr val="black"/>
                </a:solidFill>
                <a:latin typeface="Calibri" panose="020F0502020204030204"/>
              </a:rPr>
              <a:t>PB</a:t>
            </a:r>
          </a:p>
          <a:p>
            <a:pPr algn="ctr" defTabSz="904524"/>
            <a:r>
              <a:rPr lang="en-US" sz="1781" dirty="0">
                <a:solidFill>
                  <a:prstClr val="black"/>
                </a:solidFill>
                <a:latin typeface="Calibri" panose="020F0502020204030204"/>
              </a:rPr>
              <a:t>Out</a:t>
            </a:r>
            <a:endParaRPr lang="en-US" sz="1781" dirty="0">
              <a:solidFill>
                <a:prstClr val="black"/>
              </a:solidFill>
              <a:latin typeface="Calibri" panose="020F0502020204030204"/>
            </a:endParaRPr>
          </a:p>
        </p:txBody>
      </p:sp>
      <p:sp>
        <p:nvSpPr>
          <p:cNvPr id="5" name="Rectangle 4"/>
          <p:cNvSpPr/>
          <p:nvPr/>
        </p:nvSpPr>
        <p:spPr>
          <a:xfrm>
            <a:off x="4136948" y="1224455"/>
            <a:ext cx="989066" cy="967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black"/>
                </a:solidFill>
                <a:latin typeface="Calibri" panose="020F0502020204030204"/>
              </a:rPr>
              <a:t>FB</a:t>
            </a:r>
          </a:p>
          <a:p>
            <a:pPr algn="ctr" defTabSz="904524"/>
            <a:r>
              <a:rPr lang="en-US" sz="1781" dirty="0">
                <a:solidFill>
                  <a:prstClr val="black"/>
                </a:solidFill>
                <a:latin typeface="Calibri" panose="020F0502020204030204"/>
              </a:rPr>
              <a:t>33 m</a:t>
            </a:r>
            <a:r>
              <a:rPr lang="en-US" sz="1781" dirty="0">
                <a:solidFill>
                  <a:prstClr val="black"/>
                </a:solidFill>
                <a:latin typeface="Calibri" panose="020F0502020204030204"/>
                <a:sym typeface="Symbol" panose="05050102010706020507" pitchFamily="18" charset="2"/>
              </a:rPr>
              <a:t></a:t>
            </a:r>
            <a:endParaRPr lang="en-US" sz="1781" dirty="0">
              <a:solidFill>
                <a:prstClr val="black"/>
              </a:solidFill>
              <a:latin typeface="Calibri" panose="020F0502020204030204"/>
            </a:endParaRPr>
          </a:p>
        </p:txBody>
      </p:sp>
      <p:sp>
        <p:nvSpPr>
          <p:cNvPr id="6" name="Rectangle 5"/>
          <p:cNvSpPr/>
          <p:nvPr/>
        </p:nvSpPr>
        <p:spPr>
          <a:xfrm>
            <a:off x="7015685" y="1347574"/>
            <a:ext cx="4132405" cy="7271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black"/>
                </a:solidFill>
                <a:latin typeface="Calibri" panose="020F0502020204030204"/>
              </a:rPr>
              <a:t>Power Bus supply</a:t>
            </a:r>
            <a:endParaRPr lang="en-US" sz="1781" dirty="0">
              <a:solidFill>
                <a:prstClr val="black"/>
              </a:solidFill>
              <a:latin typeface="Calibri" panose="020F0502020204030204"/>
            </a:endParaRPr>
          </a:p>
        </p:txBody>
      </p:sp>
      <p:sp>
        <p:nvSpPr>
          <p:cNvPr id="9" name="TextBox 8"/>
          <p:cNvSpPr txBox="1"/>
          <p:nvPr/>
        </p:nvSpPr>
        <p:spPr>
          <a:xfrm>
            <a:off x="2851256" y="1685229"/>
            <a:ext cx="834385" cy="365341"/>
          </a:xfrm>
          <a:prstGeom prst="rect">
            <a:avLst/>
          </a:prstGeom>
          <a:noFill/>
        </p:spPr>
        <p:txBody>
          <a:bodyPr wrap="none" rtlCol="0">
            <a:spAutoFit/>
          </a:bodyPr>
          <a:lstStyle/>
          <a:p>
            <a:pPr defTabSz="904524"/>
            <a:r>
              <a:rPr lang="en-US" sz="1781" dirty="0">
                <a:solidFill>
                  <a:prstClr val="black"/>
                </a:solidFill>
                <a:latin typeface="Calibri" panose="020F0502020204030204"/>
              </a:rPr>
              <a:t>0.163A</a:t>
            </a:r>
            <a:endParaRPr lang="en-US" sz="1781" dirty="0">
              <a:solidFill>
                <a:prstClr val="black"/>
              </a:solidFill>
              <a:latin typeface="Calibri" panose="020F0502020204030204"/>
            </a:endParaRPr>
          </a:p>
        </p:txBody>
      </p:sp>
      <p:sp>
        <p:nvSpPr>
          <p:cNvPr id="10" name="Rectangle 9"/>
          <p:cNvSpPr/>
          <p:nvPr/>
        </p:nvSpPr>
        <p:spPr>
          <a:xfrm>
            <a:off x="5126014" y="1347574"/>
            <a:ext cx="1889671" cy="7271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black"/>
                </a:solidFill>
                <a:latin typeface="Calibri" panose="020F0502020204030204"/>
              </a:rPr>
              <a:t>PB extension</a:t>
            </a:r>
          </a:p>
          <a:p>
            <a:pPr algn="ctr" defTabSz="904524"/>
            <a:r>
              <a:rPr lang="en-US" sz="1781" dirty="0">
                <a:solidFill>
                  <a:prstClr val="black"/>
                </a:solidFill>
                <a:latin typeface="Calibri" panose="020F0502020204030204"/>
              </a:rPr>
              <a:t>56 </a:t>
            </a:r>
            <a:r>
              <a:rPr lang="en-US" sz="1781" dirty="0">
                <a:solidFill>
                  <a:prstClr val="black"/>
                </a:solidFill>
                <a:latin typeface="Calibri" panose="020F0502020204030204"/>
              </a:rPr>
              <a:t>m</a:t>
            </a:r>
            <a:r>
              <a:rPr lang="en-US" sz="1781" dirty="0">
                <a:solidFill>
                  <a:prstClr val="black"/>
                </a:solidFill>
                <a:latin typeface="Calibri" panose="020F0502020204030204"/>
                <a:sym typeface="Symbol" panose="05050102010706020507" pitchFamily="18" charset="2"/>
              </a:rPr>
              <a:t></a:t>
            </a:r>
            <a:endParaRPr lang="en-US" sz="1781" dirty="0">
              <a:solidFill>
                <a:prstClr val="black"/>
              </a:solidFill>
              <a:latin typeface="Calibri" panose="020F0502020204030204"/>
            </a:endParaRPr>
          </a:p>
        </p:txBody>
      </p:sp>
      <p:sp>
        <p:nvSpPr>
          <p:cNvPr id="11" name="TextBox 10"/>
          <p:cNvSpPr txBox="1"/>
          <p:nvPr/>
        </p:nvSpPr>
        <p:spPr>
          <a:xfrm>
            <a:off x="7224263" y="1010596"/>
            <a:ext cx="3715246" cy="365341"/>
          </a:xfrm>
          <a:prstGeom prst="rect">
            <a:avLst/>
          </a:prstGeom>
          <a:noFill/>
        </p:spPr>
        <p:txBody>
          <a:bodyPr wrap="none" rtlCol="0">
            <a:spAutoFit/>
          </a:bodyPr>
          <a:lstStyle/>
          <a:p>
            <a:pPr defTabSz="904524"/>
            <a:r>
              <a:rPr lang="en-US" sz="1781" dirty="0">
                <a:solidFill>
                  <a:prstClr val="black"/>
                </a:solidFill>
                <a:latin typeface="Calibri" panose="020F0502020204030204"/>
              </a:rPr>
              <a:t>Voltage drops come from spreadsheet</a:t>
            </a:r>
            <a:endParaRPr lang="en-US" sz="1781" dirty="0">
              <a:solidFill>
                <a:prstClr val="black"/>
              </a:solidFill>
              <a:latin typeface="Calibri" panose="020F0502020204030204"/>
            </a:endParaRPr>
          </a:p>
        </p:txBody>
      </p:sp>
      <p:sp>
        <p:nvSpPr>
          <p:cNvPr id="12" name="Rectangle 11"/>
          <p:cNvSpPr/>
          <p:nvPr/>
        </p:nvSpPr>
        <p:spPr>
          <a:xfrm>
            <a:off x="7306265" y="2074735"/>
            <a:ext cx="715813" cy="11717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black"/>
                </a:solidFill>
                <a:latin typeface="Calibri" panose="020F0502020204030204"/>
              </a:rPr>
              <a:t>Cross piece</a:t>
            </a:r>
          </a:p>
          <a:p>
            <a:pPr algn="ctr" defTabSz="904524"/>
            <a:r>
              <a:rPr lang="en-US" sz="1781" dirty="0">
                <a:solidFill>
                  <a:prstClr val="black"/>
                </a:solidFill>
                <a:latin typeface="Calibri" panose="020F0502020204030204"/>
              </a:rPr>
              <a:t>5 </a:t>
            </a:r>
            <a:r>
              <a:rPr lang="en-US" sz="1781" dirty="0">
                <a:solidFill>
                  <a:prstClr val="black"/>
                </a:solidFill>
                <a:latin typeface="Calibri" panose="020F0502020204030204"/>
              </a:rPr>
              <a:t>m</a:t>
            </a:r>
            <a:r>
              <a:rPr lang="en-US" sz="1781" dirty="0">
                <a:solidFill>
                  <a:prstClr val="black"/>
                </a:solidFill>
                <a:latin typeface="Calibri" panose="020F0502020204030204"/>
                <a:sym typeface="Symbol" panose="05050102010706020507" pitchFamily="18" charset="2"/>
              </a:rPr>
              <a:t></a:t>
            </a:r>
            <a:endParaRPr lang="en-US" sz="1781" dirty="0">
              <a:solidFill>
                <a:prstClr val="black"/>
              </a:solidFill>
              <a:latin typeface="Calibri" panose="020F0502020204030204"/>
            </a:endParaRPr>
          </a:p>
        </p:txBody>
      </p:sp>
      <p:sp>
        <p:nvSpPr>
          <p:cNvPr id="14" name="Rectangle 13"/>
          <p:cNvSpPr/>
          <p:nvPr/>
        </p:nvSpPr>
        <p:spPr>
          <a:xfrm>
            <a:off x="7108901" y="3246523"/>
            <a:ext cx="2438236" cy="6621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black"/>
                </a:solidFill>
                <a:latin typeface="Calibri" panose="020F0502020204030204"/>
              </a:rPr>
              <a:t>Module</a:t>
            </a:r>
          </a:p>
          <a:p>
            <a:pPr algn="ctr" defTabSz="904524"/>
            <a:r>
              <a:rPr lang="en-US" sz="1781" dirty="0">
                <a:solidFill>
                  <a:prstClr val="black"/>
                </a:solidFill>
                <a:latin typeface="Calibri" panose="020F0502020204030204"/>
              </a:rPr>
              <a:t>? </a:t>
            </a:r>
            <a:r>
              <a:rPr lang="en-US" sz="1781" dirty="0">
                <a:solidFill>
                  <a:prstClr val="black"/>
                </a:solidFill>
                <a:latin typeface="Calibri" panose="020F0502020204030204"/>
              </a:rPr>
              <a:t>m</a:t>
            </a:r>
            <a:r>
              <a:rPr lang="en-US" sz="1781" dirty="0">
                <a:solidFill>
                  <a:prstClr val="black"/>
                </a:solidFill>
                <a:latin typeface="Calibri" panose="020F0502020204030204"/>
                <a:sym typeface="Symbol" panose="05050102010706020507" pitchFamily="18" charset="2"/>
              </a:rPr>
              <a:t></a:t>
            </a:r>
            <a:endParaRPr lang="en-US" sz="1781" dirty="0">
              <a:solidFill>
                <a:prstClr val="black"/>
              </a:solidFill>
              <a:latin typeface="Calibri" panose="020F0502020204030204"/>
            </a:endParaRPr>
          </a:p>
        </p:txBody>
      </p:sp>
      <p:sp>
        <p:nvSpPr>
          <p:cNvPr id="15" name="Rectangle 14"/>
          <p:cNvSpPr/>
          <p:nvPr/>
        </p:nvSpPr>
        <p:spPr>
          <a:xfrm>
            <a:off x="2221498" y="1407125"/>
            <a:ext cx="1915448" cy="290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black"/>
                </a:solidFill>
                <a:latin typeface="Calibri" panose="020F0502020204030204"/>
              </a:rPr>
              <a:t>Wire 105 </a:t>
            </a:r>
            <a:r>
              <a:rPr lang="en-US" sz="1781" dirty="0">
                <a:solidFill>
                  <a:prstClr val="black"/>
                </a:solidFill>
                <a:latin typeface="Calibri" panose="020F0502020204030204"/>
              </a:rPr>
              <a:t>m</a:t>
            </a:r>
            <a:r>
              <a:rPr lang="en-US" sz="1781" dirty="0">
                <a:solidFill>
                  <a:prstClr val="black"/>
                </a:solidFill>
                <a:latin typeface="Calibri" panose="020F0502020204030204"/>
                <a:sym typeface="Symbol" panose="05050102010706020507" pitchFamily="18" charset="2"/>
              </a:rPr>
              <a:t></a:t>
            </a:r>
            <a:endParaRPr lang="en-US" sz="1781" dirty="0">
              <a:solidFill>
                <a:prstClr val="black"/>
              </a:solidFill>
              <a:latin typeface="Calibri" panose="020F0502020204030204"/>
            </a:endParaRPr>
          </a:p>
        </p:txBody>
      </p:sp>
      <p:sp>
        <p:nvSpPr>
          <p:cNvPr id="16" name="TextBox 15"/>
          <p:cNvSpPr txBox="1"/>
          <p:nvPr/>
        </p:nvSpPr>
        <p:spPr>
          <a:xfrm>
            <a:off x="2698105" y="72259"/>
            <a:ext cx="7922685" cy="639346"/>
          </a:xfrm>
          <a:prstGeom prst="rect">
            <a:avLst/>
          </a:prstGeom>
          <a:noFill/>
        </p:spPr>
        <p:txBody>
          <a:bodyPr wrap="square" rtlCol="0">
            <a:spAutoFit/>
          </a:bodyPr>
          <a:lstStyle/>
          <a:p>
            <a:pPr defTabSz="904524"/>
            <a:r>
              <a:rPr lang="en-US" sz="1781" dirty="0">
                <a:solidFill>
                  <a:prstClr val="black"/>
                </a:solidFill>
                <a:latin typeface="Calibri" panose="020F0502020204030204"/>
              </a:rPr>
              <a:t>OL Fixed voltage drops for analog power (VDDA) at nominal operating </a:t>
            </a:r>
            <a:r>
              <a:rPr lang="en-US" sz="1781" dirty="0">
                <a:solidFill>
                  <a:prstClr val="black"/>
                </a:solidFill>
                <a:latin typeface="Calibri" panose="020F0502020204030204"/>
              </a:rPr>
              <a:t>condition </a:t>
            </a:r>
            <a:endParaRPr lang="en-US" sz="1781" dirty="0">
              <a:solidFill>
                <a:prstClr val="black"/>
              </a:solidFill>
              <a:latin typeface="Calibri" panose="020F0502020204030204"/>
            </a:endParaRPr>
          </a:p>
          <a:p>
            <a:pPr defTabSz="904524"/>
            <a:r>
              <a:rPr lang="en-US" sz="1781" dirty="0">
                <a:solidFill>
                  <a:prstClr val="black"/>
                </a:solidFill>
                <a:latin typeface="Calibri" panose="020F0502020204030204"/>
              </a:rPr>
              <a:t>(VDDD=0.768A</a:t>
            </a:r>
            <a:r>
              <a:rPr lang="en-US" sz="1781" dirty="0">
                <a:solidFill>
                  <a:prstClr val="black"/>
                </a:solidFill>
                <a:latin typeface="Calibri" panose="020F0502020204030204"/>
              </a:rPr>
              <a:t>, </a:t>
            </a:r>
            <a:r>
              <a:rPr lang="en-US" sz="1781" dirty="0">
                <a:solidFill>
                  <a:prstClr val="black"/>
                </a:solidFill>
                <a:latin typeface="Calibri" panose="020F0502020204030204"/>
              </a:rPr>
              <a:t>VDDA=0.163A, calculated from geometry and material)</a:t>
            </a:r>
            <a:endParaRPr lang="en-US" sz="1781" dirty="0">
              <a:solidFill>
                <a:prstClr val="black"/>
              </a:solidFill>
              <a:latin typeface="Calibri" panose="020F0502020204030204"/>
            </a:endParaRPr>
          </a:p>
        </p:txBody>
      </p:sp>
      <p:sp>
        <p:nvSpPr>
          <p:cNvPr id="17" name="TextBox 16"/>
          <p:cNvSpPr txBox="1"/>
          <p:nvPr/>
        </p:nvSpPr>
        <p:spPr>
          <a:xfrm>
            <a:off x="2705114" y="1037072"/>
            <a:ext cx="951725" cy="365341"/>
          </a:xfrm>
          <a:prstGeom prst="rect">
            <a:avLst/>
          </a:prstGeom>
          <a:noFill/>
        </p:spPr>
        <p:txBody>
          <a:bodyPr wrap="none" rtlCol="0">
            <a:spAutoFit/>
          </a:bodyPr>
          <a:lstStyle/>
          <a:p>
            <a:pPr defTabSz="904524"/>
            <a:r>
              <a:rPr lang="en-US" sz="1781" dirty="0">
                <a:solidFill>
                  <a:prstClr val="black"/>
                </a:solidFill>
                <a:latin typeface="Calibri" panose="020F0502020204030204"/>
              </a:rPr>
              <a:t>17.1 </a:t>
            </a:r>
            <a:r>
              <a:rPr lang="en-US" sz="1781" dirty="0">
                <a:solidFill>
                  <a:prstClr val="black"/>
                </a:solidFill>
                <a:latin typeface="Calibri" panose="020F0502020204030204"/>
              </a:rPr>
              <a:t>mV</a:t>
            </a:r>
          </a:p>
        </p:txBody>
      </p:sp>
      <p:sp>
        <p:nvSpPr>
          <p:cNvPr id="18" name="TextBox 17"/>
          <p:cNvSpPr txBox="1"/>
          <p:nvPr/>
        </p:nvSpPr>
        <p:spPr>
          <a:xfrm>
            <a:off x="4255874" y="854402"/>
            <a:ext cx="835970" cy="365341"/>
          </a:xfrm>
          <a:prstGeom prst="rect">
            <a:avLst/>
          </a:prstGeom>
          <a:noFill/>
        </p:spPr>
        <p:txBody>
          <a:bodyPr wrap="none" rtlCol="0">
            <a:spAutoFit/>
          </a:bodyPr>
          <a:lstStyle/>
          <a:p>
            <a:pPr defTabSz="904524"/>
            <a:r>
              <a:rPr lang="en-US" sz="1781" dirty="0">
                <a:solidFill>
                  <a:prstClr val="black"/>
                </a:solidFill>
                <a:latin typeface="Calibri" panose="020F0502020204030204"/>
              </a:rPr>
              <a:t>5.4 mV</a:t>
            </a:r>
            <a:endParaRPr lang="en-US" sz="1781" dirty="0">
              <a:solidFill>
                <a:prstClr val="black"/>
              </a:solidFill>
              <a:latin typeface="Calibri" panose="020F0502020204030204"/>
            </a:endParaRPr>
          </a:p>
        </p:txBody>
      </p:sp>
      <p:sp>
        <p:nvSpPr>
          <p:cNvPr id="19" name="TextBox 18"/>
          <p:cNvSpPr txBox="1"/>
          <p:nvPr/>
        </p:nvSpPr>
        <p:spPr>
          <a:xfrm>
            <a:off x="5518039" y="1014150"/>
            <a:ext cx="835970" cy="365341"/>
          </a:xfrm>
          <a:prstGeom prst="rect">
            <a:avLst/>
          </a:prstGeom>
          <a:noFill/>
        </p:spPr>
        <p:txBody>
          <a:bodyPr wrap="none" rtlCol="0">
            <a:spAutoFit/>
          </a:bodyPr>
          <a:lstStyle/>
          <a:p>
            <a:pPr defTabSz="904524"/>
            <a:r>
              <a:rPr lang="en-US" sz="1781" dirty="0">
                <a:solidFill>
                  <a:prstClr val="black"/>
                </a:solidFill>
                <a:latin typeface="Calibri" panose="020F0502020204030204"/>
              </a:rPr>
              <a:t>9.1 mV</a:t>
            </a:r>
            <a:endParaRPr lang="en-US" sz="1781" dirty="0">
              <a:solidFill>
                <a:prstClr val="black"/>
              </a:solidFill>
              <a:latin typeface="Calibri" panose="020F0502020204030204"/>
            </a:endParaRPr>
          </a:p>
        </p:txBody>
      </p:sp>
      <p:sp>
        <p:nvSpPr>
          <p:cNvPr id="22" name="TextBox 21"/>
          <p:cNvSpPr txBox="1"/>
          <p:nvPr/>
        </p:nvSpPr>
        <p:spPr>
          <a:xfrm>
            <a:off x="8088617" y="2453488"/>
            <a:ext cx="663131" cy="365341"/>
          </a:xfrm>
          <a:prstGeom prst="rect">
            <a:avLst/>
          </a:prstGeom>
          <a:noFill/>
        </p:spPr>
        <p:txBody>
          <a:bodyPr wrap="none" rtlCol="0">
            <a:spAutoFit/>
          </a:bodyPr>
          <a:lstStyle/>
          <a:p>
            <a:pPr defTabSz="904524"/>
            <a:r>
              <a:rPr lang="en-US" sz="1781" dirty="0">
                <a:solidFill>
                  <a:prstClr val="black"/>
                </a:solidFill>
                <a:latin typeface="Calibri" panose="020F0502020204030204"/>
              </a:rPr>
              <a:t>1 mV</a:t>
            </a:r>
            <a:endParaRPr lang="en-US" sz="1781" dirty="0">
              <a:solidFill>
                <a:prstClr val="black"/>
              </a:solidFill>
              <a:latin typeface="Calibri" panose="020F0502020204030204"/>
            </a:endParaRPr>
          </a:p>
        </p:txBody>
      </p:sp>
      <p:sp>
        <p:nvSpPr>
          <p:cNvPr id="21" name="Rectangle 20"/>
          <p:cNvSpPr/>
          <p:nvPr/>
        </p:nvSpPr>
        <p:spPr>
          <a:xfrm>
            <a:off x="7306265" y="3908723"/>
            <a:ext cx="715813" cy="11717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black"/>
                </a:solidFill>
                <a:latin typeface="Calibri" panose="020F0502020204030204"/>
              </a:rPr>
              <a:t>Cross piece</a:t>
            </a:r>
          </a:p>
          <a:p>
            <a:pPr algn="ctr" defTabSz="904524"/>
            <a:r>
              <a:rPr lang="en-US" sz="1781" dirty="0">
                <a:solidFill>
                  <a:prstClr val="black"/>
                </a:solidFill>
                <a:latin typeface="Calibri" panose="020F0502020204030204"/>
              </a:rPr>
              <a:t>5 m</a:t>
            </a:r>
            <a:r>
              <a:rPr lang="en-US" sz="1781" dirty="0">
                <a:solidFill>
                  <a:prstClr val="black"/>
                </a:solidFill>
                <a:latin typeface="Calibri" panose="020F0502020204030204"/>
                <a:sym typeface="Symbol" panose="05050102010706020507" pitchFamily="18" charset="2"/>
              </a:rPr>
              <a:t></a:t>
            </a:r>
            <a:endParaRPr lang="en-US" sz="1781" dirty="0">
              <a:solidFill>
                <a:prstClr val="black"/>
              </a:solidFill>
              <a:latin typeface="Calibri" panose="020F0502020204030204"/>
            </a:endParaRPr>
          </a:p>
        </p:txBody>
      </p:sp>
      <p:sp>
        <p:nvSpPr>
          <p:cNvPr id="26" name="Rectangle 25"/>
          <p:cNvSpPr/>
          <p:nvPr/>
        </p:nvSpPr>
        <p:spPr>
          <a:xfrm>
            <a:off x="7015685" y="5079067"/>
            <a:ext cx="4132405" cy="7271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black"/>
                </a:solidFill>
                <a:latin typeface="Calibri" panose="020F0502020204030204"/>
              </a:rPr>
              <a:t>Power Bus return</a:t>
            </a:r>
            <a:endParaRPr lang="en-US" sz="1781" dirty="0">
              <a:solidFill>
                <a:prstClr val="black"/>
              </a:solidFill>
              <a:latin typeface="Calibri" panose="020F0502020204030204"/>
            </a:endParaRPr>
          </a:p>
        </p:txBody>
      </p:sp>
      <p:sp>
        <p:nvSpPr>
          <p:cNvPr id="27" name="Rectangle 26"/>
          <p:cNvSpPr/>
          <p:nvPr/>
        </p:nvSpPr>
        <p:spPr>
          <a:xfrm>
            <a:off x="5126014" y="5079067"/>
            <a:ext cx="1889671" cy="7271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black"/>
                </a:solidFill>
                <a:latin typeface="Calibri" panose="020F0502020204030204"/>
              </a:rPr>
              <a:t>PB extension</a:t>
            </a:r>
          </a:p>
          <a:p>
            <a:pPr algn="ctr" defTabSz="904524"/>
            <a:r>
              <a:rPr lang="en-US" sz="1781" dirty="0">
                <a:solidFill>
                  <a:prstClr val="black"/>
                </a:solidFill>
                <a:latin typeface="Calibri" panose="020F0502020204030204"/>
              </a:rPr>
              <a:t>1.54 m</a:t>
            </a:r>
            <a:r>
              <a:rPr lang="en-US" sz="1781" dirty="0">
                <a:solidFill>
                  <a:prstClr val="black"/>
                </a:solidFill>
                <a:latin typeface="Calibri" panose="020F0502020204030204"/>
                <a:sym typeface="Symbol" panose="05050102010706020507" pitchFamily="18" charset="2"/>
              </a:rPr>
              <a:t></a:t>
            </a:r>
            <a:endParaRPr lang="en-US" sz="1781" dirty="0">
              <a:solidFill>
                <a:prstClr val="black"/>
              </a:solidFill>
              <a:latin typeface="Calibri" panose="020F0502020204030204"/>
            </a:endParaRPr>
          </a:p>
        </p:txBody>
      </p:sp>
      <p:sp>
        <p:nvSpPr>
          <p:cNvPr id="28" name="Rectangle 27"/>
          <p:cNvSpPr/>
          <p:nvPr/>
        </p:nvSpPr>
        <p:spPr>
          <a:xfrm>
            <a:off x="4136948" y="4958835"/>
            <a:ext cx="989066" cy="967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black"/>
                </a:solidFill>
                <a:latin typeface="Calibri" panose="020F0502020204030204"/>
              </a:rPr>
              <a:t>FB</a:t>
            </a:r>
          </a:p>
          <a:p>
            <a:pPr algn="ctr" defTabSz="904524"/>
            <a:r>
              <a:rPr lang="en-US" sz="1781" dirty="0">
                <a:solidFill>
                  <a:prstClr val="black"/>
                </a:solidFill>
                <a:latin typeface="Calibri" panose="020F0502020204030204"/>
              </a:rPr>
              <a:t>0.7 m</a:t>
            </a:r>
            <a:r>
              <a:rPr lang="en-US" sz="1781" dirty="0">
                <a:solidFill>
                  <a:prstClr val="black"/>
                </a:solidFill>
                <a:latin typeface="Calibri" panose="020F0502020204030204"/>
                <a:sym typeface="Symbol" panose="05050102010706020507" pitchFamily="18" charset="2"/>
              </a:rPr>
              <a:t></a:t>
            </a:r>
            <a:endParaRPr lang="en-US" sz="1781" dirty="0">
              <a:solidFill>
                <a:prstClr val="black"/>
              </a:solidFill>
              <a:latin typeface="Calibri" panose="020F0502020204030204"/>
            </a:endParaRPr>
          </a:p>
        </p:txBody>
      </p:sp>
      <p:sp>
        <p:nvSpPr>
          <p:cNvPr id="29" name="Rectangle 28"/>
          <p:cNvSpPr/>
          <p:nvPr/>
        </p:nvSpPr>
        <p:spPr>
          <a:xfrm>
            <a:off x="2221498" y="5273662"/>
            <a:ext cx="1915448" cy="2906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524"/>
            <a:r>
              <a:rPr lang="en-US" sz="1781" dirty="0">
                <a:solidFill>
                  <a:prstClr val="black"/>
                </a:solidFill>
                <a:latin typeface="Calibri" panose="020F0502020204030204"/>
              </a:rPr>
              <a:t>Wire 5.75 m</a:t>
            </a:r>
            <a:r>
              <a:rPr lang="en-US" sz="1781" dirty="0">
                <a:solidFill>
                  <a:prstClr val="black"/>
                </a:solidFill>
                <a:latin typeface="Calibri" panose="020F0502020204030204"/>
                <a:sym typeface="Symbol" panose="05050102010706020507" pitchFamily="18" charset="2"/>
              </a:rPr>
              <a:t></a:t>
            </a:r>
            <a:endParaRPr lang="en-US" sz="1781" dirty="0">
              <a:solidFill>
                <a:prstClr val="black"/>
              </a:solidFill>
              <a:latin typeface="Calibri" panose="020F0502020204030204"/>
            </a:endParaRPr>
          </a:p>
        </p:txBody>
      </p:sp>
      <p:sp>
        <p:nvSpPr>
          <p:cNvPr id="31" name="TextBox 30"/>
          <p:cNvSpPr txBox="1"/>
          <p:nvPr/>
        </p:nvSpPr>
        <p:spPr>
          <a:xfrm>
            <a:off x="7254191" y="5799931"/>
            <a:ext cx="3042727" cy="365341"/>
          </a:xfrm>
          <a:prstGeom prst="rect">
            <a:avLst/>
          </a:prstGeom>
          <a:noFill/>
        </p:spPr>
        <p:txBody>
          <a:bodyPr wrap="none" rtlCol="0">
            <a:spAutoFit/>
          </a:bodyPr>
          <a:lstStyle/>
          <a:p>
            <a:pPr defTabSz="904524"/>
            <a:r>
              <a:rPr lang="en-US" sz="1781" dirty="0">
                <a:solidFill>
                  <a:prstClr val="black"/>
                </a:solidFill>
                <a:latin typeface="Calibri" panose="020F0502020204030204"/>
              </a:rPr>
              <a:t>Voltage drops come from table</a:t>
            </a:r>
            <a:endParaRPr lang="en-US" sz="1781" dirty="0">
              <a:solidFill>
                <a:prstClr val="black"/>
              </a:solidFill>
              <a:latin typeface="Calibri" panose="020F0502020204030204"/>
            </a:endParaRPr>
          </a:p>
        </p:txBody>
      </p:sp>
      <p:sp>
        <p:nvSpPr>
          <p:cNvPr id="32" name="TextBox 31"/>
          <p:cNvSpPr txBox="1"/>
          <p:nvPr/>
        </p:nvSpPr>
        <p:spPr>
          <a:xfrm>
            <a:off x="8088617" y="4262801"/>
            <a:ext cx="663131" cy="365341"/>
          </a:xfrm>
          <a:prstGeom prst="rect">
            <a:avLst/>
          </a:prstGeom>
          <a:noFill/>
        </p:spPr>
        <p:txBody>
          <a:bodyPr wrap="none" rtlCol="0">
            <a:spAutoFit/>
          </a:bodyPr>
          <a:lstStyle/>
          <a:p>
            <a:pPr defTabSz="904524"/>
            <a:r>
              <a:rPr lang="en-US" sz="1781" dirty="0">
                <a:solidFill>
                  <a:prstClr val="black"/>
                </a:solidFill>
                <a:latin typeface="Calibri" panose="020F0502020204030204"/>
              </a:rPr>
              <a:t>1 mV</a:t>
            </a:r>
            <a:endParaRPr lang="en-US" sz="1781" dirty="0">
              <a:solidFill>
                <a:prstClr val="black"/>
              </a:solidFill>
              <a:latin typeface="Calibri" panose="020F0502020204030204"/>
            </a:endParaRPr>
          </a:p>
        </p:txBody>
      </p:sp>
      <p:sp>
        <p:nvSpPr>
          <p:cNvPr id="2" name="TextBox 1"/>
          <p:cNvSpPr txBox="1"/>
          <p:nvPr/>
        </p:nvSpPr>
        <p:spPr>
          <a:xfrm>
            <a:off x="4982481" y="3838980"/>
            <a:ext cx="1839260" cy="639346"/>
          </a:xfrm>
          <a:prstGeom prst="rect">
            <a:avLst/>
          </a:prstGeom>
          <a:noFill/>
        </p:spPr>
        <p:txBody>
          <a:bodyPr wrap="none" rtlCol="0">
            <a:spAutoFit/>
          </a:bodyPr>
          <a:lstStyle/>
          <a:p>
            <a:pPr defTabSz="904524"/>
            <a:r>
              <a:rPr lang="en-US" sz="1781" dirty="0">
                <a:solidFill>
                  <a:prstClr val="black"/>
                </a:solidFill>
                <a:latin typeface="Calibri" panose="020F0502020204030204"/>
              </a:rPr>
              <a:t>1.43 mV per </a:t>
            </a:r>
          </a:p>
          <a:p>
            <a:pPr defTabSz="904524"/>
            <a:r>
              <a:rPr lang="en-US" sz="1781" dirty="0">
                <a:solidFill>
                  <a:prstClr val="black"/>
                </a:solidFill>
                <a:latin typeface="Calibri" panose="020F0502020204030204"/>
              </a:rPr>
              <a:t>operating module</a:t>
            </a:r>
            <a:endParaRPr lang="en-US" sz="1781" dirty="0">
              <a:solidFill>
                <a:prstClr val="black"/>
              </a:solidFill>
              <a:latin typeface="Calibri" panose="020F0502020204030204"/>
            </a:endParaRPr>
          </a:p>
        </p:txBody>
      </p:sp>
      <p:sp>
        <p:nvSpPr>
          <p:cNvPr id="3" name="TextBox 2"/>
          <p:cNvSpPr txBox="1"/>
          <p:nvPr/>
        </p:nvSpPr>
        <p:spPr>
          <a:xfrm>
            <a:off x="3574774" y="3100434"/>
            <a:ext cx="1839260" cy="639346"/>
          </a:xfrm>
          <a:prstGeom prst="rect">
            <a:avLst/>
          </a:prstGeom>
          <a:noFill/>
        </p:spPr>
        <p:txBody>
          <a:bodyPr wrap="none" rtlCol="0">
            <a:spAutoFit/>
          </a:bodyPr>
          <a:lstStyle/>
          <a:p>
            <a:pPr defTabSz="904524"/>
            <a:r>
              <a:rPr lang="en-US" sz="1781" dirty="0">
                <a:solidFill>
                  <a:prstClr val="black"/>
                </a:solidFill>
                <a:latin typeface="Calibri" panose="020F0502020204030204"/>
              </a:rPr>
              <a:t>0.65 mV per</a:t>
            </a:r>
          </a:p>
          <a:p>
            <a:pPr defTabSz="904524"/>
            <a:r>
              <a:rPr lang="en-US" sz="1781" dirty="0">
                <a:solidFill>
                  <a:prstClr val="black"/>
                </a:solidFill>
                <a:latin typeface="Calibri" panose="020F0502020204030204"/>
              </a:rPr>
              <a:t>o</a:t>
            </a:r>
            <a:r>
              <a:rPr lang="en-US" sz="1781" dirty="0">
                <a:solidFill>
                  <a:prstClr val="black"/>
                </a:solidFill>
                <a:latin typeface="Calibri" panose="020F0502020204030204"/>
              </a:rPr>
              <a:t>perating module</a:t>
            </a:r>
            <a:endParaRPr lang="en-US" sz="1781" dirty="0">
              <a:solidFill>
                <a:prstClr val="black"/>
              </a:solidFill>
              <a:latin typeface="Calibri" panose="020F0502020204030204"/>
            </a:endParaRPr>
          </a:p>
        </p:txBody>
      </p:sp>
      <p:cxnSp>
        <p:nvCxnSpPr>
          <p:cNvPr id="8" name="Straight Arrow Connector 7"/>
          <p:cNvCxnSpPr>
            <a:stCxn id="2" idx="2"/>
            <a:endCxn id="27" idx="0"/>
          </p:cNvCxnSpPr>
          <p:nvPr/>
        </p:nvCxnSpPr>
        <p:spPr>
          <a:xfrm>
            <a:off x="5902111" y="4478326"/>
            <a:ext cx="168739" cy="6007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 idx="2"/>
            <a:endCxn id="28" idx="0"/>
          </p:cNvCxnSpPr>
          <p:nvPr/>
        </p:nvCxnSpPr>
        <p:spPr>
          <a:xfrm>
            <a:off x="4494404" y="3739780"/>
            <a:ext cx="137076" cy="12190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74932" y="3849924"/>
            <a:ext cx="1869389" cy="639346"/>
          </a:xfrm>
          <a:prstGeom prst="rect">
            <a:avLst/>
          </a:prstGeom>
          <a:noFill/>
        </p:spPr>
        <p:txBody>
          <a:bodyPr wrap="none" rtlCol="0">
            <a:spAutoFit/>
          </a:bodyPr>
          <a:lstStyle/>
          <a:p>
            <a:pPr defTabSz="904524"/>
            <a:r>
              <a:rPr lang="en-US" sz="1781" dirty="0">
                <a:solidFill>
                  <a:prstClr val="black"/>
                </a:solidFill>
                <a:latin typeface="Calibri" panose="020F0502020204030204"/>
              </a:rPr>
              <a:t>5.35 mV per</a:t>
            </a:r>
          </a:p>
          <a:p>
            <a:pPr defTabSz="904524"/>
            <a:r>
              <a:rPr lang="en-US" sz="1781" dirty="0">
                <a:solidFill>
                  <a:prstClr val="black"/>
                </a:solidFill>
                <a:latin typeface="Calibri" panose="020F0502020204030204"/>
              </a:rPr>
              <a:t>operating module</a:t>
            </a:r>
            <a:endParaRPr lang="en-US" sz="1781" dirty="0">
              <a:solidFill>
                <a:prstClr val="black"/>
              </a:solidFill>
              <a:latin typeface="Calibri" panose="020F0502020204030204"/>
            </a:endParaRPr>
          </a:p>
        </p:txBody>
      </p:sp>
      <p:cxnSp>
        <p:nvCxnSpPr>
          <p:cNvPr id="35" name="Straight Arrow Connector 34"/>
          <p:cNvCxnSpPr>
            <a:stCxn id="34" idx="2"/>
          </p:cNvCxnSpPr>
          <p:nvPr/>
        </p:nvCxnSpPr>
        <p:spPr>
          <a:xfrm flipH="1">
            <a:off x="3179222" y="4489269"/>
            <a:ext cx="230405" cy="7843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523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8919" y="231562"/>
            <a:ext cx="5671720" cy="913351"/>
          </a:xfrm>
          <a:prstGeom prst="rect">
            <a:avLst/>
          </a:prstGeom>
          <a:noFill/>
        </p:spPr>
        <p:txBody>
          <a:bodyPr wrap="none" rtlCol="0">
            <a:spAutoFit/>
          </a:bodyPr>
          <a:lstStyle/>
          <a:p>
            <a:pPr defTabSz="904524"/>
            <a:r>
              <a:rPr lang="en-US" sz="1781" dirty="0">
                <a:solidFill>
                  <a:prstClr val="black"/>
                </a:solidFill>
                <a:latin typeface="Calibri" panose="020F0502020204030204"/>
              </a:rPr>
              <a:t>Time response in power bus return path</a:t>
            </a:r>
          </a:p>
          <a:p>
            <a:pPr defTabSz="904524"/>
            <a:r>
              <a:rPr lang="en-US" sz="1781" dirty="0">
                <a:solidFill>
                  <a:prstClr val="black"/>
                </a:solidFill>
                <a:latin typeface="Calibri" panose="020F0502020204030204"/>
              </a:rPr>
              <a:t>for module 7 loss of power in nominal operating conditions</a:t>
            </a:r>
          </a:p>
          <a:p>
            <a:pPr defTabSz="904524"/>
            <a:r>
              <a:rPr lang="en-US" sz="1781" dirty="0">
                <a:solidFill>
                  <a:prstClr val="black"/>
                </a:solidFill>
                <a:latin typeface="Calibri" panose="020F0502020204030204"/>
              </a:rPr>
              <a:t>(VDDD = 0.8A, VDDA = 0.18A in all modules)</a:t>
            </a:r>
            <a:endParaRPr lang="en-US" sz="1781" dirty="0">
              <a:solidFill>
                <a:prstClr val="black"/>
              </a:solidFill>
              <a:latin typeface="Calibri" panose="020F0502020204030204"/>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2848" y="1403069"/>
            <a:ext cx="8747215" cy="4418696"/>
          </a:xfrm>
          <a:prstGeom prst="rect">
            <a:avLst/>
          </a:prstGeom>
        </p:spPr>
      </p:pic>
      <p:sp>
        <p:nvSpPr>
          <p:cNvPr id="6" name="TextBox 5"/>
          <p:cNvSpPr txBox="1"/>
          <p:nvPr/>
        </p:nvSpPr>
        <p:spPr>
          <a:xfrm>
            <a:off x="558356" y="3247076"/>
            <a:ext cx="1566968" cy="365341"/>
          </a:xfrm>
          <a:prstGeom prst="rect">
            <a:avLst/>
          </a:prstGeom>
          <a:noFill/>
        </p:spPr>
        <p:txBody>
          <a:bodyPr wrap="none" rtlCol="0">
            <a:spAutoFit/>
          </a:bodyPr>
          <a:lstStyle/>
          <a:p>
            <a:pPr defTabSz="904524"/>
            <a:r>
              <a:rPr lang="en-US" sz="1781" dirty="0">
                <a:solidFill>
                  <a:prstClr val="black"/>
                </a:solidFill>
                <a:latin typeface="Calibri" panose="020F0502020204030204"/>
              </a:rPr>
              <a:t>5 mV / division</a:t>
            </a:r>
            <a:endParaRPr lang="en-US" sz="1781" dirty="0">
              <a:solidFill>
                <a:prstClr val="black"/>
              </a:solidFill>
              <a:latin typeface="Calibri" panose="020F0502020204030204"/>
            </a:endParaRPr>
          </a:p>
        </p:txBody>
      </p:sp>
      <p:sp>
        <p:nvSpPr>
          <p:cNvPr id="7" name="TextBox 6"/>
          <p:cNvSpPr txBox="1"/>
          <p:nvPr/>
        </p:nvSpPr>
        <p:spPr>
          <a:xfrm>
            <a:off x="6064780" y="5931213"/>
            <a:ext cx="1695408" cy="639346"/>
          </a:xfrm>
          <a:prstGeom prst="rect">
            <a:avLst/>
          </a:prstGeom>
          <a:noFill/>
        </p:spPr>
        <p:txBody>
          <a:bodyPr wrap="none" rtlCol="0">
            <a:spAutoFit/>
          </a:bodyPr>
          <a:lstStyle/>
          <a:p>
            <a:pPr algn="ctr" defTabSz="904524"/>
            <a:r>
              <a:rPr lang="en-US" sz="1781" dirty="0">
                <a:solidFill>
                  <a:prstClr val="black"/>
                </a:solidFill>
                <a:latin typeface="Calibri" panose="020F0502020204030204"/>
              </a:rPr>
              <a:t>Time	</a:t>
            </a:r>
          </a:p>
          <a:p>
            <a:pPr algn="ctr" defTabSz="904524"/>
            <a:r>
              <a:rPr lang="en-US" sz="1781" dirty="0">
                <a:solidFill>
                  <a:prstClr val="black"/>
                </a:solidFill>
                <a:latin typeface="Calibri" panose="020F0502020204030204"/>
              </a:rPr>
              <a:t>100 us / division</a:t>
            </a:r>
            <a:endParaRPr lang="en-US" sz="1781" dirty="0">
              <a:solidFill>
                <a:prstClr val="black"/>
              </a:solidFill>
              <a:latin typeface="Calibri" panose="020F0502020204030204"/>
            </a:endParaRPr>
          </a:p>
        </p:txBody>
      </p:sp>
      <p:sp>
        <p:nvSpPr>
          <p:cNvPr id="8" name="TextBox 7"/>
          <p:cNvSpPr txBox="1"/>
          <p:nvPr/>
        </p:nvSpPr>
        <p:spPr>
          <a:xfrm>
            <a:off x="331832" y="2881736"/>
            <a:ext cx="1877254" cy="365341"/>
          </a:xfrm>
          <a:prstGeom prst="rect">
            <a:avLst/>
          </a:prstGeom>
          <a:noFill/>
        </p:spPr>
        <p:txBody>
          <a:bodyPr wrap="none" rtlCol="0">
            <a:spAutoFit/>
          </a:bodyPr>
          <a:lstStyle/>
          <a:p>
            <a:pPr defTabSz="904524"/>
            <a:r>
              <a:rPr lang="en-US" sz="1781" dirty="0">
                <a:solidFill>
                  <a:prstClr val="black"/>
                </a:solidFill>
                <a:latin typeface="Calibri" panose="020F0502020204030204"/>
              </a:rPr>
              <a:t>Voltage at module</a:t>
            </a:r>
            <a:endParaRPr lang="en-US" sz="1781" dirty="0">
              <a:solidFill>
                <a:prstClr val="black"/>
              </a:solidFill>
              <a:latin typeface="Calibri" panose="020F0502020204030204"/>
            </a:endParaRPr>
          </a:p>
        </p:txBody>
      </p:sp>
    </p:spTree>
    <p:extLst>
      <p:ext uri="{BB962C8B-B14F-4D97-AF65-F5344CB8AC3E}">
        <p14:creationId xmlns:p14="http://schemas.microsoft.com/office/powerpoint/2010/main" val="2189834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34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820" y="908768"/>
            <a:ext cx="9071269" cy="4921357"/>
          </a:xfrm>
          <a:prstGeom prst="rect">
            <a:avLst/>
          </a:prstGeom>
        </p:spPr>
      </p:pic>
      <p:sp>
        <p:nvSpPr>
          <p:cNvPr id="6" name="Rectangle 5"/>
          <p:cNvSpPr/>
          <p:nvPr/>
        </p:nvSpPr>
        <p:spPr>
          <a:xfrm>
            <a:off x="4058957" y="5885876"/>
            <a:ext cx="3354829" cy="369332"/>
          </a:xfrm>
          <a:prstGeom prst="rect">
            <a:avLst/>
          </a:prstGeom>
        </p:spPr>
        <p:txBody>
          <a:bodyPr wrap="none">
            <a:spAutoFit/>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Current peak at the power enable</a:t>
            </a:r>
            <a:endParaRPr lang="en-US" sz="1800" dirty="0"/>
          </a:p>
        </p:txBody>
      </p:sp>
      <p:sp>
        <p:nvSpPr>
          <p:cNvPr id="7"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3986998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35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9648" y="1031832"/>
            <a:ext cx="3791836" cy="5055781"/>
          </a:xfrm>
          <a:prstGeom prst="rect">
            <a:avLst/>
          </a:prstGeom>
        </p:spPr>
      </p:pic>
      <p:sp>
        <p:nvSpPr>
          <p:cNvPr id="6" name="TextBox 5"/>
          <p:cNvSpPr txBox="1"/>
          <p:nvPr/>
        </p:nvSpPr>
        <p:spPr>
          <a:xfrm>
            <a:off x="5952461" y="5441281"/>
            <a:ext cx="4231759" cy="923330"/>
          </a:xfrm>
          <a:prstGeom prst="rect">
            <a:avLst/>
          </a:prstGeom>
          <a:noFill/>
        </p:spPr>
        <p:txBody>
          <a:bodyPr wrap="square" rtlCol="0">
            <a:spAutoFit/>
          </a:bodyPr>
          <a:lstStyle/>
          <a:p>
            <a:r>
              <a:rPr lang="en-US" sz="1800" dirty="0"/>
              <a:t>Total dose testing at the BASE facility at LBNL 88” cyclotron for power system and RDO Unit components</a:t>
            </a:r>
          </a:p>
        </p:txBody>
      </p:sp>
      <p:sp>
        <p:nvSpPr>
          <p:cNvPr id="7" name="TextBox 6"/>
          <p:cNvSpPr txBox="1"/>
          <p:nvPr/>
        </p:nvSpPr>
        <p:spPr>
          <a:xfrm>
            <a:off x="6489406" y="1212584"/>
            <a:ext cx="1193019" cy="369332"/>
          </a:xfrm>
          <a:prstGeom prst="rect">
            <a:avLst/>
          </a:prstGeom>
          <a:noFill/>
        </p:spPr>
        <p:txBody>
          <a:bodyPr wrap="none" rtlCol="0">
            <a:spAutoFit/>
          </a:bodyPr>
          <a:lstStyle/>
          <a:p>
            <a:r>
              <a:rPr lang="en-US" sz="1800" dirty="0"/>
              <a:t>DUT board</a:t>
            </a:r>
          </a:p>
        </p:txBody>
      </p:sp>
      <p:sp>
        <p:nvSpPr>
          <p:cNvPr id="8" name="TextBox 7"/>
          <p:cNvSpPr txBox="1"/>
          <p:nvPr/>
        </p:nvSpPr>
        <p:spPr>
          <a:xfrm>
            <a:off x="6351182" y="4343873"/>
            <a:ext cx="1789336" cy="369332"/>
          </a:xfrm>
          <a:prstGeom prst="rect">
            <a:avLst/>
          </a:prstGeom>
          <a:noFill/>
        </p:spPr>
        <p:txBody>
          <a:bodyPr wrap="none" rtlCol="0">
            <a:spAutoFit/>
          </a:bodyPr>
          <a:lstStyle/>
          <a:p>
            <a:r>
              <a:rPr lang="en-US" sz="1800" dirty="0"/>
              <a:t>ADC/RDO boards</a:t>
            </a:r>
          </a:p>
        </p:txBody>
      </p:sp>
      <p:sp>
        <p:nvSpPr>
          <p:cNvPr id="9" name="TextBox 8"/>
          <p:cNvSpPr txBox="1"/>
          <p:nvPr/>
        </p:nvSpPr>
        <p:spPr>
          <a:xfrm>
            <a:off x="6276753" y="2865947"/>
            <a:ext cx="2826415" cy="369332"/>
          </a:xfrm>
          <a:prstGeom prst="rect">
            <a:avLst/>
          </a:prstGeom>
          <a:noFill/>
        </p:spPr>
        <p:txBody>
          <a:bodyPr wrap="none" rtlCol="0">
            <a:spAutoFit/>
          </a:bodyPr>
          <a:lstStyle/>
          <a:p>
            <a:r>
              <a:rPr lang="en-US" sz="1800" dirty="0"/>
              <a:t>Resistor loads for regulators</a:t>
            </a:r>
          </a:p>
        </p:txBody>
      </p:sp>
      <p:cxnSp>
        <p:nvCxnSpPr>
          <p:cNvPr id="10" name="Straight Arrow Connector 9"/>
          <p:cNvCxnSpPr>
            <a:stCxn id="8" idx="1"/>
          </p:cNvCxnSpPr>
          <p:nvPr/>
        </p:nvCxnSpPr>
        <p:spPr>
          <a:xfrm flipH="1">
            <a:off x="3134834" y="4528540"/>
            <a:ext cx="3216349" cy="140490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p:cNvCxnSpPr>
          <p:nvPr/>
        </p:nvCxnSpPr>
        <p:spPr>
          <a:xfrm flipH="1">
            <a:off x="3037907" y="3050613"/>
            <a:ext cx="3238846" cy="116503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p:cNvCxnSpPr>
          <p:nvPr/>
        </p:nvCxnSpPr>
        <p:spPr>
          <a:xfrm flipH="1">
            <a:off x="4297479" y="1397251"/>
            <a:ext cx="2191927" cy="160121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288001" y="82055"/>
            <a:ext cx="7887896"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Full Power System Design (Component Testing)</a:t>
            </a:r>
            <a:endParaRPr lang="en-US" sz="3200" b="0" dirty="0">
              <a:latin typeface="Calibri Light" panose="020F0302020204030204" pitchFamily="34" charset="0"/>
              <a:cs typeface="Calibri" charset="0"/>
            </a:endParaRPr>
          </a:p>
        </p:txBody>
      </p:sp>
      <p:sp>
        <p:nvSpPr>
          <p:cNvPr id="14"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49118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36</a:t>
            </a:fld>
            <a:endParaRPr lang="en-US"/>
          </a:p>
        </p:txBody>
      </p:sp>
      <p:sp>
        <p:nvSpPr>
          <p:cNvPr id="5" name="TextBox 4"/>
          <p:cNvSpPr txBox="1"/>
          <p:nvPr/>
        </p:nvSpPr>
        <p:spPr>
          <a:xfrm>
            <a:off x="1240894" y="864169"/>
            <a:ext cx="1486433" cy="369332"/>
          </a:xfrm>
          <a:prstGeom prst="rect">
            <a:avLst/>
          </a:prstGeom>
          <a:noFill/>
        </p:spPr>
        <p:txBody>
          <a:bodyPr wrap="none" rtlCol="0">
            <a:spAutoFit/>
          </a:bodyPr>
          <a:lstStyle/>
          <a:p>
            <a:r>
              <a:rPr lang="en-US" sz="1800" dirty="0" smtClean="0"/>
              <a:t>Middle Layers</a:t>
            </a:r>
            <a:endParaRPr lang="en-US" sz="1800" dirty="0"/>
          </a:p>
        </p:txBody>
      </p:sp>
      <p:sp>
        <p:nvSpPr>
          <p:cNvPr id="6" name="Rectangle 5"/>
          <p:cNvSpPr/>
          <p:nvPr/>
        </p:nvSpPr>
        <p:spPr>
          <a:xfrm>
            <a:off x="1454943" y="1266613"/>
            <a:ext cx="1058333" cy="13377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p:cNvCxnSpPr>
            <a:stCxn id="6" idx="1"/>
            <a:endCxn id="6" idx="3"/>
          </p:cNvCxnSpPr>
          <p:nvPr/>
        </p:nvCxnSpPr>
        <p:spPr>
          <a:xfrm>
            <a:off x="1454943" y="1935480"/>
            <a:ext cx="105833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65752" y="1416381"/>
            <a:ext cx="636713" cy="369332"/>
          </a:xfrm>
          <a:prstGeom prst="rect">
            <a:avLst/>
          </a:prstGeom>
          <a:noFill/>
        </p:spPr>
        <p:txBody>
          <a:bodyPr wrap="none" rtlCol="0">
            <a:spAutoFit/>
          </a:bodyPr>
          <a:lstStyle/>
          <a:p>
            <a:r>
              <a:rPr lang="en-US" sz="1800" dirty="0" smtClean="0"/>
              <a:t>½ PB</a:t>
            </a:r>
            <a:endParaRPr lang="en-US" sz="1800" dirty="0"/>
          </a:p>
        </p:txBody>
      </p:sp>
      <p:sp>
        <p:nvSpPr>
          <p:cNvPr id="9" name="TextBox 8"/>
          <p:cNvSpPr txBox="1"/>
          <p:nvPr/>
        </p:nvSpPr>
        <p:spPr>
          <a:xfrm>
            <a:off x="1665751" y="2085248"/>
            <a:ext cx="636713" cy="369332"/>
          </a:xfrm>
          <a:prstGeom prst="rect">
            <a:avLst/>
          </a:prstGeom>
          <a:noFill/>
        </p:spPr>
        <p:txBody>
          <a:bodyPr wrap="none" rtlCol="0">
            <a:spAutoFit/>
          </a:bodyPr>
          <a:lstStyle/>
          <a:p>
            <a:r>
              <a:rPr lang="en-US" sz="1800" dirty="0" smtClean="0"/>
              <a:t>½ PB</a:t>
            </a:r>
            <a:endParaRPr lang="en-US" sz="1800" dirty="0"/>
          </a:p>
        </p:txBody>
      </p:sp>
      <p:grpSp>
        <p:nvGrpSpPr>
          <p:cNvPr id="10" name="Group 9"/>
          <p:cNvGrpSpPr/>
          <p:nvPr/>
        </p:nvGrpSpPr>
        <p:grpSpPr>
          <a:xfrm>
            <a:off x="3232254" y="1416381"/>
            <a:ext cx="2174240" cy="369332"/>
            <a:chOff x="3535680" y="1639901"/>
            <a:chExt cx="2174240" cy="369332"/>
          </a:xfrm>
        </p:grpSpPr>
        <p:sp>
          <p:nvSpPr>
            <p:cNvPr id="11" name="Rectangle 10"/>
            <p:cNvSpPr/>
            <p:nvPr/>
          </p:nvSpPr>
          <p:spPr>
            <a:xfrm>
              <a:off x="364744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418592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472440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526288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3535680" y="1639901"/>
              <a:ext cx="2174240" cy="3693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p:cNvGrpSpPr/>
          <p:nvPr/>
        </p:nvGrpSpPr>
        <p:grpSpPr>
          <a:xfrm>
            <a:off x="6132934" y="1416381"/>
            <a:ext cx="2174240" cy="369332"/>
            <a:chOff x="3535680" y="1639901"/>
            <a:chExt cx="2174240" cy="369332"/>
          </a:xfrm>
        </p:grpSpPr>
        <p:sp>
          <p:nvSpPr>
            <p:cNvPr id="17" name="Rectangle 16"/>
            <p:cNvSpPr/>
            <p:nvPr/>
          </p:nvSpPr>
          <p:spPr>
            <a:xfrm>
              <a:off x="364744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p:nvSpPr>
          <p:spPr>
            <a:xfrm>
              <a:off x="418592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p:nvSpPr>
          <p:spPr>
            <a:xfrm>
              <a:off x="472440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a:xfrm>
              <a:off x="526288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3535680" y="1639901"/>
              <a:ext cx="2174240" cy="3693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2" name="Group 21"/>
          <p:cNvGrpSpPr/>
          <p:nvPr/>
        </p:nvGrpSpPr>
        <p:grpSpPr>
          <a:xfrm>
            <a:off x="3232254" y="2085248"/>
            <a:ext cx="2174240" cy="369332"/>
            <a:chOff x="3535680" y="1639901"/>
            <a:chExt cx="2174240" cy="369332"/>
          </a:xfrm>
        </p:grpSpPr>
        <p:sp>
          <p:nvSpPr>
            <p:cNvPr id="23" name="Rectangle 22"/>
            <p:cNvSpPr/>
            <p:nvPr/>
          </p:nvSpPr>
          <p:spPr>
            <a:xfrm>
              <a:off x="364744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p:nvSpPr>
          <p:spPr>
            <a:xfrm>
              <a:off x="418592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p:cNvSpPr/>
            <p:nvPr/>
          </p:nvSpPr>
          <p:spPr>
            <a:xfrm>
              <a:off x="472440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p:cNvSpPr/>
            <p:nvPr/>
          </p:nvSpPr>
          <p:spPr>
            <a:xfrm>
              <a:off x="526288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p:nvSpPr>
          <p:spPr>
            <a:xfrm>
              <a:off x="3535680" y="1639901"/>
              <a:ext cx="2174240" cy="3693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8" name="Group 27"/>
          <p:cNvGrpSpPr/>
          <p:nvPr/>
        </p:nvGrpSpPr>
        <p:grpSpPr>
          <a:xfrm>
            <a:off x="6132934" y="2085248"/>
            <a:ext cx="2174240" cy="369332"/>
            <a:chOff x="3535680" y="1639901"/>
            <a:chExt cx="2174240" cy="369332"/>
          </a:xfrm>
        </p:grpSpPr>
        <p:sp>
          <p:nvSpPr>
            <p:cNvPr id="29" name="Rectangle 28"/>
            <p:cNvSpPr/>
            <p:nvPr/>
          </p:nvSpPr>
          <p:spPr>
            <a:xfrm>
              <a:off x="364744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a:xfrm>
              <a:off x="418592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p:cNvSpPr/>
            <p:nvPr/>
          </p:nvSpPr>
          <p:spPr>
            <a:xfrm>
              <a:off x="472440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p:cNvSpPr/>
            <p:nvPr/>
          </p:nvSpPr>
          <p:spPr>
            <a:xfrm>
              <a:off x="5262880" y="1741501"/>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p:nvSpPr>
          <p:spPr>
            <a:xfrm>
              <a:off x="3535680" y="1639901"/>
              <a:ext cx="2174240" cy="3693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4" name="TextBox 33"/>
          <p:cNvSpPr txBox="1"/>
          <p:nvPr/>
        </p:nvSpPr>
        <p:spPr>
          <a:xfrm>
            <a:off x="3730275" y="1129361"/>
            <a:ext cx="889111" cy="369332"/>
          </a:xfrm>
          <a:prstGeom prst="rect">
            <a:avLst/>
          </a:prstGeom>
          <a:noFill/>
        </p:spPr>
        <p:txBody>
          <a:bodyPr wrap="none" rtlCol="0">
            <a:spAutoFit/>
          </a:bodyPr>
          <a:lstStyle/>
          <a:p>
            <a:r>
              <a:rPr lang="en-US" sz="1800" dirty="0" smtClean="0"/>
              <a:t>½ stave</a:t>
            </a:r>
            <a:endParaRPr lang="en-US" sz="1800" dirty="0"/>
          </a:p>
        </p:txBody>
      </p:sp>
      <p:sp>
        <p:nvSpPr>
          <p:cNvPr id="35" name="TextBox 34"/>
          <p:cNvSpPr txBox="1"/>
          <p:nvPr/>
        </p:nvSpPr>
        <p:spPr>
          <a:xfrm>
            <a:off x="6768264" y="1129361"/>
            <a:ext cx="889111" cy="369332"/>
          </a:xfrm>
          <a:prstGeom prst="rect">
            <a:avLst/>
          </a:prstGeom>
          <a:noFill/>
        </p:spPr>
        <p:txBody>
          <a:bodyPr wrap="none" rtlCol="0">
            <a:spAutoFit/>
          </a:bodyPr>
          <a:lstStyle/>
          <a:p>
            <a:r>
              <a:rPr lang="en-US" sz="1800" dirty="0" smtClean="0"/>
              <a:t>½ stave</a:t>
            </a:r>
            <a:endParaRPr lang="en-US" sz="1800" dirty="0"/>
          </a:p>
        </p:txBody>
      </p:sp>
      <p:sp>
        <p:nvSpPr>
          <p:cNvPr id="36" name="TextBox 35"/>
          <p:cNvSpPr txBox="1"/>
          <p:nvPr/>
        </p:nvSpPr>
        <p:spPr>
          <a:xfrm>
            <a:off x="3730275" y="1787400"/>
            <a:ext cx="889111" cy="369332"/>
          </a:xfrm>
          <a:prstGeom prst="rect">
            <a:avLst/>
          </a:prstGeom>
          <a:noFill/>
        </p:spPr>
        <p:txBody>
          <a:bodyPr wrap="none" rtlCol="0">
            <a:spAutoFit/>
          </a:bodyPr>
          <a:lstStyle/>
          <a:p>
            <a:r>
              <a:rPr lang="en-US" sz="1800" dirty="0" smtClean="0"/>
              <a:t>½ stave</a:t>
            </a:r>
            <a:endParaRPr lang="en-US" sz="1800" dirty="0"/>
          </a:p>
        </p:txBody>
      </p:sp>
      <p:sp>
        <p:nvSpPr>
          <p:cNvPr id="37" name="TextBox 36"/>
          <p:cNvSpPr txBox="1"/>
          <p:nvPr/>
        </p:nvSpPr>
        <p:spPr>
          <a:xfrm>
            <a:off x="6768264" y="1805001"/>
            <a:ext cx="889111" cy="369332"/>
          </a:xfrm>
          <a:prstGeom prst="rect">
            <a:avLst/>
          </a:prstGeom>
          <a:noFill/>
        </p:spPr>
        <p:txBody>
          <a:bodyPr wrap="none" rtlCol="0">
            <a:spAutoFit/>
          </a:bodyPr>
          <a:lstStyle/>
          <a:p>
            <a:r>
              <a:rPr lang="en-US" sz="1800" dirty="0" smtClean="0"/>
              <a:t>½ stave</a:t>
            </a:r>
            <a:endParaRPr lang="en-US" sz="1800" dirty="0"/>
          </a:p>
        </p:txBody>
      </p:sp>
      <p:sp>
        <p:nvSpPr>
          <p:cNvPr id="38" name="TextBox 37"/>
          <p:cNvSpPr txBox="1"/>
          <p:nvPr/>
        </p:nvSpPr>
        <p:spPr>
          <a:xfrm>
            <a:off x="9196174" y="1610314"/>
            <a:ext cx="1900328" cy="646331"/>
          </a:xfrm>
          <a:prstGeom prst="rect">
            <a:avLst/>
          </a:prstGeom>
          <a:noFill/>
        </p:spPr>
        <p:txBody>
          <a:bodyPr wrap="none" rtlCol="0">
            <a:spAutoFit/>
          </a:bodyPr>
          <a:lstStyle/>
          <a:p>
            <a:r>
              <a:rPr lang="en-US" sz="1800" dirty="0" smtClean="0"/>
              <a:t>2 staves per PB</a:t>
            </a:r>
          </a:p>
          <a:p>
            <a:r>
              <a:rPr lang="en-US" sz="1800" dirty="0" smtClean="0"/>
              <a:t>(full PB utilization)</a:t>
            </a:r>
            <a:endParaRPr lang="en-US" sz="1800" dirty="0"/>
          </a:p>
        </p:txBody>
      </p:sp>
      <p:cxnSp>
        <p:nvCxnSpPr>
          <p:cNvPr id="39" name="Straight Connector 38"/>
          <p:cNvCxnSpPr>
            <a:endCxn id="15" idx="1"/>
          </p:cNvCxnSpPr>
          <p:nvPr/>
        </p:nvCxnSpPr>
        <p:spPr>
          <a:xfrm>
            <a:off x="2505665" y="1601047"/>
            <a:ext cx="72658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06345" y="1610314"/>
            <a:ext cx="72658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13276" y="2294375"/>
            <a:ext cx="72658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06344" y="2257969"/>
            <a:ext cx="72658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358811" y="2731726"/>
            <a:ext cx="1368516" cy="369332"/>
          </a:xfrm>
          <a:prstGeom prst="rect">
            <a:avLst/>
          </a:prstGeom>
          <a:noFill/>
        </p:spPr>
        <p:txBody>
          <a:bodyPr wrap="none" rtlCol="0">
            <a:spAutoFit/>
          </a:bodyPr>
          <a:lstStyle/>
          <a:p>
            <a:r>
              <a:rPr lang="en-US" sz="1800" dirty="0" smtClean="0"/>
              <a:t>Outer Layers</a:t>
            </a:r>
            <a:endParaRPr lang="en-US" sz="1800" dirty="0"/>
          </a:p>
        </p:txBody>
      </p:sp>
      <p:sp>
        <p:nvSpPr>
          <p:cNvPr id="44" name="Rectangle 43"/>
          <p:cNvSpPr/>
          <p:nvPr/>
        </p:nvSpPr>
        <p:spPr>
          <a:xfrm>
            <a:off x="1480194" y="3113287"/>
            <a:ext cx="1058333" cy="13377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5" name="Straight Connector 44"/>
          <p:cNvCxnSpPr>
            <a:stCxn id="44" idx="1"/>
            <a:endCxn id="44" idx="3"/>
          </p:cNvCxnSpPr>
          <p:nvPr/>
        </p:nvCxnSpPr>
        <p:spPr>
          <a:xfrm>
            <a:off x="1480194" y="3782154"/>
            <a:ext cx="105833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691003" y="3263055"/>
            <a:ext cx="636713" cy="369332"/>
          </a:xfrm>
          <a:prstGeom prst="rect">
            <a:avLst/>
          </a:prstGeom>
          <a:noFill/>
        </p:spPr>
        <p:txBody>
          <a:bodyPr wrap="none" rtlCol="0">
            <a:spAutoFit/>
          </a:bodyPr>
          <a:lstStyle/>
          <a:p>
            <a:r>
              <a:rPr lang="en-US" sz="1800" dirty="0" smtClean="0"/>
              <a:t>½ PB</a:t>
            </a:r>
            <a:endParaRPr lang="en-US" sz="1800" dirty="0"/>
          </a:p>
        </p:txBody>
      </p:sp>
      <p:sp>
        <p:nvSpPr>
          <p:cNvPr id="47" name="TextBox 46"/>
          <p:cNvSpPr txBox="1"/>
          <p:nvPr/>
        </p:nvSpPr>
        <p:spPr>
          <a:xfrm>
            <a:off x="1691002" y="3931922"/>
            <a:ext cx="636713" cy="369332"/>
          </a:xfrm>
          <a:prstGeom prst="rect">
            <a:avLst/>
          </a:prstGeom>
          <a:noFill/>
        </p:spPr>
        <p:txBody>
          <a:bodyPr wrap="none" rtlCol="0">
            <a:spAutoFit/>
          </a:bodyPr>
          <a:lstStyle/>
          <a:p>
            <a:r>
              <a:rPr lang="en-US" sz="1800" dirty="0" smtClean="0"/>
              <a:t>½ PB</a:t>
            </a:r>
            <a:endParaRPr lang="en-US" sz="1800" dirty="0"/>
          </a:p>
        </p:txBody>
      </p:sp>
      <p:sp>
        <p:nvSpPr>
          <p:cNvPr id="48" name="TextBox 47"/>
          <p:cNvSpPr txBox="1"/>
          <p:nvPr/>
        </p:nvSpPr>
        <p:spPr>
          <a:xfrm>
            <a:off x="4812315" y="2963520"/>
            <a:ext cx="889111" cy="369332"/>
          </a:xfrm>
          <a:prstGeom prst="rect">
            <a:avLst/>
          </a:prstGeom>
          <a:noFill/>
        </p:spPr>
        <p:txBody>
          <a:bodyPr wrap="none" rtlCol="0">
            <a:spAutoFit/>
          </a:bodyPr>
          <a:lstStyle/>
          <a:p>
            <a:r>
              <a:rPr lang="en-US" sz="1800" dirty="0" smtClean="0"/>
              <a:t>½ stave</a:t>
            </a:r>
            <a:endParaRPr lang="en-US" sz="1800" dirty="0"/>
          </a:p>
        </p:txBody>
      </p:sp>
      <p:sp>
        <p:nvSpPr>
          <p:cNvPr id="49" name="TextBox 48"/>
          <p:cNvSpPr txBox="1"/>
          <p:nvPr/>
        </p:nvSpPr>
        <p:spPr>
          <a:xfrm>
            <a:off x="9196174" y="3285591"/>
            <a:ext cx="2135969" cy="646331"/>
          </a:xfrm>
          <a:prstGeom prst="rect">
            <a:avLst/>
          </a:prstGeom>
          <a:noFill/>
        </p:spPr>
        <p:txBody>
          <a:bodyPr wrap="none" rtlCol="0">
            <a:spAutoFit/>
          </a:bodyPr>
          <a:lstStyle/>
          <a:p>
            <a:r>
              <a:rPr lang="en-US" sz="1800" dirty="0" smtClean="0"/>
              <a:t>1 staves per PB</a:t>
            </a:r>
          </a:p>
          <a:p>
            <a:r>
              <a:rPr lang="en-US" sz="1800" dirty="0" smtClean="0"/>
              <a:t>(28/32 </a:t>
            </a:r>
            <a:r>
              <a:rPr lang="en-US" sz="1800" dirty="0" err="1" smtClean="0"/>
              <a:t>ch</a:t>
            </a:r>
            <a:r>
              <a:rPr lang="en-US" sz="1800" dirty="0" smtClean="0"/>
              <a:t> utilization)</a:t>
            </a:r>
            <a:endParaRPr lang="en-US" sz="1800" dirty="0"/>
          </a:p>
        </p:txBody>
      </p:sp>
      <p:cxnSp>
        <p:nvCxnSpPr>
          <p:cNvPr id="50" name="Straight Connector 49"/>
          <p:cNvCxnSpPr>
            <a:endCxn id="57" idx="1"/>
          </p:cNvCxnSpPr>
          <p:nvPr/>
        </p:nvCxnSpPr>
        <p:spPr>
          <a:xfrm>
            <a:off x="2530916" y="3447721"/>
            <a:ext cx="72658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538527" y="4141049"/>
            <a:ext cx="72658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257505" y="3263055"/>
            <a:ext cx="3860950" cy="369332"/>
            <a:chOff x="3560931" y="4075855"/>
            <a:chExt cx="3860950" cy="369332"/>
          </a:xfrm>
        </p:grpSpPr>
        <p:sp>
          <p:nvSpPr>
            <p:cNvPr id="53" name="Rectangle 52"/>
            <p:cNvSpPr/>
            <p:nvPr/>
          </p:nvSpPr>
          <p:spPr>
            <a:xfrm>
              <a:off x="367269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Rectangle 53"/>
            <p:cNvSpPr/>
            <p:nvPr/>
          </p:nvSpPr>
          <p:spPr>
            <a:xfrm>
              <a:off x="421117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Rectangle 54"/>
            <p:cNvSpPr/>
            <p:nvPr/>
          </p:nvSpPr>
          <p:spPr>
            <a:xfrm>
              <a:off x="474965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Rectangle 55"/>
            <p:cNvSpPr/>
            <p:nvPr/>
          </p:nvSpPr>
          <p:spPr>
            <a:xfrm>
              <a:off x="528813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3560931" y="4075855"/>
              <a:ext cx="3860950" cy="3693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Rectangle 57"/>
            <p:cNvSpPr/>
            <p:nvPr/>
          </p:nvSpPr>
          <p:spPr>
            <a:xfrm>
              <a:off x="582661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Rectangle 58"/>
            <p:cNvSpPr/>
            <p:nvPr/>
          </p:nvSpPr>
          <p:spPr>
            <a:xfrm>
              <a:off x="636509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Rectangle 59"/>
            <p:cNvSpPr/>
            <p:nvPr/>
          </p:nvSpPr>
          <p:spPr>
            <a:xfrm>
              <a:off x="690357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1" name="TextBox 60"/>
          <p:cNvSpPr txBox="1"/>
          <p:nvPr/>
        </p:nvSpPr>
        <p:spPr>
          <a:xfrm>
            <a:off x="4819926" y="3654465"/>
            <a:ext cx="889111" cy="369332"/>
          </a:xfrm>
          <a:prstGeom prst="rect">
            <a:avLst/>
          </a:prstGeom>
          <a:noFill/>
        </p:spPr>
        <p:txBody>
          <a:bodyPr wrap="none" rtlCol="0">
            <a:spAutoFit/>
          </a:bodyPr>
          <a:lstStyle/>
          <a:p>
            <a:r>
              <a:rPr lang="en-US" sz="1800" dirty="0" smtClean="0"/>
              <a:t>½ stave</a:t>
            </a:r>
            <a:endParaRPr lang="en-US" sz="1800" dirty="0"/>
          </a:p>
        </p:txBody>
      </p:sp>
      <p:grpSp>
        <p:nvGrpSpPr>
          <p:cNvPr id="62" name="Group 61"/>
          <p:cNvGrpSpPr/>
          <p:nvPr/>
        </p:nvGrpSpPr>
        <p:grpSpPr>
          <a:xfrm>
            <a:off x="3265116" y="3954000"/>
            <a:ext cx="3860950" cy="369332"/>
            <a:chOff x="3560931" y="4075855"/>
            <a:chExt cx="3860950" cy="369332"/>
          </a:xfrm>
        </p:grpSpPr>
        <p:sp>
          <p:nvSpPr>
            <p:cNvPr id="63" name="Rectangle 62"/>
            <p:cNvSpPr/>
            <p:nvPr/>
          </p:nvSpPr>
          <p:spPr>
            <a:xfrm>
              <a:off x="367269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Rectangle 63"/>
            <p:cNvSpPr/>
            <p:nvPr/>
          </p:nvSpPr>
          <p:spPr>
            <a:xfrm>
              <a:off x="421117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Rectangle 64"/>
            <p:cNvSpPr/>
            <p:nvPr/>
          </p:nvSpPr>
          <p:spPr>
            <a:xfrm>
              <a:off x="474965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Rectangle 65"/>
            <p:cNvSpPr/>
            <p:nvPr/>
          </p:nvSpPr>
          <p:spPr>
            <a:xfrm>
              <a:off x="528813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Rectangle 66"/>
            <p:cNvSpPr/>
            <p:nvPr/>
          </p:nvSpPr>
          <p:spPr>
            <a:xfrm>
              <a:off x="3560931" y="4075855"/>
              <a:ext cx="3860950" cy="3693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Rectangle 67"/>
            <p:cNvSpPr/>
            <p:nvPr/>
          </p:nvSpPr>
          <p:spPr>
            <a:xfrm>
              <a:off x="582661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Rectangle 68"/>
            <p:cNvSpPr/>
            <p:nvPr/>
          </p:nvSpPr>
          <p:spPr>
            <a:xfrm>
              <a:off x="636509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903571" y="4177455"/>
              <a:ext cx="33528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1" name="TextBox 70"/>
          <p:cNvSpPr txBox="1"/>
          <p:nvPr/>
        </p:nvSpPr>
        <p:spPr>
          <a:xfrm>
            <a:off x="1358811" y="4585516"/>
            <a:ext cx="1321324" cy="369332"/>
          </a:xfrm>
          <a:prstGeom prst="rect">
            <a:avLst/>
          </a:prstGeom>
          <a:noFill/>
        </p:spPr>
        <p:txBody>
          <a:bodyPr wrap="none" rtlCol="0">
            <a:spAutoFit/>
          </a:bodyPr>
          <a:lstStyle/>
          <a:p>
            <a:r>
              <a:rPr lang="en-US" sz="1800" dirty="0" smtClean="0"/>
              <a:t>Inner Layers</a:t>
            </a:r>
            <a:endParaRPr lang="en-US" sz="1800" dirty="0"/>
          </a:p>
        </p:txBody>
      </p:sp>
      <p:sp>
        <p:nvSpPr>
          <p:cNvPr id="72" name="Rectangle 71"/>
          <p:cNvSpPr/>
          <p:nvPr/>
        </p:nvSpPr>
        <p:spPr>
          <a:xfrm>
            <a:off x="1480194" y="4967077"/>
            <a:ext cx="1058333" cy="13377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3" name="Straight Connector 72"/>
          <p:cNvCxnSpPr>
            <a:stCxn id="72" idx="1"/>
            <a:endCxn id="72" idx="3"/>
          </p:cNvCxnSpPr>
          <p:nvPr/>
        </p:nvCxnSpPr>
        <p:spPr>
          <a:xfrm>
            <a:off x="1480194" y="5635944"/>
            <a:ext cx="1058333"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91003" y="5116845"/>
            <a:ext cx="636713" cy="369332"/>
          </a:xfrm>
          <a:prstGeom prst="rect">
            <a:avLst/>
          </a:prstGeom>
          <a:noFill/>
        </p:spPr>
        <p:txBody>
          <a:bodyPr wrap="none" rtlCol="0">
            <a:spAutoFit/>
          </a:bodyPr>
          <a:lstStyle/>
          <a:p>
            <a:r>
              <a:rPr lang="en-US" sz="1800" dirty="0" smtClean="0"/>
              <a:t>½ PB</a:t>
            </a:r>
            <a:endParaRPr lang="en-US" sz="1800" dirty="0"/>
          </a:p>
        </p:txBody>
      </p:sp>
      <p:sp>
        <p:nvSpPr>
          <p:cNvPr id="75" name="TextBox 74"/>
          <p:cNvSpPr txBox="1"/>
          <p:nvPr/>
        </p:nvSpPr>
        <p:spPr>
          <a:xfrm>
            <a:off x="1691002" y="5785712"/>
            <a:ext cx="636713" cy="369332"/>
          </a:xfrm>
          <a:prstGeom prst="rect">
            <a:avLst/>
          </a:prstGeom>
          <a:noFill/>
        </p:spPr>
        <p:txBody>
          <a:bodyPr wrap="none" rtlCol="0">
            <a:spAutoFit/>
          </a:bodyPr>
          <a:lstStyle/>
          <a:p>
            <a:r>
              <a:rPr lang="en-US" sz="1800" dirty="0" smtClean="0"/>
              <a:t>½ PB</a:t>
            </a:r>
            <a:endParaRPr lang="en-US" sz="1800" dirty="0"/>
          </a:p>
        </p:txBody>
      </p:sp>
      <p:sp>
        <p:nvSpPr>
          <p:cNvPr id="76" name="TextBox 75"/>
          <p:cNvSpPr txBox="1"/>
          <p:nvPr/>
        </p:nvSpPr>
        <p:spPr>
          <a:xfrm>
            <a:off x="4812315" y="4817310"/>
            <a:ext cx="851127" cy="369332"/>
          </a:xfrm>
          <a:prstGeom prst="rect">
            <a:avLst/>
          </a:prstGeom>
          <a:noFill/>
        </p:spPr>
        <p:txBody>
          <a:bodyPr wrap="none" rtlCol="0">
            <a:spAutoFit/>
          </a:bodyPr>
          <a:lstStyle/>
          <a:p>
            <a:r>
              <a:rPr lang="en-US" sz="1800" dirty="0"/>
              <a:t>1</a:t>
            </a:r>
            <a:r>
              <a:rPr lang="en-US" sz="1800" dirty="0" smtClean="0"/>
              <a:t> stave</a:t>
            </a:r>
            <a:endParaRPr lang="en-US" sz="1800" dirty="0"/>
          </a:p>
        </p:txBody>
      </p:sp>
      <p:cxnSp>
        <p:nvCxnSpPr>
          <p:cNvPr id="77" name="Straight Connector 76"/>
          <p:cNvCxnSpPr>
            <a:endCxn id="83" idx="1"/>
          </p:cNvCxnSpPr>
          <p:nvPr/>
        </p:nvCxnSpPr>
        <p:spPr>
          <a:xfrm>
            <a:off x="2530916" y="5301511"/>
            <a:ext cx="72658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538527" y="5994839"/>
            <a:ext cx="72658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3369265" y="5218445"/>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3730275" y="5218445"/>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a:xfrm>
            <a:off x="4101115" y="5218445"/>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4467056" y="5218445"/>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3257505" y="5116845"/>
            <a:ext cx="3525669" cy="3693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4" name="Rectangle 83"/>
          <p:cNvSpPr/>
          <p:nvPr/>
        </p:nvSpPr>
        <p:spPr>
          <a:xfrm>
            <a:off x="4837896" y="5218445"/>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a:xfrm>
            <a:off x="5213460" y="5218445"/>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5589024" y="5218445"/>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7" name="TextBox 86"/>
          <p:cNvSpPr txBox="1"/>
          <p:nvPr/>
        </p:nvSpPr>
        <p:spPr>
          <a:xfrm>
            <a:off x="4819926" y="5508255"/>
            <a:ext cx="851127" cy="369332"/>
          </a:xfrm>
          <a:prstGeom prst="rect">
            <a:avLst/>
          </a:prstGeom>
          <a:noFill/>
        </p:spPr>
        <p:txBody>
          <a:bodyPr wrap="none" rtlCol="0">
            <a:spAutoFit/>
          </a:bodyPr>
          <a:lstStyle/>
          <a:p>
            <a:r>
              <a:rPr lang="en-US" sz="1800" dirty="0"/>
              <a:t>1</a:t>
            </a:r>
            <a:r>
              <a:rPr lang="en-US" sz="1800" dirty="0" smtClean="0"/>
              <a:t> stave</a:t>
            </a:r>
            <a:endParaRPr lang="en-US" sz="1800" dirty="0"/>
          </a:p>
        </p:txBody>
      </p:sp>
      <p:sp>
        <p:nvSpPr>
          <p:cNvPr id="88" name="Rectangle 87"/>
          <p:cNvSpPr/>
          <p:nvPr/>
        </p:nvSpPr>
        <p:spPr>
          <a:xfrm>
            <a:off x="5964588" y="5218445"/>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88"/>
          <p:cNvSpPr/>
          <p:nvPr/>
        </p:nvSpPr>
        <p:spPr>
          <a:xfrm>
            <a:off x="6340152" y="5218445"/>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Rectangle 89"/>
          <p:cNvSpPr/>
          <p:nvPr/>
        </p:nvSpPr>
        <p:spPr>
          <a:xfrm>
            <a:off x="3387036" y="5911336"/>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Rectangle 90"/>
          <p:cNvSpPr/>
          <p:nvPr/>
        </p:nvSpPr>
        <p:spPr>
          <a:xfrm>
            <a:off x="3748046" y="5911336"/>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Rectangle 91"/>
          <p:cNvSpPr/>
          <p:nvPr/>
        </p:nvSpPr>
        <p:spPr>
          <a:xfrm>
            <a:off x="4118886" y="5911336"/>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Rectangle 92"/>
          <p:cNvSpPr/>
          <p:nvPr/>
        </p:nvSpPr>
        <p:spPr>
          <a:xfrm>
            <a:off x="4484827" y="5911336"/>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Rectangle 93"/>
          <p:cNvSpPr/>
          <p:nvPr/>
        </p:nvSpPr>
        <p:spPr>
          <a:xfrm>
            <a:off x="3275276" y="5809736"/>
            <a:ext cx="3525669" cy="3693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Rectangle 94"/>
          <p:cNvSpPr/>
          <p:nvPr/>
        </p:nvSpPr>
        <p:spPr>
          <a:xfrm>
            <a:off x="4855667" y="5911336"/>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Rectangle 95"/>
          <p:cNvSpPr/>
          <p:nvPr/>
        </p:nvSpPr>
        <p:spPr>
          <a:xfrm>
            <a:off x="5231231" y="5911336"/>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Rectangle 96"/>
          <p:cNvSpPr/>
          <p:nvPr/>
        </p:nvSpPr>
        <p:spPr>
          <a:xfrm>
            <a:off x="5606795" y="5911336"/>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Rectangle 97"/>
          <p:cNvSpPr/>
          <p:nvPr/>
        </p:nvSpPr>
        <p:spPr>
          <a:xfrm>
            <a:off x="5982359" y="5911336"/>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Rectangle 98"/>
          <p:cNvSpPr/>
          <p:nvPr/>
        </p:nvSpPr>
        <p:spPr>
          <a:xfrm>
            <a:off x="6357923" y="5911336"/>
            <a:ext cx="335280" cy="1846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TextBox 99"/>
          <p:cNvSpPr txBox="1"/>
          <p:nvPr/>
        </p:nvSpPr>
        <p:spPr>
          <a:xfrm>
            <a:off x="9196174" y="5104665"/>
            <a:ext cx="2018951" cy="646331"/>
          </a:xfrm>
          <a:prstGeom prst="rect">
            <a:avLst/>
          </a:prstGeom>
          <a:noFill/>
        </p:spPr>
        <p:txBody>
          <a:bodyPr wrap="none" rtlCol="0">
            <a:spAutoFit/>
          </a:bodyPr>
          <a:lstStyle/>
          <a:p>
            <a:r>
              <a:rPr lang="en-US" sz="1800" dirty="0" smtClean="0"/>
              <a:t>2 staves per PB</a:t>
            </a:r>
          </a:p>
          <a:p>
            <a:r>
              <a:rPr lang="en-US" sz="1800" dirty="0" smtClean="0"/>
              <a:t>(4/32 </a:t>
            </a:r>
            <a:r>
              <a:rPr lang="en-US" sz="1800" dirty="0" err="1" smtClean="0"/>
              <a:t>ch</a:t>
            </a:r>
            <a:r>
              <a:rPr lang="en-US" sz="1800" dirty="0" smtClean="0"/>
              <a:t> utilization)</a:t>
            </a:r>
            <a:endParaRPr lang="en-US" sz="1800" dirty="0"/>
          </a:p>
        </p:txBody>
      </p:sp>
      <p:sp>
        <p:nvSpPr>
          <p:cNvPr id="101" name="Text Box 4"/>
          <p:cNvSpPr txBox="1">
            <a:spLocks noChangeArrowheads="1"/>
          </p:cNvSpPr>
          <p:nvPr/>
        </p:nvSpPr>
        <p:spPr bwMode="auto">
          <a:xfrm>
            <a:off x="288001" y="82055"/>
            <a:ext cx="4826361"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Modularity of Power System</a:t>
            </a:r>
            <a:endParaRPr lang="en-US" sz="3200" b="0" dirty="0">
              <a:latin typeface="Calibri Light" panose="020F0302020204030204" pitchFamily="34" charset="0"/>
              <a:cs typeface="Calibri" charset="0"/>
            </a:endParaRPr>
          </a:p>
        </p:txBody>
      </p:sp>
      <p:sp>
        <p:nvSpPr>
          <p:cNvPr id="102"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350751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4</a:t>
            </a:fld>
            <a:endParaRPr lang="en-US"/>
          </a:p>
        </p:txBody>
      </p:sp>
      <p:sp>
        <p:nvSpPr>
          <p:cNvPr id="5" name="Text Box 4"/>
          <p:cNvSpPr txBox="1">
            <a:spLocks noChangeArrowheads="1"/>
          </p:cNvSpPr>
          <p:nvPr/>
        </p:nvSpPr>
        <p:spPr bwMode="auto">
          <a:xfrm>
            <a:off x="288001" y="82055"/>
            <a:ext cx="4018247"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solidFill>
                  <a:srgbClr val="000000"/>
                </a:solidFill>
                <a:latin typeface="Calibri Light" panose="020F0302020204030204" pitchFamily="34" charset="0"/>
              </a:rPr>
              <a:t>Baseline System Design</a:t>
            </a:r>
            <a:endParaRPr lang="en-US" sz="3200" b="0" dirty="0">
              <a:solidFill>
                <a:srgbClr val="000000"/>
              </a:solidFill>
              <a:latin typeface="Calibri Light" panose="020F0302020204030204" pitchFamily="34" charset="0"/>
              <a:cs typeface="Calibri" charset="0"/>
            </a:endParaRPr>
          </a:p>
        </p:txBody>
      </p:sp>
      <p:sp>
        <p:nvSpPr>
          <p:cNvPr id="7"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cxnSp>
        <p:nvCxnSpPr>
          <p:cNvPr id="69" name="Straight Arrow Connector 68"/>
          <p:cNvCxnSpPr>
            <a:stCxn id="126" idx="1"/>
          </p:cNvCxnSpPr>
          <p:nvPr/>
        </p:nvCxnSpPr>
        <p:spPr>
          <a:xfrm flipH="1" flipV="1">
            <a:off x="6160632" y="3339066"/>
            <a:ext cx="480097" cy="1412"/>
          </a:xfrm>
          <a:prstGeom prst="straightConnector1">
            <a:avLst/>
          </a:prstGeom>
          <a:noFill/>
          <a:ln w="19050" cap="flat" cmpd="sng" algn="ctr">
            <a:solidFill>
              <a:sysClr val="windowText" lastClr="000000"/>
            </a:solidFill>
            <a:prstDash val="solid"/>
            <a:miter lim="800000"/>
            <a:headEnd type="triangle"/>
            <a:tailEnd type="none"/>
          </a:ln>
          <a:effectLst/>
        </p:spPr>
      </p:cxnSp>
      <p:sp>
        <p:nvSpPr>
          <p:cNvPr id="70" name="Rectangle 69"/>
          <p:cNvSpPr/>
          <p:nvPr/>
        </p:nvSpPr>
        <p:spPr>
          <a:xfrm>
            <a:off x="7352417" y="1670452"/>
            <a:ext cx="2166929" cy="179381"/>
          </a:xfrm>
          <a:prstGeom prst="rect">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Half-stave</a:t>
            </a:r>
          </a:p>
        </p:txBody>
      </p:sp>
      <p:sp>
        <p:nvSpPr>
          <p:cNvPr id="71" name="Rectangle 70"/>
          <p:cNvSpPr/>
          <p:nvPr/>
        </p:nvSpPr>
        <p:spPr>
          <a:xfrm>
            <a:off x="7352417" y="1849833"/>
            <a:ext cx="2166929" cy="179381"/>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Power bus</a:t>
            </a:r>
          </a:p>
        </p:txBody>
      </p:sp>
      <p:grpSp>
        <p:nvGrpSpPr>
          <p:cNvPr id="72" name="Group 71"/>
          <p:cNvGrpSpPr/>
          <p:nvPr/>
        </p:nvGrpSpPr>
        <p:grpSpPr>
          <a:xfrm>
            <a:off x="6634725" y="2470196"/>
            <a:ext cx="780295" cy="698248"/>
            <a:chOff x="4213077" y="3016665"/>
            <a:chExt cx="1339740" cy="1119499"/>
          </a:xfrm>
        </p:grpSpPr>
        <p:sp>
          <p:nvSpPr>
            <p:cNvPr id="73" name="Rectangle 72"/>
            <p:cNvSpPr/>
            <p:nvPr/>
          </p:nvSpPr>
          <p:spPr>
            <a:xfrm>
              <a:off x="4213077" y="3016665"/>
              <a:ext cx="1333144" cy="1119499"/>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4" name="TextBox 73"/>
            <p:cNvSpPr txBox="1"/>
            <p:nvPr/>
          </p:nvSpPr>
          <p:spPr>
            <a:xfrm>
              <a:off x="4280593" y="3058190"/>
              <a:ext cx="1272224" cy="10362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Filter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Board</a:t>
              </a:r>
            </a:p>
          </p:txBody>
        </p:sp>
      </p:grpSp>
      <p:grpSp>
        <p:nvGrpSpPr>
          <p:cNvPr id="75" name="Group 74"/>
          <p:cNvGrpSpPr/>
          <p:nvPr/>
        </p:nvGrpSpPr>
        <p:grpSpPr>
          <a:xfrm>
            <a:off x="4105661" y="1213296"/>
            <a:ext cx="1234414" cy="1036591"/>
            <a:chOff x="2690500" y="1750462"/>
            <a:chExt cx="1333144" cy="1119499"/>
          </a:xfrm>
        </p:grpSpPr>
        <p:sp>
          <p:nvSpPr>
            <p:cNvPr id="76" name="Rectangle 75"/>
            <p:cNvSpPr/>
            <p:nvPr/>
          </p:nvSpPr>
          <p:spPr>
            <a:xfrm>
              <a:off x="2690500" y="1750462"/>
              <a:ext cx="1333144" cy="1119499"/>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7" name="TextBox 76"/>
            <p:cNvSpPr txBox="1"/>
            <p:nvPr/>
          </p:nvSpPr>
          <p:spPr>
            <a:xfrm>
              <a:off x="3054746" y="1987047"/>
              <a:ext cx="653014" cy="69802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RDO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unit</a:t>
              </a:r>
            </a:p>
          </p:txBody>
        </p:sp>
      </p:grpSp>
      <p:grpSp>
        <p:nvGrpSpPr>
          <p:cNvPr id="78" name="Group 77"/>
          <p:cNvGrpSpPr/>
          <p:nvPr/>
        </p:nvGrpSpPr>
        <p:grpSpPr>
          <a:xfrm>
            <a:off x="4068725" y="2468951"/>
            <a:ext cx="1428768" cy="1036591"/>
            <a:chOff x="2650610" y="1750462"/>
            <a:chExt cx="1445840" cy="1119499"/>
          </a:xfrm>
        </p:grpSpPr>
        <p:sp>
          <p:nvSpPr>
            <p:cNvPr id="79" name="Rectangle 78"/>
            <p:cNvSpPr/>
            <p:nvPr/>
          </p:nvSpPr>
          <p:spPr>
            <a:xfrm>
              <a:off x="2690500" y="1750462"/>
              <a:ext cx="1333144" cy="1119499"/>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0" name="TextBox 79"/>
            <p:cNvSpPr txBox="1"/>
            <p:nvPr/>
          </p:nvSpPr>
          <p:spPr>
            <a:xfrm>
              <a:off x="2650610" y="1847353"/>
              <a:ext cx="1445840" cy="89746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Power Supply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and Bias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Control board</a:t>
              </a:r>
            </a:p>
          </p:txBody>
        </p:sp>
      </p:grpSp>
      <p:grpSp>
        <p:nvGrpSpPr>
          <p:cNvPr id="81" name="Group 80"/>
          <p:cNvGrpSpPr/>
          <p:nvPr/>
        </p:nvGrpSpPr>
        <p:grpSpPr>
          <a:xfrm>
            <a:off x="2390746" y="4853132"/>
            <a:ext cx="1229478" cy="923330"/>
            <a:chOff x="4213077" y="3016665"/>
            <a:chExt cx="1333144" cy="1304472"/>
          </a:xfrm>
        </p:grpSpPr>
        <p:sp>
          <p:nvSpPr>
            <p:cNvPr id="82" name="Rectangle 81"/>
            <p:cNvSpPr/>
            <p:nvPr/>
          </p:nvSpPr>
          <p:spPr>
            <a:xfrm>
              <a:off x="4213077" y="3061385"/>
              <a:ext cx="1333144" cy="1119499"/>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3" name="TextBox 82"/>
            <p:cNvSpPr txBox="1"/>
            <p:nvPr/>
          </p:nvSpPr>
          <p:spPr>
            <a:xfrm>
              <a:off x="4486624" y="3016665"/>
              <a:ext cx="843844" cy="130447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CAEN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Main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Power</a:t>
              </a:r>
            </a:p>
          </p:txBody>
        </p:sp>
      </p:grpSp>
      <p:cxnSp>
        <p:nvCxnSpPr>
          <p:cNvPr id="84" name="Straight Arrow Connector 83"/>
          <p:cNvCxnSpPr/>
          <p:nvPr/>
        </p:nvCxnSpPr>
        <p:spPr>
          <a:xfrm>
            <a:off x="3505681" y="2095131"/>
            <a:ext cx="573251" cy="0"/>
          </a:xfrm>
          <a:prstGeom prst="straightConnector1">
            <a:avLst/>
          </a:prstGeom>
          <a:noFill/>
          <a:ln w="19050" cap="flat" cmpd="sng" algn="ctr">
            <a:solidFill>
              <a:sysClr val="windowText" lastClr="000000"/>
            </a:solidFill>
            <a:prstDash val="solid"/>
            <a:miter lim="800000"/>
            <a:tailEnd type="triangle"/>
          </a:ln>
          <a:effectLst/>
        </p:spPr>
      </p:cxnSp>
      <p:cxnSp>
        <p:nvCxnSpPr>
          <p:cNvPr id="85" name="Straight Arrow Connector 84"/>
          <p:cNvCxnSpPr/>
          <p:nvPr/>
        </p:nvCxnSpPr>
        <p:spPr>
          <a:xfrm>
            <a:off x="3505681" y="2816306"/>
            <a:ext cx="573251" cy="0"/>
          </a:xfrm>
          <a:prstGeom prst="straightConnector1">
            <a:avLst/>
          </a:prstGeom>
          <a:noFill/>
          <a:ln w="19050" cap="flat" cmpd="sng" algn="ctr">
            <a:solidFill>
              <a:sysClr val="windowText" lastClr="000000"/>
            </a:solidFill>
            <a:prstDash val="solid"/>
            <a:miter lim="800000"/>
            <a:tailEnd type="triangle"/>
          </a:ln>
          <a:effectLst/>
        </p:spPr>
      </p:cxnSp>
      <p:cxnSp>
        <p:nvCxnSpPr>
          <p:cNvPr id="86" name="Straight Connector 85"/>
          <p:cNvCxnSpPr/>
          <p:nvPr/>
        </p:nvCxnSpPr>
        <p:spPr>
          <a:xfrm>
            <a:off x="3514276" y="2095132"/>
            <a:ext cx="0" cy="721175"/>
          </a:xfrm>
          <a:prstGeom prst="line">
            <a:avLst/>
          </a:prstGeom>
          <a:noFill/>
          <a:ln w="19050" cap="flat" cmpd="sng" algn="ctr">
            <a:solidFill>
              <a:sysClr val="windowText" lastClr="000000"/>
            </a:solidFill>
            <a:prstDash val="solid"/>
            <a:miter lim="800000"/>
          </a:ln>
          <a:effectLst/>
        </p:spPr>
      </p:cxnSp>
      <p:cxnSp>
        <p:nvCxnSpPr>
          <p:cNvPr id="87" name="Straight Arrow Connector 86"/>
          <p:cNvCxnSpPr/>
          <p:nvPr/>
        </p:nvCxnSpPr>
        <p:spPr>
          <a:xfrm>
            <a:off x="6854726" y="1969700"/>
            <a:ext cx="497690" cy="0"/>
          </a:xfrm>
          <a:prstGeom prst="straightConnector1">
            <a:avLst/>
          </a:prstGeom>
          <a:noFill/>
          <a:ln w="19050" cap="flat" cmpd="sng" algn="ctr">
            <a:solidFill>
              <a:sysClr val="windowText" lastClr="000000"/>
            </a:solidFill>
            <a:prstDash val="solid"/>
            <a:miter lim="800000"/>
            <a:tailEnd type="triangle"/>
          </a:ln>
          <a:effectLst/>
        </p:spPr>
      </p:cxnSp>
      <p:cxnSp>
        <p:nvCxnSpPr>
          <p:cNvPr id="88" name="Straight Connector 87"/>
          <p:cNvCxnSpPr/>
          <p:nvPr/>
        </p:nvCxnSpPr>
        <p:spPr>
          <a:xfrm>
            <a:off x="7125857" y="1969700"/>
            <a:ext cx="0" cy="0"/>
          </a:xfrm>
          <a:prstGeom prst="line">
            <a:avLst/>
          </a:prstGeom>
          <a:noFill/>
          <a:ln w="6350" cap="flat" cmpd="sng" algn="ctr">
            <a:solidFill>
              <a:srgbClr val="5B9BD5"/>
            </a:solidFill>
            <a:prstDash val="solid"/>
            <a:miter lim="800000"/>
          </a:ln>
          <a:effectLst/>
        </p:spPr>
      </p:cxnSp>
      <p:cxnSp>
        <p:nvCxnSpPr>
          <p:cNvPr id="89" name="Straight Connector 88"/>
          <p:cNvCxnSpPr/>
          <p:nvPr/>
        </p:nvCxnSpPr>
        <p:spPr>
          <a:xfrm>
            <a:off x="6854726" y="1969700"/>
            <a:ext cx="0" cy="499251"/>
          </a:xfrm>
          <a:prstGeom prst="line">
            <a:avLst/>
          </a:prstGeom>
          <a:noFill/>
          <a:ln w="19050" cap="flat" cmpd="sng" algn="ctr">
            <a:solidFill>
              <a:sysClr val="windowText" lastClr="000000"/>
            </a:solidFill>
            <a:prstDash val="solid"/>
            <a:miter lim="800000"/>
          </a:ln>
          <a:effectLst/>
        </p:spPr>
      </p:cxnSp>
      <p:cxnSp>
        <p:nvCxnSpPr>
          <p:cNvPr id="90" name="Straight Connector 89"/>
          <p:cNvCxnSpPr/>
          <p:nvPr/>
        </p:nvCxnSpPr>
        <p:spPr>
          <a:xfrm>
            <a:off x="4644873" y="3876832"/>
            <a:ext cx="0" cy="1293476"/>
          </a:xfrm>
          <a:prstGeom prst="line">
            <a:avLst/>
          </a:prstGeom>
          <a:noFill/>
          <a:ln w="19050" cap="flat" cmpd="sng" algn="ctr">
            <a:solidFill>
              <a:sysClr val="windowText" lastClr="000000"/>
            </a:solidFill>
            <a:prstDash val="solid"/>
            <a:miter lim="800000"/>
            <a:headEnd type="triangle"/>
          </a:ln>
          <a:effectLst/>
        </p:spPr>
      </p:cxnSp>
      <p:cxnSp>
        <p:nvCxnSpPr>
          <p:cNvPr id="91" name="Straight Arrow Connector 90"/>
          <p:cNvCxnSpPr/>
          <p:nvPr/>
        </p:nvCxnSpPr>
        <p:spPr>
          <a:xfrm flipH="1">
            <a:off x="5340075" y="1761364"/>
            <a:ext cx="2012342" cy="0"/>
          </a:xfrm>
          <a:prstGeom prst="straightConnector1">
            <a:avLst/>
          </a:prstGeom>
          <a:noFill/>
          <a:ln w="19050" cap="flat" cmpd="sng" algn="ctr">
            <a:solidFill>
              <a:sysClr val="windowText" lastClr="000000"/>
            </a:solidFill>
            <a:prstDash val="solid"/>
            <a:miter lim="800000"/>
            <a:headEnd type="triangle"/>
            <a:tailEnd type="triangle"/>
          </a:ln>
          <a:effectLst/>
        </p:spPr>
      </p:cxnSp>
      <p:sp>
        <p:nvSpPr>
          <p:cNvPr id="92" name="TextBox 91"/>
          <p:cNvSpPr txBox="1"/>
          <p:nvPr/>
        </p:nvSpPr>
        <p:spPr>
          <a:xfrm>
            <a:off x="6260239" y="2038514"/>
            <a:ext cx="64684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Power</a:t>
            </a:r>
          </a:p>
        </p:txBody>
      </p:sp>
      <p:sp>
        <p:nvSpPr>
          <p:cNvPr id="93" name="TextBox 92"/>
          <p:cNvSpPr txBox="1"/>
          <p:nvPr/>
        </p:nvSpPr>
        <p:spPr>
          <a:xfrm>
            <a:off x="5510776" y="3660273"/>
            <a:ext cx="101489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power, bias</a:t>
            </a:r>
          </a:p>
        </p:txBody>
      </p:sp>
      <p:sp>
        <p:nvSpPr>
          <p:cNvPr id="94" name="Rectangle 93"/>
          <p:cNvSpPr/>
          <p:nvPr/>
        </p:nvSpPr>
        <p:spPr>
          <a:xfrm>
            <a:off x="2693914" y="1818844"/>
            <a:ext cx="136210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monitor, control</a:t>
            </a:r>
          </a:p>
        </p:txBody>
      </p:sp>
      <p:sp>
        <p:nvSpPr>
          <p:cNvPr id="95" name="Rectangle 94"/>
          <p:cNvSpPr/>
          <p:nvPr/>
        </p:nvSpPr>
        <p:spPr>
          <a:xfrm>
            <a:off x="5497493" y="1488691"/>
            <a:ext cx="1642629"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data, config, control</a:t>
            </a:r>
          </a:p>
        </p:txBody>
      </p:sp>
      <p:grpSp>
        <p:nvGrpSpPr>
          <p:cNvPr id="96" name="Group 95"/>
          <p:cNvGrpSpPr/>
          <p:nvPr/>
        </p:nvGrpSpPr>
        <p:grpSpPr>
          <a:xfrm>
            <a:off x="7588168" y="4649186"/>
            <a:ext cx="942265" cy="923330"/>
            <a:chOff x="4213077" y="2953245"/>
            <a:chExt cx="1333144" cy="1254708"/>
          </a:xfrm>
        </p:grpSpPr>
        <p:sp>
          <p:nvSpPr>
            <p:cNvPr id="97" name="Rectangle 96"/>
            <p:cNvSpPr/>
            <p:nvPr/>
          </p:nvSpPr>
          <p:spPr>
            <a:xfrm>
              <a:off x="4213077" y="3016665"/>
              <a:ext cx="1333144" cy="1119499"/>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8" name="TextBox 97"/>
            <p:cNvSpPr txBox="1"/>
            <p:nvPr/>
          </p:nvSpPr>
          <p:spPr>
            <a:xfrm>
              <a:off x="4371012" y="2953245"/>
              <a:ext cx="1127637" cy="12547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CAEN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bias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supply</a:t>
              </a:r>
            </a:p>
          </p:txBody>
        </p:sp>
      </p:grpSp>
      <p:cxnSp>
        <p:nvCxnSpPr>
          <p:cNvPr id="99" name="Straight Connector 98"/>
          <p:cNvCxnSpPr/>
          <p:nvPr/>
        </p:nvCxnSpPr>
        <p:spPr>
          <a:xfrm>
            <a:off x="5031122" y="3876832"/>
            <a:ext cx="0" cy="1254871"/>
          </a:xfrm>
          <a:prstGeom prst="line">
            <a:avLst/>
          </a:prstGeom>
          <a:noFill/>
          <a:ln w="19050" cap="flat" cmpd="sng" algn="ctr">
            <a:solidFill>
              <a:sysClr val="windowText" lastClr="000000"/>
            </a:solidFill>
            <a:prstDash val="solid"/>
            <a:miter lim="800000"/>
            <a:headEnd type="triangle"/>
            <a:tailEnd type="none"/>
          </a:ln>
          <a:effectLst/>
        </p:spPr>
      </p:cxnSp>
      <p:cxnSp>
        <p:nvCxnSpPr>
          <p:cNvPr id="100" name="Straight Arrow Connector 99"/>
          <p:cNvCxnSpPr/>
          <p:nvPr/>
        </p:nvCxnSpPr>
        <p:spPr>
          <a:xfrm flipH="1">
            <a:off x="3632842" y="5165077"/>
            <a:ext cx="1011323" cy="0"/>
          </a:xfrm>
          <a:prstGeom prst="straightConnector1">
            <a:avLst/>
          </a:prstGeom>
          <a:noFill/>
          <a:ln w="19050" cap="flat" cmpd="sng" algn="ctr">
            <a:solidFill>
              <a:sysClr val="windowText" lastClr="000000"/>
            </a:solidFill>
            <a:prstDash val="solid"/>
            <a:miter lim="800000"/>
            <a:headEnd type="none"/>
            <a:tailEnd type="triangle"/>
          </a:ln>
          <a:effectLst/>
        </p:spPr>
      </p:cxnSp>
      <p:sp>
        <p:nvSpPr>
          <p:cNvPr id="101" name="TextBox 100"/>
          <p:cNvSpPr txBox="1"/>
          <p:nvPr/>
        </p:nvSpPr>
        <p:spPr>
          <a:xfrm>
            <a:off x="3570832" y="4891613"/>
            <a:ext cx="1174072" cy="31348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Power, sense</a:t>
            </a:r>
          </a:p>
        </p:txBody>
      </p:sp>
      <p:cxnSp>
        <p:nvCxnSpPr>
          <p:cNvPr id="102" name="Straight Arrow Connector 101"/>
          <p:cNvCxnSpPr/>
          <p:nvPr/>
        </p:nvCxnSpPr>
        <p:spPr>
          <a:xfrm flipH="1">
            <a:off x="5031124" y="5131703"/>
            <a:ext cx="2531045" cy="0"/>
          </a:xfrm>
          <a:prstGeom prst="straightConnector1">
            <a:avLst/>
          </a:prstGeom>
          <a:noFill/>
          <a:ln w="19050" cap="flat" cmpd="sng" algn="ctr">
            <a:solidFill>
              <a:sysClr val="windowText" lastClr="000000"/>
            </a:solidFill>
            <a:prstDash val="solid"/>
            <a:miter lim="800000"/>
            <a:headEnd type="triangle"/>
            <a:tailEnd type="none"/>
          </a:ln>
          <a:effectLst/>
        </p:spPr>
      </p:cxnSp>
      <p:sp>
        <p:nvSpPr>
          <p:cNvPr id="103" name="TextBox 102"/>
          <p:cNvSpPr txBox="1"/>
          <p:nvPr/>
        </p:nvSpPr>
        <p:spPr>
          <a:xfrm>
            <a:off x="6555524" y="4866745"/>
            <a:ext cx="1006644" cy="31348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bias, sense</a:t>
            </a:r>
          </a:p>
        </p:txBody>
      </p:sp>
      <p:sp>
        <p:nvSpPr>
          <p:cNvPr id="104" name="Rectangle 103"/>
          <p:cNvSpPr/>
          <p:nvPr/>
        </p:nvSpPr>
        <p:spPr>
          <a:xfrm rot="5400000">
            <a:off x="4772550" y="4266599"/>
            <a:ext cx="60054" cy="90037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5" name="TextBox 104"/>
          <p:cNvSpPr txBox="1"/>
          <p:nvPr/>
        </p:nvSpPr>
        <p:spPr>
          <a:xfrm>
            <a:off x="3965798" y="4544685"/>
            <a:ext cx="46198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PP0</a:t>
            </a:r>
          </a:p>
        </p:txBody>
      </p:sp>
      <p:sp>
        <p:nvSpPr>
          <p:cNvPr id="106" name="Rectangle 105"/>
          <p:cNvSpPr/>
          <p:nvPr/>
        </p:nvSpPr>
        <p:spPr>
          <a:xfrm>
            <a:off x="2302035" y="1132864"/>
            <a:ext cx="3668479" cy="2991106"/>
          </a:xfrm>
          <a:prstGeom prst="rect">
            <a:avLst/>
          </a:prstGeom>
          <a:noFill/>
          <a:ln w="22225" cap="flat" cmpd="sng" algn="ctr">
            <a:solidFill>
              <a:srgbClr val="00B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7" name="Rectangle 106"/>
          <p:cNvSpPr/>
          <p:nvPr/>
        </p:nvSpPr>
        <p:spPr>
          <a:xfrm>
            <a:off x="6348631" y="1132863"/>
            <a:ext cx="3321965" cy="2677537"/>
          </a:xfrm>
          <a:prstGeom prst="rect">
            <a:avLst/>
          </a:prstGeom>
          <a:noFill/>
          <a:ln w="22225" cap="flat" cmpd="sng" algn="ctr">
            <a:solidFill>
              <a:srgbClr val="00B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6360392" y="4158047"/>
            <a:ext cx="3310203" cy="1836966"/>
          </a:xfrm>
          <a:prstGeom prst="rect">
            <a:avLst/>
          </a:prstGeom>
          <a:noFill/>
          <a:ln w="22225" cap="flat" cmpd="sng" algn="ctr">
            <a:solidFill>
              <a:srgbClr val="00B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302033" y="4273933"/>
            <a:ext cx="2872850" cy="1743228"/>
          </a:xfrm>
          <a:prstGeom prst="rect">
            <a:avLst/>
          </a:prstGeom>
          <a:noFill/>
          <a:ln w="22225" cap="flat" cmpd="sng" algn="ctr">
            <a:solidFill>
              <a:srgbClr val="00B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0" name="TextBox 109"/>
          <p:cNvSpPr txBox="1"/>
          <p:nvPr/>
        </p:nvSpPr>
        <p:spPr>
          <a:xfrm>
            <a:off x="2278618" y="5657333"/>
            <a:ext cx="160358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B050"/>
                </a:solidFill>
                <a:effectLst/>
                <a:uLnTx/>
                <a:uFillTx/>
              </a:rPr>
              <a:t>Racks (low rad)</a:t>
            </a:r>
          </a:p>
        </p:txBody>
      </p:sp>
      <p:sp>
        <p:nvSpPr>
          <p:cNvPr id="111" name="TextBox 110"/>
          <p:cNvSpPr txBox="1"/>
          <p:nvPr/>
        </p:nvSpPr>
        <p:spPr>
          <a:xfrm>
            <a:off x="6315046" y="5647829"/>
            <a:ext cx="227729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B050"/>
                </a:solidFill>
                <a:effectLst/>
                <a:uLnTx/>
                <a:uFillTx/>
              </a:rPr>
              <a:t>Control Room (no rad)</a:t>
            </a:r>
          </a:p>
        </p:txBody>
      </p:sp>
      <p:sp>
        <p:nvSpPr>
          <p:cNvPr id="112" name="TextBox 111"/>
          <p:cNvSpPr txBox="1"/>
          <p:nvPr/>
        </p:nvSpPr>
        <p:spPr>
          <a:xfrm>
            <a:off x="2304594" y="1119359"/>
            <a:ext cx="135716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B050"/>
                </a:solidFill>
                <a:effectLst/>
                <a:uLnTx/>
                <a:uFillTx/>
              </a:rPr>
              <a:t>Magnet face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B050"/>
                </a:solidFill>
                <a:effectLst/>
                <a:uLnTx/>
                <a:uFillTx/>
              </a:rPr>
              <a:t>(10k rad)</a:t>
            </a:r>
          </a:p>
        </p:txBody>
      </p:sp>
      <p:sp>
        <p:nvSpPr>
          <p:cNvPr id="113" name="TextBox 112"/>
          <p:cNvSpPr txBox="1"/>
          <p:nvPr/>
        </p:nvSpPr>
        <p:spPr>
          <a:xfrm>
            <a:off x="6360392" y="1107359"/>
            <a:ext cx="31048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B050"/>
                </a:solidFill>
                <a:effectLst/>
                <a:uLnTx/>
                <a:uFillTx/>
              </a:rPr>
              <a:t>Inside TCP field cage (100k rad)</a:t>
            </a:r>
          </a:p>
        </p:txBody>
      </p:sp>
      <p:sp>
        <p:nvSpPr>
          <p:cNvPr id="114" name="Rectangle 113"/>
          <p:cNvSpPr/>
          <p:nvPr/>
        </p:nvSpPr>
        <p:spPr>
          <a:xfrm>
            <a:off x="7352655" y="2033453"/>
            <a:ext cx="2166929" cy="179381"/>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Bias bus</a:t>
            </a:r>
          </a:p>
        </p:txBody>
      </p:sp>
      <p:cxnSp>
        <p:nvCxnSpPr>
          <p:cNvPr id="115" name="Straight Arrow Connector 114"/>
          <p:cNvCxnSpPr/>
          <p:nvPr/>
        </p:nvCxnSpPr>
        <p:spPr>
          <a:xfrm>
            <a:off x="7116851" y="2126620"/>
            <a:ext cx="226559" cy="0"/>
          </a:xfrm>
          <a:prstGeom prst="straightConnector1">
            <a:avLst/>
          </a:prstGeom>
          <a:noFill/>
          <a:ln w="19050" cap="flat" cmpd="sng" algn="ctr">
            <a:solidFill>
              <a:sysClr val="windowText" lastClr="000000"/>
            </a:solidFill>
            <a:prstDash val="solid"/>
            <a:miter lim="800000"/>
            <a:tailEnd type="triangle"/>
          </a:ln>
          <a:effectLst/>
        </p:spPr>
      </p:cxnSp>
      <p:cxnSp>
        <p:nvCxnSpPr>
          <p:cNvPr id="116" name="Straight Connector 115"/>
          <p:cNvCxnSpPr/>
          <p:nvPr/>
        </p:nvCxnSpPr>
        <p:spPr>
          <a:xfrm>
            <a:off x="7114203" y="2120070"/>
            <a:ext cx="0" cy="348881"/>
          </a:xfrm>
          <a:prstGeom prst="line">
            <a:avLst/>
          </a:prstGeom>
          <a:noFill/>
          <a:ln w="19050" cap="flat" cmpd="sng" algn="ctr">
            <a:solidFill>
              <a:sysClr val="windowText" lastClr="000000"/>
            </a:solidFill>
            <a:prstDash val="solid"/>
            <a:miter lim="800000"/>
          </a:ln>
          <a:effectLst/>
        </p:spPr>
      </p:cxnSp>
      <p:sp>
        <p:nvSpPr>
          <p:cNvPr id="117" name="TextBox 116"/>
          <p:cNvSpPr txBox="1"/>
          <p:nvPr/>
        </p:nvSpPr>
        <p:spPr>
          <a:xfrm>
            <a:off x="7076161" y="2192403"/>
            <a:ext cx="47801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bias</a:t>
            </a:r>
          </a:p>
        </p:txBody>
      </p:sp>
      <p:sp>
        <p:nvSpPr>
          <p:cNvPr id="118" name="Rectangle 117"/>
          <p:cNvSpPr/>
          <p:nvPr/>
        </p:nvSpPr>
        <p:spPr>
          <a:xfrm rot="5400000">
            <a:off x="4772550" y="3914506"/>
            <a:ext cx="60054" cy="90037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9" name="TextBox 118"/>
          <p:cNvSpPr txBox="1"/>
          <p:nvPr/>
        </p:nvSpPr>
        <p:spPr>
          <a:xfrm>
            <a:off x="3965798" y="4192592"/>
            <a:ext cx="46198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PP1</a:t>
            </a:r>
          </a:p>
        </p:txBody>
      </p:sp>
      <p:cxnSp>
        <p:nvCxnSpPr>
          <p:cNvPr id="120" name="Straight Arrow Connector 119"/>
          <p:cNvCxnSpPr/>
          <p:nvPr/>
        </p:nvCxnSpPr>
        <p:spPr>
          <a:xfrm>
            <a:off x="3514276" y="1782761"/>
            <a:ext cx="573251" cy="0"/>
          </a:xfrm>
          <a:prstGeom prst="straightConnector1">
            <a:avLst/>
          </a:prstGeom>
          <a:noFill/>
          <a:ln w="19050" cap="flat" cmpd="sng" algn="ctr">
            <a:solidFill>
              <a:sysClr val="windowText" lastClr="000000"/>
            </a:solidFill>
            <a:prstDash val="solid"/>
            <a:miter lim="800000"/>
            <a:tailEnd type="triangle"/>
          </a:ln>
          <a:effectLst/>
        </p:spPr>
      </p:cxnSp>
      <p:sp>
        <p:nvSpPr>
          <p:cNvPr id="121" name="Rectangle 120"/>
          <p:cNvSpPr/>
          <p:nvPr/>
        </p:nvSpPr>
        <p:spPr>
          <a:xfrm>
            <a:off x="3196569" y="1528217"/>
            <a:ext cx="76014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prstClr val="black"/>
                </a:solidFill>
                <a:effectLst/>
                <a:uLnTx/>
                <a:uFillTx/>
              </a:rPr>
              <a:t>CANbus</a:t>
            </a:r>
            <a:endParaRPr kumimoji="0" lang="en-US" sz="1400" b="0" i="0" u="none" strike="noStrike" kern="0" cap="none" spc="0" normalizeH="0" baseline="0" noProof="0" dirty="0" smtClean="0">
              <a:ln>
                <a:noFill/>
              </a:ln>
              <a:solidFill>
                <a:prstClr val="black"/>
              </a:solidFill>
              <a:effectLst/>
              <a:uLnTx/>
              <a:uFillTx/>
            </a:endParaRPr>
          </a:p>
        </p:txBody>
      </p:sp>
      <p:grpSp>
        <p:nvGrpSpPr>
          <p:cNvPr id="122" name="Group 121"/>
          <p:cNvGrpSpPr/>
          <p:nvPr/>
        </p:nvGrpSpPr>
        <p:grpSpPr>
          <a:xfrm>
            <a:off x="4038758" y="3506190"/>
            <a:ext cx="1470659" cy="370753"/>
            <a:chOff x="2650610" y="1750462"/>
            <a:chExt cx="1427604" cy="1119499"/>
          </a:xfrm>
        </p:grpSpPr>
        <p:sp>
          <p:nvSpPr>
            <p:cNvPr id="123" name="Rectangle 122"/>
            <p:cNvSpPr/>
            <p:nvPr/>
          </p:nvSpPr>
          <p:spPr>
            <a:xfrm>
              <a:off x="2690500" y="1750462"/>
              <a:ext cx="1333144" cy="1119499"/>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4" name="TextBox 123"/>
            <p:cNvSpPr txBox="1"/>
            <p:nvPr/>
          </p:nvSpPr>
          <p:spPr>
            <a:xfrm>
              <a:off x="2650610" y="1847353"/>
              <a:ext cx="1427604" cy="102227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Breakout board</a:t>
              </a:r>
            </a:p>
          </p:txBody>
        </p:sp>
      </p:grpSp>
      <p:grpSp>
        <p:nvGrpSpPr>
          <p:cNvPr id="125" name="Group 124"/>
          <p:cNvGrpSpPr/>
          <p:nvPr/>
        </p:nvGrpSpPr>
        <p:grpSpPr>
          <a:xfrm>
            <a:off x="6584762" y="3174092"/>
            <a:ext cx="888385" cy="319605"/>
            <a:chOff x="4116984" y="2813901"/>
            <a:chExt cx="1525327" cy="1167602"/>
          </a:xfrm>
        </p:grpSpPr>
        <p:sp>
          <p:nvSpPr>
            <p:cNvPr id="126" name="Rectangle 125"/>
            <p:cNvSpPr/>
            <p:nvPr/>
          </p:nvSpPr>
          <p:spPr>
            <a:xfrm>
              <a:off x="4213077" y="2862003"/>
              <a:ext cx="1333144" cy="1119500"/>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7" name="TextBox 126"/>
            <p:cNvSpPr txBox="1"/>
            <p:nvPr/>
          </p:nvSpPr>
          <p:spPr>
            <a:xfrm>
              <a:off x="4116984" y="2813901"/>
              <a:ext cx="1525327" cy="59215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FB-BOB</a:t>
              </a:r>
            </a:p>
          </p:txBody>
        </p:sp>
      </p:grpSp>
      <p:cxnSp>
        <p:nvCxnSpPr>
          <p:cNvPr id="128" name="Straight Connector 127"/>
          <p:cNvCxnSpPr/>
          <p:nvPr/>
        </p:nvCxnSpPr>
        <p:spPr>
          <a:xfrm>
            <a:off x="6148310" y="3336180"/>
            <a:ext cx="0" cy="331833"/>
          </a:xfrm>
          <a:prstGeom prst="line">
            <a:avLst/>
          </a:prstGeom>
          <a:noFill/>
          <a:ln w="19050" cap="flat" cmpd="sng" algn="ctr">
            <a:solidFill>
              <a:sysClr val="windowText" lastClr="000000"/>
            </a:solidFill>
            <a:prstDash val="solid"/>
            <a:miter lim="800000"/>
          </a:ln>
          <a:effectLst/>
        </p:spPr>
      </p:cxnSp>
      <p:cxnSp>
        <p:nvCxnSpPr>
          <p:cNvPr id="129" name="Straight Arrow Connector 128"/>
          <p:cNvCxnSpPr/>
          <p:nvPr/>
        </p:nvCxnSpPr>
        <p:spPr>
          <a:xfrm>
            <a:off x="5436664" y="3674637"/>
            <a:ext cx="704512" cy="0"/>
          </a:xfrm>
          <a:prstGeom prst="straightConnector1">
            <a:avLst/>
          </a:prstGeom>
          <a:noFill/>
          <a:ln w="19050" cap="flat" cmpd="sng" algn="ctr">
            <a:solidFill>
              <a:sysClr val="windowText" lastClr="000000"/>
            </a:solidFill>
            <a:prstDash val="solid"/>
            <a:miter lim="800000"/>
            <a:headEnd type="triangle"/>
            <a:tailEnd type="none"/>
          </a:ln>
          <a:effectLst/>
        </p:spPr>
      </p:cxnSp>
    </p:spTree>
    <p:extLst>
      <p:ext uri="{BB962C8B-B14F-4D97-AF65-F5344CB8AC3E}">
        <p14:creationId xmlns:p14="http://schemas.microsoft.com/office/powerpoint/2010/main" val="225866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5</a:t>
            </a:fld>
            <a:endParaRPr lang="en-US"/>
          </a:p>
        </p:txBody>
      </p:sp>
      <p:sp>
        <p:nvSpPr>
          <p:cNvPr id="6" name="Text Box 4"/>
          <p:cNvSpPr txBox="1">
            <a:spLocks noChangeArrowheads="1"/>
          </p:cNvSpPr>
          <p:nvPr/>
        </p:nvSpPr>
        <p:spPr bwMode="auto">
          <a:xfrm>
            <a:off x="288001" y="82055"/>
            <a:ext cx="4369706"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solidFill>
                  <a:srgbClr val="000000"/>
                </a:solidFill>
                <a:latin typeface="Calibri Light" panose="020F0302020204030204" pitchFamily="34" charset="0"/>
              </a:rPr>
              <a:t>Functional System Design</a:t>
            </a:r>
            <a:endParaRPr lang="en-US" sz="3200" b="0" dirty="0">
              <a:solidFill>
                <a:srgbClr val="000000"/>
              </a:solidFill>
              <a:latin typeface="Calibri Light" panose="020F0302020204030204" pitchFamily="34" charset="0"/>
              <a:cs typeface="Calibri"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36" y="802350"/>
            <a:ext cx="8904553" cy="5567341"/>
          </a:xfrm>
          <a:prstGeom prst="rect">
            <a:avLst/>
          </a:prstGeom>
        </p:spPr>
      </p:pic>
      <p:sp>
        <p:nvSpPr>
          <p:cNvPr id="8"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2763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94842"/>
            <a:ext cx="11353800" cy="4806908"/>
          </a:xfrm>
          <a:prstGeom prst="rect">
            <a:avLst/>
          </a:prstGeom>
        </p:spPr>
      </p:pic>
      <p:sp>
        <p:nvSpPr>
          <p:cNvPr id="6" name="TextBox 5"/>
          <p:cNvSpPr txBox="1"/>
          <p:nvPr/>
        </p:nvSpPr>
        <p:spPr>
          <a:xfrm>
            <a:off x="3518214" y="5266611"/>
            <a:ext cx="2944586" cy="400110"/>
          </a:xfrm>
          <a:prstGeom prst="rect">
            <a:avLst/>
          </a:prstGeom>
          <a:noFill/>
        </p:spPr>
        <p:txBody>
          <a:bodyPr wrap="none" rtlCol="0">
            <a:spAutoFit/>
          </a:bodyPr>
          <a:lstStyle/>
          <a:p>
            <a:r>
              <a:rPr lang="en-US" sz="2000" dirty="0" smtClean="0"/>
              <a:t>Stack up end view of stave</a:t>
            </a:r>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557317"/>
            <a:ext cx="4836856" cy="2895772"/>
          </a:xfrm>
          <a:prstGeom prst="rect">
            <a:avLst/>
          </a:prstGeom>
        </p:spPr>
      </p:pic>
      <p:sp>
        <p:nvSpPr>
          <p:cNvPr id="8" name="Text Box 4"/>
          <p:cNvSpPr txBox="1">
            <a:spLocks noChangeArrowheads="1"/>
          </p:cNvSpPr>
          <p:nvPr/>
        </p:nvSpPr>
        <p:spPr bwMode="auto">
          <a:xfrm>
            <a:off x="288001" y="82055"/>
            <a:ext cx="5789566"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End of Stave Structure for ML / OL</a:t>
            </a:r>
            <a:endParaRPr lang="en-US" sz="3200" b="0" dirty="0">
              <a:latin typeface="Calibri Light" panose="020F0302020204030204" pitchFamily="34" charset="0"/>
              <a:cs typeface="Calibri" charset="0"/>
            </a:endParaRPr>
          </a:p>
        </p:txBody>
      </p:sp>
      <p:sp>
        <p:nvSpPr>
          <p:cNvPr id="9"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37475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7</a:t>
            </a:fld>
            <a:endParaRPr lang="en-US"/>
          </a:p>
        </p:txBody>
      </p:sp>
      <p:sp>
        <p:nvSpPr>
          <p:cNvPr id="5" name="Rectangle 4"/>
          <p:cNvSpPr/>
          <p:nvPr/>
        </p:nvSpPr>
        <p:spPr>
          <a:xfrm>
            <a:off x="3846239" y="3851605"/>
            <a:ext cx="667011" cy="2553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chemeClr val="tx1"/>
                </a:solidFill>
              </a:rPr>
              <a:t>reg</a:t>
            </a:r>
            <a:endParaRPr lang="en-US" sz="1350" dirty="0">
              <a:solidFill>
                <a:schemeClr val="tx1"/>
              </a:solidFill>
            </a:endParaRPr>
          </a:p>
        </p:txBody>
      </p:sp>
      <p:sp>
        <p:nvSpPr>
          <p:cNvPr id="6" name="Rectangle 5"/>
          <p:cNvSpPr/>
          <p:nvPr/>
        </p:nvSpPr>
        <p:spPr>
          <a:xfrm>
            <a:off x="3846239" y="4106999"/>
            <a:ext cx="667011" cy="2553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chemeClr val="tx1"/>
                </a:solidFill>
              </a:rPr>
              <a:t>reg</a:t>
            </a:r>
            <a:endParaRPr lang="en-US" sz="1350" dirty="0">
              <a:solidFill>
                <a:schemeClr val="tx1"/>
              </a:solidFill>
            </a:endParaRPr>
          </a:p>
        </p:txBody>
      </p:sp>
      <p:sp>
        <p:nvSpPr>
          <p:cNvPr id="7" name="Rectangle 6"/>
          <p:cNvSpPr/>
          <p:nvPr/>
        </p:nvSpPr>
        <p:spPr>
          <a:xfrm>
            <a:off x="4552681" y="3851605"/>
            <a:ext cx="667011" cy="2553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chemeClr val="tx1"/>
                </a:solidFill>
              </a:rPr>
              <a:t>reg</a:t>
            </a:r>
            <a:endParaRPr lang="en-US" sz="1350" dirty="0">
              <a:solidFill>
                <a:schemeClr val="tx1"/>
              </a:solidFill>
            </a:endParaRPr>
          </a:p>
        </p:txBody>
      </p:sp>
      <p:sp>
        <p:nvSpPr>
          <p:cNvPr id="8" name="Rectangle 7"/>
          <p:cNvSpPr/>
          <p:nvPr/>
        </p:nvSpPr>
        <p:spPr>
          <a:xfrm>
            <a:off x="4552681" y="4107000"/>
            <a:ext cx="667011" cy="2553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chemeClr val="tx1"/>
                </a:solidFill>
              </a:rPr>
              <a:t>reg</a:t>
            </a:r>
            <a:endParaRPr lang="en-US" sz="1350" dirty="0">
              <a:solidFill>
                <a:schemeClr val="tx1"/>
              </a:solidFill>
            </a:endParaRPr>
          </a:p>
        </p:txBody>
      </p:sp>
      <p:sp>
        <p:nvSpPr>
          <p:cNvPr id="9" name="Rectangle 8"/>
          <p:cNvSpPr/>
          <p:nvPr/>
        </p:nvSpPr>
        <p:spPr>
          <a:xfrm>
            <a:off x="4254958" y="4499561"/>
            <a:ext cx="1074026" cy="3925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V, I mon/buffer</a:t>
            </a:r>
          </a:p>
        </p:txBody>
      </p:sp>
      <p:sp>
        <p:nvSpPr>
          <p:cNvPr id="10" name="Rectangle 9"/>
          <p:cNvSpPr/>
          <p:nvPr/>
        </p:nvSpPr>
        <p:spPr>
          <a:xfrm>
            <a:off x="1863688" y="5889090"/>
            <a:ext cx="798504" cy="34387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Power  in</a:t>
            </a:r>
          </a:p>
        </p:txBody>
      </p:sp>
      <p:sp>
        <p:nvSpPr>
          <p:cNvPr id="11" name="Oval 10"/>
          <p:cNvSpPr/>
          <p:nvPr/>
        </p:nvSpPr>
        <p:spPr>
          <a:xfrm>
            <a:off x="6041586" y="4071318"/>
            <a:ext cx="59624" cy="632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6155641" y="4069479"/>
            <a:ext cx="59624" cy="632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6269696" y="4069479"/>
            <a:ext cx="59624" cy="632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5941504" y="3781376"/>
            <a:ext cx="626390" cy="300082"/>
          </a:xfrm>
          <a:prstGeom prst="rect">
            <a:avLst/>
          </a:prstGeom>
          <a:noFill/>
        </p:spPr>
        <p:txBody>
          <a:bodyPr wrap="none" rtlCol="0">
            <a:spAutoFit/>
          </a:bodyPr>
          <a:lstStyle/>
          <a:p>
            <a:r>
              <a:rPr lang="en-US" sz="1350" dirty="0" smtClean="0"/>
              <a:t>32 </a:t>
            </a:r>
            <a:r>
              <a:rPr lang="en-US" sz="1350" dirty="0" err="1"/>
              <a:t>reg</a:t>
            </a:r>
            <a:endParaRPr lang="en-US" sz="1350" dirty="0"/>
          </a:p>
        </p:txBody>
      </p:sp>
      <p:sp>
        <p:nvSpPr>
          <p:cNvPr id="15" name="Rectangle 14"/>
          <p:cNvSpPr/>
          <p:nvPr/>
        </p:nvSpPr>
        <p:spPr>
          <a:xfrm>
            <a:off x="3139796" y="5409558"/>
            <a:ext cx="889190" cy="3925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PT100 interface</a:t>
            </a:r>
          </a:p>
        </p:txBody>
      </p:sp>
      <p:sp>
        <p:nvSpPr>
          <p:cNvPr id="16" name="Rectangle 15"/>
          <p:cNvSpPr/>
          <p:nvPr/>
        </p:nvSpPr>
        <p:spPr>
          <a:xfrm>
            <a:off x="1829588" y="3764071"/>
            <a:ext cx="5383726" cy="24929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4254958" y="4892020"/>
            <a:ext cx="1074026" cy="3925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Overcurrent</a:t>
            </a:r>
          </a:p>
          <a:p>
            <a:pPr algn="ctr"/>
            <a:r>
              <a:rPr lang="en-US" sz="1350" dirty="0">
                <a:solidFill>
                  <a:schemeClr val="tx1"/>
                </a:solidFill>
              </a:rPr>
              <a:t>detection</a:t>
            </a:r>
          </a:p>
        </p:txBody>
      </p:sp>
      <p:sp>
        <p:nvSpPr>
          <p:cNvPr id="18" name="Rectangle 17"/>
          <p:cNvSpPr/>
          <p:nvPr/>
        </p:nvSpPr>
        <p:spPr>
          <a:xfrm>
            <a:off x="4254958" y="5278807"/>
            <a:ext cx="1074026" cy="3925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Overcurrent</a:t>
            </a:r>
          </a:p>
          <a:p>
            <a:pPr algn="ctr"/>
            <a:r>
              <a:rPr lang="en-US" sz="1350" dirty="0">
                <a:solidFill>
                  <a:schemeClr val="tx1"/>
                </a:solidFill>
              </a:rPr>
              <a:t>reset</a:t>
            </a:r>
          </a:p>
        </p:txBody>
      </p:sp>
      <p:sp>
        <p:nvSpPr>
          <p:cNvPr id="19" name="TextBox 18"/>
          <p:cNvSpPr txBox="1"/>
          <p:nvPr/>
        </p:nvSpPr>
        <p:spPr>
          <a:xfrm>
            <a:off x="5717587" y="5896578"/>
            <a:ext cx="1532566" cy="400110"/>
          </a:xfrm>
          <a:prstGeom prst="rect">
            <a:avLst/>
          </a:prstGeom>
          <a:noFill/>
        </p:spPr>
        <p:txBody>
          <a:bodyPr wrap="none" rtlCol="0">
            <a:spAutoFit/>
          </a:bodyPr>
          <a:lstStyle/>
          <a:p>
            <a:r>
              <a:rPr lang="en-US" sz="2000" dirty="0"/>
              <a:t>Power Board</a:t>
            </a:r>
          </a:p>
        </p:txBody>
      </p:sp>
      <p:sp>
        <p:nvSpPr>
          <p:cNvPr id="20" name="Rectangle 19"/>
          <p:cNvSpPr/>
          <p:nvPr/>
        </p:nvSpPr>
        <p:spPr>
          <a:xfrm>
            <a:off x="6135270" y="4761035"/>
            <a:ext cx="1074026" cy="3925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RDO </a:t>
            </a:r>
          </a:p>
          <a:p>
            <a:pPr algn="ctr"/>
            <a:r>
              <a:rPr lang="en-US" sz="1350" dirty="0">
                <a:solidFill>
                  <a:schemeClr val="tx1"/>
                </a:solidFill>
              </a:rPr>
              <a:t>interface</a:t>
            </a:r>
          </a:p>
        </p:txBody>
      </p:sp>
      <p:sp>
        <p:nvSpPr>
          <p:cNvPr id="21" name="Rectangle 20"/>
          <p:cNvSpPr/>
          <p:nvPr/>
        </p:nvSpPr>
        <p:spPr>
          <a:xfrm>
            <a:off x="4254958" y="5667962"/>
            <a:ext cx="1074026" cy="3925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Overcurrent</a:t>
            </a:r>
          </a:p>
          <a:p>
            <a:pPr algn="ctr"/>
            <a:r>
              <a:rPr lang="en-US" sz="1350" dirty="0">
                <a:solidFill>
                  <a:schemeClr val="tx1"/>
                </a:solidFill>
              </a:rPr>
              <a:t>threshold</a:t>
            </a:r>
          </a:p>
        </p:txBody>
      </p:sp>
      <p:sp>
        <p:nvSpPr>
          <p:cNvPr id="22" name="Rectangle 21"/>
          <p:cNvSpPr/>
          <p:nvPr/>
        </p:nvSpPr>
        <p:spPr>
          <a:xfrm>
            <a:off x="4956732" y="902836"/>
            <a:ext cx="1783204" cy="9715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5074526" y="1219369"/>
            <a:ext cx="1401154" cy="338554"/>
          </a:xfrm>
          <a:prstGeom prst="rect">
            <a:avLst/>
          </a:prstGeom>
          <a:noFill/>
        </p:spPr>
        <p:txBody>
          <a:bodyPr wrap="none" rtlCol="0">
            <a:spAutoFit/>
          </a:bodyPr>
          <a:lstStyle/>
          <a:p>
            <a:pPr algn="ctr"/>
            <a:r>
              <a:rPr lang="en-US" sz="1600" dirty="0"/>
              <a:t>Filtering </a:t>
            </a:r>
            <a:r>
              <a:rPr lang="en-US" sz="1600" dirty="0" smtClean="0"/>
              <a:t>board</a:t>
            </a:r>
            <a:endParaRPr lang="en-US" sz="1600" dirty="0"/>
          </a:p>
        </p:txBody>
      </p:sp>
      <p:sp>
        <p:nvSpPr>
          <p:cNvPr id="24" name="Rectangle 23"/>
          <p:cNvSpPr/>
          <p:nvPr/>
        </p:nvSpPr>
        <p:spPr>
          <a:xfrm>
            <a:off x="5260216" y="3850200"/>
            <a:ext cx="667011" cy="2553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chemeClr val="tx1"/>
                </a:solidFill>
              </a:rPr>
              <a:t>reg</a:t>
            </a:r>
            <a:endParaRPr lang="en-US" sz="1350" dirty="0">
              <a:solidFill>
                <a:schemeClr val="tx1"/>
              </a:solidFill>
            </a:endParaRPr>
          </a:p>
        </p:txBody>
      </p:sp>
      <p:sp>
        <p:nvSpPr>
          <p:cNvPr id="25" name="Rectangle 24"/>
          <p:cNvSpPr/>
          <p:nvPr/>
        </p:nvSpPr>
        <p:spPr>
          <a:xfrm>
            <a:off x="5260216" y="4105595"/>
            <a:ext cx="667011" cy="2553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chemeClr val="tx1"/>
                </a:solidFill>
              </a:rPr>
              <a:t>reg</a:t>
            </a:r>
            <a:endParaRPr lang="en-US" sz="1350" dirty="0">
              <a:solidFill>
                <a:schemeClr val="tx1"/>
              </a:solidFill>
            </a:endParaRPr>
          </a:p>
        </p:txBody>
      </p:sp>
      <p:cxnSp>
        <p:nvCxnSpPr>
          <p:cNvPr id="26" name="Straight Connector 25"/>
          <p:cNvCxnSpPr>
            <a:stCxn id="9" idx="3"/>
            <a:endCxn id="20" idx="1"/>
          </p:cNvCxnSpPr>
          <p:nvPr/>
        </p:nvCxnSpPr>
        <p:spPr>
          <a:xfrm>
            <a:off x="5328984" y="4695858"/>
            <a:ext cx="806286" cy="261474"/>
          </a:xfrm>
          <a:prstGeom prst="line">
            <a:avLst/>
          </a:prstGeom>
          <a:ln w="190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7" idx="3"/>
            <a:endCxn id="20" idx="1"/>
          </p:cNvCxnSpPr>
          <p:nvPr/>
        </p:nvCxnSpPr>
        <p:spPr>
          <a:xfrm flipV="1">
            <a:off x="5328984" y="4957333"/>
            <a:ext cx="806286" cy="130985"/>
          </a:xfrm>
          <a:prstGeom prst="line">
            <a:avLst/>
          </a:prstGeom>
          <a:ln w="190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8" idx="3"/>
            <a:endCxn id="20" idx="1"/>
          </p:cNvCxnSpPr>
          <p:nvPr/>
        </p:nvCxnSpPr>
        <p:spPr>
          <a:xfrm flipV="1">
            <a:off x="5328984" y="4957332"/>
            <a:ext cx="806286" cy="517772"/>
          </a:xfrm>
          <a:prstGeom prst="line">
            <a:avLst/>
          </a:prstGeom>
          <a:ln w="190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1" idx="3"/>
            <a:endCxn id="20" idx="1"/>
          </p:cNvCxnSpPr>
          <p:nvPr/>
        </p:nvCxnSpPr>
        <p:spPr>
          <a:xfrm flipV="1">
            <a:off x="5328984" y="4957333"/>
            <a:ext cx="806286" cy="906927"/>
          </a:xfrm>
          <a:prstGeom prst="line">
            <a:avLst/>
          </a:prstGeom>
          <a:ln w="19050">
            <a:solidFill>
              <a:srgbClr val="00B050"/>
            </a:solidFill>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6101210" y="4210811"/>
            <a:ext cx="1074026" cy="3925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V adjust</a:t>
            </a:r>
          </a:p>
        </p:txBody>
      </p:sp>
      <p:cxnSp>
        <p:nvCxnSpPr>
          <p:cNvPr id="31" name="Straight Connector 30"/>
          <p:cNvCxnSpPr/>
          <p:nvPr/>
        </p:nvCxnSpPr>
        <p:spPr>
          <a:xfrm flipV="1">
            <a:off x="6672283" y="4603405"/>
            <a:ext cx="0" cy="173744"/>
          </a:xfrm>
          <a:prstGeom prst="line">
            <a:avLst/>
          </a:prstGeom>
          <a:ln w="190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918632" y="4293047"/>
            <a:ext cx="164611" cy="0"/>
          </a:xfrm>
          <a:prstGeom prst="line">
            <a:avLst/>
          </a:prstGeom>
          <a:ln w="19050">
            <a:solidFill>
              <a:srgbClr val="00B050"/>
            </a:solidFill>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536085" y="886072"/>
            <a:ext cx="2752596" cy="3482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Power Bus</a:t>
            </a:r>
          </a:p>
        </p:txBody>
      </p:sp>
      <p:sp>
        <p:nvSpPr>
          <p:cNvPr id="34" name="Rectangle 33"/>
          <p:cNvSpPr/>
          <p:nvPr/>
        </p:nvSpPr>
        <p:spPr>
          <a:xfrm>
            <a:off x="1537207" y="1599831"/>
            <a:ext cx="2752596" cy="3482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Bias Bus</a:t>
            </a:r>
          </a:p>
        </p:txBody>
      </p:sp>
      <p:sp>
        <p:nvSpPr>
          <p:cNvPr id="35" name="Rectangle 34"/>
          <p:cNvSpPr/>
          <p:nvPr/>
        </p:nvSpPr>
        <p:spPr>
          <a:xfrm>
            <a:off x="1851262" y="3781376"/>
            <a:ext cx="1707671" cy="1544695"/>
          </a:xfrm>
          <a:prstGeom prst="rect">
            <a:avLst/>
          </a:prstGeom>
          <a:noFill/>
          <a:ln w="317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774597" y="5036352"/>
            <a:ext cx="1911549" cy="338554"/>
          </a:xfrm>
          <a:prstGeom prst="rect">
            <a:avLst/>
          </a:prstGeom>
          <a:noFill/>
        </p:spPr>
        <p:txBody>
          <a:bodyPr wrap="square" rtlCol="0">
            <a:spAutoFit/>
          </a:bodyPr>
          <a:lstStyle/>
          <a:p>
            <a:r>
              <a:rPr lang="en-US" sz="1600" dirty="0"/>
              <a:t>Isolated bias section</a:t>
            </a:r>
          </a:p>
        </p:txBody>
      </p:sp>
      <p:cxnSp>
        <p:nvCxnSpPr>
          <p:cNvPr id="37" name="Straight Connector 36"/>
          <p:cNvCxnSpPr/>
          <p:nvPr/>
        </p:nvCxnSpPr>
        <p:spPr>
          <a:xfrm>
            <a:off x="4581269" y="1072040"/>
            <a:ext cx="376002" cy="0"/>
          </a:xfrm>
          <a:prstGeom prst="line">
            <a:avLst/>
          </a:prstGeom>
          <a:ln w="508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577396" y="1785997"/>
            <a:ext cx="371662" cy="0"/>
          </a:xfrm>
          <a:prstGeom prst="line">
            <a:avLst/>
          </a:prstGeom>
          <a:ln w="50800">
            <a:solidFill>
              <a:srgbClr val="92D050"/>
            </a:solidFill>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2009252" y="4308836"/>
            <a:ext cx="667011" cy="2553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chemeClr val="tx1"/>
                </a:solidFill>
              </a:rPr>
              <a:t>reg</a:t>
            </a:r>
            <a:endParaRPr lang="en-US" sz="1350" dirty="0">
              <a:solidFill>
                <a:schemeClr val="tx1"/>
              </a:solidFill>
            </a:endParaRPr>
          </a:p>
        </p:txBody>
      </p:sp>
      <p:sp>
        <p:nvSpPr>
          <p:cNvPr id="40" name="Rectangle 39"/>
          <p:cNvSpPr/>
          <p:nvPr/>
        </p:nvSpPr>
        <p:spPr>
          <a:xfrm>
            <a:off x="2000775" y="4609107"/>
            <a:ext cx="1074026" cy="3925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V, I mon/buffer</a:t>
            </a:r>
          </a:p>
        </p:txBody>
      </p:sp>
      <p:sp>
        <p:nvSpPr>
          <p:cNvPr id="41" name="Rectangle 40"/>
          <p:cNvSpPr/>
          <p:nvPr/>
        </p:nvSpPr>
        <p:spPr>
          <a:xfrm>
            <a:off x="2669592" y="3921974"/>
            <a:ext cx="667011" cy="25539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switch</a:t>
            </a:r>
          </a:p>
        </p:txBody>
      </p:sp>
      <p:sp>
        <p:nvSpPr>
          <p:cNvPr id="42" name="Rectangle 41"/>
          <p:cNvSpPr/>
          <p:nvPr/>
        </p:nvSpPr>
        <p:spPr>
          <a:xfrm>
            <a:off x="2371393" y="3901891"/>
            <a:ext cx="348172" cy="300082"/>
          </a:xfrm>
          <a:prstGeom prst="rect">
            <a:avLst/>
          </a:prstGeom>
        </p:spPr>
        <p:txBody>
          <a:bodyPr wrap="none">
            <a:spAutoFit/>
          </a:bodyPr>
          <a:lstStyle/>
          <a:p>
            <a:r>
              <a:rPr lang="en-US" sz="1350" dirty="0" smtClean="0"/>
              <a:t>x8</a:t>
            </a:r>
            <a:endParaRPr lang="en-US" sz="1350" dirty="0"/>
          </a:p>
        </p:txBody>
      </p:sp>
      <p:cxnSp>
        <p:nvCxnSpPr>
          <p:cNvPr id="43" name="Straight Connector 42"/>
          <p:cNvCxnSpPr>
            <a:stCxn id="39" idx="3"/>
            <a:endCxn id="41" idx="2"/>
          </p:cNvCxnSpPr>
          <p:nvPr/>
        </p:nvCxnSpPr>
        <p:spPr>
          <a:xfrm flipV="1">
            <a:off x="2676263" y="4177369"/>
            <a:ext cx="326835" cy="259165"/>
          </a:xfrm>
          <a:prstGeom prst="line">
            <a:avLst/>
          </a:prstGeom>
          <a:ln w="19050">
            <a:solidFill>
              <a:srgbClr val="00B050"/>
            </a:solidFill>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1825340" y="3001170"/>
            <a:ext cx="5383956" cy="5088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TextBox 44"/>
          <p:cNvSpPr txBox="1"/>
          <p:nvPr/>
        </p:nvSpPr>
        <p:spPr>
          <a:xfrm>
            <a:off x="3558933" y="3037296"/>
            <a:ext cx="1728871" cy="369332"/>
          </a:xfrm>
          <a:prstGeom prst="rect">
            <a:avLst/>
          </a:prstGeom>
          <a:noFill/>
        </p:spPr>
        <p:txBody>
          <a:bodyPr wrap="none" rtlCol="0">
            <a:spAutoFit/>
          </a:bodyPr>
          <a:lstStyle/>
          <a:p>
            <a:r>
              <a:rPr lang="en-US" dirty="0" smtClean="0"/>
              <a:t>Breakout Boards</a:t>
            </a:r>
            <a:endParaRPr lang="en-US" dirty="0"/>
          </a:p>
        </p:txBody>
      </p:sp>
      <p:grpSp>
        <p:nvGrpSpPr>
          <p:cNvPr id="46" name="Group 45"/>
          <p:cNvGrpSpPr/>
          <p:nvPr/>
        </p:nvGrpSpPr>
        <p:grpSpPr>
          <a:xfrm>
            <a:off x="5274516" y="2516333"/>
            <a:ext cx="681780" cy="484837"/>
            <a:chOff x="6039902" y="2315218"/>
            <a:chExt cx="681780" cy="866425"/>
          </a:xfrm>
        </p:grpSpPr>
        <p:cxnSp>
          <p:nvCxnSpPr>
            <p:cNvPr id="47" name="Straight Connector 46"/>
            <p:cNvCxnSpPr/>
            <p:nvPr/>
          </p:nvCxnSpPr>
          <p:spPr>
            <a:xfrm>
              <a:off x="6721682" y="2315218"/>
              <a:ext cx="0" cy="866425"/>
            </a:xfrm>
            <a:prstGeom prst="line">
              <a:avLst/>
            </a:prstGeom>
            <a:ln w="508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540489" y="2315218"/>
              <a:ext cx="0" cy="866425"/>
            </a:xfrm>
            <a:prstGeom prst="line">
              <a:avLst/>
            </a:prstGeom>
            <a:ln w="5080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039902" y="2315218"/>
              <a:ext cx="0" cy="853172"/>
            </a:xfrm>
            <a:prstGeom prst="line">
              <a:avLst/>
            </a:prstGeom>
            <a:ln w="31750">
              <a:solidFill>
                <a:srgbClr val="7030A0"/>
              </a:solidFill>
            </a:ln>
          </p:spPr>
          <p:style>
            <a:lnRef idx="2">
              <a:schemeClr val="accent1"/>
            </a:lnRef>
            <a:fillRef idx="0">
              <a:schemeClr val="accent1"/>
            </a:fillRef>
            <a:effectRef idx="1">
              <a:schemeClr val="accent1"/>
            </a:effectRef>
            <a:fontRef idx="minor">
              <a:schemeClr val="tx1"/>
            </a:fontRef>
          </p:style>
        </p:cxnSp>
      </p:grpSp>
      <p:sp>
        <p:nvSpPr>
          <p:cNvPr id="50" name="Rectangle 49"/>
          <p:cNvSpPr/>
          <p:nvPr/>
        </p:nvSpPr>
        <p:spPr>
          <a:xfrm>
            <a:off x="4957908" y="2195846"/>
            <a:ext cx="1548438" cy="3217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TextBox 50"/>
          <p:cNvSpPr txBox="1"/>
          <p:nvPr/>
        </p:nvSpPr>
        <p:spPr>
          <a:xfrm>
            <a:off x="5323120" y="2187827"/>
            <a:ext cx="718466" cy="307777"/>
          </a:xfrm>
          <a:prstGeom prst="rect">
            <a:avLst/>
          </a:prstGeom>
          <a:noFill/>
        </p:spPr>
        <p:txBody>
          <a:bodyPr wrap="none" rtlCol="0">
            <a:spAutoFit/>
          </a:bodyPr>
          <a:lstStyle/>
          <a:p>
            <a:pPr algn="ctr"/>
            <a:r>
              <a:rPr lang="en-US" sz="1400" dirty="0" smtClean="0"/>
              <a:t>FB BOB</a:t>
            </a:r>
            <a:endParaRPr lang="en-US" sz="1400" dirty="0"/>
          </a:p>
        </p:txBody>
      </p:sp>
      <p:sp>
        <p:nvSpPr>
          <p:cNvPr id="52" name="Rectangle 51"/>
          <p:cNvSpPr/>
          <p:nvPr/>
        </p:nvSpPr>
        <p:spPr>
          <a:xfrm>
            <a:off x="8518535" y="4314914"/>
            <a:ext cx="1783204" cy="9715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p:cNvSpPr txBox="1"/>
          <p:nvPr/>
        </p:nvSpPr>
        <p:spPr>
          <a:xfrm>
            <a:off x="8566960" y="4301599"/>
            <a:ext cx="1686354" cy="1015663"/>
          </a:xfrm>
          <a:prstGeom prst="rect">
            <a:avLst/>
          </a:prstGeom>
          <a:noFill/>
        </p:spPr>
        <p:txBody>
          <a:bodyPr wrap="none" rtlCol="0">
            <a:spAutoFit/>
          </a:bodyPr>
          <a:lstStyle/>
          <a:p>
            <a:pPr algn="ctr"/>
            <a:r>
              <a:rPr lang="en-US" sz="2000" dirty="0" smtClean="0"/>
              <a:t>CAEN Supplies</a:t>
            </a:r>
          </a:p>
          <a:p>
            <a:pPr algn="ctr"/>
            <a:r>
              <a:rPr lang="en-US" sz="2000" dirty="0" smtClean="0"/>
              <a:t>Main power</a:t>
            </a:r>
          </a:p>
          <a:p>
            <a:pPr algn="ctr"/>
            <a:r>
              <a:rPr lang="en-US" sz="2000" dirty="0" smtClean="0"/>
              <a:t>Bias</a:t>
            </a:r>
            <a:endParaRPr lang="en-US" sz="2000" dirty="0"/>
          </a:p>
        </p:txBody>
      </p:sp>
      <p:sp>
        <p:nvSpPr>
          <p:cNvPr id="54" name="Rectangle 53"/>
          <p:cNvSpPr/>
          <p:nvPr/>
        </p:nvSpPr>
        <p:spPr>
          <a:xfrm>
            <a:off x="1399316" y="771258"/>
            <a:ext cx="3024052" cy="598684"/>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409548" y="1484756"/>
            <a:ext cx="3024052" cy="598684"/>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886186" y="839240"/>
            <a:ext cx="1924885" cy="1092970"/>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787609" y="2173978"/>
            <a:ext cx="5518454" cy="1389665"/>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778817" y="3712412"/>
            <a:ext cx="5527246" cy="2643163"/>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469504" y="4233436"/>
            <a:ext cx="1915192" cy="1141470"/>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273877" y="1484756"/>
            <a:ext cx="2766335" cy="1938992"/>
          </a:xfrm>
          <a:prstGeom prst="rect">
            <a:avLst/>
          </a:prstGeom>
          <a:noFill/>
        </p:spPr>
        <p:txBody>
          <a:bodyPr wrap="none" rtlCol="0">
            <a:spAutoFit/>
          </a:bodyPr>
          <a:lstStyle/>
          <a:p>
            <a:r>
              <a:rPr lang="en-US" sz="2000" b="1" dirty="0" smtClean="0"/>
              <a:t>Power Bus</a:t>
            </a:r>
          </a:p>
          <a:p>
            <a:r>
              <a:rPr lang="en-US" sz="2000" b="1" dirty="0" smtClean="0"/>
              <a:t>Bias Bus</a:t>
            </a:r>
          </a:p>
          <a:p>
            <a:r>
              <a:rPr lang="en-US" sz="2000" b="1" dirty="0" smtClean="0"/>
              <a:t>Filter Board</a:t>
            </a:r>
          </a:p>
          <a:p>
            <a:r>
              <a:rPr lang="en-US" sz="2000" b="1" dirty="0" smtClean="0"/>
              <a:t>FB-BOB to PB-BOB cable</a:t>
            </a:r>
          </a:p>
          <a:p>
            <a:r>
              <a:rPr lang="en-US" sz="2000" b="1" dirty="0" smtClean="0"/>
              <a:t>Power Board</a:t>
            </a:r>
          </a:p>
          <a:p>
            <a:r>
              <a:rPr lang="en-US" sz="2000" b="1" dirty="0" smtClean="0"/>
              <a:t>CAEN Supplies</a:t>
            </a:r>
            <a:endParaRPr lang="en-US" sz="2000" b="1" dirty="0"/>
          </a:p>
        </p:txBody>
      </p:sp>
      <p:sp>
        <p:nvSpPr>
          <p:cNvPr id="61" name="Text Box 4"/>
          <p:cNvSpPr txBox="1">
            <a:spLocks noChangeArrowheads="1"/>
          </p:cNvSpPr>
          <p:nvPr/>
        </p:nvSpPr>
        <p:spPr bwMode="auto">
          <a:xfrm>
            <a:off x="288001" y="82055"/>
            <a:ext cx="4682492"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Power System Components</a:t>
            </a:r>
            <a:endParaRPr lang="en-US" sz="3200" b="0" dirty="0">
              <a:latin typeface="Calibri Light" panose="020F0302020204030204" pitchFamily="34" charset="0"/>
              <a:cs typeface="Calibri" charset="0"/>
            </a:endParaRPr>
          </a:p>
        </p:txBody>
      </p:sp>
      <p:sp>
        <p:nvSpPr>
          <p:cNvPr id="62"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54047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1142" y="3294293"/>
            <a:ext cx="4979087" cy="2463949"/>
          </a:xfrm>
          <a:prstGeom prst="rect">
            <a:avLst/>
          </a:prstGeom>
        </p:spPr>
      </p:pic>
      <p:grpSp>
        <p:nvGrpSpPr>
          <p:cNvPr id="6" name="Group 5"/>
          <p:cNvGrpSpPr>
            <a:grpSpLocks noChangeAspect="1"/>
          </p:cNvGrpSpPr>
          <p:nvPr/>
        </p:nvGrpSpPr>
        <p:grpSpPr>
          <a:xfrm>
            <a:off x="1984812" y="3282122"/>
            <a:ext cx="3190255" cy="1783989"/>
            <a:chOff x="1670524" y="1392763"/>
            <a:chExt cx="6543368" cy="3659048"/>
          </a:xfrm>
        </p:grpSpPr>
        <p:pic>
          <p:nvPicPr>
            <p:cNvPr id="7" name="Picture 6"/>
            <p:cNvPicPr>
              <a:picLocks noChangeAspect="1"/>
            </p:cNvPicPr>
            <p:nvPr/>
          </p:nvPicPr>
          <p:blipFill rotWithShape="1">
            <a:blip r:embed="rId3"/>
            <a:srcRect r="9120"/>
            <a:stretch/>
          </p:blipFill>
          <p:spPr>
            <a:xfrm>
              <a:off x="1691531" y="1392763"/>
              <a:ext cx="5876882" cy="915356"/>
            </a:xfrm>
            <a:prstGeom prst="rect">
              <a:avLst/>
            </a:prstGeom>
          </p:spPr>
        </p:pic>
        <p:pic>
          <p:nvPicPr>
            <p:cNvPr id="8" name="Picture 7"/>
            <p:cNvPicPr>
              <a:picLocks noChangeAspect="1"/>
            </p:cNvPicPr>
            <p:nvPr/>
          </p:nvPicPr>
          <p:blipFill rotWithShape="1">
            <a:blip r:embed="rId4"/>
            <a:srcRect r="9025"/>
            <a:stretch/>
          </p:blipFill>
          <p:spPr>
            <a:xfrm>
              <a:off x="1679090" y="2725224"/>
              <a:ext cx="5889323" cy="937745"/>
            </a:xfrm>
            <a:prstGeom prst="rect">
              <a:avLst/>
            </a:prstGeom>
          </p:spPr>
        </p:pic>
        <p:pic>
          <p:nvPicPr>
            <p:cNvPr id="9" name="Picture 8"/>
            <p:cNvPicPr>
              <a:picLocks noChangeAspect="1"/>
            </p:cNvPicPr>
            <p:nvPr/>
          </p:nvPicPr>
          <p:blipFill>
            <a:blip r:embed="rId5"/>
            <a:stretch>
              <a:fillRect/>
            </a:stretch>
          </p:blipFill>
          <p:spPr>
            <a:xfrm>
              <a:off x="1670524" y="4175817"/>
              <a:ext cx="5897889" cy="875994"/>
            </a:xfrm>
            <a:prstGeom prst="rect">
              <a:avLst/>
            </a:prstGeom>
          </p:spPr>
        </p:pic>
        <p:sp>
          <p:nvSpPr>
            <p:cNvPr id="10" name="Oval 9"/>
            <p:cNvSpPr/>
            <p:nvPr/>
          </p:nvSpPr>
          <p:spPr>
            <a:xfrm>
              <a:off x="7670893" y="1742456"/>
              <a:ext cx="127521" cy="1289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78632" y="1742457"/>
              <a:ext cx="127521" cy="1289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86371" y="1742457"/>
              <a:ext cx="127521" cy="1289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70893" y="3139475"/>
              <a:ext cx="127521" cy="1289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878632" y="3139476"/>
              <a:ext cx="127521" cy="1289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086371" y="3139476"/>
              <a:ext cx="127521" cy="1289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670893" y="4529156"/>
              <a:ext cx="127521" cy="1289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78632" y="4529157"/>
              <a:ext cx="127521" cy="1289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086371" y="4529157"/>
              <a:ext cx="127521" cy="1289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525732" y="5126558"/>
            <a:ext cx="4904204" cy="1277273"/>
          </a:xfrm>
          <a:prstGeom prst="rect">
            <a:avLst/>
          </a:prstGeom>
          <a:noFill/>
        </p:spPr>
        <p:txBody>
          <a:bodyPr wrap="square" rtlCol="0">
            <a:spAutoFit/>
          </a:bodyPr>
          <a:lstStyle/>
          <a:p>
            <a:pPr marL="285750" indent="-285750">
              <a:buFont typeface="Courier New" panose="02070309020205020404" pitchFamily="49" charset="0"/>
              <a:buChar char="o"/>
            </a:pPr>
            <a:r>
              <a:rPr lang="en-US" sz="1800" dirty="0"/>
              <a:t>Three piece power bus structure with power bus extension pieces soldering to the filter board</a:t>
            </a:r>
          </a:p>
          <a:p>
            <a:pPr marL="285750" indent="-285750">
              <a:buFont typeface="Courier New" panose="02070309020205020404" pitchFamily="49" charset="0"/>
              <a:buChar char="o"/>
            </a:pPr>
            <a:endParaRPr lang="en-US" dirty="0"/>
          </a:p>
        </p:txBody>
      </p:sp>
      <p:sp>
        <p:nvSpPr>
          <p:cNvPr id="20" name="Cross 19"/>
          <p:cNvSpPr/>
          <p:nvPr/>
        </p:nvSpPr>
        <p:spPr>
          <a:xfrm>
            <a:off x="3287210" y="3728408"/>
            <a:ext cx="212834" cy="203362"/>
          </a:xfrm>
          <a:prstGeom prst="plus">
            <a:avLst>
              <a:gd name="adj" fmla="val 36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3287210" y="4413057"/>
            <a:ext cx="212834" cy="203362"/>
          </a:xfrm>
          <a:prstGeom prst="plus">
            <a:avLst>
              <a:gd name="adj" fmla="val 36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a:stretch>
            <a:fillRect/>
          </a:stretch>
        </p:blipFill>
        <p:spPr>
          <a:xfrm>
            <a:off x="6886947" y="2924961"/>
            <a:ext cx="4188140" cy="649550"/>
          </a:xfrm>
          <a:prstGeom prst="rect">
            <a:avLst/>
          </a:prstGeom>
        </p:spPr>
      </p:pic>
      <p:sp>
        <p:nvSpPr>
          <p:cNvPr id="23" name="TextBox 22"/>
          <p:cNvSpPr txBox="1"/>
          <p:nvPr/>
        </p:nvSpPr>
        <p:spPr>
          <a:xfrm>
            <a:off x="7542861" y="5618133"/>
            <a:ext cx="2577437" cy="369332"/>
          </a:xfrm>
          <a:prstGeom prst="rect">
            <a:avLst/>
          </a:prstGeom>
          <a:noFill/>
        </p:spPr>
        <p:txBody>
          <a:bodyPr wrap="none" rtlCol="0">
            <a:spAutoFit/>
          </a:bodyPr>
          <a:lstStyle/>
          <a:p>
            <a:r>
              <a:rPr lang="en-US" sz="1800" dirty="0" smtClean="0"/>
              <a:t>Module with cross-pieces</a:t>
            </a:r>
            <a:endParaRPr lang="en-US" sz="1800" dirty="0"/>
          </a:p>
        </p:txBody>
      </p:sp>
      <p:sp>
        <p:nvSpPr>
          <p:cNvPr id="24" name="TextBox 23"/>
          <p:cNvSpPr txBox="1"/>
          <p:nvPr/>
        </p:nvSpPr>
        <p:spPr>
          <a:xfrm>
            <a:off x="7873586" y="2622683"/>
            <a:ext cx="2358594" cy="369332"/>
          </a:xfrm>
          <a:prstGeom prst="rect">
            <a:avLst/>
          </a:prstGeom>
          <a:noFill/>
        </p:spPr>
        <p:txBody>
          <a:bodyPr wrap="none" rtlCol="0">
            <a:spAutoFit/>
          </a:bodyPr>
          <a:lstStyle/>
          <a:p>
            <a:r>
              <a:rPr lang="en-US" sz="1800" dirty="0" smtClean="0"/>
              <a:t>1 module of power bus</a:t>
            </a:r>
            <a:endParaRPr lang="en-US" sz="1800" dirty="0"/>
          </a:p>
        </p:txBody>
      </p:sp>
      <p:sp>
        <p:nvSpPr>
          <p:cNvPr id="25" name="TextBox 24"/>
          <p:cNvSpPr txBox="1"/>
          <p:nvPr/>
        </p:nvSpPr>
        <p:spPr>
          <a:xfrm>
            <a:off x="4894535" y="801383"/>
            <a:ext cx="2108269" cy="400110"/>
          </a:xfrm>
          <a:prstGeom prst="rect">
            <a:avLst/>
          </a:prstGeom>
          <a:noFill/>
        </p:spPr>
        <p:txBody>
          <a:bodyPr wrap="none" rtlCol="0">
            <a:spAutoFit/>
          </a:bodyPr>
          <a:lstStyle/>
          <a:p>
            <a:r>
              <a:rPr lang="en-US" sz="2000" dirty="0" smtClean="0"/>
              <a:t>Updates from EDR</a:t>
            </a:r>
            <a:endParaRPr lang="en-US" sz="2000" dirty="0"/>
          </a:p>
        </p:txBody>
      </p:sp>
      <p:pic>
        <p:nvPicPr>
          <p:cNvPr id="26" name="Picture 25"/>
          <p:cNvPicPr>
            <a:picLocks noChangeAspect="1"/>
          </p:cNvPicPr>
          <p:nvPr/>
        </p:nvPicPr>
        <p:blipFill>
          <a:blip r:embed="rId7"/>
          <a:stretch>
            <a:fillRect/>
          </a:stretch>
        </p:blipFill>
        <p:spPr>
          <a:xfrm>
            <a:off x="376317" y="1313198"/>
            <a:ext cx="11189650" cy="397266"/>
          </a:xfrm>
          <a:prstGeom prst="rect">
            <a:avLst/>
          </a:prstGeom>
        </p:spPr>
      </p:pic>
      <p:sp>
        <p:nvSpPr>
          <p:cNvPr id="27" name="TextBox 26"/>
          <p:cNvSpPr txBox="1"/>
          <p:nvPr/>
        </p:nvSpPr>
        <p:spPr>
          <a:xfrm>
            <a:off x="202991" y="1831521"/>
            <a:ext cx="9460962"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Aluminum conductor with individual VDDD, VDDA traces to each module. Common GND return.</a:t>
            </a:r>
          </a:p>
          <a:p>
            <a:pPr marL="285750" indent="-285750">
              <a:buFont typeface="Arial" panose="020B0604020202020204" pitchFamily="34" charset="0"/>
              <a:buChar char="•"/>
            </a:pPr>
            <a:r>
              <a:rPr lang="en-US" sz="1800" dirty="0" smtClean="0"/>
              <a:t>Equalized resistance trace structure.</a:t>
            </a:r>
          </a:p>
          <a:p>
            <a:pPr marL="285750" indent="-285750">
              <a:buFont typeface="Arial" panose="020B0604020202020204" pitchFamily="34" charset="0"/>
              <a:buChar char="•"/>
            </a:pPr>
            <a:r>
              <a:rPr lang="en-US" sz="1800" dirty="0" smtClean="0"/>
              <a:t>Solders directly to Filter Board.</a:t>
            </a:r>
          </a:p>
          <a:p>
            <a:pPr marL="285750" indent="-285750">
              <a:buFont typeface="Arial" panose="020B0604020202020204" pitchFamily="34" charset="0"/>
              <a:buChar char="•"/>
            </a:pPr>
            <a:r>
              <a:rPr lang="en-US" sz="1800" dirty="0" smtClean="0"/>
              <a:t>100 um Al thickness on both sides (2 layer)</a:t>
            </a:r>
          </a:p>
        </p:txBody>
      </p:sp>
      <p:sp>
        <p:nvSpPr>
          <p:cNvPr id="28" name="Oval 27"/>
          <p:cNvSpPr/>
          <p:nvPr/>
        </p:nvSpPr>
        <p:spPr>
          <a:xfrm>
            <a:off x="627529" y="1313198"/>
            <a:ext cx="1721224" cy="46213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399074" y="1313198"/>
            <a:ext cx="1721224" cy="46213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97467" y="3931770"/>
            <a:ext cx="990600" cy="113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Filter </a:t>
            </a:r>
          </a:p>
          <a:p>
            <a:pPr algn="ctr"/>
            <a:r>
              <a:rPr lang="en-US" dirty="0" smtClean="0"/>
              <a:t>Board</a:t>
            </a:r>
            <a:endParaRPr lang="en-US" dirty="0"/>
          </a:p>
        </p:txBody>
      </p:sp>
      <p:sp>
        <p:nvSpPr>
          <p:cNvPr id="31" name="Text Box 4"/>
          <p:cNvSpPr txBox="1">
            <a:spLocks noChangeArrowheads="1"/>
          </p:cNvSpPr>
          <p:nvPr/>
        </p:nvSpPr>
        <p:spPr bwMode="auto">
          <a:xfrm>
            <a:off x="288001" y="82055"/>
            <a:ext cx="3106539"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Power Bus Design</a:t>
            </a:r>
            <a:endParaRPr lang="en-US" sz="3200" b="0" dirty="0">
              <a:latin typeface="Calibri Light" panose="020F0302020204030204" pitchFamily="34" charset="0"/>
              <a:cs typeface="Calibri" charset="0"/>
            </a:endParaRPr>
          </a:p>
        </p:txBody>
      </p:sp>
      <p:sp>
        <p:nvSpPr>
          <p:cNvPr id="32"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27107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27/04/17</a:t>
            </a:r>
            <a:endParaRPr lang="en-US"/>
          </a:p>
        </p:txBody>
      </p:sp>
      <p:sp>
        <p:nvSpPr>
          <p:cNvPr id="4" name="Slide Number Placeholder 3"/>
          <p:cNvSpPr>
            <a:spLocks noGrp="1"/>
          </p:cNvSpPr>
          <p:nvPr>
            <p:ph type="sldNum" sz="quarter" idx="12"/>
          </p:nvPr>
        </p:nvSpPr>
        <p:spPr/>
        <p:txBody>
          <a:bodyPr/>
          <a:lstStyle/>
          <a:p>
            <a:fld id="{B7F62631-D247-0E44-B808-5D23CBBA66F7}" type="slidenum">
              <a:rPr lang="en-US" smtClean="0"/>
              <a:pPr/>
              <a:t>9</a:t>
            </a:fld>
            <a:endParaRPr lang="en-US"/>
          </a:p>
        </p:txBody>
      </p:sp>
      <p:sp>
        <p:nvSpPr>
          <p:cNvPr id="5" name="TextBox 4"/>
          <p:cNvSpPr txBox="1"/>
          <p:nvPr/>
        </p:nvSpPr>
        <p:spPr>
          <a:xfrm>
            <a:off x="1919515" y="3026905"/>
            <a:ext cx="8352971"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This </a:t>
            </a:r>
            <a:r>
              <a:rPr lang="en-US" sz="1800" dirty="0"/>
              <a:t>allows the solder tabs to me fabricated from 100 um thick aluminum for strength in the solder </a:t>
            </a:r>
            <a:r>
              <a:rPr lang="en-US" sz="1800" dirty="0" smtClean="0"/>
              <a:t>connection to the bias bus.</a:t>
            </a:r>
            <a:endParaRPr lang="en-US" sz="1800" dirty="0"/>
          </a:p>
          <a:p>
            <a:pPr marL="285750" indent="-285750">
              <a:buFont typeface="Arial" panose="020B0604020202020204" pitchFamily="34" charset="0"/>
              <a:buChar char="•"/>
            </a:pPr>
            <a:r>
              <a:rPr lang="en-US" sz="1800" dirty="0" smtClean="0"/>
              <a:t>Because </a:t>
            </a:r>
            <a:r>
              <a:rPr lang="en-US" sz="1800" dirty="0"/>
              <a:t>the bias bus is no longer centered on the PB axis, we need separate BB and BB extensions for each half-stave type (or possibly separate filter board designs, TBD).</a:t>
            </a:r>
          </a:p>
        </p:txBody>
      </p:sp>
      <p:pic>
        <p:nvPicPr>
          <p:cNvPr id="6" name="Picture 5"/>
          <p:cNvPicPr>
            <a:picLocks noChangeAspect="1"/>
          </p:cNvPicPr>
          <p:nvPr/>
        </p:nvPicPr>
        <p:blipFill>
          <a:blip r:embed="rId2"/>
          <a:stretch>
            <a:fillRect/>
          </a:stretch>
        </p:blipFill>
        <p:spPr>
          <a:xfrm>
            <a:off x="1919515" y="1648866"/>
            <a:ext cx="8563119" cy="1221906"/>
          </a:xfrm>
          <a:prstGeom prst="rect">
            <a:avLst/>
          </a:prstGeom>
        </p:spPr>
      </p:pic>
      <p:sp>
        <p:nvSpPr>
          <p:cNvPr id="7" name="TextBox 6"/>
          <p:cNvSpPr txBox="1"/>
          <p:nvPr/>
        </p:nvSpPr>
        <p:spPr>
          <a:xfrm>
            <a:off x="3857631" y="957283"/>
            <a:ext cx="4779706" cy="646331"/>
          </a:xfrm>
          <a:prstGeom prst="rect">
            <a:avLst/>
          </a:prstGeom>
          <a:noFill/>
        </p:spPr>
        <p:txBody>
          <a:bodyPr wrap="none" rtlCol="0">
            <a:spAutoFit/>
          </a:bodyPr>
          <a:lstStyle/>
          <a:p>
            <a:r>
              <a:rPr lang="en-US" sz="1800" dirty="0" smtClean="0"/>
              <a:t>OL Bias </a:t>
            </a:r>
            <a:r>
              <a:rPr lang="en-US" sz="1800" dirty="0"/>
              <a:t>bus is </a:t>
            </a:r>
            <a:r>
              <a:rPr lang="en-US" sz="1800" dirty="0" smtClean="0"/>
              <a:t>a </a:t>
            </a:r>
            <a:r>
              <a:rPr lang="en-US" sz="1800" dirty="0"/>
              <a:t>2 piece </a:t>
            </a:r>
            <a:r>
              <a:rPr lang="en-US" sz="1800" dirty="0" smtClean="0"/>
              <a:t>design like the power bus</a:t>
            </a:r>
            <a:endParaRPr lang="en-US" sz="1800" dirty="0"/>
          </a:p>
          <a:p>
            <a:r>
              <a:rPr lang="en-US" sz="1800" dirty="0"/>
              <a:t>BB + extension piece</a:t>
            </a:r>
          </a:p>
        </p:txBody>
      </p:sp>
      <p:sp>
        <p:nvSpPr>
          <p:cNvPr id="8" name="TextBox 7"/>
          <p:cNvSpPr txBox="1"/>
          <p:nvPr/>
        </p:nvSpPr>
        <p:spPr>
          <a:xfrm>
            <a:off x="4204138" y="2345307"/>
            <a:ext cx="1651221" cy="369332"/>
          </a:xfrm>
          <a:prstGeom prst="rect">
            <a:avLst/>
          </a:prstGeom>
          <a:noFill/>
        </p:spPr>
        <p:txBody>
          <a:bodyPr wrap="none" rtlCol="0">
            <a:spAutoFit/>
          </a:bodyPr>
          <a:lstStyle/>
          <a:p>
            <a:r>
              <a:rPr lang="en-US" dirty="0">
                <a:solidFill>
                  <a:srgbClr val="FF0000"/>
                </a:solidFill>
              </a:rPr>
              <a:t>Extension piece</a:t>
            </a:r>
          </a:p>
        </p:txBody>
      </p:sp>
      <p:sp>
        <p:nvSpPr>
          <p:cNvPr id="9" name="TextBox 8"/>
          <p:cNvSpPr txBox="1"/>
          <p:nvPr/>
        </p:nvSpPr>
        <p:spPr>
          <a:xfrm>
            <a:off x="9323186" y="2348480"/>
            <a:ext cx="949299" cy="369332"/>
          </a:xfrm>
          <a:prstGeom prst="rect">
            <a:avLst/>
          </a:prstGeom>
          <a:noFill/>
        </p:spPr>
        <p:txBody>
          <a:bodyPr wrap="none" rtlCol="0">
            <a:spAutoFit/>
          </a:bodyPr>
          <a:lstStyle/>
          <a:p>
            <a:r>
              <a:rPr lang="en-US" dirty="0">
                <a:solidFill>
                  <a:srgbClr val="FF0000"/>
                </a:solidFill>
              </a:rPr>
              <a:t>Bias bus</a:t>
            </a:r>
          </a:p>
        </p:txBody>
      </p:sp>
      <p:sp>
        <p:nvSpPr>
          <p:cNvPr id="10" name="TextBox 9"/>
          <p:cNvSpPr txBox="1"/>
          <p:nvPr/>
        </p:nvSpPr>
        <p:spPr>
          <a:xfrm>
            <a:off x="1569807" y="5025971"/>
            <a:ext cx="9262533" cy="646331"/>
          </a:xfrm>
          <a:prstGeom prst="rect">
            <a:avLst/>
          </a:prstGeom>
          <a:noFill/>
          <a:ln w="19050">
            <a:solidFill>
              <a:schemeClr val="tx1"/>
            </a:solidFill>
          </a:ln>
        </p:spPr>
        <p:txBody>
          <a:bodyPr wrap="square" rtlCol="0">
            <a:spAutoFit/>
          </a:bodyPr>
          <a:lstStyle/>
          <a:p>
            <a:r>
              <a:rPr lang="en-US" sz="1800" dirty="0" smtClean="0"/>
              <a:t>The ML power and bias bus is the same basic design as the OL power and bias bus, but modified for the ML 4 module stave.</a:t>
            </a:r>
            <a:endParaRPr lang="en-US" sz="1800" dirty="0"/>
          </a:p>
        </p:txBody>
      </p:sp>
      <p:sp>
        <p:nvSpPr>
          <p:cNvPr id="11" name="Text Box 4"/>
          <p:cNvSpPr txBox="1">
            <a:spLocks noChangeArrowheads="1"/>
          </p:cNvSpPr>
          <p:nvPr/>
        </p:nvSpPr>
        <p:spPr bwMode="auto">
          <a:xfrm>
            <a:off x="288001" y="82055"/>
            <a:ext cx="2730435"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GB" sz="3200" b="0" dirty="0" smtClean="0">
                <a:latin typeface="Calibri Light" panose="020F0302020204030204" pitchFamily="34" charset="0"/>
              </a:rPr>
              <a:t>Bias Bus Design</a:t>
            </a:r>
            <a:endParaRPr lang="en-US" sz="3200" b="0" dirty="0">
              <a:latin typeface="Calibri Light" panose="020F0302020204030204" pitchFamily="34" charset="0"/>
              <a:cs typeface="Calibri" charset="0"/>
            </a:endParaRPr>
          </a:p>
        </p:txBody>
      </p:sp>
      <p:sp>
        <p:nvSpPr>
          <p:cNvPr id="12" name="Footer Placeholder 8"/>
          <p:cNvSpPr>
            <a:spLocks noGrp="1"/>
          </p:cNvSpPr>
          <p:nvPr>
            <p:ph type="ftr" sz="quarter" idx="11"/>
          </p:nvPr>
        </p:nvSpPr>
        <p:spPr>
          <a:xfrm>
            <a:off x="4120582" y="6356352"/>
            <a:ext cx="3819075" cy="365125"/>
          </a:xfrm>
        </p:spPr>
        <p:txBody>
          <a:bodyPr/>
          <a:lstStyle/>
          <a:p>
            <a:r>
              <a:rPr lang="en-US" dirty="0" smtClean="0"/>
              <a:t>Power Distribution - LG</a:t>
            </a:r>
            <a:endParaRPr lang="en-US" dirty="0"/>
          </a:p>
        </p:txBody>
      </p:sp>
    </p:spTree>
    <p:extLst>
      <p:ext uri="{BB962C8B-B14F-4D97-AF65-F5344CB8AC3E}">
        <p14:creationId xmlns:p14="http://schemas.microsoft.com/office/powerpoint/2010/main" val="2934955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2838</TotalTime>
  <Words>3151</Words>
  <Application>Microsoft Office PowerPoint</Application>
  <PresentationFormat>Custom</PresentationFormat>
  <Paragraphs>779</Paragraphs>
  <Slides>36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MS PGothic</vt:lpstr>
      <vt:lpstr>Arial</vt:lpstr>
      <vt:lpstr>Calibri</vt:lpstr>
      <vt:lpstr>Calibri Light</vt:lpstr>
      <vt:lpstr>Courier New</vt:lpstr>
      <vt:lpstr>Symbol</vt:lpstr>
      <vt:lpstr>Times New Roman</vt:lpstr>
      <vt:lpstr>Office Theme</vt:lpstr>
      <vt:lpstr>1_Office Theme</vt:lpstr>
      <vt:lpstr>Power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luciano musa</dc:creator>
  <cp:lastModifiedBy>Windows User</cp:lastModifiedBy>
  <cp:revision>45</cp:revision>
  <dcterms:created xsi:type="dcterms:W3CDTF">2017-04-19T10:51:49Z</dcterms:created>
  <dcterms:modified xsi:type="dcterms:W3CDTF">2017-04-26T11:49:37Z</dcterms:modified>
</cp:coreProperties>
</file>