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91" r:id="rId4"/>
    <p:sldId id="361" r:id="rId5"/>
    <p:sldId id="362" r:id="rId6"/>
    <p:sldId id="364" r:id="rId7"/>
    <p:sldId id="365" r:id="rId8"/>
    <p:sldId id="367" r:id="rId9"/>
    <p:sldId id="366" r:id="rId10"/>
    <p:sldId id="374" r:id="rId11"/>
    <p:sldId id="368" r:id="rId12"/>
    <p:sldId id="369" r:id="rId13"/>
    <p:sldId id="370" r:id="rId14"/>
    <p:sldId id="371" r:id="rId15"/>
    <p:sldId id="375" r:id="rId16"/>
    <p:sldId id="372" r:id="rId17"/>
    <p:sldId id="373" r:id="rId18"/>
    <p:sldId id="360" r:id="rId19"/>
  </p:sldIdLst>
  <p:sldSz cx="12060238" cy="6858000"/>
  <p:notesSz cx="6858000" cy="9144000"/>
  <p:defaultTextStyle>
    <a:defPPr>
      <a:defRPr lang="en-US"/>
    </a:defPPr>
    <a:lvl1pPr marL="0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2061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4123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46184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28245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10307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92368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74429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56491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86" autoAdjust="0"/>
  </p:normalViewPr>
  <p:slideViewPr>
    <p:cSldViewPr snapToGrid="0" snapToObjects="1">
      <p:cViewPr>
        <p:scale>
          <a:sx n="85" d="100"/>
          <a:sy n="85" d="100"/>
        </p:scale>
        <p:origin x="-152" y="-248"/>
      </p:cViewPr>
      <p:guideLst>
        <p:guide orient="horz" pos="2160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937B0-5A54-AC4B-848B-2BF110F42713}" type="datetimeFigureOut">
              <a:rPr lang="en-US" smtClean="0"/>
              <a:t>25/04/17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55816-1496-3948-A8B3-EEDEA597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3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2DD28-CE26-B842-A8BA-FC19F387B2F5}" type="datetimeFigureOut">
              <a:rPr lang="en-US" smtClean="0"/>
              <a:t>25/04/17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29440-0B81-8345-8084-FB580399F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202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2061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4123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46184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28245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10307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92368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74429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56491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613" y="1378519"/>
            <a:ext cx="1025120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036" y="3886200"/>
            <a:ext cx="84421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2-Jul-04-4_Color_Logo_small_C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943" y="817222"/>
            <a:ext cx="719328" cy="972312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313923" y="1078302"/>
            <a:ext cx="10322892" cy="215444"/>
            <a:chOff x="313923" y="1078301"/>
            <a:chExt cx="7150100" cy="21544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09446" y="1078301"/>
              <a:ext cx="654577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ALICE ITS Upgrade</a:t>
              </a:r>
              <a:endParaRPr lang="en-US" sz="800" dirty="0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313924" y="2848544"/>
            <a:ext cx="10322891" cy="13316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5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370535" y="938444"/>
            <a:ext cx="776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 smtClean="0">
                <a:solidFill>
                  <a:srgbClr val="4F81BD"/>
                </a:solidFill>
              </a:rPr>
              <a:t>Outline</a:t>
            </a:r>
            <a:endParaRPr lang="en-US" sz="1600" b="0" dirty="0">
              <a:solidFill>
                <a:srgbClr val="4F81BD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313927" y="1519277"/>
            <a:ext cx="10187663" cy="3068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9012183" y="1317526"/>
            <a:ext cx="149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pic>
        <p:nvPicPr>
          <p:cNvPr id="10" name="Picture 9" descr="2012-Jul-04-4_Color_Logo_small_C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287" y="767590"/>
            <a:ext cx="719328" cy="972312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7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6" y="107959"/>
            <a:ext cx="514977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724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012" y="274639"/>
            <a:ext cx="10854214" cy="1143000"/>
          </a:xfrm>
          <a:prstGeom prst="rect">
            <a:avLst/>
          </a:prstGeom>
        </p:spPr>
        <p:txBody>
          <a:bodyPr vert="horz" lIns="116412" tIns="58206" rIns="116412" bIns="582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012" y="1600201"/>
            <a:ext cx="10854214" cy="4525963"/>
          </a:xfrm>
          <a:prstGeom prst="rect">
            <a:avLst/>
          </a:prstGeom>
        </p:spPr>
        <p:txBody>
          <a:bodyPr vert="horz" lIns="116412" tIns="58206" rIns="116412" bIns="582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012" y="6356352"/>
            <a:ext cx="2814056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l">
              <a:defRPr sz="1400"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0582" y="6356352"/>
            <a:ext cx="3819075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ctr">
              <a:defRPr sz="1500">
                <a:solidFill>
                  <a:srgbClr val="59595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3170" y="6356352"/>
            <a:ext cx="2814056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r">
              <a:defRPr sz="1400"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1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ftr="0"/>
  <p:txStyles>
    <p:titleStyle>
      <a:lvl1pPr algn="ctr" defTabSz="582061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6546" indent="-436546" algn="l" defTabSz="582061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5850" indent="-363788" algn="l" defTabSz="582061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5153" indent="-291031" algn="l" defTabSz="58206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215" indent="-291031" algn="l" defTabSz="58206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19276" indent="-291031" algn="l" defTabSz="582061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1337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83399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65460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47521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061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4123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46184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8245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0307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92368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74429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56491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693" y="1327958"/>
            <a:ext cx="10600144" cy="14700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4F81BD"/>
                </a:solidFill>
              </a:rPr>
              <a:t>OB Stave construction </a:t>
            </a:r>
            <a:r>
              <a:rPr lang="en-US" sz="4000" dirty="0" smtClean="0">
                <a:solidFill>
                  <a:srgbClr val="4F81BD"/>
                </a:solidFill>
              </a:rPr>
              <a:t>organization and workflow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330" y="3892498"/>
            <a:ext cx="8442167" cy="1988190"/>
          </a:xfrm>
        </p:spPr>
        <p:txBody>
          <a:bodyPr>
            <a:normAutofit/>
          </a:bodyPr>
          <a:lstStyle/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ALICE ITS Upgrade </a:t>
            </a:r>
          </a:p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Stave Production Readiness Review</a:t>
            </a:r>
          </a:p>
          <a:p>
            <a:pPr>
              <a:spcBef>
                <a:spcPts val="1512"/>
              </a:spcBef>
            </a:pPr>
            <a:r>
              <a:rPr lang="en-US" sz="2000" i="1" dirty="0" smtClean="0">
                <a:solidFill>
                  <a:schemeClr val="accent1"/>
                </a:solidFill>
              </a:rPr>
              <a:t>CERN, 27 April 2017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50616" y="2929404"/>
            <a:ext cx="610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Stefania Beolè  and 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Silvia Coli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INFN &amp; University Torino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5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35888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LNF (IT)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10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95881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LNF site was equipped with prototype tools and contributed to the validation of tools and procedures and to the production of Dummy Staves for mechanical tests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Status of the laboratory: </a:t>
            </a:r>
            <a:r>
              <a:rPr lang="en-GB" sz="2000" dirty="0" smtClean="0">
                <a:solidFill>
                  <a:srgbClr val="008000"/>
                </a:solidFill>
                <a:cs typeface="Times New Roman"/>
              </a:rPr>
              <a:t>READY FOR PRODUCTION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assembly procedures: </a:t>
            </a:r>
            <a:r>
              <a:rPr lang="en-GB" sz="2000" dirty="0" smtClean="0">
                <a:solidFill>
                  <a:srgbClr val="008000"/>
                </a:solidFill>
                <a:cs typeface="Times New Roman"/>
              </a:rPr>
              <a:t>DONE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test procedures: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ONGOING</a:t>
            </a:r>
            <a:endParaRPr lang="en-GB" sz="2000" dirty="0">
              <a:solidFill>
                <a:schemeClr val="accent6">
                  <a:lumMod val="75000"/>
                </a:schemeClr>
              </a:solidFill>
              <a:cs typeface="Times New Roman"/>
            </a:endParaRPr>
          </a:p>
        </p:txBody>
      </p:sp>
      <p:pic>
        <p:nvPicPr>
          <p:cNvPr id="3" name="Picture 2" descr="IMG_20170421_1059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11111"/>
          <a:stretch/>
        </p:blipFill>
        <p:spPr>
          <a:xfrm>
            <a:off x="5030484" y="2352116"/>
            <a:ext cx="6275295" cy="4004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324" y="3003176"/>
            <a:ext cx="40045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Clean Room space </a:t>
            </a:r>
            <a:r>
              <a:rPr lang="en-US" sz="1800" b="1" dirty="0" smtClean="0">
                <a:solidFill>
                  <a:srgbClr val="376092"/>
                </a:solidFill>
              </a:rPr>
              <a:t>optimized 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Plants: </a:t>
            </a:r>
          </a:p>
          <a:p>
            <a:pPr lvl="1"/>
            <a:r>
              <a:rPr lang="en-US" sz="1800" b="1" dirty="0" smtClean="0">
                <a:solidFill>
                  <a:srgbClr val="376092"/>
                </a:solidFill>
              </a:rPr>
              <a:t>Vacuum</a:t>
            </a:r>
            <a:endParaRPr lang="en-US" sz="1800" b="1" dirty="0">
              <a:solidFill>
                <a:srgbClr val="376092"/>
              </a:solidFill>
            </a:endParaRPr>
          </a:p>
          <a:p>
            <a:pPr lvl="1"/>
            <a:r>
              <a:rPr lang="en-US" sz="1800" b="1" dirty="0">
                <a:solidFill>
                  <a:srgbClr val="376092"/>
                </a:solidFill>
              </a:rPr>
              <a:t>Compressed </a:t>
            </a:r>
            <a:r>
              <a:rPr lang="en-US" sz="1800" b="1" dirty="0" smtClean="0">
                <a:solidFill>
                  <a:srgbClr val="376092"/>
                </a:solidFill>
              </a:rPr>
              <a:t>air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Mitutoyo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Crysta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Apex S 9206: operational on Atlas GA5FF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Final jig installed and ready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Custom HS soldering table under construction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Grey area (used ALPIDE single chip tests) is being prepared for Stave operations (PB soldering and tests) 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708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546485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</a:t>
            </a:r>
            <a:r>
              <a:rPr lang="en-US" sz="2800" b="0" dirty="0" err="1" smtClean="0">
                <a:solidFill>
                  <a:srgbClr val="4F81BD"/>
                </a:solidFill>
                <a:latin typeface="Calibri" charset="0"/>
                <a:cs typeface="Calibri" charset="0"/>
              </a:rPr>
              <a:t>Daresbury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 (UK)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11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95881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Status of the laboratory: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ALMOST READY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assembly procedures: </a:t>
            </a:r>
            <a:r>
              <a:rPr lang="en-GB" sz="2000" dirty="0" smtClean="0">
                <a:solidFill>
                  <a:srgbClr val="FF0000"/>
                </a:solidFill>
                <a:cs typeface="Times New Roman"/>
              </a:rPr>
              <a:t>TO BE DONE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test procedures: </a:t>
            </a:r>
            <a:r>
              <a:rPr lang="en-GB" sz="2000" dirty="0" smtClean="0">
                <a:solidFill>
                  <a:srgbClr val="FF0000"/>
                </a:solidFill>
                <a:cs typeface="Times New Roman"/>
              </a:rPr>
              <a:t>TO BE DONE</a:t>
            </a:r>
            <a:endParaRPr lang="en-GB" sz="2000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324" y="3003176"/>
            <a:ext cx="40045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New Clean </a:t>
            </a:r>
            <a:r>
              <a:rPr lang="en-US" sz="1800" b="1" dirty="0">
                <a:solidFill>
                  <a:srgbClr val="376092"/>
                </a:solidFill>
              </a:rPr>
              <a:t>Room </a:t>
            </a:r>
            <a:r>
              <a:rPr lang="en-US" sz="1800" b="1" dirty="0" smtClean="0">
                <a:solidFill>
                  <a:srgbClr val="376092"/>
                </a:solidFill>
              </a:rPr>
              <a:t>available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Plants: </a:t>
            </a:r>
          </a:p>
          <a:p>
            <a:pPr lvl="1"/>
            <a:r>
              <a:rPr lang="en-US" sz="1800" b="1" dirty="0" smtClean="0">
                <a:solidFill>
                  <a:srgbClr val="376092"/>
                </a:solidFill>
              </a:rPr>
              <a:t>Vacuum</a:t>
            </a:r>
            <a:endParaRPr lang="en-US" sz="1800" b="1" dirty="0">
              <a:solidFill>
                <a:srgbClr val="376092"/>
              </a:solidFill>
            </a:endParaRPr>
          </a:p>
          <a:p>
            <a:pPr lvl="1"/>
            <a:r>
              <a:rPr lang="en-US" sz="1800" b="1" dirty="0">
                <a:solidFill>
                  <a:srgbClr val="376092"/>
                </a:solidFill>
              </a:rPr>
              <a:t>Compressed </a:t>
            </a:r>
            <a:r>
              <a:rPr lang="en-US" sz="1800" b="1" dirty="0" smtClean="0">
                <a:solidFill>
                  <a:srgbClr val="376092"/>
                </a:solidFill>
              </a:rPr>
              <a:t>air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Mitutoyo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Crysta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Apex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S 9206: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delivered and being commissioned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Tools will be installed in the next 2 weeks 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  <p:pic>
        <p:nvPicPr>
          <p:cNvPr id="6" name="Picture 5" descr="cmm-instal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54" y="1230465"/>
            <a:ext cx="6427615" cy="48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8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500128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NIKHEF (NL)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12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95881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Status of the laboratory: </a:t>
            </a:r>
            <a:r>
              <a:rPr lang="en-GB" sz="2000" dirty="0" smtClean="0">
                <a:solidFill>
                  <a:srgbClr val="008000"/>
                </a:solidFill>
                <a:cs typeface="Times New Roman"/>
              </a:rPr>
              <a:t>READY FOR PRODUCTION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assembly procedures: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ONGOING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test procedures: </a:t>
            </a:r>
            <a:r>
              <a:rPr lang="en-GB" sz="2000" dirty="0" smtClean="0">
                <a:solidFill>
                  <a:srgbClr val="FF0000"/>
                </a:solidFill>
                <a:cs typeface="Times New Roman"/>
              </a:rPr>
              <a:t>to be done</a:t>
            </a:r>
            <a:endParaRPr lang="en-GB" sz="2000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001" y="2692915"/>
            <a:ext cx="47815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Clean room ready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Mitutoyo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Crysta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Apex S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9206 </a:t>
            </a:r>
            <a:r>
              <a:rPr lang="en-US" sz="1800" b="1" dirty="0" smtClean="0">
                <a:solidFill>
                  <a:srgbClr val="376092"/>
                </a:solidFill>
              </a:rPr>
              <a:t>operational</a:t>
            </a:r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Plants: </a:t>
            </a:r>
          </a:p>
          <a:p>
            <a:pPr lvl="1"/>
            <a:r>
              <a:rPr lang="en-US" sz="1800" b="1" dirty="0" smtClean="0">
                <a:solidFill>
                  <a:srgbClr val="376092"/>
                </a:solidFill>
              </a:rPr>
              <a:t>Vacuum</a:t>
            </a:r>
          </a:p>
          <a:p>
            <a:pPr lvl="1"/>
            <a:r>
              <a:rPr lang="en-US" sz="1800" b="1" dirty="0" smtClean="0">
                <a:solidFill>
                  <a:srgbClr val="376092"/>
                </a:solidFill>
              </a:rPr>
              <a:t>N2</a:t>
            </a:r>
          </a:p>
          <a:p>
            <a:pPr lvl="1"/>
            <a:r>
              <a:rPr lang="en-US" sz="1800" b="1" dirty="0" smtClean="0">
                <a:solidFill>
                  <a:srgbClr val="376092"/>
                </a:solidFill>
              </a:rPr>
              <a:t>Compressed </a:t>
            </a:r>
            <a:r>
              <a:rPr lang="en-US" sz="1800" b="1" dirty="0">
                <a:solidFill>
                  <a:srgbClr val="376092"/>
                </a:solidFill>
              </a:rPr>
              <a:t>air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Glue dispenser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Tables for additional </a:t>
            </a:r>
            <a:r>
              <a:rPr lang="en-US" sz="1800" b="1" dirty="0" smtClean="0">
                <a:solidFill>
                  <a:srgbClr val="376092"/>
                </a:solidFill>
              </a:rPr>
              <a:t>stations: To </a:t>
            </a:r>
            <a:r>
              <a:rPr lang="en-US" sz="1800" b="1" dirty="0">
                <a:solidFill>
                  <a:srgbClr val="376092"/>
                </a:solidFill>
              </a:rPr>
              <a:t>be done</a:t>
            </a:r>
          </a:p>
          <a:p>
            <a:pPr marL="867811" lvl="1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Soldering station</a:t>
            </a:r>
          </a:p>
          <a:p>
            <a:pPr marL="867811" lvl="1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Gluing station</a:t>
            </a:r>
          </a:p>
          <a:p>
            <a:pPr marL="867811" lvl="1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Test station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Stave assembly tools received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Ready for training session </a:t>
            </a:r>
          </a:p>
        </p:txBody>
      </p:sp>
      <p:pic>
        <p:nvPicPr>
          <p:cNvPr id="9" name="Afbeelding 3" descr="DSC_0012_0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56" y="1509059"/>
            <a:ext cx="4914533" cy="45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87785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LBNL (USA)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13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95881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Status of the laboratory: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ALMOST READY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Training on assembly procedures: </a:t>
            </a:r>
            <a:r>
              <a:rPr lang="en-GB" sz="2000" dirty="0">
                <a:solidFill>
                  <a:srgbClr val="FF0000"/>
                </a:solidFill>
                <a:cs typeface="Times New Roman"/>
              </a:rPr>
              <a:t>TO BE DONE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Training on test procedures: </a:t>
            </a:r>
            <a:r>
              <a:rPr lang="en-GB" sz="2000" dirty="0">
                <a:solidFill>
                  <a:srgbClr val="FF0000"/>
                </a:solidFill>
                <a:cs typeface="Times New Roman"/>
              </a:rPr>
              <a:t>TO BE DONE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001" y="2692915"/>
            <a:ext cx="4781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Clean room </a:t>
            </a:r>
            <a:r>
              <a:rPr lang="en-US" sz="1800" b="1" dirty="0" smtClean="0">
                <a:solidFill>
                  <a:srgbClr val="376092"/>
                </a:solidFill>
              </a:rPr>
              <a:t>being prepared</a:t>
            </a:r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Mitutoyo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Crysta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Apex </a:t>
            </a:r>
            <a:r>
              <a:rPr lang="en-US" sz="1800" b="1" dirty="0" smtClean="0">
                <a:solidFill>
                  <a:srgbClr val="376092"/>
                </a:solidFill>
              </a:rPr>
              <a:t>operational</a:t>
            </a:r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Stave </a:t>
            </a:r>
            <a:r>
              <a:rPr lang="en-US" sz="1800" b="1" dirty="0">
                <a:solidFill>
                  <a:srgbClr val="376092"/>
                </a:solidFill>
              </a:rPr>
              <a:t>assembly tools </a:t>
            </a:r>
            <a:r>
              <a:rPr lang="en-US" sz="1800" b="1" dirty="0" smtClean="0">
                <a:solidFill>
                  <a:srgbClr val="376092"/>
                </a:solidFill>
              </a:rPr>
              <a:t>being revised at SEL</a:t>
            </a:r>
          </a:p>
          <a:p>
            <a:pPr marL="285750" indent="-285750">
              <a:buFont typeface="Arial"/>
              <a:buChar char="•"/>
            </a:pPr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ready for training on site early summer</a:t>
            </a:r>
            <a:endParaRPr lang="en-US" sz="1800" b="1" dirty="0">
              <a:solidFill>
                <a:srgbClr val="376092"/>
              </a:solidFill>
            </a:endParaRPr>
          </a:p>
        </p:txBody>
      </p:sp>
      <p:pic>
        <p:nvPicPr>
          <p:cNvPr id="8" name="Picture 7" descr="IMG_649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09248" y="1497907"/>
            <a:ext cx="4876800" cy="47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718167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Assembly training program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14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80940"/>
            <a:ext cx="11107168" cy="5415060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Teams training is divided into 3 phases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Phase 1: WHERE: Torino, DURATION: 5 days, CREW: Torino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+ construction site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tooling description 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gluing procedure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CMM programs description and test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Phase 2: WHERE: each site, DURATION: 3-4 days, CREW: Torino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+ construction site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CMM </a:t>
            </a:r>
            <a:r>
              <a:rPr lang="en-US" sz="1600" dirty="0">
                <a:solidFill>
                  <a:schemeClr val="tx2"/>
                </a:solidFill>
              </a:rPr>
              <a:t>program </a:t>
            </a:r>
            <a:r>
              <a:rPr lang="en-US" sz="1600" dirty="0" smtClean="0">
                <a:solidFill>
                  <a:schemeClr val="tx2"/>
                </a:solidFill>
              </a:rPr>
              <a:t>migration </a:t>
            </a:r>
            <a:r>
              <a:rPr lang="en-US" sz="1600" dirty="0" err="1" smtClean="0">
                <a:solidFill>
                  <a:schemeClr val="tx2"/>
                </a:solidFill>
              </a:rPr>
              <a:t>annd</a:t>
            </a:r>
            <a:r>
              <a:rPr lang="en-US" sz="1600" dirty="0" smtClean="0">
                <a:solidFill>
                  <a:schemeClr val="tx2"/>
                </a:solidFill>
              </a:rPr>
              <a:t> validation</a:t>
            </a:r>
            <a:endParaRPr lang="en-US" sz="1600" dirty="0">
              <a:solidFill>
                <a:schemeClr val="tx2"/>
              </a:solidFill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module alignment test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HS to SF alignment test (with </a:t>
            </a:r>
            <a:r>
              <a:rPr lang="en-US" sz="1600" dirty="0" smtClean="0">
                <a:solidFill>
                  <a:schemeClr val="tx2"/>
                </a:solidFill>
              </a:rPr>
              <a:t>bare </a:t>
            </a:r>
            <a:r>
              <a:rPr lang="en-US" sz="1600" dirty="0">
                <a:solidFill>
                  <a:schemeClr val="tx2"/>
                </a:solidFill>
              </a:rPr>
              <a:t>CP)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Phase 3: WHERE: each site, DURATION: 4 weeks, CREW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construction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site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gluing test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FPC-FPC interconnection tests using test structures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dummy module alignment and gluing to dummy CP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realistic dummy modules alignment and gluing to real CP + metrology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FPC-FPC interconnection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HS alignment and gluing to SF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stave final metrology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 smtClean="0">
              <a:solidFill>
                <a:srgbClr val="4F81BD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748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20" y="1223168"/>
            <a:ext cx="3715279" cy="523305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92" y="1219636"/>
            <a:ext cx="3711184" cy="52365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749796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Assembly operation manual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6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733298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Assembly training timetable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16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80940"/>
            <a:ext cx="11107168" cy="618942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Draft schedule of training plan</a:t>
            </a:r>
          </a:p>
        </p:txBody>
      </p:sp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261355"/>
              </p:ext>
            </p:extLst>
          </p:nvPr>
        </p:nvGraphicFramePr>
        <p:xfrm>
          <a:off x="2033798" y="1509058"/>
          <a:ext cx="7536082" cy="37160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17766"/>
                <a:gridCol w="1748160"/>
                <a:gridCol w="1721134"/>
                <a:gridCol w="2249022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LABORATORY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</a:rPr>
                        <a:t>training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site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DATE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NIKHEF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phase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TURIN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Done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phase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Amsterdam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LBNL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phase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TURIN+LNF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May 15-26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phase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Berkeley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58206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3</a:t>
                      </a: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July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DARESBURY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phase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TURIN+LNF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June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5</a:t>
                      </a:r>
                      <a:endParaRPr lang="en-US" sz="1800" u="none" strike="noStrike" dirty="0" smtClean="0">
                        <a:effectLst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phase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Daresbury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58206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3</a:t>
                      </a: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June-July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52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743660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Stave transport and shipping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17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80940"/>
            <a:ext cx="11107168" cy="618942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Prototype of Stave Transport Box was designed and produced: </a:t>
            </a:r>
          </a:p>
          <a:p>
            <a:r>
              <a:rPr lang="en-US" sz="2000" dirty="0">
                <a:solidFill>
                  <a:srgbClr val="4F81BD"/>
                </a:solidFill>
              </a:rPr>
              <a:t>Shock absorption: Wire ropes</a:t>
            </a:r>
          </a:p>
          <a:p>
            <a:r>
              <a:rPr lang="en-US" sz="2000" dirty="0">
                <a:solidFill>
                  <a:srgbClr val="4F81BD"/>
                </a:solidFill>
              </a:rPr>
              <a:t>Recommended cut off frequency ~10 Hz</a:t>
            </a:r>
          </a:p>
          <a:p>
            <a:r>
              <a:rPr lang="en-US" sz="2000" dirty="0">
                <a:solidFill>
                  <a:srgbClr val="4F81BD"/>
                </a:solidFill>
              </a:rPr>
              <a:t>Storage/transport box enclosed in plastic </a:t>
            </a:r>
            <a:r>
              <a:rPr lang="en-US" sz="2000" dirty="0" smtClean="0">
                <a:solidFill>
                  <a:srgbClr val="4F81BD"/>
                </a:solidFill>
              </a:rPr>
              <a:t>bag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4F81BD"/>
                </a:solidFill>
              </a:rPr>
              <a:t>	</a:t>
            </a:r>
            <a:r>
              <a:rPr lang="en-US" sz="2000" dirty="0" smtClean="0">
                <a:solidFill>
                  <a:srgbClr val="4F81BD"/>
                </a:solidFill>
              </a:rPr>
              <a:t>with </a:t>
            </a:r>
            <a:r>
              <a:rPr lang="en-US" sz="2000" dirty="0">
                <a:solidFill>
                  <a:srgbClr val="4F81BD"/>
                </a:solidFill>
              </a:rPr>
              <a:t>Nitrogen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 smtClean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 smtClean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Shipping: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CONTINENTAL EUROPE: staves will be transported from construction sites to CERN using 	laboratories cars/trucks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	UK: 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staves will be transported from </a:t>
            </a:r>
            <a:r>
              <a:rPr lang="en-GB" sz="2000" dirty="0" err="1" smtClean="0">
                <a:solidFill>
                  <a:srgbClr val="4F81BD"/>
                </a:solidFill>
                <a:cs typeface="Times New Roman"/>
              </a:rPr>
              <a:t>Daresbury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 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to CERN 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either using laboratory owned cars/trucks or 	by commercial carriers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	USA: 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staves will be transported from 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LBNL 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to CERN 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by 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commercial 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carriers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T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he Stave Development working group is evaluating different companies for the shipment. </a:t>
            </a: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 smtClean="0">
              <a:solidFill>
                <a:srgbClr val="4F81BD"/>
              </a:solidFill>
              <a:cs typeface="Times New Roman"/>
            </a:endParaRPr>
          </a:p>
        </p:txBody>
      </p:sp>
      <p:pic>
        <p:nvPicPr>
          <p:cNvPr id="7" name="Afbeelding 4" descr="SAM_930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02" b="24005"/>
          <a:stretch/>
        </p:blipFill>
        <p:spPr>
          <a:xfrm>
            <a:off x="5709277" y="1210236"/>
            <a:ext cx="6084776" cy="2450353"/>
          </a:xfrm>
          <a:prstGeom prst="rect">
            <a:avLst/>
          </a:prstGeom>
        </p:spPr>
      </p:pic>
      <p:pic>
        <p:nvPicPr>
          <p:cNvPr id="8" name="Tijdelijke aanduiding voor inhoud 5" descr="aahfhcij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0" b="2290"/>
          <a:stretch>
            <a:fillRect/>
          </a:stretch>
        </p:blipFill>
        <p:spPr>
          <a:xfrm>
            <a:off x="2813237" y="2282280"/>
            <a:ext cx="2506192" cy="13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157168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Summary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659" y="1739902"/>
            <a:ext cx="1069064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spcBef>
                <a:spcPts val="1200"/>
              </a:spcBef>
              <a:buSzPct val="70000"/>
              <a:buFont typeface="Arial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The OB Stave Assembly workflow was outlined: 10 working days are needed to complete the construction and validation of a Stave</a:t>
            </a:r>
          </a:p>
          <a:p>
            <a:pPr marL="800100" lvl="1" indent="-342900">
              <a:lnSpc>
                <a:spcPct val="130000"/>
              </a:lnSpc>
              <a:spcBef>
                <a:spcPts val="1200"/>
              </a:spcBef>
              <a:buSzPct val="70000"/>
              <a:buFont typeface="Arial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5 Laboratories are being prepared for production</a:t>
            </a:r>
          </a:p>
          <a:p>
            <a:pPr marL="800100" lvl="1" indent="-342900">
              <a:lnSpc>
                <a:spcPct val="130000"/>
              </a:lnSpc>
              <a:spcBef>
                <a:spcPts val="1200"/>
              </a:spcBef>
              <a:buSzPct val="70000"/>
              <a:buFont typeface="Arial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Training of teams on different activities is ongoing. Training plan will be completed by end of July</a:t>
            </a:r>
          </a:p>
          <a:p>
            <a:pPr marL="800100" lvl="1" indent="-342900">
              <a:lnSpc>
                <a:spcPct val="130000"/>
              </a:lnSpc>
              <a:spcBef>
                <a:spcPts val="1200"/>
              </a:spcBef>
              <a:buSzPct val="70000"/>
              <a:buFont typeface="Arial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Stave transport box was designed and prototypes are available. Different shipment methods are being evaluated. A first test is foreseen after Stave 0 validation</a:t>
            </a:r>
          </a:p>
        </p:txBody>
      </p:sp>
    </p:spTree>
    <p:extLst>
      <p:ext uri="{BB962C8B-B14F-4D97-AF65-F5344CB8AC3E}">
        <p14:creationId xmlns:p14="http://schemas.microsoft.com/office/powerpoint/2010/main" val="124434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59" y="1739902"/>
            <a:ext cx="8686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4F81BD"/>
                </a:solidFill>
              </a:rPr>
              <a:t>OUTLINE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>
                <a:solidFill>
                  <a:srgbClr val="4F81BD"/>
                </a:solidFill>
              </a:rPr>
              <a:t>Construction Organization and workflow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>
                <a:solidFill>
                  <a:srgbClr val="4F81BD"/>
                </a:solidFill>
              </a:rPr>
              <a:t>Preparation of the construction sites </a:t>
            </a:r>
            <a:endParaRPr lang="en-US" sz="2000" dirty="0" smtClean="0">
              <a:solidFill>
                <a:srgbClr val="4F81BD"/>
              </a:solidFill>
            </a:endParaRP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Packaging </a:t>
            </a:r>
            <a:r>
              <a:rPr lang="en-US" sz="2000" dirty="0">
                <a:solidFill>
                  <a:srgbClr val="4F81BD"/>
                </a:solidFill>
              </a:rPr>
              <a:t>and Shipping 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9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857395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Stave Production organization: components procurement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3</a:t>
            </a:fld>
            <a:endParaRPr lang="en-US"/>
          </a:p>
        </p:txBody>
      </p:sp>
      <p:sp>
        <p:nvSpPr>
          <p:cNvPr id="28" name="Down Arrow 23"/>
          <p:cNvSpPr/>
          <p:nvPr/>
        </p:nvSpPr>
        <p:spPr>
          <a:xfrm>
            <a:off x="4981533" y="2789740"/>
            <a:ext cx="393700" cy="21227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6" rIns="91434" bIns="45716" rtlCol="0" anchor="ctr"/>
          <a:lstStyle/>
          <a:p>
            <a:pPr algn="ctr"/>
            <a:endParaRPr lang="en-US"/>
          </a:p>
        </p:txBody>
      </p:sp>
      <p:sp>
        <p:nvSpPr>
          <p:cNvPr id="29" name="TextBox 24"/>
          <p:cNvSpPr txBox="1"/>
          <p:nvPr/>
        </p:nvSpPr>
        <p:spPr>
          <a:xfrm>
            <a:off x="1140171" y="1171023"/>
            <a:ext cx="1935434" cy="6617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rgbClr val="336699"/>
            </a:solidFill>
          </a:ln>
        </p:spPr>
        <p:txBody>
          <a:bodyPr wrap="none" lIns="91434" tIns="45716" rIns="91434" bIns="45716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/>
              <a:t>Pixel Chip Series Test</a:t>
            </a:r>
          </a:p>
          <a:p>
            <a:pPr algn="ctr">
              <a:spcBef>
                <a:spcPts val="600"/>
              </a:spcBef>
            </a:pPr>
            <a:r>
              <a:rPr lang="en-US" sz="1600" dirty="0" err="1">
                <a:solidFill>
                  <a:srgbClr val="C00000"/>
                </a:solidFill>
              </a:rPr>
              <a:t>Yonsei</a:t>
            </a:r>
            <a:r>
              <a:rPr lang="en-US" sz="1600" dirty="0">
                <a:solidFill>
                  <a:srgbClr val="C00000"/>
                </a:solidFill>
              </a:rPr>
              <a:t>, Pusan/</a:t>
            </a:r>
            <a:r>
              <a:rPr lang="en-US" sz="1600" dirty="0" err="1">
                <a:solidFill>
                  <a:srgbClr val="C00000"/>
                </a:solidFill>
              </a:rPr>
              <a:t>Inha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0" name="TextBox 25"/>
          <p:cNvSpPr txBox="1"/>
          <p:nvPr/>
        </p:nvSpPr>
        <p:spPr>
          <a:xfrm>
            <a:off x="7213004" y="1171029"/>
            <a:ext cx="2120900" cy="646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rgbClr val="336699"/>
            </a:solidFill>
          </a:ln>
        </p:spPr>
        <p:txBody>
          <a:bodyPr wrap="square" lIns="91434" tIns="45716" rIns="91434" bIns="45716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500" dirty="0"/>
              <a:t>FPC completion and test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C00000"/>
                </a:solidFill>
              </a:rPr>
              <a:t>INFN - Trieste</a:t>
            </a:r>
          </a:p>
        </p:txBody>
      </p:sp>
      <p:sp>
        <p:nvSpPr>
          <p:cNvPr id="31" name="Rounded Rectangle 26"/>
          <p:cNvSpPr/>
          <p:nvPr/>
        </p:nvSpPr>
        <p:spPr>
          <a:xfrm>
            <a:off x="3342148" y="1389530"/>
            <a:ext cx="3672483" cy="1437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dirty="0">
                <a:solidFill>
                  <a:srgbClr val="336699"/>
                </a:solidFill>
              </a:rPr>
              <a:t>HIC Assembly and Test</a:t>
            </a:r>
          </a:p>
          <a:p>
            <a:pPr algn="ctr"/>
            <a:r>
              <a:rPr lang="en-US" sz="1400" i="1" dirty="0">
                <a:solidFill>
                  <a:srgbClr val="336699"/>
                </a:solidFill>
              </a:rPr>
              <a:t>(Apr ‘17 - Jun ‘18) 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008000"/>
                </a:solidFill>
              </a:rPr>
              <a:t>IB: CERN;  </a:t>
            </a:r>
            <a:r>
              <a:rPr lang="en-US" sz="1600" dirty="0">
                <a:solidFill>
                  <a:srgbClr val="000000"/>
                </a:solidFill>
              </a:rPr>
              <a:t>OB:</a:t>
            </a:r>
            <a:r>
              <a:rPr lang="en-US" sz="1600" dirty="0">
                <a:solidFill>
                  <a:srgbClr val="C00000"/>
                </a:solidFill>
              </a:rPr>
              <a:t> Bari, Liverpool, </a:t>
            </a:r>
            <a:r>
              <a:rPr lang="en-US" sz="1600" dirty="0">
                <a:solidFill>
                  <a:srgbClr val="0000FF"/>
                </a:solidFill>
              </a:rPr>
              <a:t>Pusan-</a:t>
            </a:r>
            <a:r>
              <a:rPr lang="en-US" sz="1600" dirty="0" err="1">
                <a:solidFill>
                  <a:srgbClr val="0000FF"/>
                </a:solidFill>
              </a:rPr>
              <a:t>Inha</a:t>
            </a:r>
            <a:r>
              <a:rPr lang="en-US" sz="1600" dirty="0">
                <a:solidFill>
                  <a:srgbClr val="C00000"/>
                </a:solidFill>
              </a:rPr>
              <a:t>, Strasbourg, </a:t>
            </a:r>
            <a:r>
              <a:rPr lang="en-US" sz="1600" dirty="0">
                <a:solidFill>
                  <a:srgbClr val="0000FF"/>
                </a:solidFill>
              </a:rPr>
              <a:t>Wuhan</a:t>
            </a:r>
          </a:p>
        </p:txBody>
      </p:sp>
      <p:sp>
        <p:nvSpPr>
          <p:cNvPr id="32" name="Rounded Rectangle 27"/>
          <p:cNvSpPr/>
          <p:nvPr/>
        </p:nvSpPr>
        <p:spPr>
          <a:xfrm>
            <a:off x="3212577" y="3167884"/>
            <a:ext cx="4000427" cy="1402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dirty="0">
                <a:solidFill>
                  <a:srgbClr val="336699"/>
                </a:solidFill>
              </a:rPr>
              <a:t>Stave Assembly and Test</a:t>
            </a:r>
          </a:p>
          <a:p>
            <a:pPr algn="ctr"/>
            <a:r>
              <a:rPr lang="en-US" sz="1400" i="1" dirty="0">
                <a:solidFill>
                  <a:srgbClr val="336699"/>
                </a:solidFill>
              </a:rPr>
              <a:t>(Jun ‘17 - Sep ‘18)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</a:rPr>
              <a:t>IB: CERN;  </a:t>
            </a:r>
            <a:r>
              <a:rPr lang="en-US" sz="1600" dirty="0">
                <a:solidFill>
                  <a:srgbClr val="000000"/>
                </a:solidFill>
              </a:rPr>
              <a:t>OB: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Daresbury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Frascati</a:t>
            </a:r>
            <a:r>
              <a:rPr lang="en-US" sz="1600" dirty="0">
                <a:solidFill>
                  <a:srgbClr val="C00000"/>
                </a:solidFill>
              </a:rPr>
              <a:t>, LBNL, NIKHEF, Turin</a:t>
            </a:r>
          </a:p>
        </p:txBody>
      </p:sp>
      <p:sp>
        <p:nvSpPr>
          <p:cNvPr id="33" name="TextBox 28"/>
          <p:cNvSpPr txBox="1"/>
          <p:nvPr/>
        </p:nvSpPr>
        <p:spPr>
          <a:xfrm>
            <a:off x="1078581" y="3167884"/>
            <a:ext cx="1582472" cy="6617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rgbClr val="336699"/>
            </a:solidFill>
          </a:ln>
        </p:spPr>
        <p:txBody>
          <a:bodyPr wrap="none" lIns="91434" tIns="45716" rIns="91434" bIns="45716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/>
              <a:t>Stave Mechanics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C00000"/>
                </a:solidFill>
              </a:rPr>
              <a:t>CERN</a:t>
            </a:r>
          </a:p>
        </p:txBody>
      </p:sp>
      <p:sp>
        <p:nvSpPr>
          <p:cNvPr id="34" name="TextBox 29"/>
          <p:cNvSpPr txBox="1"/>
          <p:nvPr/>
        </p:nvSpPr>
        <p:spPr>
          <a:xfrm>
            <a:off x="7764905" y="3162904"/>
            <a:ext cx="1065203" cy="6617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rgbClr val="336699"/>
            </a:solidFill>
          </a:ln>
        </p:spPr>
        <p:txBody>
          <a:bodyPr wrap="none" lIns="91434" tIns="45716" rIns="91434" bIns="45716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/>
              <a:t>Power Bus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C00000"/>
                </a:solidFill>
              </a:rPr>
              <a:t> Kharkov</a:t>
            </a:r>
          </a:p>
        </p:txBody>
      </p:sp>
      <p:sp>
        <p:nvSpPr>
          <p:cNvPr id="35" name="Rounded Rectangle 30"/>
          <p:cNvSpPr/>
          <p:nvPr/>
        </p:nvSpPr>
        <p:spPr>
          <a:xfrm>
            <a:off x="3342148" y="4912512"/>
            <a:ext cx="3672481" cy="11766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6" rIns="91434" bIns="45716" rtlCol="0" anchor="ctr"/>
          <a:lstStyle/>
          <a:p>
            <a:pPr algn="ctr"/>
            <a:r>
              <a:rPr lang="en-US" dirty="0">
                <a:solidFill>
                  <a:srgbClr val="336699"/>
                </a:solidFill>
              </a:rPr>
              <a:t>IB and OB Assembly and Commissioning 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C00000"/>
                </a:solidFill>
              </a:rPr>
              <a:t>CERN</a:t>
            </a:r>
          </a:p>
        </p:txBody>
      </p:sp>
      <p:cxnSp>
        <p:nvCxnSpPr>
          <p:cNvPr id="36" name="Straight Arrow Connector 31"/>
          <p:cNvCxnSpPr>
            <a:stCxn id="29" idx="2"/>
            <a:endCxn id="31" idx="1"/>
          </p:cNvCxnSpPr>
          <p:nvPr/>
        </p:nvCxnSpPr>
        <p:spPr>
          <a:xfrm>
            <a:off x="2107888" y="1832735"/>
            <a:ext cx="1234260" cy="275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2"/>
          <p:cNvCxnSpPr>
            <a:stCxn id="30" idx="2"/>
            <a:endCxn id="31" idx="3"/>
          </p:cNvCxnSpPr>
          <p:nvPr/>
        </p:nvCxnSpPr>
        <p:spPr>
          <a:xfrm flipH="1">
            <a:off x="7014631" y="1817352"/>
            <a:ext cx="1258823" cy="290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3"/>
          <p:cNvCxnSpPr>
            <a:endCxn id="32" idx="1"/>
          </p:cNvCxnSpPr>
          <p:nvPr/>
        </p:nvCxnSpPr>
        <p:spPr>
          <a:xfrm>
            <a:off x="2759980" y="3802251"/>
            <a:ext cx="452597" cy="66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5"/>
          <p:cNvSpPr/>
          <p:nvPr/>
        </p:nvSpPr>
        <p:spPr>
          <a:xfrm>
            <a:off x="979653" y="3162905"/>
            <a:ext cx="8424936" cy="1407079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6" rIns="91434" bIns="45716"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2"/>
          <p:cNvCxnSpPr/>
          <p:nvPr/>
        </p:nvCxnSpPr>
        <p:spPr>
          <a:xfrm flipH="1">
            <a:off x="7017356" y="3708263"/>
            <a:ext cx="702270" cy="382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17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94290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Assembly procedure 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– Workflow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4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21176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OB stave assembly procedure can be split into 2 separate main steps: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HS assembly and test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Stave assembly and test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 assembly workflow can be summarized as follows: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1" dirty="0" smtClean="0">
                <a:solidFill>
                  <a:srgbClr val="4F81BD"/>
                </a:solidFill>
                <a:cs typeface="Times New Roman"/>
              </a:rPr>
              <a:t>HS assembly:</a:t>
            </a:r>
            <a:endParaRPr lang="en-GB" sz="2000" b="1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	HIC acceptance test, TAB and Wings cut,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validation test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HIC alignment and gluing on the CP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HIC to HIC interconnections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HS functional test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next slides show how the production flow is scheduled, within the assumption of receiving a batch of 14 HICs + spares every 2 weeks.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schedule foresees 5 days devoted to HS assembly and test followed by 5 days devoted to Stave assembly and test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. If required by the schedule, it could be compressed such to start the construction of a new Stave on day 7.</a:t>
            </a:r>
            <a:endParaRPr lang="en-GB" sz="2000" dirty="0" smtClean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64229" y="2106704"/>
            <a:ext cx="6766322" cy="3092716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b="1" dirty="0" smtClean="0">
                <a:solidFill>
                  <a:srgbClr val="4F81BD"/>
                </a:solidFill>
                <a:cs typeface="Times New Roman"/>
              </a:rPr>
              <a:t>Stave assembly: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HS_R alignment and gluing under SF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HS_L alignment and gluing under SF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Stave metrological survey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Power Bus Soldering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Stave functional test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1" dirty="0" smtClean="0">
                <a:solidFill>
                  <a:srgbClr val="4F81BD"/>
                </a:solidFill>
                <a:cs typeface="Times New Roman"/>
              </a:rPr>
              <a:t>Stave packaging and shipping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endParaRPr lang="en-GB" sz="2000" dirty="0" smtClean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962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49388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Assembly procedure 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– Timing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763966"/>
              </p:ext>
            </p:extLst>
          </p:nvPr>
        </p:nvGraphicFramePr>
        <p:xfrm>
          <a:off x="626269" y="1534750"/>
          <a:ext cx="10807700" cy="4328160"/>
        </p:xfrm>
        <a:graphic>
          <a:graphicData uri="http://schemas.openxmlformats.org/drawingml/2006/table">
            <a:tbl>
              <a:tblPr firstRow="1" bandRow="1"/>
              <a:tblGrid>
                <a:gridCol w="673100"/>
                <a:gridCol w="13843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HS1 - HIC1 - HIC 7 ALIGNMENT AND POWERING TEST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ACCEPTANCE TEST/TAB CUTTING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HS2 - HIC1 - HIC 7 ALIGNMENT AND POWERING TEST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HS1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ACCEPTANCE TEST/TAB CUTTING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HS1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HS1 ALIGNMENT UNDER SPACE FRAME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HS2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hr-H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HS2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7" name="Group 19"/>
          <p:cNvGrpSpPr/>
          <p:nvPr/>
        </p:nvGrpSpPr>
        <p:grpSpPr>
          <a:xfrm>
            <a:off x="2254587" y="1160822"/>
            <a:ext cx="9179381" cy="406071"/>
            <a:chOff x="217374" y="1533216"/>
            <a:chExt cx="8157236" cy="541426"/>
          </a:xfrm>
        </p:grpSpPr>
        <p:sp>
          <p:nvSpPr>
            <p:cNvPr id="8" name="Right Arrow 21"/>
            <p:cNvSpPr/>
            <p:nvPr/>
          </p:nvSpPr>
          <p:spPr>
            <a:xfrm>
              <a:off x="217374" y="1533216"/>
              <a:ext cx="8157236" cy="389025"/>
            </a:xfrm>
            <a:prstGeom prst="rightArrow">
              <a:avLst>
                <a:gd name="adj1" fmla="val 50000"/>
                <a:gd name="adj2" fmla="val 12058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22"/>
            <p:cNvGrpSpPr/>
            <p:nvPr/>
          </p:nvGrpSpPr>
          <p:grpSpPr>
            <a:xfrm>
              <a:off x="320340" y="1533216"/>
              <a:ext cx="384886" cy="541426"/>
              <a:chOff x="320340" y="1533216"/>
              <a:chExt cx="384886" cy="541426"/>
            </a:xfrm>
          </p:grpSpPr>
          <p:sp>
            <p:nvSpPr>
              <p:cNvPr id="10" name="Rectangle 23"/>
              <p:cNvSpPr/>
              <p:nvPr/>
            </p:nvSpPr>
            <p:spPr>
              <a:xfrm>
                <a:off x="320340" y="1533216"/>
                <a:ext cx="57204" cy="492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24"/>
              <p:cNvSpPr/>
              <p:nvPr/>
            </p:nvSpPr>
            <p:spPr>
              <a:xfrm>
                <a:off x="484181" y="1582638"/>
                <a:ext cx="57204" cy="492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25"/>
              <p:cNvSpPr/>
              <p:nvPr/>
            </p:nvSpPr>
            <p:spPr>
              <a:xfrm>
                <a:off x="648022" y="1574850"/>
                <a:ext cx="57204" cy="492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3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359642"/>
              </p:ext>
            </p:extLst>
          </p:nvPr>
        </p:nvGraphicFramePr>
        <p:xfrm>
          <a:off x="2164923" y="853668"/>
          <a:ext cx="9735378" cy="1943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438"/>
                <a:gridCol w="374438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374438"/>
                <a:gridCol w="374438"/>
                <a:gridCol w="374438"/>
                <a:gridCol w="374438"/>
              </a:tblGrid>
              <a:tr h="19431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8:00</a:t>
                      </a:r>
                      <a:endParaRPr lang="en-US" sz="8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9:00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10:00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11:00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12:00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13:00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14:00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15:00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16:00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17:00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466979"/>
              </p:ext>
            </p:extLst>
          </p:nvPr>
        </p:nvGraphicFramePr>
        <p:xfrm>
          <a:off x="2863650" y="1046515"/>
          <a:ext cx="7488800" cy="204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</a:tblGrid>
              <a:tr h="102448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2448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grpSp>
        <p:nvGrpSpPr>
          <p:cNvPr id="15" name="Gruppo 22"/>
          <p:cNvGrpSpPr/>
          <p:nvPr/>
        </p:nvGrpSpPr>
        <p:grpSpPr>
          <a:xfrm>
            <a:off x="4950617" y="5983981"/>
            <a:ext cx="1501846" cy="307777"/>
            <a:chOff x="531140" y="5589963"/>
            <a:chExt cx="2096651" cy="307777"/>
          </a:xfrm>
        </p:grpSpPr>
        <p:sp>
          <p:nvSpPr>
            <p:cNvPr id="16" name="Rettangolo 20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21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GLUING</a:t>
              </a:r>
            </a:p>
          </p:txBody>
        </p:sp>
      </p:grpSp>
      <p:grpSp>
        <p:nvGrpSpPr>
          <p:cNvPr id="18" name="Gruppo 23"/>
          <p:cNvGrpSpPr/>
          <p:nvPr/>
        </p:nvGrpSpPr>
        <p:grpSpPr>
          <a:xfrm>
            <a:off x="6560767" y="5982493"/>
            <a:ext cx="1501846" cy="307777"/>
            <a:chOff x="531140" y="5589963"/>
            <a:chExt cx="2096651" cy="307777"/>
          </a:xfrm>
        </p:grpSpPr>
        <p:sp>
          <p:nvSpPr>
            <p:cNvPr id="19" name="Rettangolo 24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sellaDiTesto 25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CURING</a:t>
              </a:r>
            </a:p>
          </p:txBody>
        </p:sp>
      </p:grpSp>
      <p:grpSp>
        <p:nvGrpSpPr>
          <p:cNvPr id="21" name="Gruppo 26"/>
          <p:cNvGrpSpPr/>
          <p:nvPr/>
        </p:nvGrpSpPr>
        <p:grpSpPr>
          <a:xfrm>
            <a:off x="8100853" y="5983981"/>
            <a:ext cx="1501846" cy="307777"/>
            <a:chOff x="531140" y="5589963"/>
            <a:chExt cx="2096651" cy="307777"/>
          </a:xfrm>
        </p:grpSpPr>
        <p:sp>
          <p:nvSpPr>
            <p:cNvPr id="22" name="Rettangolo 27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sellaDiTesto 28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TEST</a:t>
              </a:r>
            </a:p>
          </p:txBody>
        </p:sp>
      </p:grpSp>
      <p:grpSp>
        <p:nvGrpSpPr>
          <p:cNvPr id="25" name="Gruppo 32"/>
          <p:cNvGrpSpPr/>
          <p:nvPr/>
        </p:nvGrpSpPr>
        <p:grpSpPr>
          <a:xfrm>
            <a:off x="3062881" y="6251985"/>
            <a:ext cx="2993886" cy="307777"/>
            <a:chOff x="531140" y="5567762"/>
            <a:chExt cx="1854567" cy="307777"/>
          </a:xfrm>
        </p:grpSpPr>
        <p:sp>
          <p:nvSpPr>
            <p:cNvPr id="26" name="Rettangolo 33"/>
            <p:cNvSpPr/>
            <p:nvPr/>
          </p:nvSpPr>
          <p:spPr>
            <a:xfrm>
              <a:off x="531140" y="5646198"/>
              <a:ext cx="599747" cy="195309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asellaDiTesto 34"/>
            <p:cNvSpPr txBox="1"/>
            <p:nvPr/>
          </p:nvSpPr>
          <p:spPr>
            <a:xfrm>
              <a:off x="1142834" y="5567762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MOD. INTECONNECTION </a:t>
              </a:r>
            </a:p>
          </p:txBody>
        </p:sp>
      </p:grpSp>
      <p:grpSp>
        <p:nvGrpSpPr>
          <p:cNvPr id="28" name="Gruppo 35"/>
          <p:cNvGrpSpPr/>
          <p:nvPr/>
        </p:nvGrpSpPr>
        <p:grpSpPr>
          <a:xfrm>
            <a:off x="6431505" y="6308218"/>
            <a:ext cx="2001194" cy="307777"/>
            <a:chOff x="531140" y="5589963"/>
            <a:chExt cx="2096651" cy="307777"/>
          </a:xfrm>
        </p:grpSpPr>
        <p:sp>
          <p:nvSpPr>
            <p:cNvPr id="29" name="Rettangolo 36"/>
            <p:cNvSpPr/>
            <p:nvPr/>
          </p:nvSpPr>
          <p:spPr>
            <a:xfrm>
              <a:off x="531140" y="5646198"/>
              <a:ext cx="627073" cy="195309"/>
            </a:xfrm>
            <a:prstGeom prst="rect">
              <a:avLst/>
            </a:prstGeom>
            <a:solidFill>
              <a:srgbClr val="3FCDC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asellaDiTesto 37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MET. SURVEY</a:t>
              </a:r>
            </a:p>
          </p:txBody>
        </p:sp>
      </p:grpSp>
      <p:grpSp>
        <p:nvGrpSpPr>
          <p:cNvPr id="31" name="Gruppo 38"/>
          <p:cNvGrpSpPr/>
          <p:nvPr/>
        </p:nvGrpSpPr>
        <p:grpSpPr>
          <a:xfrm>
            <a:off x="8609142" y="6331133"/>
            <a:ext cx="2248875" cy="307777"/>
            <a:chOff x="531140" y="5589963"/>
            <a:chExt cx="1988307" cy="307777"/>
          </a:xfrm>
        </p:grpSpPr>
        <p:sp>
          <p:nvSpPr>
            <p:cNvPr id="32" name="Rettangolo 39"/>
            <p:cNvSpPr/>
            <p:nvPr/>
          </p:nvSpPr>
          <p:spPr>
            <a:xfrm>
              <a:off x="531140" y="5646198"/>
              <a:ext cx="627073" cy="19530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asellaDiTesto 40"/>
            <p:cNvSpPr txBox="1"/>
            <p:nvPr/>
          </p:nvSpPr>
          <p:spPr>
            <a:xfrm>
              <a:off x="1276574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PB SOLDERING</a:t>
              </a:r>
              <a:endParaRPr lang="en-US" sz="1400" dirty="0"/>
            </a:p>
          </p:txBody>
        </p:sp>
      </p:grpSp>
      <p:grpSp>
        <p:nvGrpSpPr>
          <p:cNvPr id="34" name="Gruppo 22"/>
          <p:cNvGrpSpPr/>
          <p:nvPr/>
        </p:nvGrpSpPr>
        <p:grpSpPr>
          <a:xfrm>
            <a:off x="2941482" y="5983981"/>
            <a:ext cx="1501846" cy="307777"/>
            <a:chOff x="531140" y="5589963"/>
            <a:chExt cx="2096651" cy="307777"/>
          </a:xfrm>
        </p:grpSpPr>
        <p:sp>
          <p:nvSpPr>
            <p:cNvPr id="35" name="Rettangolo 20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asellaDiTesto 21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TAB CUT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58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49388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Assembly procedure 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– Timing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19"/>
          <p:cNvGrpSpPr/>
          <p:nvPr/>
        </p:nvGrpSpPr>
        <p:grpSpPr>
          <a:xfrm>
            <a:off x="2254587" y="1160822"/>
            <a:ext cx="9179381" cy="406071"/>
            <a:chOff x="217374" y="1533216"/>
            <a:chExt cx="8157236" cy="541426"/>
          </a:xfrm>
        </p:grpSpPr>
        <p:sp>
          <p:nvSpPr>
            <p:cNvPr id="8" name="Right Arrow 21"/>
            <p:cNvSpPr/>
            <p:nvPr/>
          </p:nvSpPr>
          <p:spPr>
            <a:xfrm>
              <a:off x="217374" y="1533216"/>
              <a:ext cx="8157236" cy="389025"/>
            </a:xfrm>
            <a:prstGeom prst="rightArrow">
              <a:avLst>
                <a:gd name="adj1" fmla="val 50000"/>
                <a:gd name="adj2" fmla="val 12058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22"/>
            <p:cNvGrpSpPr/>
            <p:nvPr/>
          </p:nvGrpSpPr>
          <p:grpSpPr>
            <a:xfrm>
              <a:off x="320340" y="1533216"/>
              <a:ext cx="384886" cy="541426"/>
              <a:chOff x="320340" y="1533216"/>
              <a:chExt cx="384886" cy="541426"/>
            </a:xfrm>
          </p:grpSpPr>
          <p:sp>
            <p:nvSpPr>
              <p:cNvPr id="10" name="Rectangle 23"/>
              <p:cNvSpPr/>
              <p:nvPr/>
            </p:nvSpPr>
            <p:spPr>
              <a:xfrm>
                <a:off x="320340" y="1533216"/>
                <a:ext cx="57204" cy="492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24"/>
              <p:cNvSpPr/>
              <p:nvPr/>
            </p:nvSpPr>
            <p:spPr>
              <a:xfrm>
                <a:off x="484181" y="1582638"/>
                <a:ext cx="57204" cy="492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25"/>
              <p:cNvSpPr/>
              <p:nvPr/>
            </p:nvSpPr>
            <p:spPr>
              <a:xfrm>
                <a:off x="648022" y="1574850"/>
                <a:ext cx="57204" cy="492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3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929548"/>
              </p:ext>
            </p:extLst>
          </p:nvPr>
        </p:nvGraphicFramePr>
        <p:xfrm>
          <a:off x="2164923" y="853668"/>
          <a:ext cx="9735378" cy="1943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438"/>
                <a:gridCol w="374438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748875"/>
                <a:gridCol w="374438"/>
                <a:gridCol w="374438"/>
                <a:gridCol w="374438"/>
                <a:gridCol w="374438"/>
              </a:tblGrid>
              <a:tr h="19431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8:00</a:t>
                      </a:r>
                      <a:endParaRPr lang="en-US" sz="8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9:00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10:00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11:00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12:00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13:00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14:00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15:00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16:00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17:00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837856"/>
              </p:ext>
            </p:extLst>
          </p:nvPr>
        </p:nvGraphicFramePr>
        <p:xfrm>
          <a:off x="2863650" y="1046515"/>
          <a:ext cx="7488800" cy="204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  <a:gridCol w="374440"/>
              </a:tblGrid>
              <a:tr h="102448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2448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T="34291" marB="3429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grpSp>
        <p:nvGrpSpPr>
          <p:cNvPr id="15" name="Gruppo 22"/>
          <p:cNvGrpSpPr/>
          <p:nvPr/>
        </p:nvGrpSpPr>
        <p:grpSpPr>
          <a:xfrm>
            <a:off x="4950617" y="5983981"/>
            <a:ext cx="1501846" cy="307777"/>
            <a:chOff x="531140" y="5589963"/>
            <a:chExt cx="2096651" cy="307777"/>
          </a:xfrm>
        </p:grpSpPr>
        <p:sp>
          <p:nvSpPr>
            <p:cNvPr id="16" name="Rettangolo 20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21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GLUING</a:t>
              </a:r>
            </a:p>
          </p:txBody>
        </p:sp>
      </p:grpSp>
      <p:grpSp>
        <p:nvGrpSpPr>
          <p:cNvPr id="18" name="Gruppo 23"/>
          <p:cNvGrpSpPr/>
          <p:nvPr/>
        </p:nvGrpSpPr>
        <p:grpSpPr>
          <a:xfrm>
            <a:off x="6560767" y="5982493"/>
            <a:ext cx="1501846" cy="307777"/>
            <a:chOff x="531140" y="5589963"/>
            <a:chExt cx="2096651" cy="307777"/>
          </a:xfrm>
        </p:grpSpPr>
        <p:sp>
          <p:nvSpPr>
            <p:cNvPr id="19" name="Rettangolo 24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sellaDiTesto 25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CURING</a:t>
              </a:r>
            </a:p>
          </p:txBody>
        </p:sp>
      </p:grpSp>
      <p:grpSp>
        <p:nvGrpSpPr>
          <p:cNvPr id="21" name="Gruppo 26"/>
          <p:cNvGrpSpPr/>
          <p:nvPr/>
        </p:nvGrpSpPr>
        <p:grpSpPr>
          <a:xfrm>
            <a:off x="8100853" y="5983981"/>
            <a:ext cx="1501846" cy="307777"/>
            <a:chOff x="531140" y="5589963"/>
            <a:chExt cx="2096651" cy="307777"/>
          </a:xfrm>
        </p:grpSpPr>
        <p:sp>
          <p:nvSpPr>
            <p:cNvPr id="22" name="Rettangolo 27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sellaDiTesto 28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TEST</a:t>
              </a:r>
            </a:p>
          </p:txBody>
        </p:sp>
      </p:grpSp>
      <p:grpSp>
        <p:nvGrpSpPr>
          <p:cNvPr id="25" name="Gruppo 32"/>
          <p:cNvGrpSpPr/>
          <p:nvPr/>
        </p:nvGrpSpPr>
        <p:grpSpPr>
          <a:xfrm>
            <a:off x="3062881" y="6251985"/>
            <a:ext cx="2993886" cy="307777"/>
            <a:chOff x="531140" y="5567762"/>
            <a:chExt cx="1854567" cy="307777"/>
          </a:xfrm>
        </p:grpSpPr>
        <p:sp>
          <p:nvSpPr>
            <p:cNvPr id="26" name="Rettangolo 33"/>
            <p:cNvSpPr/>
            <p:nvPr/>
          </p:nvSpPr>
          <p:spPr>
            <a:xfrm>
              <a:off x="531140" y="5646198"/>
              <a:ext cx="599747" cy="195309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asellaDiTesto 34"/>
            <p:cNvSpPr txBox="1"/>
            <p:nvPr/>
          </p:nvSpPr>
          <p:spPr>
            <a:xfrm>
              <a:off x="1142834" y="5567762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MOD. INTECONNECTION </a:t>
              </a:r>
            </a:p>
          </p:txBody>
        </p:sp>
      </p:grpSp>
      <p:grpSp>
        <p:nvGrpSpPr>
          <p:cNvPr id="28" name="Gruppo 35"/>
          <p:cNvGrpSpPr/>
          <p:nvPr/>
        </p:nvGrpSpPr>
        <p:grpSpPr>
          <a:xfrm>
            <a:off x="6431505" y="6308218"/>
            <a:ext cx="2001194" cy="307777"/>
            <a:chOff x="531140" y="5589963"/>
            <a:chExt cx="2096651" cy="307777"/>
          </a:xfrm>
        </p:grpSpPr>
        <p:sp>
          <p:nvSpPr>
            <p:cNvPr id="29" name="Rettangolo 36"/>
            <p:cNvSpPr/>
            <p:nvPr/>
          </p:nvSpPr>
          <p:spPr>
            <a:xfrm>
              <a:off x="531140" y="5646198"/>
              <a:ext cx="627073" cy="195309"/>
            </a:xfrm>
            <a:prstGeom prst="rect">
              <a:avLst/>
            </a:prstGeom>
            <a:solidFill>
              <a:srgbClr val="3FCDC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asellaDiTesto 37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MET. SURVEY</a:t>
              </a:r>
            </a:p>
          </p:txBody>
        </p:sp>
      </p:grpSp>
      <p:grpSp>
        <p:nvGrpSpPr>
          <p:cNvPr id="31" name="Gruppo 38"/>
          <p:cNvGrpSpPr/>
          <p:nvPr/>
        </p:nvGrpSpPr>
        <p:grpSpPr>
          <a:xfrm>
            <a:off x="8609142" y="6331133"/>
            <a:ext cx="2248875" cy="307777"/>
            <a:chOff x="531140" y="5589963"/>
            <a:chExt cx="1988307" cy="307777"/>
          </a:xfrm>
        </p:grpSpPr>
        <p:sp>
          <p:nvSpPr>
            <p:cNvPr id="32" name="Rettangolo 39"/>
            <p:cNvSpPr/>
            <p:nvPr/>
          </p:nvSpPr>
          <p:spPr>
            <a:xfrm>
              <a:off x="531140" y="5646198"/>
              <a:ext cx="627073" cy="19530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asellaDiTesto 40"/>
            <p:cNvSpPr txBox="1"/>
            <p:nvPr/>
          </p:nvSpPr>
          <p:spPr>
            <a:xfrm>
              <a:off x="1276574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PB SOLDERING</a:t>
              </a:r>
              <a:endParaRPr lang="en-US" sz="1400" dirty="0"/>
            </a:p>
          </p:txBody>
        </p:sp>
      </p:grpSp>
      <p:grpSp>
        <p:nvGrpSpPr>
          <p:cNvPr id="34" name="Gruppo 22"/>
          <p:cNvGrpSpPr/>
          <p:nvPr/>
        </p:nvGrpSpPr>
        <p:grpSpPr>
          <a:xfrm>
            <a:off x="2941482" y="5983981"/>
            <a:ext cx="1501846" cy="307777"/>
            <a:chOff x="531140" y="5589963"/>
            <a:chExt cx="2096651" cy="307777"/>
          </a:xfrm>
        </p:grpSpPr>
        <p:sp>
          <p:nvSpPr>
            <p:cNvPr id="35" name="Rettangolo 20"/>
            <p:cNvSpPr/>
            <p:nvPr/>
          </p:nvSpPr>
          <p:spPr>
            <a:xfrm>
              <a:off x="531140" y="5646198"/>
              <a:ext cx="853777" cy="19530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asellaDiTesto 21"/>
            <p:cNvSpPr txBox="1"/>
            <p:nvPr/>
          </p:nvSpPr>
          <p:spPr>
            <a:xfrm>
              <a:off x="1384918" y="5589963"/>
              <a:ext cx="1242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TAB CUT</a:t>
              </a: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51637"/>
              </p:ext>
            </p:extLst>
          </p:nvPr>
        </p:nvGraphicFramePr>
        <p:xfrm>
          <a:off x="596385" y="1534750"/>
          <a:ext cx="10807700" cy="4328160"/>
        </p:xfrm>
        <a:graphic>
          <a:graphicData uri="http://schemas.openxmlformats.org/drawingml/2006/table">
            <a:tbl>
              <a:tblPr firstRow="1" bandRow="1"/>
              <a:tblGrid>
                <a:gridCol w="673100"/>
                <a:gridCol w="13843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  <a:gridCol w="673100"/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HS2 ALIGNMENT UNDER SPACE FRAME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METROLOGIC SURVAY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F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lgDashDot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 BUS SOLDERING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STAVE TEST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STAVE TEST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STAVE TEST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 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TEST STATION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STAVE  PACKAGING AND SHIPPING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06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753320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Construction site preparation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7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21176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OB stave assembly will take place in 5 sites: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Torino (IT): responsible for Stave assembly procedure and tooling development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err="1" smtClean="0">
                <a:solidFill>
                  <a:srgbClr val="4F81BD"/>
                </a:solidFill>
                <a:cs typeface="Times New Roman"/>
              </a:rPr>
              <a:t>Daresbury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 (UK): OL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LNF (IT): OL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NIKHEF (NL): OL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LBNL (USA): ML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Tooling for OL was designed by INFN Torino and produced by SEL </a:t>
            </a:r>
            <a:r>
              <a:rPr lang="en-GB" sz="2000" dirty="0" err="1" smtClean="0">
                <a:solidFill>
                  <a:srgbClr val="4F81BD"/>
                </a:solidFill>
                <a:cs typeface="Times New Roman"/>
              </a:rPr>
              <a:t>srl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 (IT)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Tooling for ML was designed and produced at LPSC Grenoble (FR)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 smtClean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full set of tools was sent to the OL sites and the laboratories are being prepared for the training phases and for the start of production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Tools for ML sites will be sent to LBNL within middle May. Planarity issues of HS bases were found, these tools are being machined by SEL </a:t>
            </a:r>
            <a:r>
              <a:rPr lang="en-GB" sz="2000" dirty="0" err="1" smtClean="0">
                <a:solidFill>
                  <a:srgbClr val="4F81BD"/>
                </a:solidFill>
                <a:cs typeface="Times New Roman"/>
              </a:rPr>
              <a:t>srl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 to assure the necessary planarity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847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905242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Laboratory readiness and team </a:t>
            </a:r>
            <a:r>
              <a:rPr lang="en-US" sz="28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t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raining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8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80940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Verification 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of the laboratory 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readiness and extensive 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t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raining of the teams involved in the construction is foreseen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Laboratory readiness: each site will organize a workshop which includes an “hands on session” as soon as the CMM and tools are installed and ready for production.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First workshop will be in LNF May 24-25</a:t>
            </a:r>
            <a:r>
              <a:rPr lang="en-GB" sz="2000" baseline="30000" dirty="0" smtClean="0">
                <a:solidFill>
                  <a:srgbClr val="4F81BD"/>
                </a:solidFill>
                <a:cs typeface="Times New Roman"/>
              </a:rPr>
              <a:t>th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, </a:t>
            </a:r>
            <a:r>
              <a:rPr lang="en-GB" sz="2000" dirty="0" err="1" smtClean="0">
                <a:solidFill>
                  <a:srgbClr val="4F81BD"/>
                </a:solidFill>
                <a:cs typeface="Times New Roman"/>
              </a:rPr>
              <a:t>Daresbury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, </a:t>
            </a:r>
            <a:r>
              <a:rPr lang="en-GB" sz="2000" dirty="0" err="1" smtClean="0">
                <a:solidFill>
                  <a:srgbClr val="4F81BD"/>
                </a:solidFill>
                <a:cs typeface="Times New Roman"/>
              </a:rPr>
              <a:t>Nikhef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 and LBNL will follow. Schedule will be 	defined in the next weeks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Team training: 2 kind of training are foreseen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-</a:t>
            </a:r>
            <a:r>
              <a:rPr lang="en-GB" sz="2000" dirty="0">
                <a:solidFill>
                  <a:srgbClr val="4F81BD"/>
                </a:solidFill>
                <a:cs typeface="Times New Roman"/>
              </a:rPr>
              <a:t> 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assembly tools and procedures: divided in 3 phases</a:t>
            </a: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rgbClr val="4F81BD"/>
                </a:solidFill>
                <a:cs typeface="Times New Roman"/>
              </a:rPr>
              <a:t>	</a:t>
            </a: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- test procedures: based on single chip and HIC test set-up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 smtClean="0">
              <a:solidFill>
                <a:srgbClr val="4F81BD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41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76108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stave assembly – Torino (IT)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9</a:t>
            </a:fld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98611" y="695881"/>
            <a:ext cx="11107168" cy="3786471"/>
          </a:xfrm>
          <a:prstGeom prst="rect">
            <a:avLst/>
          </a:prstGeom>
        </p:spPr>
        <p:txBody>
          <a:bodyPr lIns="121076" tIns="60538" rIns="121076" bIns="6053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The Torino site was equipped with prototype tools and contributed to the development of tools and procedures and to the production of Dummy Staves for mechanical tests and the Stave 0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rgbClr val="4F81BD"/>
              </a:solidFill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Status of the laboratory: </a:t>
            </a:r>
            <a:r>
              <a:rPr lang="en-GB" sz="2000" dirty="0" smtClean="0">
                <a:solidFill>
                  <a:srgbClr val="008000"/>
                </a:solidFill>
                <a:cs typeface="Times New Roman"/>
              </a:rPr>
              <a:t>READY FOR PRODUCTION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assembly procedures: </a:t>
            </a:r>
            <a:r>
              <a:rPr lang="en-GB" sz="2000" dirty="0" smtClean="0">
                <a:solidFill>
                  <a:srgbClr val="008000"/>
                </a:solidFill>
                <a:cs typeface="Times New Roman"/>
              </a:rPr>
              <a:t>DONE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4F81BD"/>
                </a:solidFill>
                <a:cs typeface="Times New Roman"/>
              </a:rPr>
              <a:t>Training on test procedures: </a:t>
            </a:r>
            <a:r>
              <a:rPr lang="en-GB" sz="2000" dirty="0" smtClean="0">
                <a:solidFill>
                  <a:srgbClr val="008000"/>
                </a:solidFill>
                <a:cs typeface="Times New Roman"/>
              </a:rPr>
              <a:t>DONE</a:t>
            </a:r>
            <a:endParaRPr lang="en-GB" sz="2000" dirty="0">
              <a:solidFill>
                <a:srgbClr val="008000"/>
              </a:solidFill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324" y="3003176"/>
            <a:ext cx="400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Clean Room space </a:t>
            </a:r>
            <a:r>
              <a:rPr lang="en-US" sz="1800" b="1" dirty="0" smtClean="0">
                <a:solidFill>
                  <a:srgbClr val="376092"/>
                </a:solidFill>
              </a:rPr>
              <a:t>optimized 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376092"/>
                </a:solidFill>
              </a:rPr>
              <a:t>Plants: </a:t>
            </a:r>
          </a:p>
          <a:p>
            <a:pPr lvl="1"/>
            <a:r>
              <a:rPr lang="en-US" sz="1800" b="1" dirty="0" smtClean="0">
                <a:solidFill>
                  <a:srgbClr val="376092"/>
                </a:solidFill>
              </a:rPr>
              <a:t>Vacuum</a:t>
            </a:r>
            <a:endParaRPr lang="en-US" sz="1800" b="1" dirty="0">
              <a:solidFill>
                <a:srgbClr val="376092"/>
              </a:solidFill>
            </a:endParaRPr>
          </a:p>
          <a:p>
            <a:pPr lvl="1"/>
            <a:r>
              <a:rPr lang="en-US" sz="1800" b="1" dirty="0">
                <a:solidFill>
                  <a:srgbClr val="376092"/>
                </a:solidFill>
              </a:rPr>
              <a:t>Compressed </a:t>
            </a:r>
            <a:r>
              <a:rPr lang="en-US" sz="1800" b="1" dirty="0" smtClean="0">
                <a:solidFill>
                  <a:srgbClr val="376092"/>
                </a:solidFill>
              </a:rPr>
              <a:t>air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Mitutoyo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Crysta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Apex S 9206: operational </a:t>
            </a:r>
            <a:endParaRPr lang="en-US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ll jigs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installed and ready</a:t>
            </a:r>
          </a:p>
          <a:p>
            <a:endParaRPr lang="en-US" sz="1800" dirty="0"/>
          </a:p>
        </p:txBody>
      </p:sp>
      <p:pic>
        <p:nvPicPr>
          <p:cNvPr id="8" name="Picture 7" descr="IMG_20170221_10062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 r="18885"/>
          <a:stretch/>
        </p:blipFill>
        <p:spPr>
          <a:xfrm>
            <a:off x="5588393" y="2051188"/>
            <a:ext cx="5259660" cy="41258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13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4760</TotalTime>
  <Words>1459</Words>
  <Application>Microsoft Macintosh PowerPoint</Application>
  <PresentationFormat>Custom</PresentationFormat>
  <Paragraphs>420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OB Stave construction organization and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luciano musa</dc:creator>
  <cp:lastModifiedBy>Stefania Beolè</cp:lastModifiedBy>
  <cp:revision>276</cp:revision>
  <dcterms:created xsi:type="dcterms:W3CDTF">2017-04-19T10:51:49Z</dcterms:created>
  <dcterms:modified xsi:type="dcterms:W3CDTF">2017-04-26T12:41:33Z</dcterms:modified>
</cp:coreProperties>
</file>