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284" r:id="rId2"/>
    <p:sldId id="296" r:id="rId3"/>
    <p:sldId id="259" r:id="rId4"/>
    <p:sldId id="291" r:id="rId5"/>
    <p:sldId id="311" r:id="rId6"/>
    <p:sldId id="297" r:id="rId7"/>
    <p:sldId id="268" r:id="rId8"/>
    <p:sldId id="290" r:id="rId9"/>
    <p:sldId id="294" r:id="rId10"/>
    <p:sldId id="327" r:id="rId11"/>
    <p:sldId id="310" r:id="rId12"/>
    <p:sldId id="260" r:id="rId13"/>
    <p:sldId id="313" r:id="rId14"/>
    <p:sldId id="312" r:id="rId15"/>
    <p:sldId id="329" r:id="rId16"/>
    <p:sldId id="328" r:id="rId17"/>
    <p:sldId id="316" r:id="rId18"/>
    <p:sldId id="306" r:id="rId19"/>
    <p:sldId id="308" r:id="rId20"/>
    <p:sldId id="326" r:id="rId21"/>
    <p:sldId id="321" r:id="rId22"/>
    <p:sldId id="317" r:id="rId23"/>
    <p:sldId id="318" r:id="rId24"/>
    <p:sldId id="267" r:id="rId25"/>
    <p:sldId id="282" r:id="rId26"/>
    <p:sldId id="275" r:id="rId27"/>
    <p:sldId id="325" r:id="rId28"/>
    <p:sldId id="295" r:id="rId29"/>
    <p:sldId id="330" r:id="rId30"/>
    <p:sldId id="309" r:id="rId31"/>
    <p:sldId id="30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1" d="100"/>
          <a:sy n="61" d="100"/>
        </p:scale>
        <p:origin x="1430" y="28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514D8-FE9B-8A47-BEFF-0CE2C05AB61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43496-15F2-434F-9BFA-18D59D00A3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94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BED37-D34E-4E47-9BA9-CC16440F6D6F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A218B-9FB6-E74B-AA45-F92BC44FC22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66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A218B-9FB6-E74B-AA45-F92BC44FC2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28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170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775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659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92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360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21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kumimoji="0" lang="it-IT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Click to edit Master text styles</a:t>
            </a:r>
          </a:p>
          <a:p>
            <a:pPr lvl="1" eaLnBrk="1" latinLnBrk="0" hangingPunct="1"/>
            <a:r>
              <a:rPr lang="it-IT"/>
              <a:t>Second level</a:t>
            </a:r>
          </a:p>
          <a:p>
            <a:pPr lvl="2" eaLnBrk="1" latinLnBrk="0" hangingPunct="1"/>
            <a:r>
              <a:rPr lang="it-IT"/>
              <a:t>Third level</a:t>
            </a:r>
          </a:p>
          <a:p>
            <a:pPr lvl="3" eaLnBrk="1" latinLnBrk="0" hangingPunct="1"/>
            <a:r>
              <a:rPr lang="it-IT"/>
              <a:t>Fourth level</a:t>
            </a:r>
          </a:p>
          <a:p>
            <a:pPr lvl="4" eaLnBrk="1" latinLnBrk="0" hangingPunct="1"/>
            <a:r>
              <a:rPr lang="it-IT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8E25-CACF-8542-892F-537B4474BF31}" type="datetime1">
              <a:rPr lang="en-US" smtClean="0"/>
              <a:t>4/20/2017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201811" y="6486299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8107BC8-D185-FE48-A3E5-2DB80D04A5FF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ADE0-9D79-4745-BB27-9D41AB256740}" type="datetime1">
              <a:rPr lang="en-US" smtClean="0"/>
              <a:t>4/20/2017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8107BC8-D185-FE48-A3E5-2DB80D04A5FF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222035"/>
            <a:ext cx="8686800" cy="841248"/>
          </a:xfrm>
        </p:spPr>
        <p:txBody>
          <a:bodyPr/>
          <a:lstStyle/>
          <a:p>
            <a:r>
              <a:rPr kumimoji="0" lang="it-IT"/>
              <a:t>Click to edit Master title style</a:t>
            </a:r>
            <a:endParaRPr kumimoji="0"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Click to edit Master text styles</a:t>
            </a:r>
          </a:p>
          <a:p>
            <a:pPr lvl="1" eaLnBrk="1" latinLnBrk="0" hangingPunct="1"/>
            <a:r>
              <a:rPr lang="it-IT"/>
              <a:t>Second level</a:t>
            </a:r>
          </a:p>
          <a:p>
            <a:pPr lvl="2" eaLnBrk="1" latinLnBrk="0" hangingPunct="1"/>
            <a:r>
              <a:rPr lang="it-IT"/>
              <a:t>Third level</a:t>
            </a:r>
          </a:p>
          <a:p>
            <a:pPr lvl="3" eaLnBrk="1" latinLnBrk="0" hangingPunct="1"/>
            <a:r>
              <a:rPr lang="it-IT"/>
              <a:t>Fourth level</a:t>
            </a:r>
          </a:p>
          <a:p>
            <a:pPr lvl="4" eaLnBrk="1" latinLnBrk="0" hangingPunct="1"/>
            <a:r>
              <a:rPr lang="it-IT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Click to edit Master text styles</a:t>
            </a:r>
          </a:p>
          <a:p>
            <a:pPr lvl="1" eaLnBrk="1" latinLnBrk="0" hangingPunct="1"/>
            <a:r>
              <a:rPr lang="it-IT"/>
              <a:t>Second level</a:t>
            </a:r>
          </a:p>
          <a:p>
            <a:pPr lvl="2" eaLnBrk="1" latinLnBrk="0" hangingPunct="1"/>
            <a:r>
              <a:rPr lang="it-IT"/>
              <a:t>Third level</a:t>
            </a:r>
          </a:p>
          <a:p>
            <a:pPr lvl="3" eaLnBrk="1" latinLnBrk="0" hangingPunct="1"/>
            <a:r>
              <a:rPr lang="it-IT"/>
              <a:t>Fourth level</a:t>
            </a:r>
          </a:p>
          <a:p>
            <a:pPr lvl="4" eaLnBrk="1" latinLnBrk="0" hangingPunct="1"/>
            <a:r>
              <a:rPr lang="it-IT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16AC-5F04-3E4C-9EAC-156D0728FBCD}" type="datetime1">
              <a:rPr lang="en-US" smtClean="0"/>
              <a:t>4/20/2017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198518"/>
            <a:ext cx="8686800" cy="841248"/>
          </a:xfrm>
        </p:spPr>
        <p:txBody>
          <a:bodyPr/>
          <a:lstStyle/>
          <a:p>
            <a:r>
              <a:rPr kumimoji="0" lang="it-IT"/>
              <a:t>Click to edit Master title style</a:t>
            </a:r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BB3FB-52C7-554D-893F-D93E51AA8216}" type="datetime1">
              <a:rPr lang="en-US" smtClean="0"/>
              <a:t>4/20/2017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Click to edit Master text styles</a:t>
            </a:r>
          </a:p>
          <a:p>
            <a:pPr lvl="1" eaLnBrk="1" latinLnBrk="0" hangingPunct="1"/>
            <a:r>
              <a:rPr kumimoji="0" lang="it-IT"/>
              <a:t>Second level</a:t>
            </a:r>
          </a:p>
          <a:p>
            <a:pPr lvl="2" eaLnBrk="1" latinLnBrk="0" hangingPunct="1"/>
            <a:r>
              <a:rPr kumimoji="0" lang="it-IT"/>
              <a:t>Third level</a:t>
            </a:r>
          </a:p>
          <a:p>
            <a:pPr lvl="3" eaLnBrk="1" latinLnBrk="0" hangingPunct="1"/>
            <a:r>
              <a:rPr kumimoji="0" lang="it-IT"/>
              <a:t>Fourth level</a:t>
            </a:r>
          </a:p>
          <a:p>
            <a:pPr lvl="4" eaLnBrk="1" latinLnBrk="0" hangingPunct="1"/>
            <a:r>
              <a:rPr kumimoji="0" lang="it-IT"/>
              <a:t>Fifth level</a:t>
            </a:r>
            <a:endParaRPr kumimoji="0"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899355" y="6475236"/>
            <a:ext cx="19304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5019D8-BF0C-8D4D-BD7B-7B17A291C0D0}" type="datetime1">
              <a:rPr lang="en-US" smtClean="0"/>
              <a:t>4/20/2017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590800" y="6477000"/>
            <a:ext cx="4114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212698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Click to edit Master title style</a:t>
            </a:r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4" name="Picture 13" descr="alice-logo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817" y="20320"/>
            <a:ext cx="682447" cy="93091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8107BC8-D185-FE48-A3E5-2DB80D04A5FF}" type="slidenum">
              <a:rPr lang="en-US" smtClean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accent6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rgbClr val="FF0000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4" Type="http://schemas.openxmlformats.org/officeDocument/2006/relationships/image" Target="../media/image28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100" y="1993170"/>
            <a:ext cx="1440000" cy="14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880" y="1273170"/>
            <a:ext cx="1728240" cy="720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950" y="540455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PRR – 27 April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500" y="3620672"/>
            <a:ext cx="7201000" cy="1783877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pPr algn="ctr"/>
            <a:r>
              <a:rPr lang="en-US" sz="4000" dirty="0"/>
              <a:t>OB FPC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0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FPC TYPE B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2586" y="1205829"/>
            <a:ext cx="4408394" cy="29821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r>
              <a:rPr lang="it-IT" sz="2000" dirty="0" smtClean="0"/>
              <a:t>A </a:t>
            </a:r>
            <a:r>
              <a:rPr lang="it-IT" sz="2000" dirty="0" err="1" smtClean="0"/>
              <a:t>dedicated</a:t>
            </a:r>
            <a:r>
              <a:rPr lang="it-IT" sz="2000" dirty="0" smtClean="0"/>
              <a:t> </a:t>
            </a:r>
            <a:r>
              <a:rPr lang="it-IT" sz="2000" dirty="0" err="1" smtClean="0"/>
              <a:t>version</a:t>
            </a:r>
            <a:r>
              <a:rPr lang="it-IT" sz="2000" dirty="0" smtClean="0"/>
              <a:t> of the FPC </a:t>
            </a:r>
            <a:r>
              <a:rPr lang="it-IT" sz="2000" dirty="0" err="1" smtClean="0"/>
              <a:t>was</a:t>
            </a:r>
            <a:r>
              <a:rPr lang="it-IT" sz="2000" dirty="0" smtClean="0"/>
              <a:t> </a:t>
            </a:r>
            <a:r>
              <a:rPr lang="it-IT" sz="2000" dirty="0" err="1" smtClean="0"/>
              <a:t>necessary</a:t>
            </a:r>
            <a:r>
              <a:rPr lang="it-IT" sz="2000" dirty="0" smtClean="0"/>
              <a:t> for the</a:t>
            </a:r>
            <a:r>
              <a:rPr lang="en-US" sz="2000" dirty="0" smtClean="0"/>
              <a:t> </a:t>
            </a:r>
            <a:r>
              <a:rPr lang="en-US" sz="2000" b="1" dirty="0"/>
              <a:t>first</a:t>
            </a:r>
            <a:r>
              <a:rPr lang="en-US" sz="2000" dirty="0"/>
              <a:t> module of the Half-Stave</a:t>
            </a:r>
            <a:r>
              <a:rPr lang="it-IT" sz="2000" dirty="0" smtClean="0"/>
              <a:t>  </a:t>
            </a:r>
            <a:r>
              <a:rPr lang="en-US" sz="2000" dirty="0"/>
              <a:t>to allow reliable and safe </a:t>
            </a:r>
            <a:r>
              <a:rPr lang="en-US" sz="2000" dirty="0" smtClean="0"/>
              <a:t>connection </a:t>
            </a:r>
            <a:r>
              <a:rPr lang="it-IT" sz="2000" dirty="0" smtClean="0"/>
              <a:t>to the </a:t>
            </a:r>
            <a:r>
              <a:rPr lang="it-IT" sz="2000" dirty="0" err="1" smtClean="0"/>
              <a:t>external</a:t>
            </a:r>
            <a:r>
              <a:rPr lang="it-IT" sz="2000" dirty="0" smtClean="0"/>
              <a:t> </a:t>
            </a:r>
            <a:r>
              <a:rPr lang="it-IT" sz="2000" dirty="0" err="1" smtClean="0"/>
              <a:t>electronics</a:t>
            </a:r>
            <a:r>
              <a:rPr lang="it-IT" sz="2000" dirty="0"/>
              <a:t>.</a:t>
            </a:r>
            <a:endParaRPr lang="it-IT" sz="2000" dirty="0" smtClean="0"/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The FPC for the first module </a:t>
            </a:r>
            <a:r>
              <a:rPr lang="en-US" sz="2000" dirty="0"/>
              <a:t>of the </a:t>
            </a:r>
            <a:r>
              <a:rPr lang="en-US" sz="2000" dirty="0" smtClean="0"/>
              <a:t>Half-Stave was extended by a few mm.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10</a:t>
            </a:fld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71804" y="2495980"/>
            <a:ext cx="4711319" cy="25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7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FPC extension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92894" y="3984186"/>
            <a:ext cx="6357730" cy="2527266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The extension is needed to transmit data, clock and control to/from the external electronics</a:t>
            </a:r>
          </a:p>
          <a:p>
            <a:r>
              <a:rPr lang="en-GB" dirty="0"/>
              <a:t>One extension for each HS</a:t>
            </a:r>
          </a:p>
          <a:p>
            <a:r>
              <a:rPr lang="en-GB" dirty="0"/>
              <a:t>At the end, 2 Firefly connectors are soldered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288 extensions  + spares needed </a:t>
            </a:r>
          </a:p>
          <a:p>
            <a:r>
              <a:rPr lang="en-GB" dirty="0" smtClean="0"/>
              <a:t>Estimated cost:30KEu; no tendering needed</a:t>
            </a:r>
            <a:endParaRPr lang="en-GB" dirty="0"/>
          </a:p>
          <a:p>
            <a:pPr>
              <a:buFont typeface="Wingdings" panose="05000000000000000000" pitchFamily="2" charset="2"/>
              <a:buChar char="à"/>
            </a:pPr>
            <a:r>
              <a:rPr lang="en-GB" dirty="0" smtClean="0">
                <a:solidFill>
                  <a:srgbClr val="C00000"/>
                </a:solidFill>
                <a:sym typeface="Wingdings" panose="05000000000000000000" pitchFamily="2" charset="2"/>
              </a:rPr>
              <a:t>Prototypes </a:t>
            </a:r>
            <a:r>
              <a:rPr lang="en-GB" dirty="0">
                <a:solidFill>
                  <a:srgbClr val="C00000"/>
                </a:solidFill>
                <a:sym typeface="Wingdings" panose="05000000000000000000" pitchFamily="2" charset="2"/>
              </a:rPr>
              <a:t>designed and </a:t>
            </a:r>
            <a:r>
              <a:rPr lang="en-GB" dirty="0" smtClean="0">
                <a:solidFill>
                  <a:srgbClr val="C00000"/>
                </a:solidFill>
                <a:sym typeface="Wingdings" panose="05000000000000000000" pitchFamily="2" charset="2"/>
              </a:rPr>
              <a:t>produced (</a:t>
            </a:r>
            <a:r>
              <a:rPr lang="en-GB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SwissPCB</a:t>
            </a:r>
            <a:r>
              <a:rPr lang="en-GB" dirty="0" smtClean="0">
                <a:solidFill>
                  <a:srgbClr val="C00000"/>
                </a:solidFill>
                <a:sym typeface="Wingdings" panose="05000000000000000000" pitchFamily="2" charset="2"/>
              </a:rPr>
              <a:t>)</a:t>
            </a:r>
          </a:p>
          <a:p>
            <a:pPr>
              <a:buFont typeface="Wingdings" panose="05000000000000000000" pitchFamily="2" charset="2"/>
              <a:buChar char="à"/>
            </a:pP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11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19469" r="18725"/>
          <a:stretch/>
        </p:blipFill>
        <p:spPr>
          <a:xfrm>
            <a:off x="-58391" y="1000566"/>
            <a:ext cx="2506457" cy="5407113"/>
          </a:xfrm>
          <a:prstGeom prst="rect">
            <a:avLst/>
          </a:prstGeom>
        </p:spPr>
      </p:pic>
      <p:sp>
        <p:nvSpPr>
          <p:cNvPr id="30" name="Freeform: Shape 29"/>
          <p:cNvSpPr/>
          <p:nvPr/>
        </p:nvSpPr>
        <p:spPr>
          <a:xfrm>
            <a:off x="884583" y="1192696"/>
            <a:ext cx="1689652" cy="5526156"/>
          </a:xfrm>
          <a:custGeom>
            <a:avLst/>
            <a:gdLst>
              <a:gd name="connsiteX0" fmla="*/ 0 w 1689652"/>
              <a:gd name="connsiteY0" fmla="*/ 59635 h 5526156"/>
              <a:gd name="connsiteX1" fmla="*/ 1689652 w 1689652"/>
              <a:gd name="connsiteY1" fmla="*/ 5526156 h 5526156"/>
              <a:gd name="connsiteX2" fmla="*/ 1669774 w 1689652"/>
              <a:gd name="connsiteY2" fmla="*/ 0 h 5526156"/>
              <a:gd name="connsiteX3" fmla="*/ 0 w 1689652"/>
              <a:gd name="connsiteY3" fmla="*/ 59635 h 552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9652" h="5526156">
                <a:moveTo>
                  <a:pt x="0" y="59635"/>
                </a:moveTo>
                <a:lnTo>
                  <a:pt x="1689652" y="5526156"/>
                </a:lnTo>
                <a:lnTo>
                  <a:pt x="1669774" y="0"/>
                </a:lnTo>
                <a:lnTo>
                  <a:pt x="0" y="596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392" t="34354" r="3333" b="27014"/>
          <a:stretch/>
        </p:blipFill>
        <p:spPr>
          <a:xfrm rot="10800000" flipH="1">
            <a:off x="2246238" y="1250423"/>
            <a:ext cx="6829970" cy="1663144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8483048" y="1569983"/>
            <a:ext cx="293204" cy="3883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37469" y="1202635"/>
            <a:ext cx="1838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Pads for the connector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 flipV="1">
            <a:off x="2299869" y="2389825"/>
            <a:ext cx="954208" cy="66744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92894" y="2988359"/>
            <a:ext cx="1838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Second column for data, </a:t>
            </a:r>
            <a:r>
              <a:rPr lang="en-GB" dirty="0" err="1">
                <a:solidFill>
                  <a:srgbClr val="00B050"/>
                </a:solidFill>
              </a:rPr>
              <a:t>clk</a:t>
            </a:r>
            <a:r>
              <a:rPr lang="en-GB" dirty="0">
                <a:solidFill>
                  <a:srgbClr val="00B050"/>
                </a:solidFill>
              </a:rPr>
              <a:t>, ctrl transmission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 flipV="1">
            <a:off x="2370486" y="2390601"/>
            <a:ext cx="2044926" cy="60355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08674" y="2948603"/>
            <a:ext cx="1838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Second column for ground transmission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2370486" y="1351392"/>
            <a:ext cx="377536" cy="1744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48022" y="1139672"/>
            <a:ext cx="238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Pads for connection with TAB B FPC</a:t>
            </a:r>
          </a:p>
        </p:txBody>
      </p:sp>
      <p:sp>
        <p:nvSpPr>
          <p:cNvPr id="31" name="Freeform: Shape 30"/>
          <p:cNvSpPr/>
          <p:nvPr/>
        </p:nvSpPr>
        <p:spPr>
          <a:xfrm>
            <a:off x="1669774" y="1232452"/>
            <a:ext cx="1381539" cy="5526157"/>
          </a:xfrm>
          <a:custGeom>
            <a:avLst/>
            <a:gdLst>
              <a:gd name="connsiteX0" fmla="*/ 0 w 1381539"/>
              <a:gd name="connsiteY0" fmla="*/ 4422913 h 5526157"/>
              <a:gd name="connsiteX1" fmla="*/ 337930 w 1381539"/>
              <a:gd name="connsiteY1" fmla="*/ 5526157 h 5526157"/>
              <a:gd name="connsiteX2" fmla="*/ 924339 w 1381539"/>
              <a:gd name="connsiteY2" fmla="*/ 5526157 h 5526157"/>
              <a:gd name="connsiteX3" fmla="*/ 1381539 w 1381539"/>
              <a:gd name="connsiteY3" fmla="*/ 1669774 h 5526157"/>
              <a:gd name="connsiteX4" fmla="*/ 566530 w 1381539"/>
              <a:gd name="connsiteY4" fmla="*/ 1669774 h 5526157"/>
              <a:gd name="connsiteX5" fmla="*/ 576469 w 1381539"/>
              <a:gd name="connsiteY5" fmla="*/ 0 h 5526157"/>
              <a:gd name="connsiteX6" fmla="*/ 0 w 1381539"/>
              <a:gd name="connsiteY6" fmla="*/ 4422913 h 552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539" h="5526157">
                <a:moveTo>
                  <a:pt x="0" y="4422913"/>
                </a:moveTo>
                <a:lnTo>
                  <a:pt x="337930" y="5526157"/>
                </a:lnTo>
                <a:lnTo>
                  <a:pt x="924339" y="5526157"/>
                </a:lnTo>
                <a:lnTo>
                  <a:pt x="1381539" y="1669774"/>
                </a:lnTo>
                <a:lnTo>
                  <a:pt x="566530" y="1669774"/>
                </a:lnTo>
                <a:lnTo>
                  <a:pt x="576469" y="0"/>
                </a:lnTo>
                <a:lnTo>
                  <a:pt x="0" y="4422913"/>
                </a:lnTo>
                <a:close/>
              </a:path>
            </a:pathLst>
          </a:custGeom>
          <a:solidFill>
            <a:srgbClr val="C00000">
              <a:alpha val="2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480929" y="5665304"/>
            <a:ext cx="208721" cy="99413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7232" y="5381791"/>
            <a:ext cx="138400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External electronics</a:t>
            </a:r>
          </a:p>
        </p:txBody>
      </p:sp>
    </p:spTree>
    <p:extLst>
      <p:ext uri="{BB962C8B-B14F-4D97-AF65-F5344CB8AC3E}">
        <p14:creationId xmlns:p14="http://schemas.microsoft.com/office/powerpoint/2010/main" val="165330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FPC </a:t>
            </a:r>
            <a:r>
              <a:rPr lang="en-US" dirty="0" smtClean="0"/>
              <a:t>PROCUREMENT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437" y="370913"/>
            <a:ext cx="7886700" cy="678147"/>
          </a:xfrm>
        </p:spPr>
        <p:txBody>
          <a:bodyPr/>
          <a:lstStyle/>
          <a:p>
            <a:pPr algn="ctr"/>
            <a:r>
              <a:rPr lang="en-GB" dirty="0" smtClean="0"/>
              <a:t>TECHNICAL SPECIFICATIONS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6050" y="3784878"/>
            <a:ext cx="2222500" cy="8298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List of main dimensional requirements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graphicFrame>
        <p:nvGraphicFramePr>
          <p:cNvPr id="12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402380"/>
              </p:ext>
            </p:extLst>
          </p:nvPr>
        </p:nvGraphicFramePr>
        <p:xfrm>
          <a:off x="117265" y="4793687"/>
          <a:ext cx="6238327" cy="17043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74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Central dowel pin hole </a:t>
                      </a: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diameter</a:t>
                      </a:r>
                      <a:r>
                        <a:rPr lang="en-GB" sz="1800" dirty="0" smtClean="0">
                          <a:effectLst/>
                        </a:rPr>
                        <a:t>: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-0,+20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</a:rPr>
                        <a:t>Oblong holes/</a:t>
                      </a:r>
                      <a:r>
                        <a:rPr lang="en-GB" sz="1800" dirty="0" err="1" smtClean="0">
                          <a:effectLst/>
                          <a:latin typeface="+mn-lt"/>
                        </a:rPr>
                        <a:t>vias</a:t>
                      </a:r>
                      <a:r>
                        <a:rPr lang="en-GB" sz="1800" dirty="0" smtClean="0">
                          <a:effectLst/>
                          <a:latin typeface="+mn-lt"/>
                        </a:rPr>
                        <a:t> (major and minor axis)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±50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</a:rPr>
                        <a:t>Strips</a:t>
                      </a:r>
                      <a:r>
                        <a:rPr lang="en-GB" sz="1800" baseline="0" dirty="0" smtClean="0">
                          <a:effectLst/>
                          <a:latin typeface="+mn-lt"/>
                        </a:rPr>
                        <a:t> width, distance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±10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95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Cu thickness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Surface (solder mask) </a:t>
                      </a:r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flatness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±2</a:t>
                      </a:r>
                      <a:endParaRPr lang="en-GB" sz="1800" baseline="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±5</a:t>
                      </a:r>
                      <a:endParaRPr lang="en-GB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2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19074"/>
              </p:ext>
            </p:extLst>
          </p:nvPr>
        </p:nvGraphicFramePr>
        <p:xfrm>
          <a:off x="129791" y="2881612"/>
          <a:ext cx="6226423" cy="189280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7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Distance</a:t>
                      </a:r>
                      <a:r>
                        <a:rPr lang="en-GB" sz="1800" dirty="0">
                          <a:effectLst/>
                        </a:rPr>
                        <a:t> between the centre of the central dowel pin hole and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Required </a:t>
                      </a: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tolerances</a:t>
                      </a:r>
                      <a:r>
                        <a:rPr lang="en-GB" sz="1800" dirty="0">
                          <a:effectLst/>
                        </a:rPr>
                        <a:t> (mm)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Right</a:t>
                      </a:r>
                      <a:r>
                        <a:rPr lang="en-GB" sz="1800" baseline="0" dirty="0" smtClean="0">
                          <a:effectLst/>
                        </a:rPr>
                        <a:t> </a:t>
                      </a:r>
                      <a:r>
                        <a:rPr lang="en-GB" sz="1800" dirty="0" smtClean="0">
                          <a:effectLst/>
                        </a:rPr>
                        <a:t>edge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±25</a:t>
                      </a:r>
                      <a:endParaRPr lang="en-GB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upper and lower edges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±25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Holes </a:t>
                      </a:r>
                      <a:r>
                        <a:rPr lang="en-GB" sz="1800" dirty="0" err="1">
                          <a:effectLst/>
                        </a:rPr>
                        <a:t>center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±50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Pads </a:t>
                      </a:r>
                      <a:r>
                        <a:rPr lang="en-GB" sz="1800" dirty="0" err="1">
                          <a:effectLst/>
                        </a:rPr>
                        <a:t>center</a:t>
                      </a:r>
                      <a:r>
                        <a:rPr lang="en-GB" sz="1800" dirty="0">
                          <a:effectLst/>
                        </a:rPr>
                        <a:t>  (all pads types)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±</a:t>
                      </a:r>
                      <a:r>
                        <a:rPr lang="en-GB" sz="1800" dirty="0" smtClean="0">
                          <a:effectLst/>
                        </a:rPr>
                        <a:t>50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9" name="Straight Arrow Connector 16"/>
          <p:cNvCxnSpPr/>
          <p:nvPr/>
        </p:nvCxnSpPr>
        <p:spPr>
          <a:xfrm>
            <a:off x="5045644" y="7118832"/>
            <a:ext cx="759240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29"/>
          <p:cNvSpPr txBox="1"/>
          <p:nvPr/>
        </p:nvSpPr>
        <p:spPr>
          <a:xfrm>
            <a:off x="9559008" y="6666401"/>
            <a:ext cx="2101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Central dowel pin hole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-207983" y="1090090"/>
            <a:ext cx="7943246" cy="1916984"/>
            <a:chOff x="-207983" y="1090090"/>
            <a:chExt cx="7943246" cy="1916984"/>
          </a:xfrm>
        </p:grpSpPr>
        <p:pic>
          <p:nvPicPr>
            <p:cNvPr id="136" name="Immagine 1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07983" y="1090090"/>
              <a:ext cx="7943246" cy="1916984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0004" y="1128519"/>
              <a:ext cx="743776" cy="386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88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FPC </a:t>
            </a:r>
            <a:r>
              <a:rPr lang="en-GB" dirty="0"/>
              <a:t>prototypes characterization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14</a:t>
            </a:fld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4514" y="1298051"/>
            <a:ext cx="8447808" cy="46702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Companies  </a:t>
            </a:r>
            <a:r>
              <a:rPr lang="en-GB" sz="2400" dirty="0"/>
              <a:t>pre-selection result of a long </a:t>
            </a:r>
            <a:r>
              <a:rPr lang="en-GB" sz="2400" dirty="0" smtClean="0"/>
              <a:t> </a:t>
            </a:r>
            <a:r>
              <a:rPr lang="en-GB" sz="2400" dirty="0"/>
              <a:t>R&amp;D with several companies. </a:t>
            </a:r>
          </a:p>
          <a:p>
            <a:pPr marL="0" indent="0" defTabSz="914400">
              <a:buFont typeface="Wingdings 2"/>
              <a:buNone/>
            </a:pPr>
            <a:r>
              <a:rPr lang="en-GB" sz="2400" b="1" dirty="0" smtClean="0"/>
              <a:t>Main industrial challenges faced:</a:t>
            </a:r>
            <a:endParaRPr lang="en-GB" sz="2400" dirty="0" smtClean="0"/>
          </a:p>
          <a:p>
            <a:pPr defTabSz="914400"/>
            <a:r>
              <a:rPr lang="en-GB" sz="2400" dirty="0" smtClean="0"/>
              <a:t>	</a:t>
            </a:r>
            <a:r>
              <a:rPr lang="en-GB" sz="2400" dirty="0" smtClean="0">
                <a:solidFill>
                  <a:srgbClr val="FF0000"/>
                </a:solidFill>
              </a:rPr>
              <a:t>Dimensional tolerances of structures and circuit</a:t>
            </a:r>
          </a:p>
          <a:p>
            <a:pPr marL="0" indent="0" defTabSz="914400">
              <a:buFont typeface="Wingdings 2"/>
              <a:buNone/>
            </a:pPr>
            <a:r>
              <a:rPr lang="en-GB" sz="2000" dirty="0" smtClean="0"/>
              <a:t>	Tolerance on positi</a:t>
            </a:r>
            <a:r>
              <a:rPr lang="en-GB" sz="2000" dirty="0" smtClean="0">
                <a:solidFill>
                  <a:schemeClr val="tx1"/>
                </a:solidFill>
              </a:rPr>
              <a:t>on of FPC edges and structures </a:t>
            </a:r>
            <a:r>
              <a:rPr lang="en-GB" sz="2000" dirty="0" err="1" smtClean="0">
                <a:solidFill>
                  <a:schemeClr val="tx1"/>
                </a:solidFill>
              </a:rPr>
              <a:t>wrt</a:t>
            </a:r>
            <a:r>
              <a:rPr lang="en-GB" sz="2000" dirty="0" smtClean="0">
                <a:solidFill>
                  <a:schemeClr val="tx1"/>
                </a:solidFill>
              </a:rPr>
              <a:t> reference 	dowel pin hole ~0.2‰</a:t>
            </a:r>
          </a:p>
          <a:p>
            <a:pPr defTabSz="914400"/>
            <a:r>
              <a:rPr lang="en-GB" sz="2400" dirty="0"/>
              <a:t>	</a:t>
            </a:r>
            <a:r>
              <a:rPr lang="en-GB" sz="2400" dirty="0" smtClean="0">
                <a:solidFill>
                  <a:srgbClr val="FF0000"/>
                </a:solidFill>
              </a:rPr>
              <a:t>Surface (</a:t>
            </a:r>
            <a:r>
              <a:rPr lang="en-GB" sz="2400" dirty="0" err="1" smtClean="0">
                <a:solidFill>
                  <a:srgbClr val="FF0000"/>
                </a:solidFill>
              </a:rPr>
              <a:t>soldermask</a:t>
            </a:r>
            <a:r>
              <a:rPr lang="en-GB" sz="2400" dirty="0" smtClean="0">
                <a:solidFill>
                  <a:srgbClr val="FF0000"/>
                </a:solidFill>
              </a:rPr>
              <a:t>)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flatness</a:t>
            </a:r>
            <a:r>
              <a:rPr lang="en-GB" sz="2400" dirty="0">
                <a:solidFill>
                  <a:srgbClr val="FF0000"/>
                </a:solidFill>
              </a:rPr>
              <a:t>: </a:t>
            </a:r>
            <a:r>
              <a:rPr lang="en-GB" sz="2400" dirty="0">
                <a:solidFill>
                  <a:schemeClr val="tx1"/>
                </a:solidFill>
              </a:rPr>
              <a:t>±5</a:t>
            </a:r>
            <a:r>
              <a:rPr lang="en-GB" sz="2400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GB" sz="2400" dirty="0"/>
              <a:t>m 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(crucial for proper </a:t>
            </a:r>
            <a:r>
              <a:rPr lang="en-GB" sz="2400" dirty="0" smtClean="0"/>
              <a:t>	and </a:t>
            </a:r>
            <a:r>
              <a:rPr lang="en-GB" sz="2400" dirty="0"/>
              <a:t>safe HIC </a:t>
            </a:r>
            <a:r>
              <a:rPr lang="en-GB" sz="2400" dirty="0" smtClean="0"/>
              <a:t>gripping</a:t>
            </a:r>
            <a:r>
              <a:rPr lang="en-GB" sz="2400" dirty="0"/>
              <a:t>) </a:t>
            </a:r>
          </a:p>
          <a:p>
            <a:pPr defTabSz="914400"/>
            <a:r>
              <a:rPr lang="en-GB" sz="2400" dirty="0" smtClean="0"/>
              <a:t>	</a:t>
            </a:r>
            <a:r>
              <a:rPr lang="en-GB" sz="2400" dirty="0" smtClean="0">
                <a:solidFill>
                  <a:srgbClr val="FF0000"/>
                </a:solidFill>
              </a:rPr>
              <a:t>Copper thickness tolerance:</a:t>
            </a:r>
            <a:r>
              <a:rPr lang="en-GB" sz="2400" dirty="0" smtClean="0">
                <a:solidFill>
                  <a:schemeClr val="tx1"/>
                </a:solidFill>
              </a:rPr>
              <a:t> (18±2) </a:t>
            </a:r>
            <a:r>
              <a:rPr lang="en-GB" sz="2400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GB" sz="2400" dirty="0" smtClean="0"/>
              <a:t>m</a:t>
            </a:r>
          </a:p>
          <a:p>
            <a:pPr marL="0" indent="0" defTabSz="914400">
              <a:buNone/>
            </a:pPr>
            <a:r>
              <a:rPr lang="en-GB" sz="2000" dirty="0" smtClean="0"/>
              <a:t>Improvements </a:t>
            </a:r>
            <a:r>
              <a:rPr lang="en-GB" sz="2000" dirty="0"/>
              <a:t>with all </a:t>
            </a:r>
            <a:r>
              <a:rPr lang="en-GB" sz="2000" dirty="0" smtClean="0"/>
              <a:t>companies; </a:t>
            </a:r>
            <a:r>
              <a:rPr lang="en-GB" sz="2000" dirty="0" err="1" smtClean="0"/>
              <a:t>SwissPCB</a:t>
            </a:r>
            <a:r>
              <a:rPr lang="en-GB" sz="2000" dirty="0" smtClean="0"/>
              <a:t> </a:t>
            </a:r>
            <a:r>
              <a:rPr lang="en-GB" sz="2000" dirty="0"/>
              <a:t>only company to </a:t>
            </a:r>
            <a:r>
              <a:rPr lang="en-GB" sz="2000" dirty="0" smtClean="0"/>
              <a:t>fulfil </a:t>
            </a:r>
            <a:r>
              <a:rPr lang="en-GB" sz="2000" dirty="0"/>
              <a:t>all requirements (special procedure for guaranteeing uniform </a:t>
            </a:r>
            <a:r>
              <a:rPr lang="en-GB" sz="2000" dirty="0" err="1"/>
              <a:t>soldermask</a:t>
            </a:r>
            <a:r>
              <a:rPr lang="en-GB" sz="2000" dirty="0"/>
              <a:t> thickness)</a:t>
            </a:r>
          </a:p>
          <a:p>
            <a:pPr marL="0" indent="0" defTabSz="914400">
              <a:buFont typeface="Wingdings 2"/>
              <a:buNone/>
            </a:pPr>
            <a:endParaRPr lang="en-GB" sz="2200" dirty="0" smtClean="0"/>
          </a:p>
        </p:txBody>
      </p:sp>
    </p:spTree>
    <p:extLst>
      <p:ext uri="{BB962C8B-B14F-4D97-AF65-F5344CB8AC3E}">
        <p14:creationId xmlns:p14="http://schemas.microsoft.com/office/powerpoint/2010/main" val="37211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94" y="4633029"/>
            <a:ext cx="4341402" cy="222497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15" y="1188873"/>
            <a:ext cx="4286510" cy="211494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FPC prototypes </a:t>
            </a:r>
            <a:r>
              <a:rPr lang="en-GB" sz="2400" dirty="0" smtClean="0"/>
              <a:t>characterization-SOME EXAMPLES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5248" y="1210828"/>
            <a:ext cx="4107607" cy="175976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dirty="0"/>
              <a:t>M</a:t>
            </a:r>
            <a:r>
              <a:rPr lang="en-US" sz="2400" dirty="0" smtClean="0"/>
              <a:t>etrological  tests (by Modus97 company) of all structures of a (</a:t>
            </a:r>
            <a:r>
              <a:rPr lang="en-US" sz="2400" dirty="0" err="1" smtClean="0"/>
              <a:t>SwissPCB</a:t>
            </a:r>
            <a:r>
              <a:rPr lang="en-US" sz="2400" dirty="0" smtClean="0"/>
              <a:t>) prototype FPC 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15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flipH="1">
            <a:off x="8006182" y="5156200"/>
            <a:ext cx="65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4" name="Rettangolo 3"/>
          <p:cNvSpPr/>
          <p:nvPr/>
        </p:nvSpPr>
        <p:spPr>
          <a:xfrm>
            <a:off x="4822564" y="3224429"/>
            <a:ext cx="42125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Holes Position relative to </a:t>
            </a:r>
            <a:r>
              <a:rPr lang="en-US" dirty="0"/>
              <a:t>alignment hole</a:t>
            </a:r>
          </a:p>
          <a:p>
            <a:r>
              <a:rPr lang="en-US" dirty="0" smtClean="0"/>
              <a:t>→</a:t>
            </a:r>
            <a:r>
              <a:rPr lang="en-US" dirty="0" smtClean="0">
                <a:solidFill>
                  <a:srgbClr val="FF0000"/>
                </a:solidFill>
              </a:rPr>
              <a:t>X maximum deviation from nominal position = (-40,+50) </a:t>
            </a:r>
            <a:r>
              <a:rPr lang="en-US" dirty="0" err="1" smtClean="0">
                <a:solidFill>
                  <a:srgbClr val="FF0000"/>
                </a:solidFill>
              </a:rPr>
              <a:t>μm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[</a:t>
            </a:r>
            <a:r>
              <a:rPr lang="en-US" dirty="0" err="1" smtClean="0"/>
              <a:t>tol</a:t>
            </a:r>
            <a:r>
              <a:rPr lang="en-US" dirty="0" smtClean="0"/>
              <a:t>.:</a:t>
            </a:r>
            <a:r>
              <a:rPr lang="en-GB" dirty="0" smtClean="0"/>
              <a:t>± 50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</a:t>
            </a:r>
            <a:r>
              <a:rPr lang="en-US" dirty="0" smtClean="0"/>
              <a:t>]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→ </a:t>
            </a:r>
            <a:r>
              <a:rPr lang="en-US" dirty="0">
                <a:solidFill>
                  <a:srgbClr val="FF0000"/>
                </a:solidFill>
              </a:rPr>
              <a:t>Y maximum deviation from nominal position = </a:t>
            </a:r>
            <a:r>
              <a:rPr lang="en-US" dirty="0" smtClean="0">
                <a:solidFill>
                  <a:srgbClr val="FF0000"/>
                </a:solidFill>
              </a:rPr>
              <a:t>(-10,+25) </a:t>
            </a:r>
            <a:r>
              <a:rPr lang="en-US" dirty="0" err="1" smtClean="0">
                <a:solidFill>
                  <a:srgbClr val="FF0000"/>
                </a:solidFill>
              </a:rPr>
              <a:t>μm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[</a:t>
            </a:r>
            <a:r>
              <a:rPr lang="en-US" dirty="0" err="1" smtClean="0"/>
              <a:t>tol</a:t>
            </a:r>
            <a:r>
              <a:rPr lang="en-US" dirty="0" smtClean="0"/>
              <a:t>.:</a:t>
            </a:r>
            <a:r>
              <a:rPr lang="en-GB" dirty="0"/>
              <a:t>± 50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</a:t>
            </a:r>
            <a:r>
              <a:rPr lang="en-US" dirty="0"/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29600" y="2090711"/>
            <a:ext cx="30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CasellaDiTesto 8"/>
          <p:cNvSpPr txBox="1"/>
          <p:nvPr/>
        </p:nvSpPr>
        <p:spPr>
          <a:xfrm flipH="1">
            <a:off x="61016" y="3049139"/>
            <a:ext cx="4443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Measurement</a:t>
            </a:r>
            <a:r>
              <a:rPr lang="it-IT" sz="2000" dirty="0" smtClean="0"/>
              <a:t> of some </a:t>
            </a:r>
            <a:r>
              <a:rPr lang="it-IT" sz="2000" dirty="0" err="1" smtClean="0"/>
              <a:t>critical</a:t>
            </a:r>
            <a:r>
              <a:rPr lang="it-IT" sz="2000" dirty="0" smtClean="0"/>
              <a:t> </a:t>
            </a:r>
            <a:r>
              <a:rPr lang="it-IT" sz="2000" dirty="0" err="1" smtClean="0"/>
              <a:t>dimensions</a:t>
            </a:r>
            <a:r>
              <a:rPr lang="it-IT" sz="2000" dirty="0" smtClean="0"/>
              <a:t> of a (S.PCB) </a:t>
            </a:r>
            <a:r>
              <a:rPr lang="it-IT" sz="2000" dirty="0" err="1" smtClean="0"/>
              <a:t>prototype</a:t>
            </a:r>
            <a:r>
              <a:rPr lang="it-IT" sz="2000" dirty="0" smtClean="0"/>
              <a:t> FPC</a:t>
            </a:r>
            <a:endParaRPr lang="en-US" sz="2000" dirty="0"/>
          </a:p>
        </p:txBody>
      </p:sp>
      <p:sp>
        <p:nvSpPr>
          <p:cNvPr id="11" name="Rettangolo 10"/>
          <p:cNvSpPr/>
          <p:nvPr/>
        </p:nvSpPr>
        <p:spPr>
          <a:xfrm>
            <a:off x="4791593" y="1089839"/>
            <a:ext cx="4299917" cy="569196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grpSp>
        <p:nvGrpSpPr>
          <p:cNvPr id="22" name="Gruppo 21"/>
          <p:cNvGrpSpPr/>
          <p:nvPr/>
        </p:nvGrpSpPr>
        <p:grpSpPr>
          <a:xfrm>
            <a:off x="103198" y="3848271"/>
            <a:ext cx="4492475" cy="2738611"/>
            <a:chOff x="103198" y="3835571"/>
            <a:chExt cx="4492475" cy="2738611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198" y="3835571"/>
              <a:ext cx="4492475" cy="2738611"/>
            </a:xfrm>
            <a:prstGeom prst="rect">
              <a:avLst/>
            </a:prstGeom>
            <a:effectLst/>
          </p:spPr>
        </p:pic>
        <p:sp>
          <p:nvSpPr>
            <p:cNvPr id="17" name="Rettangolo 16"/>
            <p:cNvSpPr/>
            <p:nvPr/>
          </p:nvSpPr>
          <p:spPr>
            <a:xfrm>
              <a:off x="2800350" y="5743575"/>
              <a:ext cx="749300" cy="212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5925" y="5730147"/>
              <a:ext cx="646323" cy="288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10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/>
          <p:cNvGrpSpPr/>
          <p:nvPr/>
        </p:nvGrpSpPr>
        <p:grpSpPr>
          <a:xfrm>
            <a:off x="3870525" y="2913525"/>
            <a:ext cx="5160501" cy="1754306"/>
            <a:chOff x="3717312" y="3030515"/>
            <a:chExt cx="5160501" cy="1754306"/>
          </a:xfrm>
        </p:grpSpPr>
        <p:pic>
          <p:nvPicPr>
            <p:cNvPr id="33" name="Immagin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2385" y="3030515"/>
              <a:ext cx="4985428" cy="1754306"/>
            </a:xfrm>
            <a:prstGeom prst="rect">
              <a:avLst/>
            </a:prstGeom>
          </p:spPr>
        </p:pic>
        <p:sp>
          <p:nvSpPr>
            <p:cNvPr id="34" name="Rettangolo 33"/>
            <p:cNvSpPr/>
            <p:nvPr/>
          </p:nvSpPr>
          <p:spPr>
            <a:xfrm>
              <a:off x="3717312" y="3044599"/>
              <a:ext cx="791188" cy="1708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05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en-GB" sz="105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05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GB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en-GB" sz="105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05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05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GB" sz="105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75 </a:t>
              </a:r>
              <a:r>
                <a:rPr lang="en-GB" sz="105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05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05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05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GB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en-GB" sz="10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GB" sz="105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en-GB" sz="105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437" y="0"/>
            <a:ext cx="7886700" cy="1325563"/>
          </a:xfrm>
        </p:spPr>
        <p:txBody>
          <a:bodyPr/>
          <a:lstStyle/>
          <a:p>
            <a:pPr algn="ctr"/>
            <a:r>
              <a:rPr lang="en-GB" dirty="0" smtClean="0"/>
              <a:t>FPC prototypes characterization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2149" y="1398693"/>
            <a:ext cx="3017451" cy="112221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400" dirty="0" smtClean="0"/>
              <a:t>Solder mask thickness guarantees good planarity also in regions </a:t>
            </a:r>
            <a:r>
              <a:rPr lang="en-GB" sz="2400" smtClean="0"/>
              <a:t>around strips</a:t>
            </a:r>
            <a:endParaRPr lang="en-GB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16</a:t>
            </a:fld>
            <a:endParaRPr lang="en-GB"/>
          </a:p>
        </p:txBody>
      </p:sp>
      <p:grpSp>
        <p:nvGrpSpPr>
          <p:cNvPr id="28" name="Gruppo 27"/>
          <p:cNvGrpSpPr/>
          <p:nvPr/>
        </p:nvGrpSpPr>
        <p:grpSpPr>
          <a:xfrm>
            <a:off x="159943" y="1322503"/>
            <a:ext cx="4532707" cy="1347699"/>
            <a:chOff x="555731" y="1344526"/>
            <a:chExt cx="3906237" cy="1547205"/>
          </a:xfrm>
        </p:grpSpPr>
        <p:grpSp>
          <p:nvGrpSpPr>
            <p:cNvPr id="21" name="Gruppo 20"/>
            <p:cNvGrpSpPr/>
            <p:nvPr/>
          </p:nvGrpSpPr>
          <p:grpSpPr>
            <a:xfrm>
              <a:off x="1267142" y="1344526"/>
              <a:ext cx="3194826" cy="1547205"/>
              <a:chOff x="541984" y="1521764"/>
              <a:chExt cx="2607310" cy="1197051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84" y="1521764"/>
                <a:ext cx="2607310" cy="1197051"/>
              </a:xfrm>
              <a:prstGeom prst="rect">
                <a:avLst/>
              </a:prstGeom>
            </p:spPr>
          </p:pic>
          <p:sp>
            <p:nvSpPr>
              <p:cNvPr id="13" name="CasellaDiTesto 12"/>
              <p:cNvSpPr txBox="1"/>
              <p:nvPr/>
            </p:nvSpPr>
            <p:spPr>
              <a:xfrm>
                <a:off x="963528" y="2365032"/>
                <a:ext cx="859531" cy="154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>
                    <a:solidFill>
                      <a:srgbClr val="FFFF00"/>
                    </a:solidFill>
                  </a:rPr>
                  <a:t>←</a:t>
                </a:r>
                <a:r>
                  <a:rPr lang="en-US" sz="700" dirty="0" err="1" smtClean="0">
                    <a:solidFill>
                      <a:srgbClr val="FFFF00"/>
                    </a:solidFill>
                  </a:rPr>
                  <a:t>Soldermask</a:t>
                </a:r>
                <a:r>
                  <a:rPr lang="en-US" sz="700" dirty="0" smtClean="0">
                    <a:solidFill>
                      <a:srgbClr val="FFFF00"/>
                    </a:solidFill>
                  </a:rPr>
                  <a:t> →</a:t>
                </a:r>
                <a:endParaRPr lang="en-US" sz="7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>
                <a:off x="1981192" y="1946386"/>
                <a:ext cx="683152" cy="154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solidFill>
                      <a:srgbClr val="FFFF00"/>
                    </a:solidFill>
                  </a:rPr>
                  <a:t>←</a:t>
                </a:r>
                <a:r>
                  <a:rPr lang="en-US" sz="700" dirty="0" err="1" smtClean="0">
                    <a:solidFill>
                      <a:srgbClr val="FFFF00"/>
                    </a:solidFill>
                  </a:rPr>
                  <a:t>Soldermask</a:t>
                </a:r>
                <a:r>
                  <a:rPr lang="en-US" sz="700" dirty="0" smtClean="0">
                    <a:solidFill>
                      <a:srgbClr val="FFFF00"/>
                    </a:solidFill>
                  </a:rPr>
                  <a:t> →</a:t>
                </a:r>
                <a:endParaRPr lang="en-US" sz="7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1651216" y="2130361"/>
                <a:ext cx="64551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 smtClean="0">
                    <a:solidFill>
                      <a:srgbClr val="FFFF00"/>
                    </a:solidFill>
                  </a:rPr>
                  <a:t>Polyamide </a:t>
                </a:r>
                <a:endParaRPr lang="en-US" sz="7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605947" y="2277328"/>
                <a:ext cx="284052" cy="154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 smtClean="0">
                    <a:solidFill>
                      <a:srgbClr val="FFFF00"/>
                    </a:solidFill>
                  </a:rPr>
                  <a:t>Cu</a:t>
                </a:r>
                <a:endParaRPr lang="en-US" sz="7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758347" y="1933312"/>
                <a:ext cx="28405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 smtClean="0">
                    <a:solidFill>
                      <a:srgbClr val="FFFF00"/>
                    </a:solidFill>
                  </a:rPr>
                  <a:t>Cu</a:t>
                </a:r>
                <a:endParaRPr lang="en-US" sz="7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1572299" y="1952525"/>
                <a:ext cx="284052" cy="154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u="sng" dirty="0" smtClean="0">
                    <a:solidFill>
                      <a:srgbClr val="FFFF00"/>
                    </a:solidFill>
                  </a:rPr>
                  <a:t>Cu</a:t>
                </a:r>
                <a:endParaRPr lang="en-US" sz="700" u="sng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933602" y="1613048"/>
                <a:ext cx="107184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FFFF00"/>
                    </a:solidFill>
                  </a:rPr>
                  <a:t>Encapsulating epoxy</a:t>
                </a:r>
                <a:endParaRPr lang="en-US" sz="8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857370" y="2540248"/>
                <a:ext cx="1071846" cy="166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FFFF00"/>
                    </a:solidFill>
                  </a:rPr>
                  <a:t>Encapsulating epoxy</a:t>
                </a:r>
                <a:endParaRPr lang="en-US" sz="8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2" name="CasellaDiTesto 21"/>
            <p:cNvSpPr txBox="1"/>
            <p:nvPr/>
          </p:nvSpPr>
          <p:spPr>
            <a:xfrm>
              <a:off x="555731" y="1843770"/>
              <a:ext cx="76976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err="1" smtClean="0"/>
                <a:t>Soldermask</a:t>
              </a:r>
              <a:r>
                <a:rPr lang="en-US" sz="700" dirty="0" smtClean="0"/>
                <a:t> →</a:t>
              </a:r>
              <a:endParaRPr lang="en-US" sz="700" dirty="0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560811" y="2412730"/>
              <a:ext cx="76976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err="1" smtClean="0"/>
                <a:t>Soldermask</a:t>
              </a:r>
              <a:r>
                <a:rPr lang="en-US" sz="700" dirty="0" smtClean="0"/>
                <a:t> →</a:t>
              </a:r>
              <a:endParaRPr lang="en-US" sz="700" dirty="0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654791" y="2130790"/>
              <a:ext cx="68640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polyamide →</a:t>
              </a:r>
              <a:endParaRPr lang="en-US" sz="700" dirty="0"/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929111" y="2308590"/>
              <a:ext cx="39626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Cu →</a:t>
              </a:r>
              <a:endParaRPr lang="en-US" sz="700" dirty="0"/>
            </a:p>
          </p:txBody>
        </p:sp>
      </p:grpSp>
      <p:sp>
        <p:nvSpPr>
          <p:cNvPr id="31" name="Rettangolo 30"/>
          <p:cNvSpPr/>
          <p:nvPr/>
        </p:nvSpPr>
        <p:spPr>
          <a:xfrm>
            <a:off x="97313" y="3366898"/>
            <a:ext cx="3881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Micro-sections </a:t>
            </a:r>
            <a:r>
              <a:rPr lang="en-GB" dirty="0"/>
              <a:t>of a prototype </a:t>
            </a:r>
            <a:r>
              <a:rPr lang="en-GB" dirty="0" err="1"/>
              <a:t>fpc</a:t>
            </a:r>
            <a:r>
              <a:rPr lang="en-GB" dirty="0"/>
              <a:t> (by Swiss-</a:t>
            </a:r>
            <a:r>
              <a:rPr lang="en-GB" dirty="0" err="1"/>
              <a:t>pcb</a:t>
            </a:r>
            <a:r>
              <a:rPr lang="en-GB" dirty="0" smtClean="0"/>
              <a:t>) and reference stack up for the prototype </a:t>
            </a:r>
            <a:endParaRPr lang="en-GB" dirty="0"/>
          </a:p>
        </p:txBody>
      </p:sp>
      <p:cxnSp>
        <p:nvCxnSpPr>
          <p:cNvPr id="32" name="Connettore 2 31"/>
          <p:cNvCxnSpPr/>
          <p:nvPr/>
        </p:nvCxnSpPr>
        <p:spPr>
          <a:xfrm flipH="1">
            <a:off x="4414214" y="1555423"/>
            <a:ext cx="760556" cy="23984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flipH="1">
            <a:off x="5141081" y="2359025"/>
            <a:ext cx="477295" cy="628205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9" y="4939715"/>
            <a:ext cx="5184461" cy="14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6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437" y="0"/>
            <a:ext cx="7886700" cy="1325563"/>
          </a:xfrm>
        </p:spPr>
        <p:txBody>
          <a:bodyPr/>
          <a:lstStyle/>
          <a:p>
            <a:pPr algn="ctr"/>
            <a:r>
              <a:rPr lang="en-GB" dirty="0" smtClean="0"/>
              <a:t>FPC prototypes characterization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2149" y="1398693"/>
            <a:ext cx="3017451" cy="112221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400" dirty="0" smtClean="0"/>
              <a:t>Solder mask thickness guarantees good planarity also in regions </a:t>
            </a:r>
            <a:r>
              <a:rPr lang="en-GB" sz="2400" smtClean="0"/>
              <a:t>around strips</a:t>
            </a:r>
            <a:endParaRPr lang="en-GB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17</a:t>
            </a:fld>
            <a:endParaRPr lang="en-GB"/>
          </a:p>
        </p:txBody>
      </p:sp>
      <p:sp>
        <p:nvSpPr>
          <p:cNvPr id="31" name="Rettangolo 30"/>
          <p:cNvSpPr/>
          <p:nvPr/>
        </p:nvSpPr>
        <p:spPr>
          <a:xfrm>
            <a:off x="97313" y="3366898"/>
            <a:ext cx="3881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Micro-sections </a:t>
            </a:r>
            <a:r>
              <a:rPr lang="en-GB" dirty="0"/>
              <a:t>of a prototype </a:t>
            </a:r>
            <a:r>
              <a:rPr lang="en-GB" dirty="0" err="1"/>
              <a:t>fpc</a:t>
            </a:r>
            <a:r>
              <a:rPr lang="en-GB" dirty="0"/>
              <a:t> (by Swiss-</a:t>
            </a:r>
            <a:r>
              <a:rPr lang="en-GB" dirty="0" err="1"/>
              <a:t>pcb</a:t>
            </a:r>
            <a:r>
              <a:rPr lang="en-GB" dirty="0" smtClean="0"/>
              <a:t>) and reference stack up for the prototype </a:t>
            </a:r>
            <a:endParaRPr lang="en-GB" dirty="0"/>
          </a:p>
        </p:txBody>
      </p:sp>
      <p:cxnSp>
        <p:nvCxnSpPr>
          <p:cNvPr id="32" name="Connettore 2 31"/>
          <p:cNvCxnSpPr/>
          <p:nvPr/>
        </p:nvCxnSpPr>
        <p:spPr>
          <a:xfrm flipH="1">
            <a:off x="4414214" y="1555423"/>
            <a:ext cx="760556" cy="23984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flipH="1">
            <a:off x="5141081" y="2359025"/>
            <a:ext cx="477295" cy="628205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uppo 44"/>
          <p:cNvGrpSpPr/>
          <p:nvPr/>
        </p:nvGrpSpPr>
        <p:grpSpPr>
          <a:xfrm>
            <a:off x="0" y="4939715"/>
            <a:ext cx="5660183" cy="1417626"/>
            <a:chOff x="0" y="4908642"/>
            <a:chExt cx="5660183" cy="1417626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39" y="4908642"/>
              <a:ext cx="5184461" cy="1417626"/>
            </a:xfrm>
            <a:prstGeom prst="rect">
              <a:avLst/>
            </a:prstGeom>
          </p:spPr>
        </p:pic>
        <p:cxnSp>
          <p:nvCxnSpPr>
            <p:cNvPr id="35" name="Connettore diritto 34"/>
            <p:cNvCxnSpPr/>
            <p:nvPr/>
          </p:nvCxnSpPr>
          <p:spPr>
            <a:xfrm flipV="1">
              <a:off x="0" y="5269951"/>
              <a:ext cx="5510504" cy="5220"/>
            </a:xfrm>
            <a:prstGeom prst="line">
              <a:avLst/>
            </a:prstGeom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diritto 41"/>
            <p:cNvCxnSpPr/>
            <p:nvPr/>
          </p:nvCxnSpPr>
          <p:spPr>
            <a:xfrm flipV="1">
              <a:off x="149679" y="6113573"/>
              <a:ext cx="5510504" cy="5220"/>
            </a:xfrm>
            <a:prstGeom prst="line">
              <a:avLst/>
            </a:prstGeom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o 46"/>
          <p:cNvGrpSpPr/>
          <p:nvPr/>
        </p:nvGrpSpPr>
        <p:grpSpPr>
          <a:xfrm>
            <a:off x="159943" y="1322503"/>
            <a:ext cx="4703214" cy="1347699"/>
            <a:chOff x="159943" y="1322503"/>
            <a:chExt cx="4703214" cy="1347699"/>
          </a:xfrm>
        </p:grpSpPr>
        <p:grpSp>
          <p:nvGrpSpPr>
            <p:cNvPr id="28" name="Gruppo 27"/>
            <p:cNvGrpSpPr/>
            <p:nvPr/>
          </p:nvGrpSpPr>
          <p:grpSpPr>
            <a:xfrm>
              <a:off x="159943" y="1322503"/>
              <a:ext cx="4532707" cy="1347699"/>
              <a:chOff x="555731" y="1344526"/>
              <a:chExt cx="3906237" cy="1547205"/>
            </a:xfrm>
          </p:grpSpPr>
          <p:grpSp>
            <p:nvGrpSpPr>
              <p:cNvPr id="21" name="Gruppo 20"/>
              <p:cNvGrpSpPr/>
              <p:nvPr/>
            </p:nvGrpSpPr>
            <p:grpSpPr>
              <a:xfrm>
                <a:off x="1267142" y="1344526"/>
                <a:ext cx="3194826" cy="1547205"/>
                <a:chOff x="541984" y="1521764"/>
                <a:chExt cx="2607310" cy="1197051"/>
              </a:xfrm>
            </p:grpSpPr>
            <p:pic>
              <p:nvPicPr>
                <p:cNvPr id="7" name="Immagine 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984" y="1521764"/>
                  <a:ext cx="2607310" cy="1197051"/>
                </a:xfrm>
                <a:prstGeom prst="rect">
                  <a:avLst/>
                </a:prstGeom>
              </p:spPr>
            </p:pic>
            <p:sp>
              <p:nvSpPr>
                <p:cNvPr id="13" name="CasellaDiTesto 12"/>
                <p:cNvSpPr txBox="1"/>
                <p:nvPr/>
              </p:nvSpPr>
              <p:spPr>
                <a:xfrm>
                  <a:off x="963528" y="2365032"/>
                  <a:ext cx="859531" cy="154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>
                      <a:solidFill>
                        <a:srgbClr val="FFFF00"/>
                      </a:solidFill>
                    </a:rPr>
                    <a:t>←</a:t>
                  </a:r>
                  <a:r>
                    <a:rPr lang="en-US" sz="700" dirty="0" err="1" smtClean="0">
                      <a:solidFill>
                        <a:srgbClr val="FFFF00"/>
                      </a:solidFill>
                    </a:rPr>
                    <a:t>Soldermask</a:t>
                  </a:r>
                  <a:r>
                    <a:rPr lang="en-US" sz="700" dirty="0" smtClean="0">
                      <a:solidFill>
                        <a:srgbClr val="FFFF00"/>
                      </a:solidFill>
                    </a:rPr>
                    <a:t> →</a:t>
                  </a:r>
                  <a:endParaRPr lang="en-US" sz="7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4" name="CasellaDiTesto 13"/>
                <p:cNvSpPr txBox="1"/>
                <p:nvPr/>
              </p:nvSpPr>
              <p:spPr>
                <a:xfrm>
                  <a:off x="1981192" y="1946386"/>
                  <a:ext cx="683152" cy="1547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>
                      <a:solidFill>
                        <a:srgbClr val="FFFF00"/>
                      </a:solidFill>
                    </a:rPr>
                    <a:t>←</a:t>
                  </a:r>
                  <a:r>
                    <a:rPr lang="en-US" sz="700" dirty="0" err="1" smtClean="0">
                      <a:solidFill>
                        <a:srgbClr val="FFFF00"/>
                      </a:solidFill>
                    </a:rPr>
                    <a:t>Soldermask</a:t>
                  </a:r>
                  <a:r>
                    <a:rPr lang="en-US" sz="700" dirty="0" smtClean="0">
                      <a:solidFill>
                        <a:srgbClr val="FFFF00"/>
                      </a:solidFill>
                    </a:rPr>
                    <a:t> →</a:t>
                  </a:r>
                  <a:endParaRPr lang="en-US" sz="7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5" name="CasellaDiTesto 14"/>
                <p:cNvSpPr txBox="1"/>
                <p:nvPr/>
              </p:nvSpPr>
              <p:spPr>
                <a:xfrm>
                  <a:off x="1651216" y="2130361"/>
                  <a:ext cx="645518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 smtClean="0">
                      <a:solidFill>
                        <a:srgbClr val="FFFF00"/>
                      </a:solidFill>
                    </a:rPr>
                    <a:t>Polyamide </a:t>
                  </a:r>
                  <a:endParaRPr lang="en-US" sz="7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6" name="CasellaDiTesto 15"/>
                <p:cNvSpPr txBox="1"/>
                <p:nvPr/>
              </p:nvSpPr>
              <p:spPr>
                <a:xfrm>
                  <a:off x="605947" y="2277328"/>
                  <a:ext cx="284052" cy="154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 smtClean="0">
                      <a:solidFill>
                        <a:srgbClr val="FFFF00"/>
                      </a:solidFill>
                    </a:rPr>
                    <a:t>Cu</a:t>
                  </a:r>
                  <a:endParaRPr lang="en-US" sz="7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7" name="CasellaDiTesto 16"/>
                <p:cNvSpPr txBox="1"/>
                <p:nvPr/>
              </p:nvSpPr>
              <p:spPr>
                <a:xfrm>
                  <a:off x="758347" y="1933312"/>
                  <a:ext cx="284052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 smtClean="0">
                      <a:solidFill>
                        <a:srgbClr val="FFFF00"/>
                      </a:solidFill>
                    </a:rPr>
                    <a:t>Cu</a:t>
                  </a:r>
                  <a:endParaRPr lang="en-US" sz="7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8" name="CasellaDiTesto 17"/>
                <p:cNvSpPr txBox="1"/>
                <p:nvPr/>
              </p:nvSpPr>
              <p:spPr>
                <a:xfrm>
                  <a:off x="1572299" y="1952525"/>
                  <a:ext cx="284052" cy="154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u="sng" dirty="0" smtClean="0">
                      <a:solidFill>
                        <a:srgbClr val="FFFF00"/>
                      </a:solidFill>
                    </a:rPr>
                    <a:t>Cu</a:t>
                  </a:r>
                  <a:endParaRPr lang="en-US" sz="700" u="sng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9" name="CasellaDiTesto 18"/>
                <p:cNvSpPr txBox="1"/>
                <p:nvPr/>
              </p:nvSpPr>
              <p:spPr>
                <a:xfrm>
                  <a:off x="933602" y="1613048"/>
                  <a:ext cx="1071846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FFFF00"/>
                      </a:solidFill>
                    </a:rPr>
                    <a:t>Encapsulating epoxy</a:t>
                  </a:r>
                  <a:endParaRPr lang="en-US" sz="8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0" name="CasellaDiTesto 19"/>
                <p:cNvSpPr txBox="1"/>
                <p:nvPr/>
              </p:nvSpPr>
              <p:spPr>
                <a:xfrm>
                  <a:off x="857370" y="2540248"/>
                  <a:ext cx="1071846" cy="1666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FFFF00"/>
                      </a:solidFill>
                    </a:rPr>
                    <a:t>Encapsulating epoxy</a:t>
                  </a:r>
                  <a:endParaRPr lang="en-US" sz="800" dirty="0">
                    <a:solidFill>
                      <a:srgbClr val="FFFF00"/>
                    </a:solidFill>
                  </a:endParaRPr>
                </a:p>
              </p:txBody>
            </p:sp>
          </p:grpSp>
          <p:sp>
            <p:nvSpPr>
              <p:cNvPr id="22" name="CasellaDiTesto 21"/>
              <p:cNvSpPr txBox="1"/>
              <p:nvPr/>
            </p:nvSpPr>
            <p:spPr>
              <a:xfrm>
                <a:off x="555731" y="1843770"/>
                <a:ext cx="769763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 err="1" smtClean="0"/>
                  <a:t>Soldermask</a:t>
                </a:r>
                <a:r>
                  <a:rPr lang="en-US" sz="700" dirty="0" smtClean="0"/>
                  <a:t> →</a:t>
                </a:r>
                <a:endParaRPr lang="en-US" sz="700" dirty="0"/>
              </a:p>
            </p:txBody>
          </p:sp>
          <p:sp>
            <p:nvSpPr>
              <p:cNvPr id="23" name="CasellaDiTesto 22"/>
              <p:cNvSpPr txBox="1"/>
              <p:nvPr/>
            </p:nvSpPr>
            <p:spPr>
              <a:xfrm>
                <a:off x="560811" y="2412730"/>
                <a:ext cx="769763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 err="1" smtClean="0"/>
                  <a:t>Soldermask</a:t>
                </a:r>
                <a:r>
                  <a:rPr lang="en-US" sz="700" dirty="0" smtClean="0"/>
                  <a:t> →</a:t>
                </a:r>
                <a:endParaRPr lang="en-US" sz="700" dirty="0"/>
              </a:p>
            </p:txBody>
          </p:sp>
          <p:sp>
            <p:nvSpPr>
              <p:cNvPr id="24" name="CasellaDiTesto 23"/>
              <p:cNvSpPr txBox="1"/>
              <p:nvPr/>
            </p:nvSpPr>
            <p:spPr>
              <a:xfrm>
                <a:off x="654791" y="2130790"/>
                <a:ext cx="686406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 smtClean="0"/>
                  <a:t>polyamide →</a:t>
                </a:r>
                <a:endParaRPr lang="en-US" sz="700" dirty="0"/>
              </a:p>
            </p:txBody>
          </p:sp>
          <p:sp>
            <p:nvSpPr>
              <p:cNvPr id="25" name="CasellaDiTesto 24"/>
              <p:cNvSpPr txBox="1"/>
              <p:nvPr/>
            </p:nvSpPr>
            <p:spPr>
              <a:xfrm>
                <a:off x="929111" y="2308590"/>
                <a:ext cx="39626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 smtClean="0"/>
                  <a:t>Cu →</a:t>
                </a:r>
                <a:endParaRPr lang="en-US" sz="700" dirty="0"/>
              </a:p>
            </p:txBody>
          </p:sp>
        </p:grpSp>
        <p:cxnSp>
          <p:nvCxnSpPr>
            <p:cNvPr id="9" name="Connettore diritto 8"/>
            <p:cNvCxnSpPr/>
            <p:nvPr/>
          </p:nvCxnSpPr>
          <p:spPr>
            <a:xfrm>
              <a:off x="848313" y="1785844"/>
              <a:ext cx="3973418" cy="71771"/>
            </a:xfrm>
            <a:prstGeom prst="line">
              <a:avLst/>
            </a:prstGeom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diritto 45"/>
            <p:cNvCxnSpPr/>
            <p:nvPr/>
          </p:nvCxnSpPr>
          <p:spPr>
            <a:xfrm>
              <a:off x="889739" y="2377690"/>
              <a:ext cx="3973418" cy="71771"/>
            </a:xfrm>
            <a:prstGeom prst="line">
              <a:avLst/>
            </a:prstGeom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o 37"/>
          <p:cNvGrpSpPr/>
          <p:nvPr/>
        </p:nvGrpSpPr>
        <p:grpSpPr>
          <a:xfrm>
            <a:off x="3870525" y="2913525"/>
            <a:ext cx="5160501" cy="1754306"/>
            <a:chOff x="3717312" y="3030515"/>
            <a:chExt cx="5160501" cy="1754306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2385" y="3030515"/>
              <a:ext cx="4985428" cy="1754306"/>
            </a:xfrm>
            <a:prstGeom prst="rect">
              <a:avLst/>
            </a:prstGeom>
          </p:spPr>
        </p:pic>
        <p:sp>
          <p:nvSpPr>
            <p:cNvPr id="40" name="Rettangolo 39"/>
            <p:cNvSpPr/>
            <p:nvPr/>
          </p:nvSpPr>
          <p:spPr>
            <a:xfrm>
              <a:off x="3717312" y="3044599"/>
              <a:ext cx="791188" cy="1708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05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en-GB" sz="105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05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GB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en-GB" sz="105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05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05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GB" sz="105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75 </a:t>
              </a:r>
              <a:r>
                <a:rPr lang="en-GB" sz="105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05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05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05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GB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en-GB" sz="10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GB" sz="105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en-GB" sz="105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99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FPC Metallization quality </a:t>
            </a:r>
            <a:r>
              <a:rPr lang="en-GB" dirty="0"/>
              <a:t>(2)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6370" y="1119420"/>
            <a:ext cx="5540211" cy="2143712"/>
          </a:xfrm>
        </p:spPr>
        <p:txBody>
          <a:bodyPr>
            <a:normAutofit/>
          </a:bodyPr>
          <a:lstStyle/>
          <a:p>
            <a:r>
              <a:rPr lang="en-US" sz="1600" dirty="0"/>
              <a:t>Pad plating: </a:t>
            </a:r>
            <a:r>
              <a:rPr lang="en-US" sz="1600" dirty="0" err="1"/>
              <a:t>Electroless</a:t>
            </a:r>
            <a:r>
              <a:rPr lang="en-US" sz="1600" dirty="0"/>
              <a:t> Nickel Immersion Gold (ENIG)</a:t>
            </a:r>
          </a:p>
          <a:p>
            <a:r>
              <a:rPr lang="en-US" sz="1600" dirty="0"/>
              <a:t>Focused Ion Beam </a:t>
            </a:r>
            <a:r>
              <a:rPr lang="en-GB" sz="1600" dirty="0"/>
              <a:t>(FIB) (30 </a:t>
            </a:r>
            <a:r>
              <a:rPr lang="en-GB" sz="1600" dirty="0" err="1"/>
              <a:t>keV</a:t>
            </a:r>
            <a:r>
              <a:rPr lang="en-GB" sz="1600" dirty="0"/>
              <a:t> gallium ions) </a:t>
            </a:r>
            <a:r>
              <a:rPr lang="en-US" sz="1600" dirty="0"/>
              <a:t>measurement to</a:t>
            </a:r>
          </a:p>
          <a:p>
            <a:pPr lvl="1"/>
            <a:r>
              <a:rPr lang="en-US" sz="1400" dirty="0"/>
              <a:t>Measure the thicknesses of the pad/via finishing</a:t>
            </a:r>
          </a:p>
          <a:p>
            <a:r>
              <a:rPr lang="en-US" sz="1600" dirty="0"/>
              <a:t>Finishing layer thicknesses expected (above copper):</a:t>
            </a:r>
          </a:p>
          <a:p>
            <a:pPr lvl="2"/>
            <a:r>
              <a:rPr lang="en-US" sz="1200" dirty="0"/>
              <a:t> 6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m of Nickel</a:t>
            </a:r>
          </a:p>
          <a:p>
            <a:pPr lvl="2"/>
            <a:r>
              <a:rPr lang="en-US" sz="1200" dirty="0"/>
              <a:t> 100 nm of Gold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2887" r="13499" b="3479"/>
          <a:stretch/>
        </p:blipFill>
        <p:spPr>
          <a:xfrm rot="5400000">
            <a:off x="6894998" y="135437"/>
            <a:ext cx="953239" cy="33300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98828" y="1108847"/>
            <a:ext cx="14797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Via metallization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229600" y="1878496"/>
            <a:ext cx="288235" cy="7851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08304" y="2510293"/>
            <a:ext cx="14212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Gold on </a:t>
            </a:r>
            <a:r>
              <a:rPr lang="en-GB" dirty="0" err="1">
                <a:solidFill>
                  <a:srgbClr val="FF0000"/>
                </a:solidFill>
              </a:rPr>
              <a:t>vias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88236"/>
            <a:ext cx="4724693" cy="3491467"/>
          </a:xfrm>
          <a:prstGeom prst="rect">
            <a:avLst/>
          </a:prstGeom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04" y="3400576"/>
            <a:ext cx="3330991" cy="850808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cxnSp>
        <p:nvCxnSpPr>
          <p:cNvPr id="25" name="Straight Connector 24"/>
          <p:cNvCxnSpPr/>
          <p:nvPr/>
        </p:nvCxnSpPr>
        <p:spPr>
          <a:xfrm flipV="1">
            <a:off x="3130826" y="3400576"/>
            <a:ext cx="2298178" cy="42540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3182279" y="3956582"/>
            <a:ext cx="2246725" cy="2772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129320" y="3720260"/>
            <a:ext cx="0" cy="84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64869" y="3614290"/>
            <a:ext cx="1201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5"/>
              <p:cNvSpPr txBox="1">
                <a:spLocks/>
              </p:cNvSpPr>
              <p:nvPr/>
            </p:nvSpPr>
            <p:spPr>
              <a:xfrm>
                <a:off x="5124001" y="4489327"/>
                <a:ext cx="3897416" cy="2150554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42900" indent="-3429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/>
                  <a:buChar char=""/>
                  <a:defRPr kumimoji="0" sz="3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/>
                  <a:buChar char=""/>
                  <a:defRPr kumimoji="0" sz="2800" kern="120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/>
                  <a:buChar char=""/>
                  <a:defRPr kumimoji="0"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/>
                  <a:buChar char=""/>
                  <a:defRPr kumimoji="0"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"/>
                  <a:defRPr kumimoji="0"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"/>
                  <a:defRPr kumimoji="0"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"/>
                  <a:defRPr kumimoji="0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"/>
                  <a:defRPr kumimoji="0"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"/>
                  <a:defRPr kumimoji="0"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r>
                  <a:rPr lang="en-US" sz="2400" dirty="0"/>
                  <a:t>Results:</a:t>
                </a:r>
              </a:p>
              <a:p>
                <a:pPr lvl="1" defTabSz="914400"/>
                <a:r>
                  <a:rPr lang="en-US" sz="2000" dirty="0"/>
                  <a:t>Nickel thickness: 4.5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μm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(average)</a:t>
                </a:r>
              </a:p>
              <a:p>
                <a:pPr lvl="1" defTabSz="914400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Gold thickness: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60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÷80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𝑛𝑚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2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001" y="4489327"/>
                <a:ext cx="3897416" cy="2150554"/>
              </a:xfrm>
              <a:prstGeom prst="rect">
                <a:avLst/>
              </a:prstGeom>
              <a:blipFill>
                <a:blip r:embed="rId6"/>
                <a:stretch>
                  <a:fillRect l="-626" t="-19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8038766" y="3344919"/>
            <a:ext cx="108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ZOOM</a:t>
            </a:r>
          </a:p>
        </p:txBody>
      </p:sp>
    </p:spTree>
    <p:extLst>
      <p:ext uri="{BB962C8B-B14F-4D97-AF65-F5344CB8AC3E}">
        <p14:creationId xmlns:p14="http://schemas.microsoft.com/office/powerpoint/2010/main" val="36612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tests on prototypes (2)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747" y="970263"/>
            <a:ext cx="4970311" cy="3035231"/>
          </a:xfrm>
        </p:spPr>
        <p:txBody>
          <a:bodyPr anchor="ctr">
            <a:normAutofit fontScale="55000" lnSpcReduction="20000"/>
          </a:bodyPr>
          <a:lstStyle/>
          <a:p>
            <a:r>
              <a:rPr lang="en-US" dirty="0"/>
              <a:t>Swiss PCB </a:t>
            </a:r>
            <a:r>
              <a:rPr lang="en-US" dirty="0" err="1"/>
              <a:t>ver</a:t>
            </a:r>
            <a:r>
              <a:rPr lang="en-US" dirty="0"/>
              <a:t> 2 production</a:t>
            </a:r>
          </a:p>
          <a:p>
            <a:r>
              <a:rPr lang="en-US" dirty="0"/>
              <a:t>Test on CLK and DATA lines:</a:t>
            </a:r>
          </a:p>
          <a:p>
            <a:pPr lvl="1"/>
            <a:r>
              <a:rPr lang="en-US" dirty="0"/>
              <a:t>Measured the s</a:t>
            </a:r>
            <a:r>
              <a:rPr lang="en-GB" dirty="0"/>
              <a:t>-parameters to quantify </a:t>
            </a:r>
          </a:p>
          <a:p>
            <a:pPr lvl="2"/>
            <a:r>
              <a:rPr lang="en-GB" dirty="0"/>
              <a:t>the attenuation of differential lines </a:t>
            </a:r>
          </a:p>
          <a:p>
            <a:pPr lvl="2"/>
            <a:r>
              <a:rPr lang="en-GB" dirty="0"/>
              <a:t>the cross-talk between differential lines (Near-End and Far-End </a:t>
            </a:r>
            <a:r>
              <a:rPr lang="en-GB" dirty="0" err="1"/>
              <a:t>Xtalk</a:t>
            </a:r>
            <a:r>
              <a:rPr lang="en-GB" dirty="0"/>
              <a:t>).</a:t>
            </a:r>
            <a:endParaRPr lang="hr-HR" dirty="0"/>
          </a:p>
          <a:p>
            <a:r>
              <a:rPr lang="en-US" dirty="0"/>
              <a:t>Results:</a:t>
            </a:r>
          </a:p>
          <a:p>
            <a:pPr lvl="1"/>
            <a:r>
              <a:rPr lang="en-US" u="sng" dirty="0" err="1"/>
              <a:t>Attenuatation</a:t>
            </a:r>
            <a:r>
              <a:rPr lang="en-US" dirty="0"/>
              <a:t>: up to -3.6 dB on a single FPC. </a:t>
            </a:r>
          </a:p>
          <a:p>
            <a:pPr lvl="1"/>
            <a:r>
              <a:rPr lang="en-US" u="sng" dirty="0"/>
              <a:t>Cross-talk between data lines</a:t>
            </a:r>
            <a:r>
              <a:rPr lang="en-US" dirty="0"/>
              <a:t>: cross-talked signal attenuated of - 40 dB </a:t>
            </a:r>
            <a:r>
              <a:rPr lang="en-US" dirty="0" err="1"/>
              <a:t>wrt</a:t>
            </a:r>
            <a:r>
              <a:rPr lang="en-US" dirty="0"/>
              <a:t> the signal of the aggressor.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29" y="1183473"/>
            <a:ext cx="4209698" cy="261327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30" y="3816205"/>
            <a:ext cx="4209698" cy="27054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7799" y="1262270"/>
            <a:ext cx="127221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Cross-talk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1170" y="3899452"/>
            <a:ext cx="143786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Attenuation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984431" y="4631635"/>
            <a:ext cx="0" cy="16399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50875" y="4790844"/>
            <a:ext cx="132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Max frequency to consider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965381" y="1183585"/>
            <a:ext cx="0" cy="2361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20931" y="1192372"/>
            <a:ext cx="132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Max frequency to consider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16036" r="12337" b="8975"/>
          <a:stretch/>
        </p:blipFill>
        <p:spPr>
          <a:xfrm>
            <a:off x="168497" y="3899452"/>
            <a:ext cx="3764784" cy="27776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59516" y="5753770"/>
            <a:ext cx="171783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Setup with a Vector Network Analyzer</a:t>
            </a:r>
          </a:p>
        </p:txBody>
      </p:sp>
    </p:spTree>
    <p:extLst>
      <p:ext uri="{BB962C8B-B14F-4D97-AF65-F5344CB8AC3E}">
        <p14:creationId xmlns:p14="http://schemas.microsoft.com/office/powerpoint/2010/main" val="39617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L</a:t>
            </a:r>
            <a:r>
              <a:rPr lang="en-US" dirty="0" smtClean="0"/>
              <a:t>ayout</a:t>
            </a:r>
            <a:r>
              <a:rPr lang="en-US" dirty="0"/>
              <a:t>: changes </a:t>
            </a:r>
            <a:r>
              <a:rPr lang="en-US" dirty="0" err="1"/>
              <a:t>wrt</a:t>
            </a:r>
            <a:r>
              <a:rPr lang="en-US" dirty="0"/>
              <a:t> EDR</a:t>
            </a:r>
          </a:p>
          <a:p>
            <a:pPr lvl="1"/>
            <a:r>
              <a:rPr lang="it-IT" dirty="0" err="1" smtClean="0"/>
              <a:t>Tab</a:t>
            </a:r>
            <a:r>
              <a:rPr lang="it-IT" dirty="0" smtClean="0"/>
              <a:t> </a:t>
            </a:r>
            <a:r>
              <a:rPr lang="it-IT" dirty="0" err="1" smtClean="0"/>
              <a:t>extension</a:t>
            </a:r>
            <a:r>
              <a:rPr lang="it-IT" dirty="0" smtClean="0"/>
              <a:t> </a:t>
            </a:r>
            <a:endParaRPr lang="en-US" dirty="0" smtClean="0"/>
          </a:p>
          <a:p>
            <a:pPr lvl="1"/>
            <a:r>
              <a:rPr lang="en-US" dirty="0" err="1"/>
              <a:t>V</a:t>
            </a:r>
            <a:r>
              <a:rPr lang="en-US" dirty="0" err="1" smtClean="0"/>
              <a:t>ias</a:t>
            </a:r>
            <a:r>
              <a:rPr lang="en-US" dirty="0" smtClean="0"/>
              <a:t> </a:t>
            </a:r>
            <a:r>
              <a:rPr lang="en-US" dirty="0"/>
              <a:t>for wire bonds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/>
              <a:t>connection for BB</a:t>
            </a:r>
          </a:p>
          <a:p>
            <a:r>
              <a:rPr lang="en-US" dirty="0"/>
              <a:t>P</a:t>
            </a:r>
            <a:r>
              <a:rPr lang="en-US" dirty="0" smtClean="0"/>
              <a:t>rototype </a:t>
            </a:r>
            <a:r>
              <a:rPr lang="en-US" dirty="0"/>
              <a:t>production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etrology</a:t>
            </a:r>
            <a:endParaRPr lang="en-US" dirty="0"/>
          </a:p>
          <a:p>
            <a:pPr lvl="1"/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/>
              <a:t>transmission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oldering</a:t>
            </a:r>
            <a:endParaRPr lang="en-US" dirty="0"/>
          </a:p>
          <a:p>
            <a:r>
              <a:rPr lang="en-US" dirty="0" smtClean="0"/>
              <a:t>Tendering and production</a:t>
            </a:r>
            <a:endParaRPr lang="en-US" dirty="0"/>
          </a:p>
          <a:p>
            <a:pPr lvl="1"/>
            <a:r>
              <a:rPr lang="en-US" dirty="0" smtClean="0"/>
              <a:t>Tender procedure</a:t>
            </a:r>
            <a:endParaRPr lang="en-US" dirty="0"/>
          </a:p>
          <a:p>
            <a:pPr lvl="1"/>
            <a:r>
              <a:rPr lang="en-US" dirty="0" smtClean="0"/>
              <a:t>Components mounting</a:t>
            </a:r>
            <a:endParaRPr lang="en-US" dirty="0"/>
          </a:p>
          <a:p>
            <a:pPr lvl="1"/>
            <a:r>
              <a:rPr lang="en-US" dirty="0"/>
              <a:t>Cross cables </a:t>
            </a:r>
          </a:p>
          <a:p>
            <a:pPr lvl="1"/>
            <a:r>
              <a:rPr lang="en-US" dirty="0" smtClean="0"/>
              <a:t>Quality </a:t>
            </a:r>
            <a:r>
              <a:rPr lang="en-US" dirty="0"/>
              <a:t>assurance</a:t>
            </a:r>
          </a:p>
          <a:p>
            <a:r>
              <a:rPr lang="en-US" dirty="0"/>
              <a:t>S</a:t>
            </a:r>
            <a:r>
              <a:rPr lang="en-US" dirty="0" smtClean="0"/>
              <a:t>hipment </a:t>
            </a:r>
            <a:r>
              <a:rPr lang="en-US" dirty="0"/>
              <a:t>to </a:t>
            </a:r>
            <a:r>
              <a:rPr lang="en-US" dirty="0" smtClean="0"/>
              <a:t>assembly sites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" y="30509"/>
            <a:ext cx="8686800" cy="838200"/>
          </a:xfrm>
        </p:spPr>
        <p:txBody>
          <a:bodyPr/>
          <a:lstStyle/>
          <a:p>
            <a:r>
              <a:rPr lang="en-US" dirty="0" smtClean="0"/>
              <a:t>FPC planarity TESTS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5914" y="2587207"/>
            <a:ext cx="4551918" cy="2334253"/>
          </a:xfrm>
        </p:spPr>
        <p:txBody>
          <a:bodyPr>
            <a:normAutofit fontScale="70000" lnSpcReduction="20000"/>
          </a:bodyPr>
          <a:lstStyle/>
          <a:p>
            <a:r>
              <a:rPr lang="it-IT" sz="2000" dirty="0" err="1" smtClean="0"/>
              <a:t>Measurement</a:t>
            </a:r>
            <a:r>
              <a:rPr lang="it-IT" sz="2000" dirty="0" smtClean="0"/>
              <a:t> of FPC </a:t>
            </a:r>
            <a:r>
              <a:rPr lang="it-IT" sz="2000" dirty="0" err="1" smtClean="0"/>
              <a:t>planarity</a:t>
            </a:r>
            <a:r>
              <a:rPr lang="it-IT" sz="2000" dirty="0" smtClean="0"/>
              <a:t> </a:t>
            </a:r>
            <a:r>
              <a:rPr lang="it-IT" sz="2000" dirty="0" err="1" smtClean="0"/>
              <a:t>using</a:t>
            </a:r>
            <a:r>
              <a:rPr lang="it-IT" sz="2000" dirty="0" smtClean="0"/>
              <a:t> </a:t>
            </a:r>
            <a:r>
              <a:rPr lang="it-IT" sz="2000" dirty="0" err="1" smtClean="0"/>
              <a:t>touch</a:t>
            </a:r>
            <a:r>
              <a:rPr lang="it-IT" sz="2000" dirty="0" smtClean="0"/>
              <a:t> probe (SMART SCOPE).</a:t>
            </a:r>
            <a:r>
              <a:rPr lang="it-IT" sz="2000" dirty="0" err="1" smtClean="0"/>
              <a:t>Corrected</a:t>
            </a:r>
            <a:r>
              <a:rPr lang="it-IT" sz="2000" dirty="0" smtClean="0"/>
              <a:t> for </a:t>
            </a:r>
            <a:r>
              <a:rPr lang="it-IT" sz="2000" dirty="0" err="1" smtClean="0"/>
              <a:t>jigplanarity</a:t>
            </a:r>
            <a:r>
              <a:rPr lang="it-IT" sz="2000" dirty="0" smtClean="0"/>
              <a:t> (top fig.)</a:t>
            </a:r>
          </a:p>
          <a:p>
            <a:endParaRPr lang="it-IT" sz="2000" dirty="0" smtClean="0"/>
          </a:p>
          <a:p>
            <a:r>
              <a:rPr lang="it-IT" sz="2000" dirty="0" smtClean="0"/>
              <a:t>FPC under test </a:t>
            </a:r>
            <a:r>
              <a:rPr lang="it-IT" sz="2000" dirty="0" err="1" smtClean="0"/>
              <a:t>testç</a:t>
            </a:r>
            <a:r>
              <a:rPr lang="it-IT" sz="2000" dirty="0" smtClean="0"/>
              <a:t> </a:t>
            </a:r>
            <a:r>
              <a:rPr lang="it-IT" sz="2000" dirty="0" err="1" smtClean="0"/>
              <a:t>dummy</a:t>
            </a:r>
            <a:r>
              <a:rPr lang="it-IT" sz="2000" dirty="0" smtClean="0"/>
              <a:t> </a:t>
            </a:r>
            <a:r>
              <a:rPr lang="en-US" sz="2000" dirty="0" smtClean="0"/>
              <a:t>(no finishing) by </a:t>
            </a:r>
            <a:r>
              <a:rPr lang="en-US" sz="2000" dirty="0" err="1" smtClean="0"/>
              <a:t>SwissPCB</a:t>
            </a:r>
            <a:endParaRPr lang="en-US" sz="2000" dirty="0" smtClean="0"/>
          </a:p>
          <a:p>
            <a:endParaRPr lang="it-IT" sz="2000" dirty="0"/>
          </a:p>
          <a:p>
            <a:r>
              <a:rPr lang="en-US" sz="2000" dirty="0" smtClean="0"/>
              <a:t>Measurement along 3 different lines, (each is average of 3 measurements)</a:t>
            </a:r>
          </a:p>
          <a:p>
            <a:r>
              <a:rPr lang="it-IT" sz="2000" dirty="0" smtClean="0"/>
              <a:t>Note: </a:t>
            </a:r>
            <a:r>
              <a:rPr lang="it-IT" sz="2000" dirty="0" err="1" smtClean="0"/>
              <a:t>red</a:t>
            </a:r>
            <a:r>
              <a:rPr lang="it-IT" sz="2000" dirty="0" smtClean="0"/>
              <a:t> line </a:t>
            </a:r>
            <a:r>
              <a:rPr lang="it-IT" sz="2000" dirty="0" err="1" smtClean="0"/>
              <a:t>higher</a:t>
            </a:r>
            <a:r>
              <a:rPr lang="it-IT" sz="2000" dirty="0" smtClean="0"/>
              <a:t> </a:t>
            </a:r>
            <a:r>
              <a:rPr lang="it-IT" sz="2000" dirty="0" err="1" smtClean="0"/>
              <a:t>than</a:t>
            </a:r>
            <a:r>
              <a:rPr lang="it-IT" sz="2000" dirty="0" smtClean="0"/>
              <a:t> </a:t>
            </a:r>
            <a:r>
              <a:rPr lang="it-IT" sz="2000" dirty="0" err="1" smtClean="0"/>
              <a:t>other</a:t>
            </a:r>
            <a:r>
              <a:rPr lang="it-IT" sz="2000" dirty="0" smtClean="0"/>
              <a:t> </a:t>
            </a:r>
            <a:r>
              <a:rPr lang="it-IT" sz="2000" dirty="0" err="1" smtClean="0"/>
              <a:t>lines</a:t>
            </a:r>
            <a:r>
              <a:rPr lang="it-IT" sz="2000" dirty="0" smtClean="0"/>
              <a:t>, no </a:t>
            </a:r>
            <a:r>
              <a:rPr lang="it-IT" sz="2000" dirty="0" err="1" smtClean="0"/>
              <a:t>vacuum</a:t>
            </a:r>
            <a:r>
              <a:rPr lang="it-IT" sz="2000" dirty="0" smtClean="0"/>
              <a:t> </a:t>
            </a:r>
            <a:r>
              <a:rPr lang="it-IT" sz="2000" dirty="0" err="1" smtClean="0"/>
              <a:t>holes</a:t>
            </a:r>
            <a:r>
              <a:rPr lang="it-IT" sz="2000" dirty="0" smtClean="0"/>
              <a:t> </a:t>
            </a:r>
            <a:r>
              <a:rPr lang="it-IT" sz="2000" dirty="0" err="1" smtClean="0"/>
              <a:t>underneath</a:t>
            </a:r>
            <a:r>
              <a:rPr lang="it-IT" sz="2000" dirty="0" smtClean="0"/>
              <a:t> </a:t>
            </a:r>
            <a:endParaRPr lang="en-US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199" y="1013977"/>
            <a:ext cx="3934353" cy="525256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7" y="1190222"/>
            <a:ext cx="4939989" cy="118194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flipH="1">
            <a:off x="5702240" y="2835352"/>
            <a:ext cx="309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FPC </a:t>
            </a:r>
            <a:r>
              <a:rPr lang="it-IT" dirty="0" err="1" smtClean="0"/>
              <a:t>planarity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5732965" y="5413376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Jig</a:t>
            </a:r>
            <a:r>
              <a:rPr lang="it-IT" dirty="0" smtClean="0"/>
              <a:t>  </a:t>
            </a:r>
            <a:r>
              <a:rPr lang="it-IT" dirty="0" err="1"/>
              <a:t>planarity</a:t>
            </a:r>
            <a:r>
              <a:rPr lang="it-IT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FPC Procurement-TENDER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39" y="1397445"/>
            <a:ext cx="8447808" cy="5198337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1692 FPCs </a:t>
            </a:r>
            <a:r>
              <a:rPr lang="en-US" sz="2000" dirty="0">
                <a:solidFill>
                  <a:schemeClr val="tx1"/>
                </a:solidFill>
              </a:rPr>
              <a:t>to be </a:t>
            </a:r>
            <a:r>
              <a:rPr lang="en-US" sz="2000" dirty="0" smtClean="0">
                <a:solidFill>
                  <a:schemeClr val="tx1"/>
                </a:solidFill>
              </a:rPr>
              <a:t>mounted on staves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+20 % spares </a:t>
            </a: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2030</a:t>
            </a:r>
          </a:p>
          <a:p>
            <a:r>
              <a:rPr lang="it-IT" sz="2000" dirty="0">
                <a:solidFill>
                  <a:schemeClr val="tx1"/>
                </a:solidFill>
                <a:sym typeface="Wingdings" panose="05000000000000000000" pitchFamily="2" charset="2"/>
              </a:rPr>
              <a:t>+</a:t>
            </a:r>
            <a:r>
              <a:rPr lang="it-IT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25% (</a:t>
            </a:r>
            <a:r>
              <a:rPr lang="it-IT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assumed</a:t>
            </a:r>
            <a:r>
              <a:rPr lang="it-IT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80% production </a:t>
            </a:r>
            <a:r>
              <a:rPr lang="it-IT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yield</a:t>
            </a:r>
            <a:r>
              <a:rPr lang="it-IT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) 2537 </a:t>
            </a:r>
            <a:r>
              <a:rPr lang="it-IT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FPCs</a:t>
            </a:r>
            <a:r>
              <a:rPr lang="it-IT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needed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lvl="0" indent="-342900"/>
            <a:r>
              <a:rPr lang="en-US" sz="2000" dirty="0" smtClean="0">
                <a:solidFill>
                  <a:schemeClr val="tx1"/>
                </a:solidFill>
              </a:rPr>
              <a:t>Firm  selected </a:t>
            </a:r>
            <a:r>
              <a:rPr lang="en-US" sz="2000" dirty="0">
                <a:solidFill>
                  <a:schemeClr val="tx1"/>
                </a:solidFill>
              </a:rPr>
              <a:t>with a tendering procedure. </a:t>
            </a:r>
            <a:endParaRPr lang="en-US" sz="2000" strike="sngStrike" dirty="0">
              <a:solidFill>
                <a:schemeClr val="tx1"/>
              </a:solidFill>
            </a:endParaRPr>
          </a:p>
          <a:p>
            <a:r>
              <a:rPr lang="en-GB" sz="2000" dirty="0" smtClean="0">
                <a:solidFill>
                  <a:schemeClr val="tx1"/>
                </a:solidFill>
              </a:rPr>
              <a:t>Tender </a:t>
            </a:r>
            <a:r>
              <a:rPr lang="en-GB" sz="2000" dirty="0">
                <a:solidFill>
                  <a:schemeClr val="tx1"/>
                </a:solidFill>
              </a:rPr>
              <a:t>based on technical + economical evaluation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5 </a:t>
            </a:r>
            <a:r>
              <a:rPr lang="en-GB" sz="2000" dirty="0">
                <a:solidFill>
                  <a:schemeClr val="tx1"/>
                </a:solidFill>
              </a:rPr>
              <a:t>companies invited to tender 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Only one </a:t>
            </a:r>
            <a:r>
              <a:rPr lang="en-GB" sz="2000" dirty="0">
                <a:solidFill>
                  <a:schemeClr val="tx1"/>
                </a:solidFill>
              </a:rPr>
              <a:t>company capable of fulfilling all technical  </a:t>
            </a:r>
            <a:r>
              <a:rPr lang="en-GB" sz="2000" dirty="0" smtClean="0">
                <a:solidFill>
                  <a:schemeClr val="tx1"/>
                </a:solidFill>
              </a:rPr>
              <a:t>requirements.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chemeClr val="tx1"/>
                </a:solidFill>
              </a:rPr>
              <a:t>Successful bidder:  	GS </a:t>
            </a:r>
            <a:r>
              <a:rPr lang="en-GB" sz="2000" b="1" dirty="0" smtClean="0">
                <a:solidFill>
                  <a:srgbClr val="FF0000"/>
                </a:solidFill>
              </a:rPr>
              <a:t>Swiss </a:t>
            </a:r>
            <a:r>
              <a:rPr lang="en-GB" sz="2000" b="1" dirty="0">
                <a:solidFill>
                  <a:srgbClr val="FF0000"/>
                </a:solidFill>
              </a:rPr>
              <a:t>PCB AG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chemeClr val="tx1"/>
                </a:solidFill>
              </a:rPr>
              <a:t>Automated Components </a:t>
            </a:r>
            <a:r>
              <a:rPr lang="en-GB" sz="2000" dirty="0">
                <a:solidFill>
                  <a:schemeClr val="tx1"/>
                </a:solidFill>
              </a:rPr>
              <a:t>mounting by </a:t>
            </a:r>
            <a:r>
              <a:rPr lang="en-GB" sz="2000" dirty="0">
                <a:solidFill>
                  <a:srgbClr val="FF0000"/>
                </a:solidFill>
              </a:rPr>
              <a:t>Hybrid </a:t>
            </a:r>
            <a:r>
              <a:rPr lang="en-GB" sz="2000" dirty="0" smtClean="0">
                <a:solidFill>
                  <a:srgbClr val="FF0000"/>
                </a:solidFill>
              </a:rPr>
              <a:t>SA </a:t>
            </a:r>
          </a:p>
          <a:p>
            <a:pPr marL="0" indent="0">
              <a:buNone/>
            </a:pPr>
            <a:r>
              <a:rPr lang="en-GB" sz="1800" dirty="0" smtClean="0">
                <a:solidFill>
                  <a:schemeClr val="tx1"/>
                </a:solidFill>
              </a:rPr>
              <a:t>Automated Assembly procedure not validated yet but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smtClean="0">
                <a:solidFill>
                  <a:schemeClr val="tx1"/>
                </a:solidFill>
              </a:rPr>
              <a:t>test </a:t>
            </a:r>
            <a:r>
              <a:rPr lang="en-GB" sz="1800" dirty="0">
                <a:solidFill>
                  <a:schemeClr val="tx1"/>
                </a:solidFill>
              </a:rPr>
              <a:t>assembly by Hybrid of </a:t>
            </a:r>
            <a:r>
              <a:rPr lang="en-GB" sz="1800" dirty="0" smtClean="0">
                <a:solidFill>
                  <a:schemeClr val="tx1"/>
                </a:solidFill>
              </a:rPr>
              <a:t>a first batch of </a:t>
            </a:r>
            <a:r>
              <a:rPr lang="en-GB" sz="1800" dirty="0" err="1" smtClean="0">
                <a:solidFill>
                  <a:schemeClr val="tx1"/>
                </a:solidFill>
              </a:rPr>
              <a:t>fpcs</a:t>
            </a:r>
            <a:r>
              <a:rPr lang="en-GB" sz="1800" dirty="0" smtClean="0">
                <a:solidFill>
                  <a:schemeClr val="tx1"/>
                </a:solidFill>
              </a:rPr>
              <a:t> presently under way.</a:t>
            </a:r>
          </a:p>
          <a:p>
            <a:pPr marL="0" indent="0">
              <a:buNone/>
            </a:pPr>
            <a:r>
              <a:rPr lang="en-GB" sz="1800" dirty="0" smtClean="0">
                <a:solidFill>
                  <a:schemeClr val="tx1"/>
                </a:solidFill>
              </a:rPr>
              <a:t>Manual mounting still a viable  option in case of need (all prototypes mounted manually up to now)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ITS Upgrade Stave PRR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41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3646"/>
            <a:ext cx="7886700" cy="1325563"/>
          </a:xfrm>
        </p:spPr>
        <p:txBody>
          <a:bodyPr/>
          <a:lstStyle/>
          <a:p>
            <a:r>
              <a:rPr lang="en-GB" dirty="0" smtClean="0"/>
              <a:t>Quality assurance by company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22</a:t>
            </a:fld>
            <a:endParaRPr lang="en-GB"/>
          </a:p>
        </p:txBody>
      </p:sp>
      <p:sp>
        <p:nvSpPr>
          <p:cNvPr id="9" name="Rettangolo 8"/>
          <p:cNvSpPr/>
          <p:nvPr/>
        </p:nvSpPr>
        <p:spPr>
          <a:xfrm>
            <a:off x="486137" y="1337980"/>
            <a:ext cx="86578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Quality</a:t>
            </a:r>
            <a:r>
              <a:rPr kumimoji="0" lang="it-IT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of </a:t>
            </a:r>
            <a:r>
              <a:rPr kumimoji="0" lang="it-IT" sz="20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delivered</a:t>
            </a:r>
            <a:r>
              <a:rPr kumimoji="0" lang="it-IT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it-IT" sz="20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items</a:t>
            </a:r>
            <a:r>
              <a:rPr lang="it-IT" sz="2000" kern="0" dirty="0"/>
              <a:t> </a:t>
            </a:r>
            <a:r>
              <a:rPr lang="it-IT" sz="2000" kern="0" dirty="0" err="1" smtClean="0"/>
              <a:t>verified</a:t>
            </a:r>
            <a:r>
              <a:rPr lang="it-IT" sz="2000" kern="0" dirty="0" smtClean="0"/>
              <a:t> by </a:t>
            </a:r>
            <a:r>
              <a:rPr kumimoji="0" lang="it-IT" sz="20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company QA </a:t>
            </a:r>
            <a:r>
              <a:rPr kumimoji="0" lang="it-IT" sz="200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tests</a:t>
            </a:r>
            <a:r>
              <a:rPr kumimoji="0" lang="it-IT" sz="20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kern="0" baseline="0" dirty="0" smtClean="0">
                <a:solidFill>
                  <a:srgbClr val="FF0000"/>
                </a:solidFill>
              </a:rPr>
              <a:t>S</a:t>
            </a: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WISS </a:t>
            </a:r>
            <a:r>
              <a:rPr kumimoji="0" lang="it-IT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pcb</a:t>
            </a: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it-IT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will</a:t>
            </a: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it-IT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guarantee</a:t>
            </a: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it-IT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compliance</a:t>
            </a: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to</a:t>
            </a:r>
            <a:r>
              <a:rPr kumimoji="0" lang="it-IT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lang="it-IT" sz="2000" b="1" kern="0" dirty="0">
                <a:solidFill>
                  <a:srgbClr val="FF0000"/>
                </a:solidFill>
              </a:rPr>
              <a:t>T</a:t>
            </a:r>
            <a:r>
              <a:rPr kumimoji="0" lang="it-IT" sz="2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echn</a:t>
            </a:r>
            <a:r>
              <a:rPr lang="it-IT" sz="2000" b="1" kern="0" dirty="0" err="1" smtClean="0">
                <a:solidFill>
                  <a:srgbClr val="FF0000"/>
                </a:solidFill>
              </a:rPr>
              <a:t>ical</a:t>
            </a:r>
            <a:r>
              <a:rPr kumimoji="0" lang="it-IT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it-IT" sz="2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Specs</a:t>
            </a:r>
            <a:r>
              <a:rPr kumimoji="0" lang="it-IT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by </a:t>
            </a:r>
            <a:r>
              <a:rPr kumimoji="0" lang="it-IT" sz="2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means</a:t>
            </a:r>
            <a:r>
              <a:rPr kumimoji="0" lang="it-IT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of </a:t>
            </a:r>
            <a:r>
              <a:rPr kumimoji="0" lang="it-IT" sz="2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exhaustive</a:t>
            </a:r>
            <a:r>
              <a:rPr kumimoji="0" lang="it-IT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it-IT" sz="2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tests</a:t>
            </a:r>
            <a:r>
              <a:rPr lang="it-IT" sz="2000" b="1" kern="0" dirty="0">
                <a:solidFill>
                  <a:srgbClr val="FF0000"/>
                </a:solidFill>
              </a:rPr>
              <a:t>.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kern="0" dirty="0" err="1" smtClean="0">
                <a:solidFill>
                  <a:prstClr val="black"/>
                </a:solidFill>
              </a:rPr>
              <a:t>Defects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err="1" smtClean="0">
                <a:solidFill>
                  <a:prstClr val="black"/>
                </a:solidFill>
              </a:rPr>
              <a:t>search</a:t>
            </a:r>
            <a:r>
              <a:rPr lang="it-IT" sz="2000" kern="0" dirty="0" smtClean="0">
                <a:solidFill>
                  <a:prstClr val="black"/>
                </a:solidFill>
              </a:rPr>
              <a:t>, </a:t>
            </a:r>
            <a:r>
              <a:rPr lang="it-IT" sz="2000" kern="0" dirty="0" err="1" smtClean="0">
                <a:solidFill>
                  <a:prstClr val="black"/>
                </a:solidFill>
              </a:rPr>
              <a:t>geometrical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err="1" smtClean="0">
                <a:solidFill>
                  <a:prstClr val="black"/>
                </a:solidFill>
              </a:rPr>
              <a:t>compliance</a:t>
            </a:r>
            <a:r>
              <a:rPr lang="it-IT" sz="2000" kern="0" dirty="0" smtClean="0">
                <a:solidFill>
                  <a:prstClr val="black"/>
                </a:solidFill>
              </a:rPr>
              <a:t> of </a:t>
            </a:r>
            <a:r>
              <a:rPr lang="it-IT" sz="2000" kern="0" dirty="0" err="1" smtClean="0">
                <a:solidFill>
                  <a:prstClr val="black"/>
                </a:solidFill>
              </a:rPr>
              <a:t>structures</a:t>
            </a:r>
            <a:r>
              <a:rPr lang="it-IT" sz="2000" kern="0" dirty="0" smtClean="0">
                <a:solidFill>
                  <a:prstClr val="black"/>
                </a:solidFill>
              </a:rPr>
              <a:t> (e.g. strip </a:t>
            </a:r>
            <a:r>
              <a:rPr lang="it-IT" sz="2000" kern="0" dirty="0" err="1" smtClean="0">
                <a:solidFill>
                  <a:prstClr val="black"/>
                </a:solidFill>
              </a:rPr>
              <a:t>width</a:t>
            </a:r>
            <a:r>
              <a:rPr lang="it-IT" sz="2000" kern="0" dirty="0" smtClean="0">
                <a:solidFill>
                  <a:prstClr val="black"/>
                </a:solidFill>
              </a:rPr>
              <a:t>) by </a:t>
            </a:r>
            <a:r>
              <a:rPr lang="it-IT" sz="2000" kern="0" dirty="0" err="1" smtClean="0">
                <a:solidFill>
                  <a:srgbClr val="FF0000"/>
                </a:solidFill>
              </a:rPr>
              <a:t>Automated</a:t>
            </a:r>
            <a:r>
              <a:rPr lang="it-IT" sz="2000" kern="0" dirty="0" smtClean="0">
                <a:solidFill>
                  <a:srgbClr val="FF0000"/>
                </a:solidFill>
              </a:rPr>
              <a:t> Optical </a:t>
            </a:r>
            <a:r>
              <a:rPr lang="it-IT" sz="2000" kern="0" dirty="0" err="1" smtClean="0">
                <a:solidFill>
                  <a:srgbClr val="FF0000"/>
                </a:solidFill>
              </a:rPr>
              <a:t>Inspection</a:t>
            </a:r>
            <a:endParaRPr lang="it-IT" sz="2000" kern="0" dirty="0" smtClean="0">
              <a:solidFill>
                <a:srgbClr val="FF0000"/>
              </a:solidFill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kern="0" dirty="0" err="1" smtClean="0">
                <a:solidFill>
                  <a:srgbClr val="FF0000"/>
                </a:solidFill>
              </a:rPr>
              <a:t>Dimensional</a:t>
            </a:r>
            <a:r>
              <a:rPr lang="it-IT" sz="2000" kern="0" dirty="0" smtClean="0">
                <a:solidFill>
                  <a:srgbClr val="FF0000"/>
                </a:solidFill>
              </a:rPr>
              <a:t> </a:t>
            </a:r>
            <a:r>
              <a:rPr lang="it-IT" sz="2000" kern="0" dirty="0" err="1" smtClean="0">
                <a:solidFill>
                  <a:srgbClr val="FF0000"/>
                </a:solidFill>
              </a:rPr>
              <a:t>requirements</a:t>
            </a:r>
            <a:r>
              <a:rPr lang="it-IT" sz="2000" kern="0" dirty="0" smtClean="0">
                <a:solidFill>
                  <a:srgbClr val="FF0000"/>
                </a:solidFill>
              </a:rPr>
              <a:t> </a:t>
            </a:r>
            <a:r>
              <a:rPr lang="it-IT" sz="2000" kern="0" dirty="0" smtClean="0">
                <a:solidFill>
                  <a:prstClr val="black"/>
                </a:solidFill>
              </a:rPr>
              <a:t>of </a:t>
            </a:r>
            <a:r>
              <a:rPr lang="it-IT" sz="2000" kern="0" dirty="0" err="1">
                <a:solidFill>
                  <a:prstClr val="black"/>
                </a:solidFill>
              </a:rPr>
              <a:t>T</a:t>
            </a:r>
            <a:r>
              <a:rPr lang="it-IT" sz="2000" kern="0" dirty="0" err="1" smtClean="0">
                <a:solidFill>
                  <a:prstClr val="black"/>
                </a:solidFill>
              </a:rPr>
              <a:t>echical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err="1" smtClean="0">
                <a:solidFill>
                  <a:prstClr val="black"/>
                </a:solidFill>
              </a:rPr>
              <a:t>Specs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err="1" smtClean="0">
                <a:solidFill>
                  <a:prstClr val="black"/>
                </a:solidFill>
              </a:rPr>
              <a:t>checked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smtClean="0">
                <a:solidFill>
                  <a:srgbClr val="FF0000"/>
                </a:solidFill>
              </a:rPr>
              <a:t>with </a:t>
            </a:r>
            <a:r>
              <a:rPr lang="it-IT" sz="2000" kern="0" dirty="0" err="1" smtClean="0">
                <a:solidFill>
                  <a:srgbClr val="FF0000"/>
                </a:solidFill>
              </a:rPr>
              <a:t>measuring</a:t>
            </a:r>
            <a:r>
              <a:rPr lang="it-IT" sz="2000" kern="0" dirty="0" smtClean="0">
                <a:solidFill>
                  <a:srgbClr val="FF0000"/>
                </a:solidFill>
              </a:rPr>
              <a:t> machine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kern="0" dirty="0">
                <a:solidFill>
                  <a:prstClr val="black"/>
                </a:solidFill>
              </a:rPr>
              <a:t> </a:t>
            </a:r>
            <a:r>
              <a:rPr lang="it-IT" sz="2000" kern="0" dirty="0" smtClean="0">
                <a:solidFill>
                  <a:prstClr val="black"/>
                </a:solidFill>
              </a:rPr>
              <a:t>Cu (</a:t>
            </a:r>
            <a:r>
              <a:rPr lang="it-IT" sz="2000" kern="0" dirty="0" err="1" smtClean="0">
                <a:solidFill>
                  <a:prstClr val="black"/>
                </a:solidFill>
              </a:rPr>
              <a:t>soldermask</a:t>
            </a:r>
            <a:r>
              <a:rPr lang="it-IT" sz="2000" kern="0" dirty="0" smtClean="0">
                <a:solidFill>
                  <a:prstClr val="black"/>
                </a:solidFill>
              </a:rPr>
              <a:t>) </a:t>
            </a:r>
            <a:r>
              <a:rPr lang="it-IT" sz="2000" kern="0" dirty="0" err="1" smtClean="0">
                <a:solidFill>
                  <a:prstClr val="black"/>
                </a:solidFill>
              </a:rPr>
              <a:t>thickness</a:t>
            </a:r>
            <a:r>
              <a:rPr lang="it-IT" sz="2000" kern="0" dirty="0" smtClean="0">
                <a:solidFill>
                  <a:prstClr val="black"/>
                </a:solidFill>
              </a:rPr>
              <a:t>: sample </a:t>
            </a:r>
            <a:r>
              <a:rPr lang="it-IT" sz="2000" kern="0" dirty="0" smtClean="0">
                <a:solidFill>
                  <a:srgbClr val="FF0000"/>
                </a:solidFill>
              </a:rPr>
              <a:t>micro </a:t>
            </a:r>
            <a:r>
              <a:rPr lang="it-IT" sz="2000" kern="0" dirty="0" err="1" smtClean="0">
                <a:solidFill>
                  <a:srgbClr val="FF0000"/>
                </a:solidFill>
              </a:rPr>
              <a:t>sections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Isolation of all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lines (AOI and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electrical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Continuity of lines (electrical)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Flatness of FPC 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General visual inspection 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Plating quality: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visual inspection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kern="0" dirty="0" smtClean="0">
                <a:solidFill>
                  <a:prstClr val="black"/>
                </a:solidFill>
              </a:rPr>
              <a:t>SMD </a:t>
            </a:r>
            <a:r>
              <a:rPr lang="it-IT" sz="2000" kern="0" dirty="0" err="1" smtClean="0">
                <a:solidFill>
                  <a:prstClr val="black"/>
                </a:solidFill>
              </a:rPr>
              <a:t>mounting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err="1" smtClean="0">
                <a:solidFill>
                  <a:prstClr val="black"/>
                </a:solidFill>
              </a:rPr>
              <a:t>quality</a:t>
            </a:r>
            <a:r>
              <a:rPr lang="it-IT" sz="2000" kern="0" dirty="0" smtClean="0">
                <a:solidFill>
                  <a:prstClr val="black"/>
                </a:solidFill>
              </a:rPr>
              <a:t>: </a:t>
            </a:r>
            <a:r>
              <a:rPr lang="it-IT" sz="2000" kern="0" dirty="0" err="1" smtClean="0">
                <a:solidFill>
                  <a:prstClr val="black"/>
                </a:solidFill>
              </a:rPr>
              <a:t>visual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err="1" smtClean="0">
                <a:solidFill>
                  <a:prstClr val="black"/>
                </a:solidFill>
              </a:rPr>
              <a:t>inspection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82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437" y="141228"/>
            <a:ext cx="7886700" cy="1325563"/>
          </a:xfrm>
        </p:spPr>
        <p:txBody>
          <a:bodyPr/>
          <a:lstStyle/>
          <a:p>
            <a:pPr algn="ctr"/>
            <a:r>
              <a:rPr lang="en-GB" dirty="0" smtClean="0"/>
              <a:t>Production schedule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65" y="1345967"/>
            <a:ext cx="8447808" cy="49045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Two </a:t>
            </a:r>
            <a:r>
              <a:rPr lang="en-GB" sz="2400" dirty="0">
                <a:solidFill>
                  <a:schemeClr val="tx1"/>
                </a:solidFill>
              </a:rPr>
              <a:t>production phases 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chemeClr val="tx1"/>
                </a:solidFill>
              </a:rPr>
              <a:t>pre-production for process </a:t>
            </a:r>
            <a:r>
              <a:rPr lang="en-GB" sz="2400" dirty="0" smtClean="0">
                <a:solidFill>
                  <a:schemeClr val="tx1"/>
                </a:solidFill>
              </a:rPr>
              <a:t>validation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solidFill>
                  <a:schemeClr val="tx1"/>
                </a:solidFill>
              </a:rPr>
              <a:t>production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Pre-production: 100 (+200) </a:t>
            </a:r>
            <a:r>
              <a:rPr lang="en-GB" sz="2400" dirty="0" smtClean="0"/>
              <a:t>  </a:t>
            </a:r>
            <a:r>
              <a:rPr lang="en-GB" sz="2400" b="1" dirty="0" smtClean="0"/>
              <a:t>assembled</a:t>
            </a:r>
            <a:r>
              <a:rPr lang="en-GB" sz="2400" dirty="0" smtClean="0"/>
              <a:t> FPCs (within 45 days from contract signature)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Validation</a:t>
            </a:r>
            <a:r>
              <a:rPr lang="en-GB" sz="2400" dirty="0" smtClean="0"/>
              <a:t> (&lt;45 days) </a:t>
            </a:r>
          </a:p>
          <a:p>
            <a:pPr lvl="1"/>
            <a:r>
              <a:rPr lang="en-GB" sz="2000" dirty="0" smtClean="0"/>
              <a:t>	</a:t>
            </a:r>
            <a:r>
              <a:rPr lang="en-GB" sz="2000" dirty="0">
                <a:solidFill>
                  <a:schemeClr val="tx1"/>
                </a:solidFill>
              </a:rPr>
              <a:t>E</a:t>
            </a:r>
            <a:r>
              <a:rPr lang="en-GB" sz="2000" dirty="0" smtClean="0">
                <a:solidFill>
                  <a:schemeClr val="tx1"/>
                </a:solidFill>
              </a:rPr>
              <a:t>lectrical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	Metrological	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	Finishing/Bonding verification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	Assembly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Production: 320 assembled </a:t>
            </a:r>
            <a:r>
              <a:rPr lang="en-GB" sz="2400" dirty="0" err="1" smtClean="0">
                <a:solidFill>
                  <a:srgbClr val="FF0000"/>
                </a:solidFill>
              </a:rPr>
              <a:t>fpcs</a:t>
            </a:r>
            <a:r>
              <a:rPr lang="en-GB" sz="2400" dirty="0" smtClean="0">
                <a:solidFill>
                  <a:srgbClr val="FF0000"/>
                </a:solidFill>
              </a:rPr>
              <a:t>/45 days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	</a:t>
            </a:r>
            <a:r>
              <a:rPr lang="en-GB" sz="2400" dirty="0" smtClean="0">
                <a:solidFill>
                  <a:srgbClr val="FF0000"/>
                </a:solidFill>
              </a:rPr>
              <a:t>(10 </a:t>
            </a:r>
            <a:r>
              <a:rPr lang="en-GB" sz="2400" dirty="0" err="1" smtClean="0">
                <a:solidFill>
                  <a:srgbClr val="FF0000"/>
                </a:solidFill>
              </a:rPr>
              <a:t>fpcs</a:t>
            </a:r>
            <a:r>
              <a:rPr lang="en-GB" sz="2400" dirty="0" smtClean="0">
                <a:solidFill>
                  <a:srgbClr val="FF0000"/>
                </a:solidFill>
              </a:rPr>
              <a:t>/week/assembly site)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29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FPC quality assurance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ELECTRICAL </a:t>
            </a:r>
            <a:r>
              <a:rPr lang="it-IT" dirty="0" err="1" smtClean="0"/>
              <a:t>acceptance</a:t>
            </a:r>
            <a:r>
              <a:rPr lang="it-IT" dirty="0" smtClean="0"/>
              <a:t> TESTS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9421" y="1845847"/>
            <a:ext cx="4483100" cy="37516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Test of DATA,CTRL and CLK lines</a:t>
            </a:r>
          </a:p>
          <a:p>
            <a:pPr lvl="1"/>
            <a:r>
              <a:rPr lang="it-IT" sz="2400" dirty="0" smtClean="0"/>
              <a:t>Open</a:t>
            </a:r>
            <a:endParaRPr lang="en-US" sz="2400" dirty="0"/>
          </a:p>
          <a:p>
            <a:pPr lvl="1"/>
            <a:r>
              <a:rPr lang="en-US" sz="2400" dirty="0"/>
              <a:t>Shorts</a:t>
            </a:r>
          </a:p>
          <a:p>
            <a:pPr lvl="1"/>
            <a:r>
              <a:rPr lang="en-US" sz="2400" dirty="0" smtClean="0"/>
              <a:t>Resistance (</a:t>
            </a:r>
            <a:r>
              <a:rPr lang="en-US" sz="2400" dirty="0" smtClean="0">
                <a:sym typeface="Wingdings" panose="05000000000000000000" pitchFamily="2" charset="2"/>
              </a:rPr>
              <a:t> Cu strips thickness and width)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25</a:t>
            </a:fld>
            <a:endParaRPr lang="en-US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69034" y="4367697"/>
            <a:ext cx="9055100" cy="249030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defTabSz="914400"/>
            <a:endParaRPr lang="is-IS" dirty="0" smtClean="0"/>
          </a:p>
          <a:p>
            <a:pPr defTabSz="914400"/>
            <a:r>
              <a:rPr lang="en-US" sz="2800" dirty="0" smtClean="0"/>
              <a:t>SAMPLE TESTS ON SELECTED FPCS</a:t>
            </a:r>
          </a:p>
          <a:p>
            <a:pPr lvl="1" defTabSz="914400"/>
            <a:r>
              <a:rPr lang="en-US" sz="2200" dirty="0" smtClean="0">
                <a:solidFill>
                  <a:srgbClr val="FF0000"/>
                </a:solidFill>
              </a:rPr>
              <a:t>data transmission parameters</a:t>
            </a:r>
            <a:r>
              <a:rPr lang="en-US" sz="2200" dirty="0" smtClean="0"/>
              <a:t>: s-parameters, attenuation, eye diagram</a:t>
            </a:r>
          </a:p>
          <a:p>
            <a:pPr lvl="1" defTabSz="914400"/>
            <a:r>
              <a:rPr lang="it-IT" sz="2200" dirty="0" smtClean="0"/>
              <a:t> </a:t>
            </a:r>
            <a:r>
              <a:rPr lang="it-IT" sz="2200" dirty="0" err="1" smtClean="0"/>
              <a:t>bondability</a:t>
            </a:r>
            <a:r>
              <a:rPr lang="it-IT" sz="2200" dirty="0" smtClean="0"/>
              <a:t> test</a:t>
            </a:r>
            <a:endParaRPr lang="is-IS" sz="2200" dirty="0" smtClean="0"/>
          </a:p>
          <a:p>
            <a:pPr defTabSz="914400"/>
            <a:endParaRPr lang="en-US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51322" y="762090"/>
            <a:ext cx="9055100" cy="104340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defTabSz="914400"/>
            <a:endParaRPr lang="is-IS" dirty="0" smtClean="0"/>
          </a:p>
          <a:p>
            <a:pPr defTabSz="914400"/>
            <a:r>
              <a:rPr lang="en-US" sz="2800" dirty="0" smtClean="0"/>
              <a:t>ELECTRICAL TESTS ON ALL FPCS</a:t>
            </a:r>
            <a:endParaRPr lang="en-US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174" y="1547473"/>
            <a:ext cx="4192385" cy="307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5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metrological </a:t>
            </a:r>
            <a:r>
              <a:rPr lang="it-IT" dirty="0" err="1"/>
              <a:t>acceptance</a:t>
            </a:r>
            <a:r>
              <a:rPr lang="it-IT" dirty="0"/>
              <a:t> </a:t>
            </a:r>
            <a:r>
              <a:rPr lang="en-US" dirty="0" smtClean="0"/>
              <a:t>inspection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2700" y="1420153"/>
            <a:ext cx="8686800" cy="4998128"/>
          </a:xfrm>
        </p:spPr>
        <p:txBody>
          <a:bodyPr>
            <a:normAutofit fontScale="70000" lnSpcReduction="20000"/>
          </a:bodyPr>
          <a:lstStyle/>
          <a:p>
            <a:r>
              <a:rPr lang="is-IS" dirty="0" smtClean="0">
                <a:solidFill>
                  <a:schemeClr val="tx1"/>
                </a:solidFill>
              </a:rPr>
              <a:t>General visual inspection</a:t>
            </a:r>
            <a:endParaRPr lang="is-I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P</a:t>
            </a:r>
            <a:r>
              <a:rPr lang="en-US" dirty="0" smtClean="0"/>
              <a:t>lating </a:t>
            </a:r>
            <a:r>
              <a:rPr lang="en-US" dirty="0"/>
              <a:t>quality, presence of defects on </a:t>
            </a:r>
            <a:r>
              <a:rPr lang="en-US" dirty="0" smtClean="0"/>
              <a:t>strips, …</a:t>
            </a:r>
            <a:endParaRPr lang="en-US" dirty="0"/>
          </a:p>
          <a:p>
            <a:r>
              <a:rPr lang="en-US" dirty="0" smtClean="0"/>
              <a:t>Verify </a:t>
            </a:r>
            <a:r>
              <a:rPr lang="en-US" dirty="0"/>
              <a:t>overall </a:t>
            </a:r>
            <a:r>
              <a:rPr lang="en-US" dirty="0" smtClean="0"/>
              <a:t>dimensions  (measuring machine)</a:t>
            </a:r>
            <a:endParaRPr lang="en-US" dirty="0"/>
          </a:p>
          <a:p>
            <a:pPr lvl="1"/>
            <a:r>
              <a:rPr lang="it-IT" dirty="0" err="1" smtClean="0"/>
              <a:t>Distance</a:t>
            </a:r>
            <a:r>
              <a:rPr lang="it-IT" dirty="0" smtClean="0"/>
              <a:t> of right </a:t>
            </a:r>
            <a:r>
              <a:rPr lang="it-IT" dirty="0" err="1" smtClean="0"/>
              <a:t>fpc</a:t>
            </a:r>
            <a:r>
              <a:rPr lang="it-IT" dirty="0" smtClean="0"/>
              <a:t> </a:t>
            </a:r>
            <a:r>
              <a:rPr lang="it-IT" dirty="0" err="1" smtClean="0"/>
              <a:t>edge</a:t>
            </a:r>
            <a:r>
              <a:rPr lang="it-IT" dirty="0" smtClean="0"/>
              <a:t> w.r.t. </a:t>
            </a:r>
            <a:r>
              <a:rPr lang="it-IT" dirty="0" err="1" smtClean="0"/>
              <a:t>reference</a:t>
            </a:r>
            <a:r>
              <a:rPr lang="it-IT" dirty="0" smtClean="0"/>
              <a:t> </a:t>
            </a:r>
            <a:r>
              <a:rPr lang="it-IT" dirty="0" err="1" smtClean="0"/>
              <a:t>hole</a:t>
            </a:r>
            <a:endParaRPr lang="en-US" dirty="0"/>
          </a:p>
          <a:p>
            <a:pPr lvl="2"/>
            <a:r>
              <a:rPr lang="en-US" dirty="0"/>
              <a:t>R</a:t>
            </a:r>
            <a:r>
              <a:rPr lang="en-US" dirty="0" smtClean="0"/>
              <a:t>elevant </a:t>
            </a:r>
            <a:r>
              <a:rPr lang="en-US" dirty="0"/>
              <a:t>for HIC assembly and HS assembly; 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olerance</a:t>
            </a:r>
            <a:r>
              <a:rPr lang="en-US" dirty="0"/>
              <a:t>: ± </a:t>
            </a:r>
            <a:r>
              <a:rPr lang="en-US" dirty="0" smtClean="0"/>
              <a:t>25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  <a:p>
            <a:pPr lvl="1"/>
            <a:r>
              <a:rPr lang="en-US" dirty="0" smtClean="0"/>
              <a:t>Position </a:t>
            </a:r>
            <a:r>
              <a:rPr lang="en-US" dirty="0"/>
              <a:t>and shape of </a:t>
            </a:r>
            <a:r>
              <a:rPr lang="en-US" dirty="0" smtClean="0"/>
              <a:t>a subset of  holes w.r.t. reference hole to be within tolerances</a:t>
            </a:r>
          </a:p>
          <a:p>
            <a:r>
              <a:rPr lang="it-IT" sz="3100" dirty="0" err="1" smtClean="0"/>
              <a:t>Flatness</a:t>
            </a:r>
            <a:endParaRPr lang="it-IT" sz="3100" dirty="0" smtClean="0"/>
          </a:p>
          <a:p>
            <a:endParaRPr lang="is-IS" sz="3400" dirty="0"/>
          </a:p>
          <a:p>
            <a:r>
              <a:rPr lang="en-US" sz="2800" dirty="0"/>
              <a:t>SAMPLE TESTS ON SELECTED </a:t>
            </a:r>
            <a:r>
              <a:rPr lang="en-US" sz="2800" dirty="0" smtClean="0"/>
              <a:t>FPCS</a:t>
            </a:r>
            <a:endParaRPr lang="en-US" sz="2800" dirty="0"/>
          </a:p>
          <a:p>
            <a:pPr lvl="1"/>
            <a:r>
              <a:rPr lang="en-US" dirty="0" smtClean="0"/>
              <a:t>Full metrology @ metrological company</a:t>
            </a:r>
            <a:endParaRPr lang="en-US" dirty="0"/>
          </a:p>
          <a:p>
            <a:pPr lvl="2"/>
            <a:r>
              <a:rPr lang="en-US" dirty="0"/>
              <a:t>Check overall dimensions </a:t>
            </a:r>
          </a:p>
          <a:p>
            <a:pPr lvl="2"/>
            <a:r>
              <a:rPr lang="en-US" dirty="0"/>
              <a:t>Check positions of ALL bonding </a:t>
            </a:r>
            <a:r>
              <a:rPr lang="en-US" dirty="0" smtClean="0"/>
              <a:t>holes and pads vs</a:t>
            </a:r>
            <a:r>
              <a:rPr lang="en-US" dirty="0"/>
              <a:t>. central reference </a:t>
            </a:r>
            <a:r>
              <a:rPr lang="en-US" dirty="0" smtClean="0"/>
              <a:t>hole</a:t>
            </a:r>
          </a:p>
          <a:p>
            <a:pPr lvl="1"/>
            <a:r>
              <a:rPr lang="en-US" dirty="0" smtClean="0"/>
              <a:t>Thickness </a:t>
            </a:r>
            <a:r>
              <a:rPr lang="en-US" dirty="0"/>
              <a:t>of substrate/Cu lines/cover layer: </a:t>
            </a:r>
            <a:r>
              <a:rPr lang="is-IS" dirty="0"/>
              <a:t>micro-section, tomography </a:t>
            </a:r>
          </a:p>
          <a:p>
            <a:pPr marL="457200" lvl="1" indent="0">
              <a:buNone/>
            </a:pPr>
            <a:r>
              <a:rPr lang="is-IS" dirty="0" smtClean="0"/>
              <a:t>	</a:t>
            </a: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it-IT" dirty="0" smtClean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396" y="851526"/>
            <a:ext cx="3538603" cy="348053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Final</a:t>
            </a:r>
            <a:r>
              <a:rPr lang="it-IT" dirty="0" smtClean="0"/>
              <a:t> </a:t>
            </a:r>
            <a:r>
              <a:rPr lang="it-IT" dirty="0" err="1" smtClean="0"/>
              <a:t>operations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27139" y="1322774"/>
            <a:ext cx="8686800" cy="499812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it-IT" dirty="0" smtClean="0">
                <a:solidFill>
                  <a:schemeClr val="tx1"/>
                </a:solidFill>
              </a:rPr>
              <a:t>Once  </a:t>
            </a:r>
            <a:r>
              <a:rPr lang="it-IT" dirty="0" err="1" smtClean="0">
                <a:solidFill>
                  <a:schemeClr val="tx1"/>
                </a:solidFill>
              </a:rPr>
              <a:t>electrical</a:t>
            </a:r>
            <a:r>
              <a:rPr lang="it-IT" dirty="0" smtClean="0">
                <a:solidFill>
                  <a:schemeClr val="tx1"/>
                </a:solidFill>
              </a:rPr>
              <a:t> and </a:t>
            </a:r>
            <a:r>
              <a:rPr lang="it-IT" dirty="0" err="1" smtClean="0">
                <a:solidFill>
                  <a:schemeClr val="tx1"/>
                </a:solidFill>
              </a:rPr>
              <a:t>metrological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tests</a:t>
            </a:r>
            <a:r>
              <a:rPr lang="it-IT" dirty="0" smtClean="0">
                <a:solidFill>
                  <a:schemeClr val="tx1"/>
                </a:solidFill>
              </a:rPr>
              <a:t> are </a:t>
            </a:r>
            <a:r>
              <a:rPr lang="it-IT" dirty="0" err="1" smtClean="0">
                <a:solidFill>
                  <a:schemeClr val="tx1"/>
                </a:solidFill>
              </a:rPr>
              <a:t>passed</a:t>
            </a:r>
            <a:endParaRPr lang="it-IT" dirty="0" smtClean="0"/>
          </a:p>
          <a:p>
            <a:pPr lvl="1"/>
            <a:r>
              <a:rPr lang="it-IT" dirty="0" err="1" smtClean="0"/>
              <a:t>Cleaning</a:t>
            </a:r>
            <a:endParaRPr lang="it-IT" dirty="0" smtClean="0"/>
          </a:p>
          <a:p>
            <a:pPr lvl="1"/>
            <a:r>
              <a:rPr lang="it-IT" dirty="0" smtClean="0"/>
              <a:t>Cross </a:t>
            </a:r>
            <a:r>
              <a:rPr lang="it-IT" dirty="0" err="1" smtClean="0"/>
              <a:t>cables</a:t>
            </a:r>
            <a:r>
              <a:rPr lang="it-IT" dirty="0" smtClean="0"/>
              <a:t> </a:t>
            </a:r>
            <a:r>
              <a:rPr lang="it-IT" dirty="0" err="1" smtClean="0"/>
              <a:t>soldering</a:t>
            </a:r>
            <a:endParaRPr lang="it-IT" dirty="0" smtClean="0"/>
          </a:p>
          <a:p>
            <a:pPr lvl="2"/>
            <a:r>
              <a:rPr lang="it-IT" dirty="0" smtClean="0"/>
              <a:t>Will be </a:t>
            </a:r>
            <a:r>
              <a:rPr lang="it-IT" dirty="0" err="1" smtClean="0"/>
              <a:t>done</a:t>
            </a:r>
            <a:r>
              <a:rPr lang="it-IT" dirty="0" smtClean="0"/>
              <a:t> in </a:t>
            </a:r>
            <a:r>
              <a:rPr lang="it-IT" dirty="0" err="1" smtClean="0"/>
              <a:t>house</a:t>
            </a:r>
            <a:endParaRPr lang="it-IT" dirty="0" smtClean="0"/>
          </a:p>
          <a:p>
            <a:pPr lvl="2"/>
            <a:r>
              <a:rPr lang="it-IT" dirty="0"/>
              <a:t>M</a:t>
            </a:r>
            <a:r>
              <a:rPr lang="it-IT" dirty="0" smtClean="0"/>
              <a:t>anual </a:t>
            </a:r>
            <a:r>
              <a:rPr lang="it-IT" dirty="0" err="1" smtClean="0"/>
              <a:t>soldering</a:t>
            </a:r>
            <a:r>
              <a:rPr lang="it-IT" dirty="0"/>
              <a:t> </a:t>
            </a:r>
            <a:r>
              <a:rPr lang="it-IT" dirty="0" smtClean="0"/>
              <a:t>(with </a:t>
            </a:r>
            <a:r>
              <a:rPr lang="it-IT" dirty="0" err="1" smtClean="0"/>
              <a:t>soldering</a:t>
            </a:r>
            <a:r>
              <a:rPr lang="it-IT" dirty="0" smtClean="0"/>
              <a:t> </a:t>
            </a:r>
            <a:r>
              <a:rPr lang="it-IT" dirty="0" err="1" smtClean="0"/>
              <a:t>iron</a:t>
            </a:r>
            <a:r>
              <a:rPr lang="it-IT" dirty="0" smtClean="0"/>
              <a:t>) </a:t>
            </a:r>
          </a:p>
          <a:p>
            <a:pPr lvl="2"/>
            <a:r>
              <a:rPr lang="it-IT" dirty="0" smtClean="0"/>
              <a:t>Note: </a:t>
            </a:r>
            <a:r>
              <a:rPr lang="it-IT" dirty="0" err="1" smtClean="0"/>
              <a:t>soldering</a:t>
            </a:r>
            <a:r>
              <a:rPr lang="it-IT" dirty="0" smtClean="0"/>
              <a:t> </a:t>
            </a:r>
            <a:r>
              <a:rPr lang="it-IT" dirty="0" err="1" smtClean="0"/>
              <a:t>performed</a:t>
            </a:r>
            <a:r>
              <a:rPr lang="it-IT" dirty="0" smtClean="0"/>
              <a:t> </a:t>
            </a:r>
            <a:r>
              <a:rPr lang="it-IT" b="1" dirty="0" err="1" smtClean="0"/>
              <a:t>before</a:t>
            </a:r>
            <a:r>
              <a:rPr lang="it-IT" dirty="0" smtClean="0"/>
              <a:t> </a:t>
            </a:r>
            <a:r>
              <a:rPr lang="it-IT" dirty="0" err="1" smtClean="0"/>
              <a:t>silicon</a:t>
            </a:r>
            <a:r>
              <a:rPr lang="it-IT" dirty="0" smtClean="0"/>
              <a:t> </a:t>
            </a:r>
            <a:r>
              <a:rPr lang="it-IT" dirty="0" err="1" smtClean="0"/>
              <a:t>sensors</a:t>
            </a:r>
            <a:r>
              <a:rPr lang="it-IT" dirty="0" smtClean="0"/>
              <a:t> </a:t>
            </a:r>
            <a:r>
              <a:rPr lang="it-IT" dirty="0" err="1" smtClean="0"/>
              <a:t>mounting</a:t>
            </a:r>
            <a:r>
              <a:rPr lang="it-IT" dirty="0" smtClean="0"/>
              <a:t> </a:t>
            </a:r>
            <a:endParaRPr lang="it-IT" dirty="0"/>
          </a:p>
          <a:p>
            <a:pPr lvl="1"/>
            <a:r>
              <a:rPr lang="it-IT" dirty="0" smtClean="0"/>
              <a:t>Delivery to </a:t>
            </a:r>
            <a:r>
              <a:rPr lang="it-IT" dirty="0" err="1" smtClean="0"/>
              <a:t>assembly</a:t>
            </a:r>
            <a:r>
              <a:rPr lang="it-IT" dirty="0" smtClean="0"/>
              <a:t> centers </a:t>
            </a:r>
            <a:r>
              <a:rPr lang="it-IT" dirty="0" err="1" smtClean="0"/>
              <a:t>using</a:t>
            </a:r>
            <a:r>
              <a:rPr lang="it-IT" dirty="0" smtClean="0"/>
              <a:t>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carrier</a:t>
            </a:r>
            <a:r>
              <a:rPr lang="it-IT" dirty="0" smtClean="0"/>
              <a:t> </a:t>
            </a:r>
            <a:r>
              <a:rPr lang="it-IT" dirty="0" err="1" smtClean="0"/>
              <a:t>plates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for </a:t>
            </a:r>
            <a:r>
              <a:rPr lang="it-IT" dirty="0" err="1" smtClean="0"/>
              <a:t>HIC</a:t>
            </a:r>
            <a:r>
              <a:rPr lang="it-IT" dirty="0" err="1" smtClean="0"/>
              <a:t>s</a:t>
            </a:r>
            <a:r>
              <a:rPr lang="it-IT" dirty="0" smtClean="0"/>
              <a:t>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it-IT" dirty="0" smtClean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8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28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Layout finalized 							</a:t>
            </a:r>
          </a:p>
          <a:p>
            <a:pPr lvl="1"/>
            <a:r>
              <a:rPr lang="en-US" dirty="0" smtClean="0"/>
              <a:t>A few changes w.r.t. </a:t>
            </a:r>
            <a:r>
              <a:rPr lang="en-US" dirty="0" smtClean="0"/>
              <a:t>EDR: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it-IT" dirty="0" err="1" smtClean="0">
                <a:solidFill>
                  <a:srgbClr val="FF0000"/>
                </a:solidFill>
              </a:rPr>
              <a:t>Tab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extension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finalized</a:t>
            </a:r>
            <a:r>
              <a:rPr lang="it-IT" dirty="0" smtClean="0">
                <a:solidFill>
                  <a:srgbClr val="FF0000"/>
                </a:solidFill>
              </a:rPr>
              <a:t>, </a:t>
            </a:r>
            <a:r>
              <a:rPr lang="it-IT" dirty="0" err="1" smtClean="0">
                <a:solidFill>
                  <a:srgbClr val="FF0000"/>
                </a:solidFill>
              </a:rPr>
              <a:t>lines</a:t>
            </a:r>
            <a:r>
              <a:rPr lang="it-IT" dirty="0" smtClean="0">
                <a:solidFill>
                  <a:srgbClr val="FF0000"/>
                </a:solidFill>
              </a:rPr>
              <a:t> and </a:t>
            </a:r>
            <a:r>
              <a:rPr lang="it-IT" dirty="0" err="1" smtClean="0">
                <a:solidFill>
                  <a:srgbClr val="FF0000"/>
                </a:solidFill>
              </a:rPr>
              <a:t>pads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optimization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vias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for wire </a:t>
            </a:r>
            <a:r>
              <a:rPr lang="en-US" dirty="0" smtClean="0">
                <a:solidFill>
                  <a:srgbClr val="FF0000"/>
                </a:solidFill>
              </a:rPr>
              <a:t>bonding 	optimized, new </a:t>
            </a:r>
            <a:r>
              <a:rPr lang="en-US" dirty="0">
                <a:solidFill>
                  <a:srgbClr val="FF0000"/>
                </a:solidFill>
              </a:rPr>
              <a:t>connection for </a:t>
            </a:r>
            <a:r>
              <a:rPr lang="en-US" dirty="0" smtClean="0">
                <a:solidFill>
                  <a:srgbClr val="FF0000"/>
                </a:solidFill>
              </a:rPr>
              <a:t>substrate bias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prototype production</a:t>
            </a:r>
          </a:p>
          <a:p>
            <a:pPr lvl="1"/>
            <a:r>
              <a:rPr lang="en-US" dirty="0" smtClean="0"/>
              <a:t>Several small productions with different companies (new company </a:t>
            </a:r>
            <a:r>
              <a:rPr lang="en-US" dirty="0" err="1" smtClean="0"/>
              <a:t>SwissPCB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Metrology,  data transmission, soldering and bonding tests on prototypes for proper characterization and evaluation of different productions</a:t>
            </a:r>
            <a:endParaRPr lang="en-US" dirty="0"/>
          </a:p>
          <a:p>
            <a:r>
              <a:rPr lang="en-US" dirty="0" smtClean="0"/>
              <a:t>Procurement</a:t>
            </a:r>
            <a:endParaRPr lang="en-US" dirty="0"/>
          </a:p>
          <a:p>
            <a:pPr lvl="1"/>
            <a:r>
              <a:rPr lang="en-US" dirty="0" smtClean="0"/>
              <a:t>Tender finished and job assigned to </a:t>
            </a:r>
            <a:endParaRPr lang="en-US" dirty="0"/>
          </a:p>
          <a:p>
            <a:pPr lvl="1"/>
            <a:r>
              <a:rPr lang="en-US" dirty="0" smtClean="0"/>
              <a:t>SWISS PCB AG for FPC construction (HYBRID SA will perform  </a:t>
            </a:r>
            <a:r>
              <a:rPr lang="en-US" dirty="0" err="1" smtClean="0"/>
              <a:t>smd</a:t>
            </a:r>
            <a:r>
              <a:rPr lang="en-US" dirty="0" smtClean="0"/>
              <a:t> assembly)</a:t>
            </a:r>
            <a:endParaRPr lang="en-US" dirty="0"/>
          </a:p>
          <a:p>
            <a:r>
              <a:rPr lang="it-IT" dirty="0" smtClean="0"/>
              <a:t>FPC </a:t>
            </a:r>
            <a:r>
              <a:rPr lang="it-IT" dirty="0" err="1" smtClean="0"/>
              <a:t>acceptance</a:t>
            </a:r>
            <a:r>
              <a:rPr lang="it-IT" dirty="0" smtClean="0"/>
              <a:t> and </a:t>
            </a:r>
            <a:r>
              <a:rPr lang="it-IT" dirty="0" err="1" smtClean="0"/>
              <a:t>preparation</a:t>
            </a:r>
            <a:r>
              <a:rPr lang="it-IT" dirty="0" smtClean="0"/>
              <a:t> for </a:t>
            </a:r>
            <a:r>
              <a:rPr lang="it-IT" dirty="0" err="1" smtClean="0"/>
              <a:t>assemby</a:t>
            </a:r>
            <a:endParaRPr lang="en-US" dirty="0"/>
          </a:p>
          <a:p>
            <a:pPr lvl="1"/>
            <a:r>
              <a:rPr lang="en-US" dirty="0"/>
              <a:t>Q</a:t>
            </a:r>
            <a:r>
              <a:rPr lang="en-US" dirty="0" smtClean="0"/>
              <a:t>uality </a:t>
            </a:r>
            <a:r>
              <a:rPr lang="en-US" dirty="0"/>
              <a:t>assurance</a:t>
            </a:r>
          </a:p>
          <a:p>
            <a:pPr lvl="1"/>
            <a:r>
              <a:rPr lang="en-US" dirty="0"/>
              <a:t>Cross cables </a:t>
            </a:r>
            <a:r>
              <a:rPr lang="en-US" dirty="0" smtClean="0"/>
              <a:t>soldering</a:t>
            </a:r>
            <a:endParaRPr lang="en-US" dirty="0"/>
          </a:p>
          <a:p>
            <a:pPr lvl="1"/>
            <a:r>
              <a:rPr lang="en-US" dirty="0" smtClean="0"/>
              <a:t>Distribution to HIC assembly sites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92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29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3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layout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tests on prototypes (1)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746" y="1094442"/>
            <a:ext cx="4781924" cy="280520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Test on CLK, CTRL and DATA line:</a:t>
            </a:r>
          </a:p>
          <a:p>
            <a:pPr lvl="1"/>
            <a:r>
              <a:rPr lang="en-US" dirty="0"/>
              <a:t>Measured I-V curves to calculate resistance of lines</a:t>
            </a:r>
          </a:p>
          <a:p>
            <a:pPr lvl="1"/>
            <a:r>
              <a:rPr lang="hr-HR" dirty="0"/>
              <a:t>V: &lt;200 mV, I: max. 50 mA</a:t>
            </a:r>
          </a:p>
          <a:p>
            <a:r>
              <a:rPr lang="en-US" dirty="0"/>
              <a:t>Results:</a:t>
            </a:r>
          </a:p>
          <a:p>
            <a:pPr lvl="1"/>
            <a:r>
              <a:rPr lang="en-US" dirty="0"/>
              <a:t>No shorts, no opens encountered</a:t>
            </a:r>
          </a:p>
          <a:p>
            <a:pPr lvl="1"/>
            <a:r>
              <a:rPr lang="en-US" dirty="0" err="1"/>
              <a:t>Contact+cables</a:t>
            </a:r>
            <a:r>
              <a:rPr lang="en-US" dirty="0"/>
              <a:t> introduce 0.8 </a:t>
            </a:r>
            <a:r>
              <a:rPr lang="en-US" dirty="0" err="1"/>
              <a:t>Ω</a:t>
            </a:r>
            <a:endParaRPr lang="en-US" dirty="0"/>
          </a:p>
          <a:p>
            <a:pPr lvl="1"/>
            <a:r>
              <a:rPr lang="en-US" dirty="0"/>
              <a:t>resistance for data lines&lt;4Ω</a:t>
            </a:r>
          </a:p>
          <a:p>
            <a:pPr lvl="1"/>
            <a:r>
              <a:rPr lang="en-US" dirty="0"/>
              <a:t>resistance on power planes: 10-20mΩ</a:t>
            </a:r>
          </a:p>
          <a:p>
            <a:pPr lvl="2"/>
            <a:r>
              <a:rPr lang="en-US" dirty="0"/>
              <a:t>test ongoing on new version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 descr="contac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927" y="1185335"/>
            <a:ext cx="3914589" cy="2609725"/>
          </a:xfrm>
          <a:prstGeom prst="rect">
            <a:avLst/>
          </a:prstGeom>
        </p:spPr>
      </p:pic>
      <p:pic>
        <p:nvPicPr>
          <p:cNvPr id="2" name="Picture 1" descr="probe_sta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0" y="4019681"/>
            <a:ext cx="4512235" cy="3008156"/>
          </a:xfrm>
          <a:prstGeom prst="rect">
            <a:avLst/>
          </a:prstGeom>
        </p:spPr>
      </p:pic>
      <p:pic>
        <p:nvPicPr>
          <p:cNvPr id="3" name="Picture 2" descr="plot1.g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0"/>
          <a:stretch/>
        </p:blipFill>
        <p:spPr>
          <a:xfrm>
            <a:off x="5169647" y="3791041"/>
            <a:ext cx="3212353" cy="30318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5137" y="4185043"/>
            <a:ext cx="1036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CTRL line</a:t>
            </a:r>
          </a:p>
          <a:p>
            <a:r>
              <a:rPr lang="en-US" dirty="0"/>
              <a:t>~3.7 </a:t>
            </a:r>
            <a:r>
              <a:rPr lang="en-US" dirty="0" err="1"/>
              <a:t>Ω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1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FPC Metallization quality </a:t>
            </a:r>
            <a:r>
              <a:rPr lang="en-GB" dirty="0"/>
              <a:t>(</a:t>
            </a:r>
            <a:r>
              <a:rPr lang="en-GB" dirty="0" smtClean="0"/>
              <a:t>1)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6370" y="1119420"/>
            <a:ext cx="5826157" cy="118615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Measurement at SEM and surface profile machine to</a:t>
            </a:r>
          </a:p>
          <a:p>
            <a:pPr lvl="1"/>
            <a:r>
              <a:rPr lang="en-US" dirty="0"/>
              <a:t>Measure the planarity of the pads</a:t>
            </a:r>
          </a:p>
          <a:p>
            <a:pPr lvl="1"/>
            <a:r>
              <a:rPr lang="en-US" dirty="0"/>
              <a:t>Verify the quality of the industrial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2887" r="13499" b="3479"/>
          <a:stretch/>
        </p:blipFill>
        <p:spPr>
          <a:xfrm rot="5400000">
            <a:off x="6894998" y="135437"/>
            <a:ext cx="953239" cy="3330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6460" b="13814"/>
          <a:stretch/>
        </p:blipFill>
        <p:spPr>
          <a:xfrm>
            <a:off x="5732032" y="2337993"/>
            <a:ext cx="3304622" cy="1811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17139" r="23542" b="5679"/>
          <a:stretch/>
        </p:blipFill>
        <p:spPr>
          <a:xfrm>
            <a:off x="5917276" y="4238481"/>
            <a:ext cx="3119378" cy="229510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167251" y="4259502"/>
            <a:ext cx="329630" cy="2880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324776" y="4466926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Via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96" b="25001"/>
          <a:stretch/>
        </p:blipFill>
        <p:spPr>
          <a:xfrm>
            <a:off x="2288428" y="4872263"/>
            <a:ext cx="3380369" cy="18834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7777" r="7685" b="1640"/>
          <a:stretch/>
        </p:blipFill>
        <p:spPr>
          <a:xfrm>
            <a:off x="569406" y="2277094"/>
            <a:ext cx="4646297" cy="2606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46428" y="3825990"/>
            <a:ext cx="14797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Pad metallization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98828" y="1108847"/>
            <a:ext cx="14797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Via metallization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6908" y="3900038"/>
            <a:ext cx="166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Max roughness of 1.4 </a:t>
            </a:r>
            <a:r>
              <a:rPr lang="el-GR" dirty="0">
                <a:solidFill>
                  <a:srgbClr val="00B050"/>
                </a:solidFill>
                <a:cs typeface="Calibri" panose="020F0502020204030204" pitchFamily="34" charset="0"/>
              </a:rPr>
              <a:t>μ</a:t>
            </a:r>
            <a:r>
              <a:rPr lang="en-GB" dirty="0">
                <a:solidFill>
                  <a:srgbClr val="00B050"/>
                </a:solidFill>
                <a:cs typeface="Calibri" panose="020F0502020204030204" pitchFamily="34" charset="0"/>
              </a:rPr>
              <a:t>m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6113" y="2382664"/>
            <a:ext cx="20802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Pad surface profile</a:t>
            </a:r>
          </a:p>
        </p:txBody>
      </p:sp>
      <p:cxnSp>
        <p:nvCxnSpPr>
          <p:cNvPr id="21" name="Straight Arrow Connector 20"/>
          <p:cNvCxnSpPr>
            <a:cxnSpLocks/>
            <a:stCxn id="12" idx="3"/>
          </p:cNvCxnSpPr>
          <p:nvPr/>
        </p:nvCxnSpPr>
        <p:spPr>
          <a:xfrm flipH="1">
            <a:off x="5706581" y="4505368"/>
            <a:ext cx="508943" cy="4641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8734" y="5540966"/>
            <a:ext cx="20802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Via high cross-section quality</a:t>
            </a:r>
          </a:p>
        </p:txBody>
      </p:sp>
    </p:spTree>
    <p:extLst>
      <p:ext uri="{BB962C8B-B14F-4D97-AF65-F5344CB8AC3E}">
        <p14:creationId xmlns:p14="http://schemas.microsoft.com/office/powerpoint/2010/main" val="12251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174" t="30449" r="2935" b="29083"/>
          <a:stretch/>
        </p:blipFill>
        <p:spPr>
          <a:xfrm>
            <a:off x="39756" y="1102467"/>
            <a:ext cx="9074426" cy="209146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 FPC : OVERALL 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1752" y="3173746"/>
            <a:ext cx="8686800" cy="3547094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L</a:t>
            </a:r>
            <a:r>
              <a:rPr lang="en-US" dirty="0" smtClean="0"/>
              <a:t>ength</a:t>
            </a:r>
            <a:r>
              <a:rPr lang="en-US" dirty="0"/>
              <a:t>: 210.9 mm   width: 33 mm</a:t>
            </a:r>
          </a:p>
          <a:p>
            <a:r>
              <a:rPr lang="en-US" dirty="0"/>
              <a:t>WINGS with precise holes for alignment during HIC assembly:</a:t>
            </a:r>
          </a:p>
          <a:p>
            <a:r>
              <a:rPr lang="en-US" dirty="0"/>
              <a:t>TAB for test purpose (cut after tests)</a:t>
            </a:r>
          </a:p>
          <a:p>
            <a:r>
              <a:rPr lang="en-US" dirty="0"/>
              <a:t>TOP LAYER:DIGITAL AND ANALOG power planes </a:t>
            </a:r>
          </a:p>
          <a:p>
            <a:r>
              <a:rPr lang="en-US" dirty="0"/>
              <a:t>BOTTOM LAYER: GND PLANES</a:t>
            </a:r>
          </a:p>
          <a:p>
            <a:r>
              <a:rPr lang="en-US" dirty="0"/>
              <a:t>Back Bias voltage supply line</a:t>
            </a:r>
          </a:p>
          <a:p>
            <a:r>
              <a:rPr lang="en-US" dirty="0"/>
              <a:t>2 rows of 7 chips</a:t>
            </a:r>
          </a:p>
          <a:p>
            <a:pPr lvl="1"/>
            <a:r>
              <a:rPr lang="en-US" dirty="0"/>
              <a:t>each row: 1 master + 6 slaves</a:t>
            </a:r>
          </a:p>
          <a:p>
            <a:r>
              <a:rPr lang="en-US" dirty="0"/>
              <a:t>MASTER-SLAVE COMMUNICATION </a:t>
            </a:r>
          </a:p>
          <a:p>
            <a:pPr lvl="1"/>
            <a:r>
              <a:rPr lang="en-US" dirty="0"/>
              <a:t>internal single ended data bus for </a:t>
            </a:r>
          </a:p>
          <a:p>
            <a:pPr lvl="2"/>
            <a:r>
              <a:rPr lang="en-US" dirty="0"/>
              <a:t>data: 4 lines</a:t>
            </a:r>
          </a:p>
          <a:p>
            <a:pPr lvl="2"/>
            <a:r>
              <a:rPr lang="en-US" dirty="0"/>
              <a:t>ctrl: 1 line</a:t>
            </a:r>
          </a:p>
          <a:p>
            <a:pPr lvl="2"/>
            <a:r>
              <a:rPr lang="en-US" dirty="0"/>
              <a:t>busy: 1 line</a:t>
            </a:r>
          </a:p>
          <a:p>
            <a:pPr lvl="1"/>
            <a:r>
              <a:rPr lang="en-US" dirty="0"/>
              <a:t>internal differential CLK line</a:t>
            </a:r>
          </a:p>
          <a:p>
            <a:r>
              <a:rPr lang="en-US" dirty="0"/>
              <a:t>CTRL and CLK lines from end of stave to MASTER chip</a:t>
            </a:r>
          </a:p>
          <a:p>
            <a:r>
              <a:rPr lang="en-US" dirty="0"/>
              <a:t>14 DIFFERENTIAL DATA lines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4</a:t>
            </a:fld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408869" y="3125321"/>
            <a:ext cx="759240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618149" y="2773636"/>
            <a:ext cx="2118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length: 210.9 mm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0580" y="3108751"/>
            <a:ext cx="133200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353" y="2747133"/>
            <a:ext cx="1485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TAB: 37 mm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32652" y="1570383"/>
            <a:ext cx="0" cy="117675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70549" y="1554438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width: 33 mm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2176670" y="1272209"/>
            <a:ext cx="4860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714230" y="1090611"/>
            <a:ext cx="1900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Wings for alignment</a:t>
            </a: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4575312" y="1265584"/>
            <a:ext cx="4860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63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STACK-UP</a:t>
            </a:r>
            <a:r>
              <a:rPr lang="en-GB" dirty="0"/>
              <a:t> of the OB-FPC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1522" y="2945505"/>
            <a:ext cx="9012477" cy="1673351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Copper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(top, bottom) thickness: </a:t>
            </a:r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en-GB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μm</a:t>
            </a:r>
            <a:endParaRPr lang="en-GB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Substrate (dielectric) thickness: </a:t>
            </a:r>
            <a:r>
              <a:rPr lang="en-GB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</a:t>
            </a:r>
            <a:r>
              <a:rPr lang="en-GB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μm</a:t>
            </a:r>
            <a:endParaRPr lang="en-GB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 err="1"/>
              <a:t>Soldermask</a:t>
            </a:r>
            <a:r>
              <a:rPr lang="en-GB" sz="2400" dirty="0"/>
              <a:t> (top, bottom) thickness</a:t>
            </a:r>
            <a:r>
              <a:rPr lang="en-GB" sz="2400" b="1" dirty="0">
                <a:solidFill>
                  <a:srgbClr val="FF0000"/>
                </a:solidFill>
              </a:rPr>
              <a:t>: </a:t>
            </a:r>
            <a:r>
              <a:rPr lang="en-GB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en-GB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μm</a:t>
            </a:r>
            <a:endParaRPr lang="en-GB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5</a:t>
            </a:fld>
            <a:endParaRPr lang="en-US"/>
          </a:p>
        </p:txBody>
      </p:sp>
      <p:sp>
        <p:nvSpPr>
          <p:cNvPr id="25" name="TextBox 1"/>
          <p:cNvSpPr txBox="1"/>
          <p:nvPr/>
        </p:nvSpPr>
        <p:spPr>
          <a:xfrm>
            <a:off x="319101" y="4479560"/>
            <a:ext cx="7479102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Substrate (dielectric) type: </a:t>
            </a:r>
            <a:r>
              <a:rPr lang="en-US" sz="2400" dirty="0" err="1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Pyralux</a:t>
            </a:r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AP8535R  </a:t>
            </a:r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by </a:t>
            </a:r>
            <a:r>
              <a:rPr lang="en-US" sz="2400" dirty="0" err="1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Dupont</a:t>
            </a:r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 (double-sided</a:t>
            </a:r>
            <a:r>
              <a:rPr lang="en-US" sz="2400" dirty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, copper-clad </a:t>
            </a:r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laminate, Cu  </a:t>
            </a:r>
            <a:r>
              <a:rPr lang="en-US" sz="2400" dirty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thickness </a:t>
            </a:r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18 um, polyimide </a:t>
            </a:r>
            <a:r>
              <a:rPr lang="en-US" sz="2400" dirty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core 75 </a:t>
            </a:r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um)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Finishing: ENIG  </a:t>
            </a:r>
            <a:r>
              <a:rPr lang="en-GB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(Ni 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layer: 3-5 um </a:t>
            </a:r>
            <a:r>
              <a:rPr lang="en-GB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Au 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layer: of  60-100 </a:t>
            </a:r>
            <a:r>
              <a:rPr lang="en-GB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nm)</a:t>
            </a:r>
            <a:endParaRPr lang="it-IT" sz="1400" dirty="0">
              <a:latin typeface="Calibri" panose="020F0502020204030204" pitchFamily="34" charset="0"/>
              <a:ea typeface="Simsun (Founder Extended)"/>
              <a:cs typeface="Calibri" panose="020F050202020403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434340" y="1191453"/>
            <a:ext cx="8106506" cy="1758136"/>
            <a:chOff x="434340" y="1191453"/>
            <a:chExt cx="8106506" cy="1758136"/>
          </a:xfrm>
        </p:grpSpPr>
        <p:pic>
          <p:nvPicPr>
            <p:cNvPr id="7" name="image31.png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79669" y="1191453"/>
              <a:ext cx="7861177" cy="1611382"/>
            </a:xfrm>
            <a:prstGeom prst="rect">
              <a:avLst/>
            </a:prstGeom>
            <a:ln/>
          </p:spPr>
        </p:pic>
        <p:sp>
          <p:nvSpPr>
            <p:cNvPr id="9" name="Rettangolo 8"/>
            <p:cNvSpPr/>
            <p:nvPr/>
          </p:nvSpPr>
          <p:spPr>
            <a:xfrm>
              <a:off x="434340" y="1245870"/>
              <a:ext cx="694722" cy="1455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l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612162" y="1195263"/>
              <a:ext cx="585480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GB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en-GB" sz="1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2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GB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en-GB" sz="1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2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GB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75 </a:t>
              </a:r>
              <a:r>
                <a:rPr lang="en-GB" sz="1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2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2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GB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en-GB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GB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en-GB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μm</a:t>
              </a:r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fpc4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16141" r="9261" b="17044"/>
          <a:stretch/>
        </p:blipFill>
        <p:spPr>
          <a:xfrm>
            <a:off x="3006202" y="4338797"/>
            <a:ext cx="6007968" cy="25120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fpc4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t="14606" r="9261" b="15039"/>
          <a:stretch/>
        </p:blipFill>
        <p:spPr>
          <a:xfrm>
            <a:off x="223628" y="2703438"/>
            <a:ext cx="5494622" cy="237481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Picture 4" descr="fpc4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33759" r="7933" b="43144"/>
          <a:stretch/>
        </p:blipFill>
        <p:spPr>
          <a:xfrm>
            <a:off x="112283" y="1327232"/>
            <a:ext cx="8869174" cy="1239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Cross cables for connection to PB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557391" y="1013343"/>
            <a:ext cx="0" cy="19440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02406" y="2592073"/>
            <a:ext cx="8618570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16914" y="2173736"/>
            <a:ext cx="48042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0;0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18216" y="2793369"/>
            <a:ext cx="317526" cy="182351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4277" y="2791668"/>
            <a:ext cx="317526" cy="182351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44906" y="2806786"/>
            <a:ext cx="317526" cy="182351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68885" y="4943153"/>
            <a:ext cx="317526" cy="182351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26576" y="4904277"/>
            <a:ext cx="317526" cy="182351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534858" y="4981524"/>
            <a:ext cx="317526" cy="182351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7412" y="2746314"/>
            <a:ext cx="74168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DVDD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51530" y="2761432"/>
            <a:ext cx="62130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34417" y="2760952"/>
            <a:ext cx="73609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AVDD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378" y="4582852"/>
            <a:ext cx="44114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32800" y="4549366"/>
            <a:ext cx="62130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06354" y="4503532"/>
            <a:ext cx="74168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DVDD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89133" y="1312626"/>
            <a:ext cx="2924075" cy="1239693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889683" y="1307354"/>
            <a:ext cx="2570311" cy="123969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 flipH="1">
            <a:off x="6937513" y="2050860"/>
            <a:ext cx="237326" cy="22879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521326" y="2339092"/>
            <a:ext cx="158255" cy="6327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2406" y="5269250"/>
            <a:ext cx="2434363" cy="156966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CC type A: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DVDD-GND- AVDD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5 per module</a:t>
            </a:r>
          </a:p>
          <a:p>
            <a:r>
              <a:rPr lang="en-US" sz="1600" dirty="0">
                <a:solidFill>
                  <a:srgbClr val="FF4040"/>
                </a:solidFill>
              </a:rPr>
              <a:t>CC type B: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Back-bias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1 per module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97100" y="2630935"/>
            <a:ext cx="2872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51042" y="1162444"/>
            <a:ext cx="28914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25687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decoupling capacitors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3914" y="5216999"/>
            <a:ext cx="8686800" cy="15038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SMD 0402 on all the chips (up to 22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F each)</a:t>
            </a:r>
          </a:p>
          <a:p>
            <a:pPr lvl="1"/>
            <a:r>
              <a:rPr lang="en-US" dirty="0"/>
              <a:t>AVDD and DVDD: 2 SMD 0402</a:t>
            </a:r>
          </a:p>
          <a:p>
            <a:pPr lvl="1"/>
            <a:r>
              <a:rPr lang="en-US" dirty="0"/>
              <a:t>SUB/PWELL: 1 SMD vs AVDD and 1 SMD VS AVSS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631" t="17015" r="11848" b="13819"/>
          <a:stretch/>
        </p:blipFill>
        <p:spPr>
          <a:xfrm>
            <a:off x="573156" y="1170506"/>
            <a:ext cx="8155305" cy="3739423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3876261" y="1649896"/>
            <a:ext cx="1192696" cy="487017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/>
          <p:cNvSpPr/>
          <p:nvPr/>
        </p:nvSpPr>
        <p:spPr>
          <a:xfrm>
            <a:off x="3541644" y="3412435"/>
            <a:ext cx="1192696" cy="487017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/>
          <p:cNvSpPr/>
          <p:nvPr/>
        </p:nvSpPr>
        <p:spPr>
          <a:xfrm>
            <a:off x="7152855" y="3505200"/>
            <a:ext cx="1192696" cy="487017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068957" y="1679714"/>
            <a:ext cx="1252330" cy="367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on DVDD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4465" y="3462130"/>
            <a:ext cx="1252330" cy="367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on AVDD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5358" y="3713924"/>
            <a:ext cx="1446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on SUBPWELL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929809" y="2136913"/>
            <a:ext cx="685800" cy="40750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4711149" y="2799521"/>
            <a:ext cx="904460" cy="62285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6917635" y="2799521"/>
            <a:ext cx="327992" cy="7056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59897" y="2468220"/>
            <a:ext cx="2885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0402 </a:t>
            </a:r>
            <a:r>
              <a:rPr lang="en-GB" sz="2000" dirty="0" err="1">
                <a:solidFill>
                  <a:schemeClr val="bg1"/>
                </a:solidFill>
              </a:rPr>
              <a:t>dec.</a:t>
            </a:r>
            <a:r>
              <a:rPr lang="en-GB" sz="2000" dirty="0">
                <a:solidFill>
                  <a:schemeClr val="bg1"/>
                </a:solidFill>
              </a:rPr>
              <a:t> capacitor</a:t>
            </a:r>
          </a:p>
        </p:txBody>
      </p:sp>
    </p:spTree>
    <p:extLst>
      <p:ext uri="{BB962C8B-B14F-4D97-AF65-F5344CB8AC3E}">
        <p14:creationId xmlns:p14="http://schemas.microsoft.com/office/powerpoint/2010/main" val="37253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892" t="30963" r="65798" b="50008"/>
          <a:stretch/>
        </p:blipFill>
        <p:spPr>
          <a:xfrm>
            <a:off x="70607" y="1527008"/>
            <a:ext cx="4580906" cy="193778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vias</a:t>
            </a:r>
            <a:r>
              <a:rPr lang="en-US" dirty="0"/>
              <a:t> optimized for WIRE bonding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0979" y="4116282"/>
            <a:ext cx="8686801" cy="25628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oblong symmetric shapes</a:t>
            </a:r>
          </a:p>
          <a:p>
            <a:pPr lvl="1"/>
            <a:r>
              <a:rPr lang="en-US" dirty="0"/>
              <a:t>hole 400x1200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metallized crown 600x1600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  <a:r>
              <a:rPr lang="en-US" baseline="30000" dirty="0"/>
              <a:t>2</a:t>
            </a:r>
          </a:p>
          <a:p>
            <a:pPr lvl="1"/>
            <a:r>
              <a:rPr lang="en-US" dirty="0" err="1"/>
              <a:t>Soldermask</a:t>
            </a:r>
            <a:r>
              <a:rPr lang="en-US" dirty="0"/>
              <a:t> opening: 700x1800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dirty="0">
                <a:cs typeface="Calibri" panose="020F0502020204030204" pitchFamily="34" charset="0"/>
              </a:rPr>
              <a:t>m</a:t>
            </a:r>
            <a:r>
              <a:rPr lang="en-GB" baseline="30000" dirty="0">
                <a:cs typeface="Calibri" panose="020F0502020204030204" pitchFamily="34" charset="0"/>
              </a:rPr>
              <a:t>2</a:t>
            </a:r>
            <a:endParaRPr lang="en-US" baseline="30000" dirty="0"/>
          </a:p>
          <a:p>
            <a:pPr lvl="1"/>
            <a:r>
              <a:rPr lang="en-US" dirty="0"/>
              <a:t>bonding area</a:t>
            </a:r>
            <a:r>
              <a:rPr lang="en-GB" dirty="0"/>
              <a:t>:</a:t>
            </a:r>
            <a:r>
              <a:rPr lang="en-US" dirty="0"/>
              <a:t> 200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1028382" y="3261495"/>
            <a:ext cx="2488432" cy="5938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83158" y="3221773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036263" y="2503390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516814" y="2461245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618321" y="1663697"/>
            <a:ext cx="3321153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930189" y="1638232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18321" y="1638231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832353" y="1461313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Arrow Connector 35"/>
          <p:cNvCxnSpPr>
            <a:cxnSpLocks/>
          </p:cNvCxnSpPr>
          <p:nvPr/>
        </p:nvCxnSpPr>
        <p:spPr>
          <a:xfrm>
            <a:off x="2304995" y="2029592"/>
            <a:ext cx="0" cy="826837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6200000">
            <a:off x="1863401" y="2295283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/>
          <p:cNvCxnSpPr>
            <a:cxnSpLocks/>
          </p:cNvCxnSpPr>
          <p:nvPr/>
        </p:nvCxnSpPr>
        <p:spPr>
          <a:xfrm flipH="1">
            <a:off x="2908675" y="1832725"/>
            <a:ext cx="1" cy="1235388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2468811" y="2295283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/>
          <p:cNvCxnSpPr>
            <a:cxnSpLocks/>
          </p:cNvCxnSpPr>
          <p:nvPr/>
        </p:nvCxnSpPr>
        <p:spPr>
          <a:xfrm>
            <a:off x="3511271" y="2465590"/>
            <a:ext cx="428203" cy="2499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203514" y="2452188"/>
            <a:ext cx="10256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36826" y="2497694"/>
            <a:ext cx="414000" cy="2499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37430" y="2474675"/>
            <a:ext cx="10256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897893" y="2469081"/>
            <a:ext cx="248763" cy="3235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78341" y="2446084"/>
            <a:ext cx="4878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5368" y="2472180"/>
            <a:ext cx="4706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04676" y="2490917"/>
            <a:ext cx="248763" cy="3235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0187" t="62019" r="66163" b="18673"/>
          <a:stretch/>
        </p:blipFill>
        <p:spPr>
          <a:xfrm>
            <a:off x="4711335" y="1540828"/>
            <a:ext cx="4360542" cy="1923970"/>
          </a:xfrm>
          <a:prstGeom prst="rect">
            <a:avLst/>
          </a:prstGeom>
        </p:spPr>
      </p:pic>
      <p:cxnSp>
        <p:nvCxnSpPr>
          <p:cNvPr id="49" name="Straight Arrow Connector 48"/>
          <p:cNvCxnSpPr>
            <a:cxnSpLocks/>
          </p:cNvCxnSpPr>
          <p:nvPr/>
        </p:nvCxnSpPr>
        <p:spPr>
          <a:xfrm flipH="1">
            <a:off x="1486703" y="1714777"/>
            <a:ext cx="1" cy="1460684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rot="16200000">
            <a:off x="1058767" y="2284683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/>
          <p:cNvCxnSpPr>
            <a:cxnSpLocks/>
          </p:cNvCxnSpPr>
          <p:nvPr/>
        </p:nvCxnSpPr>
        <p:spPr>
          <a:xfrm flipV="1">
            <a:off x="5609709" y="3306557"/>
            <a:ext cx="2449136" cy="5938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364485" y="3266835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5605662" y="2540500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</p:cNvCxnSpPr>
          <p:nvPr/>
        </p:nvCxnSpPr>
        <p:spPr>
          <a:xfrm>
            <a:off x="5199648" y="1708759"/>
            <a:ext cx="3228378" cy="8051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428026" y="1683294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199648" y="1683293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 rot="16200000">
            <a:off x="6444728" y="2340345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/>
          <p:cNvCxnSpPr>
            <a:cxnSpLocks/>
          </p:cNvCxnSpPr>
          <p:nvPr/>
        </p:nvCxnSpPr>
        <p:spPr>
          <a:xfrm flipH="1">
            <a:off x="7490002" y="1877787"/>
            <a:ext cx="1" cy="1235388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16200000">
            <a:off x="7050138" y="2340345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93400" y="2513154"/>
            <a:ext cx="10256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18757" y="2519737"/>
            <a:ext cx="10256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268227" y="2511026"/>
            <a:ext cx="4878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4986003" y="2535979"/>
            <a:ext cx="248763" cy="3235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 flipH="1">
            <a:off x="6068030" y="1759839"/>
            <a:ext cx="1" cy="1460684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 rot="16200000">
            <a:off x="5640094" y="2329745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64644" y="2521213"/>
            <a:ext cx="4706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Arrow Connector 66"/>
          <p:cNvCxnSpPr>
            <a:cxnSpLocks/>
          </p:cNvCxnSpPr>
          <p:nvPr/>
        </p:nvCxnSpPr>
        <p:spPr>
          <a:xfrm>
            <a:off x="5190335" y="2538478"/>
            <a:ext cx="428203" cy="2499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398157" y="1470589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8034530" y="2542081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</p:cNvCxnSpPr>
          <p:nvPr/>
        </p:nvCxnSpPr>
        <p:spPr>
          <a:xfrm>
            <a:off x="8018375" y="2543775"/>
            <a:ext cx="428203" cy="2499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402447" y="2549230"/>
            <a:ext cx="248763" cy="3235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cxnSpLocks/>
          </p:cNvCxnSpPr>
          <p:nvPr/>
        </p:nvCxnSpPr>
        <p:spPr>
          <a:xfrm>
            <a:off x="6878371" y="2090549"/>
            <a:ext cx="0" cy="826837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63094" y="3552812"/>
            <a:ext cx="26448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Example of via for power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496689" y="3556709"/>
            <a:ext cx="26448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Example of via for ground </a:t>
            </a:r>
          </a:p>
        </p:txBody>
      </p:sp>
    </p:spTree>
    <p:extLst>
      <p:ext uri="{BB962C8B-B14F-4D97-AF65-F5344CB8AC3E}">
        <p14:creationId xmlns:p14="http://schemas.microsoft.com/office/powerpoint/2010/main" val="261545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FPC </a:t>
            </a:r>
            <a:r>
              <a:rPr lang="en-US" dirty="0" smtClean="0"/>
              <a:t>TYPE </a:t>
            </a:r>
            <a:r>
              <a:rPr lang="en-US" dirty="0"/>
              <a:t>A – </a:t>
            </a:r>
            <a:r>
              <a:rPr lang="en-US" dirty="0" smtClean="0"/>
              <a:t>TYPE </a:t>
            </a:r>
            <a:r>
              <a:rPr lang="en-US" dirty="0"/>
              <a:t>B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51816" y="5258408"/>
            <a:ext cx="7046976" cy="1947064"/>
          </a:xfrm>
        </p:spPr>
        <p:txBody>
          <a:bodyPr>
            <a:normAutofit/>
          </a:bodyPr>
          <a:lstStyle/>
          <a:p>
            <a:r>
              <a:rPr lang="en-US" sz="1800" dirty="0"/>
              <a:t>Version with TAB has been designed and produced</a:t>
            </a:r>
          </a:p>
          <a:p>
            <a:r>
              <a:rPr lang="en-US" sz="1800" dirty="0" smtClean="0"/>
              <a:t>TYPE </a:t>
            </a:r>
            <a:r>
              <a:rPr lang="en-US" sz="1800" dirty="0"/>
              <a:t>B is for the </a:t>
            </a:r>
            <a:r>
              <a:rPr lang="en-US" sz="1800" b="1" dirty="0"/>
              <a:t>first</a:t>
            </a:r>
            <a:r>
              <a:rPr lang="en-US" sz="1800" dirty="0"/>
              <a:t> module of the Half-Stave (HS)</a:t>
            </a:r>
          </a:p>
          <a:p>
            <a:r>
              <a:rPr lang="en-US" sz="1800" dirty="0"/>
              <a:t>TAB needs to be removed after test before module assembly on HS</a:t>
            </a:r>
          </a:p>
          <a:p>
            <a:r>
              <a:rPr lang="en-US" sz="1800" dirty="0"/>
              <a:t>TAB cutting procedure </a:t>
            </a:r>
            <a:r>
              <a:rPr lang="en-US" sz="1800" dirty="0" smtClean="0"/>
              <a:t>developed</a:t>
            </a:r>
            <a:r>
              <a:rPr lang="en-US" sz="1800" dirty="0"/>
              <a:t>: more details in “OB HIC test”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7BC8-D185-FE48-A3E5-2DB80D04A5FF}" type="slidenum">
              <a:rPr lang="en-US" smtClean="0"/>
              <a:t>9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2174" t="30449" r="2935" b="29083"/>
          <a:stretch/>
        </p:blipFill>
        <p:spPr>
          <a:xfrm>
            <a:off x="39756" y="1093323"/>
            <a:ext cx="9074426" cy="209146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1408869" y="3116177"/>
            <a:ext cx="759240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18149" y="2764492"/>
            <a:ext cx="2118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length: 210.9 mm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0580" y="3099607"/>
            <a:ext cx="133200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353" y="2737989"/>
            <a:ext cx="1485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TAB: 37 mm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832652" y="1561239"/>
            <a:ext cx="0" cy="117675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70549" y="1545294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width: 33 mm</a:t>
            </a: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2176670" y="1263065"/>
            <a:ext cx="4860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714230" y="1081467"/>
            <a:ext cx="1900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Wings for alignment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4575312" y="1256440"/>
            <a:ext cx="4860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47" t="22513" r="3218" b="38777"/>
          <a:stretch/>
        </p:blipFill>
        <p:spPr>
          <a:xfrm>
            <a:off x="40580" y="3226106"/>
            <a:ext cx="9066394" cy="2008466"/>
          </a:xfrm>
          <a:prstGeom prst="rect">
            <a:avLst/>
          </a:prstGeom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>
            <a:off x="1386227" y="1192830"/>
            <a:ext cx="0" cy="15840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3941" y="1092745"/>
            <a:ext cx="109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TAB cut line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flipH="1">
            <a:off x="2147098" y="3453545"/>
            <a:ext cx="4860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684658" y="3271947"/>
            <a:ext cx="1900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Wings for alignment</a:t>
            </a: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4545740" y="3446920"/>
            <a:ext cx="4860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848574" y="3647086"/>
            <a:ext cx="0" cy="117675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786471" y="3631141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width: 33 mm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40580" y="5101291"/>
            <a:ext cx="117862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-59083" y="4739673"/>
            <a:ext cx="1543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TAB: 31.9 mm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229172" y="5101938"/>
            <a:ext cx="777600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438452" y="4750253"/>
            <a:ext cx="190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length: 216 mm</a:t>
            </a:r>
          </a:p>
        </p:txBody>
      </p: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1212564" y="3294534"/>
            <a:ext cx="0" cy="15840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90278" y="3194449"/>
            <a:ext cx="109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TAB cut line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38046" y="1160715"/>
            <a:ext cx="938719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TYPE </a:t>
            </a:r>
            <a:r>
              <a:rPr lang="en-US" sz="20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353286" y="3242499"/>
            <a:ext cx="956352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TYPE </a:t>
            </a:r>
            <a:r>
              <a:rPr lang="en-US" sz="2000" b="1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44" name="Afbeelding 6" descr="IMG_84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792" y="5296652"/>
            <a:ext cx="2245182" cy="1496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8719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TS_UP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Trek">
      <a:majorFont>
        <a:latin typeface="Franklin Gothic Medium"/>
        <a:ea typeface=""/>
        <a:cs typeface=""/>
        <a:font script="Jpan" typeface="ヒラギノ角ゴ Pro W6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14490</TotalTime>
  <Words>1719</Words>
  <Application>Microsoft Office PowerPoint</Application>
  <PresentationFormat>Presentazione su schermo (4:3)</PresentationFormat>
  <Paragraphs>436</Paragraphs>
  <Slides>31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2" baseType="lpstr">
      <vt:lpstr>Arial</vt:lpstr>
      <vt:lpstr>Calibri</vt:lpstr>
      <vt:lpstr>Cambria Math</vt:lpstr>
      <vt:lpstr>Franklin Gothic Book</vt:lpstr>
      <vt:lpstr>Franklin Gothic Medium</vt:lpstr>
      <vt:lpstr>Simsun (Founder Extended)</vt:lpstr>
      <vt:lpstr>Symbol</vt:lpstr>
      <vt:lpstr>Times New Roman</vt:lpstr>
      <vt:lpstr>Wingdings</vt:lpstr>
      <vt:lpstr>Wingdings 2</vt:lpstr>
      <vt:lpstr>ITS_UP</vt:lpstr>
      <vt:lpstr>Presentazione standard di PowerPoint</vt:lpstr>
      <vt:lpstr>OUTLINE</vt:lpstr>
      <vt:lpstr>layout details</vt:lpstr>
      <vt:lpstr>OB FPC : OVERALL VIEW</vt:lpstr>
      <vt:lpstr>STACK-UP of the OB-FPC</vt:lpstr>
      <vt:lpstr>Cross cables for connection to PB</vt:lpstr>
      <vt:lpstr>decoupling capacitors</vt:lpstr>
      <vt:lpstr>vias optimized for WIRE bonding</vt:lpstr>
      <vt:lpstr>FPC TYPE A – TYPE B</vt:lpstr>
      <vt:lpstr>FPC TYPE B</vt:lpstr>
      <vt:lpstr>FPC extension</vt:lpstr>
      <vt:lpstr>FPC PROCUREMENT</vt:lpstr>
      <vt:lpstr>TECHNICAL SPECIFICATIONS</vt:lpstr>
      <vt:lpstr>FPC prototypes characterization</vt:lpstr>
      <vt:lpstr>FPC prototypes characterization-SOME EXAMPLES</vt:lpstr>
      <vt:lpstr>FPC prototypes characterization</vt:lpstr>
      <vt:lpstr>FPC prototypes characterization</vt:lpstr>
      <vt:lpstr>FPC Metallization quality (2)</vt:lpstr>
      <vt:lpstr>electrical tests on prototypes (2)</vt:lpstr>
      <vt:lpstr>FPC planarity TESTS</vt:lpstr>
      <vt:lpstr>FPC Procurement-TENDER</vt:lpstr>
      <vt:lpstr>Quality assurance by company</vt:lpstr>
      <vt:lpstr>Production schedule</vt:lpstr>
      <vt:lpstr>FPC quality assurance</vt:lpstr>
      <vt:lpstr>ELECTRICAL acceptance TESTS </vt:lpstr>
      <vt:lpstr>metrological acceptance inspection</vt:lpstr>
      <vt:lpstr>Final operations</vt:lpstr>
      <vt:lpstr>summary</vt:lpstr>
      <vt:lpstr>Spare slides</vt:lpstr>
      <vt:lpstr>electrical tests on prototypes (1)</vt:lpstr>
      <vt:lpstr>FPC Metallization quality (1)</vt:lpstr>
    </vt:vector>
  </TitlesOfParts>
  <Company>Università e INFN Torino - 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 FPC</dc:title>
  <dc:creator>Stefania Beolè</dc:creator>
  <cp:lastModifiedBy>INFN</cp:lastModifiedBy>
  <cp:revision>233</cp:revision>
  <dcterms:created xsi:type="dcterms:W3CDTF">2016-04-21T14:53:37Z</dcterms:created>
  <dcterms:modified xsi:type="dcterms:W3CDTF">2017-04-20T12:05:37Z</dcterms:modified>
</cp:coreProperties>
</file>