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8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060238" cy="6858000"/>
  <p:notesSz cx="6858000" cy="9144000"/>
  <p:defaultTextStyle>
    <a:defPPr>
      <a:defRPr lang="en-US"/>
    </a:defPPr>
    <a:lvl1pPr marL="0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79" d="100"/>
          <a:sy n="79" d="100"/>
        </p:scale>
        <p:origin x="-1320" y="-568"/>
      </p:cViewPr>
      <p:guideLst>
        <p:guide orient="horz" pos="2160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937B0-5A54-AC4B-848B-2BF110F42713}" type="datetimeFigureOut">
              <a:rPr lang="en-US" smtClean="0"/>
              <a:t>22/04/17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5816-1496-3948-A8B3-EEDEA597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3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DD28-CE26-B842-A8BA-FC19F387B2F5}" type="datetimeFigureOut">
              <a:rPr lang="en-US" smtClean="0"/>
              <a:t>22/04/17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29440-0B81-8345-8084-FB580399F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20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29440-0B81-8345-8084-FB580399F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613" y="1378519"/>
            <a:ext cx="1025120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036" y="3886200"/>
            <a:ext cx="84421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3924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943" y="817222"/>
            <a:ext cx="719328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70535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 smtClean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313927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01218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9" name="Picture 8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012" y="274639"/>
            <a:ext cx="10854214" cy="1143000"/>
          </a:xfrm>
          <a:prstGeom prst="rect">
            <a:avLst/>
          </a:prstGeom>
        </p:spPr>
        <p:txBody>
          <a:bodyPr vert="horz" lIns="116412" tIns="58206" rIns="116412" bIns="582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12" y="1600201"/>
            <a:ext cx="10854214" cy="4525963"/>
          </a:xfrm>
          <a:prstGeom prst="rect">
            <a:avLst/>
          </a:prstGeom>
        </p:spPr>
        <p:txBody>
          <a:bodyPr vert="horz" lIns="116412" tIns="58206" rIns="116412" bIns="582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012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l">
              <a:defRPr sz="1400"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0582" y="6356352"/>
            <a:ext cx="3819075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ctr">
              <a:defRPr sz="1500">
                <a:solidFill>
                  <a:srgbClr val="59595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170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r">
              <a:defRPr sz="1400"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1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ftr="0"/>
  <p:txStyles>
    <p:titleStyle>
      <a:lvl1pPr algn="ctr" defTabSz="582061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6546" indent="-436546" algn="l" defTabSz="582061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5850" indent="-363788" algn="l" defTabSz="582061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5153" indent="-291031" algn="l" defTabSz="58206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215" indent="-291031" algn="l" defTabSz="58206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19276" indent="-291031" algn="l" defTabSz="582061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1337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83399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65460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47521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06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4123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184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8245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0307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92368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74429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49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4" Type="http://schemas.openxmlformats.org/officeDocument/2006/relationships/image" Target="../media/image27.tmp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microsoft.com/office/2007/relationships/hdphoto" Target="../media/hdphoto1.wdp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693" y="1327958"/>
            <a:ext cx="10251202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4F81BD"/>
                </a:solidFill>
              </a:rPr>
              <a:t>OB Flexible Printed Circuit 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330" y="3892498"/>
            <a:ext cx="8442167" cy="1988190"/>
          </a:xfrm>
        </p:spPr>
        <p:txBody>
          <a:bodyPr>
            <a:normAutofit/>
          </a:bodyPr>
          <a:lstStyle/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ALICE ITS Upgrade </a:t>
            </a:r>
          </a:p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Stave Production Readiness Review</a:t>
            </a:r>
          </a:p>
          <a:p>
            <a:pPr>
              <a:spcBef>
                <a:spcPts val="1512"/>
              </a:spcBef>
            </a:pPr>
            <a:r>
              <a:rPr lang="en-US" sz="2000" i="1" dirty="0" smtClean="0">
                <a:solidFill>
                  <a:schemeClr val="accent1"/>
                </a:solidFill>
              </a:rPr>
              <a:t>CERN, 27 April 2017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616" y="2929404"/>
            <a:ext cx="333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Paolo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Camerini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INFN Trieste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5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769295" y="1705804"/>
            <a:ext cx="4767832" cy="1758241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000" dirty="0" smtClean="0"/>
              <a:t>A </a:t>
            </a:r>
            <a:r>
              <a:rPr lang="it-IT" sz="2000" dirty="0" err="1" smtClean="0"/>
              <a:t>dedicated</a:t>
            </a:r>
            <a:r>
              <a:rPr lang="it-IT" sz="2000" dirty="0" smtClean="0"/>
              <a:t> </a:t>
            </a:r>
            <a:r>
              <a:rPr lang="it-IT" sz="2000" dirty="0" err="1" smtClean="0"/>
              <a:t>version</a:t>
            </a:r>
            <a:r>
              <a:rPr lang="it-IT" sz="2000" dirty="0" smtClean="0"/>
              <a:t> of the FPC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necessary</a:t>
            </a:r>
            <a:r>
              <a:rPr lang="it-IT" sz="2000" dirty="0" smtClean="0"/>
              <a:t> for the</a:t>
            </a:r>
            <a:r>
              <a:rPr lang="en-US" sz="2000" dirty="0" smtClean="0"/>
              <a:t> </a:t>
            </a:r>
            <a:r>
              <a:rPr lang="en-US" sz="2000" b="1" dirty="0" smtClean="0"/>
              <a:t>first</a:t>
            </a:r>
            <a:r>
              <a:rPr lang="en-US" sz="2000" dirty="0" smtClean="0"/>
              <a:t> module of the Half-Stave</a:t>
            </a:r>
            <a:r>
              <a:rPr lang="it-IT" sz="2000" dirty="0" smtClean="0"/>
              <a:t>  </a:t>
            </a:r>
            <a:r>
              <a:rPr lang="en-US" sz="2000" dirty="0" smtClean="0"/>
              <a:t>to allow a reliable and safe connection </a:t>
            </a:r>
            <a:r>
              <a:rPr lang="it-IT" sz="2000" dirty="0" smtClean="0"/>
              <a:t>to the “</a:t>
            </a:r>
            <a:r>
              <a:rPr lang="it-IT" sz="2000" dirty="0" err="1" smtClean="0"/>
              <a:t>external</a:t>
            </a:r>
            <a:r>
              <a:rPr lang="it-IT" sz="2000" dirty="0" smtClean="0"/>
              <a:t> </a:t>
            </a:r>
            <a:r>
              <a:rPr lang="it-IT" sz="2000" dirty="0" err="1" smtClean="0"/>
              <a:t>electronics</a:t>
            </a:r>
            <a:r>
              <a:rPr lang="it-IT" sz="2000" dirty="0" smtClean="0"/>
              <a:t>” </a:t>
            </a:r>
            <a:r>
              <a:rPr lang="it-IT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 smtClean="0"/>
              <a:t>see</a:t>
            </a:r>
            <a:r>
              <a:rPr lang="it-IT" sz="2000" dirty="0" smtClean="0"/>
              <a:t> </a:t>
            </a:r>
            <a:r>
              <a:rPr lang="it-IT" sz="2000" dirty="0" err="1" smtClean="0"/>
              <a:t>next</a:t>
            </a:r>
            <a:r>
              <a:rPr lang="it-IT" sz="2000" dirty="0" smtClean="0"/>
              <a:t> slide</a:t>
            </a:r>
          </a:p>
          <a:p>
            <a:pPr marL="0" indent="0">
              <a:spcBef>
                <a:spcPts val="2400"/>
              </a:spcBef>
              <a:buFont typeface="Arial"/>
              <a:buNone/>
            </a:pPr>
            <a:r>
              <a:rPr lang="en-US" sz="2000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The FPC for the first module of the Half-Stave </a:t>
            </a:r>
            <a:r>
              <a:rPr lang="en-US" sz="2000" dirty="0">
                <a:solidFill>
                  <a:schemeClr val="accent1"/>
                </a:solidFill>
              </a:rPr>
              <a:t>i</a:t>
            </a:r>
            <a:r>
              <a:rPr lang="en-US" sz="2000" dirty="0" smtClean="0">
                <a:solidFill>
                  <a:schemeClr val="accent1"/>
                </a:solidFill>
              </a:rPr>
              <a:t>s extended by a few mm.</a:t>
            </a: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5" name="Gruppo 11"/>
          <p:cNvGrpSpPr/>
          <p:nvPr/>
        </p:nvGrpSpPr>
        <p:grpSpPr>
          <a:xfrm>
            <a:off x="1145610" y="858237"/>
            <a:ext cx="5152303" cy="5317336"/>
            <a:chOff x="158681" y="1156616"/>
            <a:chExt cx="5152303" cy="5317336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64" y="1156616"/>
              <a:ext cx="5120640" cy="2744343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81" y="3712640"/>
              <a:ext cx="5152303" cy="2761312"/>
            </a:xfrm>
            <a:prstGeom prst="rect">
              <a:avLst/>
            </a:prstGeom>
          </p:spPr>
        </p:pic>
        <p:pic>
          <p:nvPicPr>
            <p:cNvPr id="8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6572" y="3860675"/>
              <a:ext cx="940424" cy="488285"/>
            </a:xfrm>
            <a:prstGeom prst="rect">
              <a:avLst/>
            </a:prstGeom>
          </p:spPr>
        </p:pic>
        <p:sp>
          <p:nvSpPr>
            <p:cNvPr id="9" name="TextBox 40"/>
            <p:cNvSpPr txBox="1"/>
            <p:nvPr/>
          </p:nvSpPr>
          <p:spPr>
            <a:xfrm>
              <a:off x="4214792" y="1305694"/>
              <a:ext cx="960772" cy="40011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TYPE </a:t>
              </a:r>
              <a:r>
                <a:rPr lang="en-US" sz="20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78909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Type B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32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4201688" y="3804609"/>
            <a:ext cx="6357730" cy="252726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extension is needed to transmit data, clock and control to/from the external electronics</a:t>
            </a:r>
          </a:p>
          <a:p>
            <a:r>
              <a:rPr lang="en-GB" dirty="0" smtClean="0"/>
              <a:t>One extension for each HS</a:t>
            </a:r>
          </a:p>
          <a:p>
            <a:r>
              <a:rPr lang="en-GB" dirty="0" smtClean="0"/>
              <a:t>At the end, 2 Firefly connectors are soldered </a:t>
            </a:r>
          </a:p>
          <a:p>
            <a:endParaRPr lang="en-GB" dirty="0" smtClean="0"/>
          </a:p>
          <a:p>
            <a:r>
              <a:rPr lang="en-GB" dirty="0" smtClean="0"/>
              <a:t>288 extensions  + spares needed </a:t>
            </a:r>
          </a:p>
          <a:p>
            <a:r>
              <a:rPr lang="en-GB" dirty="0" smtClean="0"/>
              <a:t>Estimated cost: 30KEu</a:t>
            </a:r>
            <a:r>
              <a:rPr lang="en-GB" dirty="0"/>
              <a:t>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 smtClean="0"/>
              <a:t> no tendering needed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Prototypes designed and produced (</a:t>
            </a:r>
            <a:r>
              <a:rPr lang="en-GB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SwissPCB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9469" r="18725"/>
          <a:stretch/>
        </p:blipFill>
        <p:spPr>
          <a:xfrm>
            <a:off x="960222" y="808436"/>
            <a:ext cx="2506457" cy="5407113"/>
          </a:xfrm>
          <a:prstGeom prst="rect">
            <a:avLst/>
          </a:prstGeom>
        </p:spPr>
      </p:pic>
      <p:sp>
        <p:nvSpPr>
          <p:cNvPr id="20" name="Freeform: Shape 29"/>
          <p:cNvSpPr/>
          <p:nvPr/>
        </p:nvSpPr>
        <p:spPr>
          <a:xfrm>
            <a:off x="1903196" y="1000566"/>
            <a:ext cx="1689652" cy="5526156"/>
          </a:xfrm>
          <a:custGeom>
            <a:avLst/>
            <a:gdLst>
              <a:gd name="connsiteX0" fmla="*/ 0 w 1689652"/>
              <a:gd name="connsiteY0" fmla="*/ 59635 h 5526156"/>
              <a:gd name="connsiteX1" fmla="*/ 1689652 w 1689652"/>
              <a:gd name="connsiteY1" fmla="*/ 5526156 h 5526156"/>
              <a:gd name="connsiteX2" fmla="*/ 1669774 w 1689652"/>
              <a:gd name="connsiteY2" fmla="*/ 0 h 5526156"/>
              <a:gd name="connsiteX3" fmla="*/ 0 w 1689652"/>
              <a:gd name="connsiteY3" fmla="*/ 59635 h 552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652" h="5526156">
                <a:moveTo>
                  <a:pt x="0" y="59635"/>
                </a:moveTo>
                <a:lnTo>
                  <a:pt x="1689652" y="5526156"/>
                </a:lnTo>
                <a:lnTo>
                  <a:pt x="1669774" y="0"/>
                </a:lnTo>
                <a:lnTo>
                  <a:pt x="0" y="596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7392" t="34354" r="3333" b="27014"/>
          <a:stretch/>
        </p:blipFill>
        <p:spPr>
          <a:xfrm rot="10800000" flipH="1">
            <a:off x="3264851" y="1058293"/>
            <a:ext cx="6829970" cy="1663144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9501661" y="1377853"/>
            <a:ext cx="293204" cy="388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256082" y="1010505"/>
            <a:ext cx="183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Pads for the connector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3318482" y="2197695"/>
            <a:ext cx="954208" cy="6674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25197" y="2918645"/>
            <a:ext cx="283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Second column for data, </a:t>
            </a:r>
            <a:r>
              <a:rPr lang="en-GB" sz="2000" dirty="0" err="1">
                <a:solidFill>
                  <a:srgbClr val="00B050"/>
                </a:solidFill>
              </a:rPr>
              <a:t>clk</a:t>
            </a:r>
            <a:r>
              <a:rPr lang="en-GB" sz="2000" dirty="0">
                <a:solidFill>
                  <a:srgbClr val="00B050"/>
                </a:solidFill>
              </a:rPr>
              <a:t>, ctrl transmission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3389099" y="2198472"/>
            <a:ext cx="3736193" cy="8082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25292" y="2895744"/>
            <a:ext cx="2582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Second column for </a:t>
            </a:r>
            <a:r>
              <a:rPr lang="en-GB" sz="2000" dirty="0" smtClean="0">
                <a:solidFill>
                  <a:srgbClr val="0070C0"/>
                </a:solidFill>
              </a:rPr>
              <a:t>connection to ground</a:t>
            </a:r>
            <a:endParaRPr lang="en-GB" sz="2000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3389099" y="1159262"/>
            <a:ext cx="377536" cy="174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66635" y="947542"/>
            <a:ext cx="238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Pads for connection with TAB B FPC</a:t>
            </a:r>
          </a:p>
        </p:txBody>
      </p:sp>
      <p:sp>
        <p:nvSpPr>
          <p:cNvPr id="30" name="Freeform: Shape 30"/>
          <p:cNvSpPr/>
          <p:nvPr/>
        </p:nvSpPr>
        <p:spPr>
          <a:xfrm>
            <a:off x="2688387" y="1040322"/>
            <a:ext cx="1381539" cy="5526157"/>
          </a:xfrm>
          <a:custGeom>
            <a:avLst/>
            <a:gdLst>
              <a:gd name="connsiteX0" fmla="*/ 0 w 1381539"/>
              <a:gd name="connsiteY0" fmla="*/ 4422913 h 5526157"/>
              <a:gd name="connsiteX1" fmla="*/ 337930 w 1381539"/>
              <a:gd name="connsiteY1" fmla="*/ 5526157 h 5526157"/>
              <a:gd name="connsiteX2" fmla="*/ 924339 w 1381539"/>
              <a:gd name="connsiteY2" fmla="*/ 5526157 h 5526157"/>
              <a:gd name="connsiteX3" fmla="*/ 1381539 w 1381539"/>
              <a:gd name="connsiteY3" fmla="*/ 1669774 h 5526157"/>
              <a:gd name="connsiteX4" fmla="*/ 566530 w 1381539"/>
              <a:gd name="connsiteY4" fmla="*/ 1669774 h 5526157"/>
              <a:gd name="connsiteX5" fmla="*/ 576469 w 1381539"/>
              <a:gd name="connsiteY5" fmla="*/ 0 h 5526157"/>
              <a:gd name="connsiteX6" fmla="*/ 0 w 1381539"/>
              <a:gd name="connsiteY6" fmla="*/ 4422913 h 552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539" h="5526157">
                <a:moveTo>
                  <a:pt x="0" y="4422913"/>
                </a:moveTo>
                <a:lnTo>
                  <a:pt x="337930" y="5526157"/>
                </a:lnTo>
                <a:lnTo>
                  <a:pt x="924339" y="5526157"/>
                </a:lnTo>
                <a:lnTo>
                  <a:pt x="1381539" y="1669774"/>
                </a:lnTo>
                <a:lnTo>
                  <a:pt x="566530" y="1669774"/>
                </a:lnTo>
                <a:lnTo>
                  <a:pt x="576469" y="0"/>
                </a:lnTo>
                <a:lnTo>
                  <a:pt x="0" y="4422913"/>
                </a:lnTo>
                <a:close/>
              </a:path>
            </a:pathLst>
          </a:custGeom>
          <a:solidFill>
            <a:srgbClr val="C00000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99542" y="5473174"/>
            <a:ext cx="208721" cy="9941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5845" y="5189661"/>
            <a:ext cx="138400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External electronics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22706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Extension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9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0941" y="2681618"/>
            <a:ext cx="8458200" cy="1222375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81BD"/>
                </a:solidFill>
              </a:rPr>
              <a:t>FPC Procurement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1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63618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Technical Specifications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35882" y="3542024"/>
            <a:ext cx="2222500" cy="829844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smtClean="0"/>
              <a:t>List of main dimensional requirements</a:t>
            </a:r>
            <a:endParaRPr lang="en-US" sz="2800" dirty="0" smtClean="0"/>
          </a:p>
        </p:txBody>
      </p:sp>
      <p:graphicFrame>
        <p:nvGraphicFramePr>
          <p:cNvPr id="6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59550"/>
              </p:ext>
            </p:extLst>
          </p:nvPr>
        </p:nvGraphicFramePr>
        <p:xfrm>
          <a:off x="357097" y="4550833"/>
          <a:ext cx="6238327" cy="17043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740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4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Central dowel pin hole 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diameter</a:t>
                      </a:r>
                      <a:r>
                        <a:rPr lang="en-GB" sz="1800" dirty="0" smtClean="0">
                          <a:effectLst/>
                        </a:rPr>
                        <a:t>: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-0,+20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Oblong holes/</a:t>
                      </a:r>
                      <a:r>
                        <a:rPr lang="en-GB" sz="1800" dirty="0" err="1" smtClean="0">
                          <a:effectLst/>
                          <a:latin typeface="+mn-lt"/>
                        </a:rPr>
                        <a:t>vias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 (major and minor axis)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±50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Strips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 width, distance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±10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79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Cu thickness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Surface (solder mask) 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flatness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±2</a:t>
                      </a:r>
                      <a:endParaRPr lang="en-GB" sz="1800" baseline="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±5</a:t>
                      </a:r>
                      <a:endParaRPr lang="en-GB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278424"/>
              </p:ext>
            </p:extLst>
          </p:nvPr>
        </p:nvGraphicFramePr>
        <p:xfrm>
          <a:off x="369623" y="2638758"/>
          <a:ext cx="6226423" cy="18928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8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7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</a:rPr>
                        <a:t>Distance</a:t>
                      </a:r>
                      <a:r>
                        <a:rPr lang="en-GB" sz="1800" dirty="0">
                          <a:effectLst/>
                        </a:rPr>
                        <a:t> between the centre of the central dowel pin hole and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Required 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tolerances</a:t>
                      </a:r>
                      <a:r>
                        <a:rPr lang="en-GB" sz="1800" b="1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(mm)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Right</a:t>
                      </a:r>
                      <a:r>
                        <a:rPr lang="en-GB" sz="1800" baseline="0" dirty="0" smtClean="0">
                          <a:effectLst/>
                        </a:rPr>
                        <a:t> </a:t>
                      </a:r>
                      <a:r>
                        <a:rPr lang="en-GB" sz="1800" dirty="0" smtClean="0">
                          <a:effectLst/>
                        </a:rPr>
                        <a:t>edge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effectLst/>
                        </a:rPr>
                        <a:t>±25</a:t>
                      </a:r>
                      <a:endParaRPr lang="en-GB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upper and lower edges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±25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Holes </a:t>
                      </a:r>
                      <a:r>
                        <a:rPr lang="en-GB" sz="1800" dirty="0" err="1">
                          <a:effectLst/>
                        </a:rPr>
                        <a:t>center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±50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Pads </a:t>
                      </a:r>
                      <a:r>
                        <a:rPr lang="en-GB" sz="1800" dirty="0" err="1">
                          <a:effectLst/>
                        </a:rPr>
                        <a:t>center</a:t>
                      </a:r>
                      <a:r>
                        <a:rPr lang="en-GB" sz="1800" dirty="0">
                          <a:effectLst/>
                        </a:rPr>
                        <a:t>  (all pads types)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±</a:t>
                      </a:r>
                      <a:r>
                        <a:rPr lang="en-GB" sz="1800" dirty="0" smtClean="0">
                          <a:effectLst/>
                        </a:rPr>
                        <a:t>50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8" name="Gruppo 6"/>
          <p:cNvGrpSpPr/>
          <p:nvPr/>
        </p:nvGrpSpPr>
        <p:grpSpPr>
          <a:xfrm>
            <a:off x="31849" y="847236"/>
            <a:ext cx="7943246" cy="1916984"/>
            <a:chOff x="-207983" y="1090090"/>
            <a:chExt cx="7943246" cy="1916984"/>
          </a:xfrm>
        </p:grpSpPr>
        <p:pic>
          <p:nvPicPr>
            <p:cNvPr id="9" name="Immagine 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7983" y="1090090"/>
              <a:ext cx="7943246" cy="1916984"/>
            </a:xfrm>
            <a:prstGeom prst="rect">
              <a:avLst/>
            </a:prstGeom>
          </p:spPr>
        </p:pic>
        <p:pic>
          <p:nvPicPr>
            <p:cNvPr id="10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0004" y="1128519"/>
              <a:ext cx="743776" cy="38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31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74829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Prototype Characterization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8000" y="985733"/>
            <a:ext cx="10247141" cy="4670281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2E75B6"/>
                </a:solidFill>
              </a:rPr>
              <a:t>Vendor selection is the result </a:t>
            </a:r>
            <a:r>
              <a:rPr lang="en-GB" sz="2400" dirty="0">
                <a:solidFill>
                  <a:srgbClr val="2E75B6"/>
                </a:solidFill>
              </a:rPr>
              <a:t>of a long </a:t>
            </a:r>
            <a:r>
              <a:rPr lang="en-GB" sz="2400" dirty="0" smtClean="0">
                <a:solidFill>
                  <a:srgbClr val="2E75B6"/>
                </a:solidFill>
              </a:rPr>
              <a:t> and intensive R</a:t>
            </a:r>
            <a:r>
              <a:rPr lang="en-GB" sz="2400" dirty="0">
                <a:solidFill>
                  <a:srgbClr val="2E75B6"/>
                </a:solidFill>
              </a:rPr>
              <a:t>&amp;D with several companies. </a:t>
            </a:r>
          </a:p>
          <a:p>
            <a:pPr marL="0" indent="0" defTabSz="914400">
              <a:spcBef>
                <a:spcPts val="1800"/>
              </a:spcBef>
              <a:buFont typeface="Wingdings 2"/>
              <a:buNone/>
            </a:pPr>
            <a:r>
              <a:rPr lang="en-GB" sz="2400" b="1" dirty="0" smtClean="0"/>
              <a:t>Main fabrication challenges</a:t>
            </a:r>
            <a:endParaRPr lang="en-GB" sz="2400" dirty="0" smtClean="0"/>
          </a:p>
          <a:p>
            <a:pPr defTabSz="914400"/>
            <a:r>
              <a:rPr lang="en-GB" sz="2400" dirty="0" smtClean="0">
                <a:solidFill>
                  <a:srgbClr val="FF0000"/>
                </a:solidFill>
              </a:rPr>
              <a:t>Dimensional tolerances of structures and circuit</a:t>
            </a:r>
          </a:p>
          <a:p>
            <a:pPr marL="0" indent="0" defTabSz="914400">
              <a:buNone/>
            </a:pP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    </a:t>
            </a:r>
            <a:r>
              <a:rPr lang="en-GB" sz="2000" dirty="0" smtClean="0">
                <a:solidFill>
                  <a:srgbClr val="000000"/>
                </a:solidFill>
              </a:rPr>
              <a:t>Tolerance on position </a:t>
            </a:r>
            <a:r>
              <a:rPr lang="en-GB" sz="2000" dirty="0" smtClean="0">
                <a:solidFill>
                  <a:schemeClr val="tx1"/>
                </a:solidFill>
              </a:rPr>
              <a:t>of FPC edges and structures </a:t>
            </a:r>
            <a:r>
              <a:rPr lang="en-GB" sz="2000" dirty="0" err="1" smtClean="0">
                <a:solidFill>
                  <a:schemeClr val="tx1"/>
                </a:solidFill>
              </a:rPr>
              <a:t>wrt</a:t>
            </a:r>
            <a:r>
              <a:rPr lang="en-GB" sz="2000" dirty="0" smtClean="0">
                <a:solidFill>
                  <a:schemeClr val="tx1"/>
                </a:solidFill>
              </a:rPr>
              <a:t> reference dowel pin hole ~0.2‰</a:t>
            </a:r>
            <a:endParaRPr lang="en-GB" sz="2000" dirty="0">
              <a:solidFill>
                <a:schemeClr val="tx1"/>
              </a:solidFill>
            </a:endParaRPr>
          </a:p>
          <a:p>
            <a:pPr defTabSz="914400"/>
            <a:r>
              <a:rPr lang="en-GB" sz="2400" dirty="0" smtClean="0">
                <a:solidFill>
                  <a:srgbClr val="FF0000"/>
                </a:solidFill>
              </a:rPr>
              <a:t>Surface (</a:t>
            </a:r>
            <a:r>
              <a:rPr lang="en-GB" sz="2400" dirty="0" err="1" smtClean="0">
                <a:solidFill>
                  <a:srgbClr val="FF0000"/>
                </a:solidFill>
              </a:rPr>
              <a:t>soldermask</a:t>
            </a:r>
            <a:r>
              <a:rPr lang="en-GB" sz="2400" dirty="0" smtClean="0">
                <a:solidFill>
                  <a:srgbClr val="FF0000"/>
                </a:solidFill>
              </a:rPr>
              <a:t>)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flatness</a:t>
            </a:r>
            <a:r>
              <a:rPr lang="en-GB" sz="2400" dirty="0">
                <a:solidFill>
                  <a:srgbClr val="FF0000"/>
                </a:solidFill>
              </a:rPr>
              <a:t>: </a:t>
            </a:r>
            <a:r>
              <a:rPr lang="en-GB" sz="2400" dirty="0">
                <a:solidFill>
                  <a:srgbClr val="000000"/>
                </a:solidFill>
              </a:rPr>
              <a:t>±5</a:t>
            </a:r>
            <a:r>
              <a:rPr lang="en-GB" sz="24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sz="2400" dirty="0">
                <a:solidFill>
                  <a:srgbClr val="000000"/>
                </a:solidFill>
              </a:rPr>
              <a:t>m  (crucial for proper </a:t>
            </a:r>
            <a:r>
              <a:rPr lang="en-GB" sz="2400" dirty="0" smtClean="0">
                <a:solidFill>
                  <a:srgbClr val="000000"/>
                </a:solidFill>
              </a:rPr>
              <a:t>	and </a:t>
            </a:r>
            <a:r>
              <a:rPr lang="en-GB" sz="2400" dirty="0">
                <a:solidFill>
                  <a:srgbClr val="000000"/>
                </a:solidFill>
              </a:rPr>
              <a:t>safe HIC </a:t>
            </a:r>
            <a:r>
              <a:rPr lang="en-GB" sz="2400" dirty="0" smtClean="0">
                <a:solidFill>
                  <a:srgbClr val="000000"/>
                </a:solidFill>
              </a:rPr>
              <a:t>gripping</a:t>
            </a:r>
            <a:r>
              <a:rPr lang="en-GB" sz="2400" dirty="0">
                <a:solidFill>
                  <a:srgbClr val="000000"/>
                </a:solidFill>
              </a:rPr>
              <a:t>) </a:t>
            </a:r>
            <a:endParaRPr lang="en-GB" sz="2400" dirty="0" smtClean="0">
              <a:solidFill>
                <a:srgbClr val="000000"/>
              </a:solidFill>
            </a:endParaRPr>
          </a:p>
          <a:p>
            <a:pPr defTabSz="914400">
              <a:spcBef>
                <a:spcPts val="1200"/>
              </a:spcBef>
            </a:pPr>
            <a:r>
              <a:rPr lang="en-GB" sz="2400" dirty="0" smtClean="0">
                <a:solidFill>
                  <a:srgbClr val="FF0000"/>
                </a:solidFill>
              </a:rPr>
              <a:t>Copper thickness tolerance:</a:t>
            </a:r>
            <a:r>
              <a:rPr lang="en-GB" sz="2400" dirty="0" smtClean="0">
                <a:solidFill>
                  <a:schemeClr val="tx1"/>
                </a:solidFill>
              </a:rPr>
              <a:t> (18±2) </a:t>
            </a:r>
            <a:r>
              <a:rPr lang="en-GB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sz="2400" dirty="0" smtClean="0">
                <a:solidFill>
                  <a:schemeClr val="tx1"/>
                </a:solidFill>
              </a:rPr>
              <a:t>m</a:t>
            </a:r>
          </a:p>
          <a:p>
            <a:pPr marL="0" indent="0" defTabSz="914400">
              <a:spcBef>
                <a:spcPts val="1680"/>
              </a:spcBef>
              <a:buNone/>
            </a:pPr>
            <a:r>
              <a:rPr lang="en-GB" sz="2400" dirty="0" smtClean="0">
                <a:solidFill>
                  <a:srgbClr val="2E75B6"/>
                </a:solidFill>
              </a:rPr>
              <a:t>Improvements </a:t>
            </a:r>
            <a:r>
              <a:rPr lang="en-GB" sz="2400" dirty="0">
                <a:solidFill>
                  <a:srgbClr val="2E75B6"/>
                </a:solidFill>
              </a:rPr>
              <a:t>with all </a:t>
            </a:r>
            <a:r>
              <a:rPr lang="en-GB" sz="2400" dirty="0" smtClean="0">
                <a:solidFill>
                  <a:srgbClr val="2E75B6"/>
                </a:solidFill>
              </a:rPr>
              <a:t>companies; </a:t>
            </a:r>
          </a:p>
          <a:p>
            <a:pPr marL="0" indent="0" defTabSz="914400">
              <a:spcBef>
                <a:spcPts val="1680"/>
              </a:spcBef>
              <a:buNone/>
            </a:pPr>
            <a:r>
              <a:rPr lang="en-GB" sz="2400" dirty="0" err="1" smtClean="0">
                <a:solidFill>
                  <a:srgbClr val="008000"/>
                </a:solidFill>
              </a:rPr>
              <a:t>SwissPCB</a:t>
            </a:r>
            <a:r>
              <a:rPr lang="en-GB" sz="2400" dirty="0" smtClean="0">
                <a:solidFill>
                  <a:srgbClr val="2E75B6"/>
                </a:solidFill>
              </a:rPr>
              <a:t> </a:t>
            </a:r>
            <a:r>
              <a:rPr lang="en-GB" sz="2400" dirty="0">
                <a:solidFill>
                  <a:srgbClr val="2E75B6"/>
                </a:solidFill>
              </a:rPr>
              <a:t>only company to </a:t>
            </a:r>
            <a:r>
              <a:rPr lang="en-GB" sz="2400" dirty="0" smtClean="0">
                <a:solidFill>
                  <a:srgbClr val="2E75B6"/>
                </a:solidFill>
              </a:rPr>
              <a:t>fulfil </a:t>
            </a:r>
            <a:r>
              <a:rPr lang="en-GB" sz="2400" dirty="0">
                <a:solidFill>
                  <a:srgbClr val="2E75B6"/>
                </a:solidFill>
              </a:rPr>
              <a:t>all requirements (</a:t>
            </a:r>
            <a:r>
              <a:rPr lang="en-GB" sz="2400" dirty="0">
                <a:solidFill>
                  <a:srgbClr val="008000"/>
                </a:solidFill>
              </a:rPr>
              <a:t>special procedure for guaranteeing uniform </a:t>
            </a:r>
            <a:r>
              <a:rPr lang="en-GB" sz="2400" dirty="0" err="1">
                <a:solidFill>
                  <a:srgbClr val="008000"/>
                </a:solidFill>
              </a:rPr>
              <a:t>soldermask</a:t>
            </a:r>
            <a:r>
              <a:rPr lang="en-GB" sz="2400" dirty="0">
                <a:solidFill>
                  <a:srgbClr val="008000"/>
                </a:solidFill>
              </a:rPr>
              <a:t> thickness</a:t>
            </a:r>
            <a:r>
              <a:rPr lang="en-GB" sz="2400" dirty="0">
                <a:solidFill>
                  <a:srgbClr val="2E75B6"/>
                </a:solidFill>
              </a:rPr>
              <a:t>)</a:t>
            </a:r>
          </a:p>
          <a:p>
            <a:pPr marL="0" indent="0" defTabSz="914400">
              <a:buFont typeface="Wingdings 2"/>
              <a:buNone/>
            </a:pPr>
            <a:endParaRPr lang="en-GB" sz="2400" dirty="0" smtClean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6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37032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Prototype Characterization – Some Examples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84" y="4356623"/>
            <a:ext cx="4341402" cy="2224971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76" y="897375"/>
            <a:ext cx="4286510" cy="2114941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429868" y="1228972"/>
            <a:ext cx="5993236" cy="1196705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2E75B6"/>
                </a:solidFill>
              </a:rPr>
              <a:t>Metrological  tests (by Modus97 company)   of all structures of a (</a:t>
            </a:r>
            <a:r>
              <a:rPr lang="en-US" sz="2400" dirty="0" err="1" smtClean="0">
                <a:solidFill>
                  <a:srgbClr val="2E75B6"/>
                </a:solidFill>
              </a:rPr>
              <a:t>SwissPCB</a:t>
            </a:r>
            <a:r>
              <a:rPr lang="en-US" sz="2400" dirty="0" smtClean="0">
                <a:solidFill>
                  <a:srgbClr val="2E75B6"/>
                </a:solidFill>
              </a:rPr>
              <a:t>) prototype FPC </a:t>
            </a:r>
            <a:endParaRPr lang="en-US" sz="2400" dirty="0">
              <a:solidFill>
                <a:srgbClr val="2E75B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8233167" y="4760596"/>
            <a:ext cx="65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9" name="Rettangolo 3"/>
          <p:cNvSpPr/>
          <p:nvPr/>
        </p:nvSpPr>
        <p:spPr>
          <a:xfrm>
            <a:off x="5487627" y="2970676"/>
            <a:ext cx="6145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Holes Position relative to </a:t>
            </a:r>
            <a:r>
              <a:rPr lang="en-US" sz="1800" dirty="0"/>
              <a:t>alignment hole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→ </a:t>
            </a:r>
            <a:r>
              <a:rPr lang="en-US" sz="1800" dirty="0" smtClean="0">
                <a:solidFill>
                  <a:srgbClr val="FF0000"/>
                </a:solidFill>
              </a:rPr>
              <a:t>X maximum deviation from nominal position = (-40,+50) </a:t>
            </a:r>
            <a:r>
              <a:rPr lang="en-US" sz="1800" dirty="0" err="1" smtClean="0">
                <a:solidFill>
                  <a:srgbClr val="FF0000"/>
                </a:solidFill>
              </a:rPr>
              <a:t>μm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[</a:t>
            </a:r>
            <a:r>
              <a:rPr lang="en-US" sz="1800" dirty="0" err="1" smtClean="0"/>
              <a:t>tol</a:t>
            </a:r>
            <a:r>
              <a:rPr lang="en-US" sz="1800" dirty="0"/>
              <a:t>.</a:t>
            </a:r>
            <a:r>
              <a:rPr lang="en-US" sz="1800" dirty="0" smtClean="0"/>
              <a:t>:</a:t>
            </a:r>
            <a:r>
              <a:rPr lang="en-GB" sz="1800" dirty="0" smtClean="0"/>
              <a:t>± 50</a:t>
            </a:r>
            <a:r>
              <a:rPr lang="en-GB" sz="1800" dirty="0" smtClean="0">
                <a:latin typeface="Symbol" panose="05050102010706020507" pitchFamily="18" charset="2"/>
              </a:rPr>
              <a:t>m</a:t>
            </a:r>
            <a:r>
              <a:rPr lang="en-GB" sz="1800" dirty="0" smtClean="0"/>
              <a:t>m</a:t>
            </a:r>
            <a:r>
              <a:rPr lang="en-US" sz="1800" dirty="0" smtClean="0"/>
              <a:t>]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→ </a:t>
            </a:r>
            <a:r>
              <a:rPr lang="en-US" sz="1800" dirty="0">
                <a:solidFill>
                  <a:srgbClr val="FF0000"/>
                </a:solidFill>
              </a:rPr>
              <a:t>Y maximum deviation from nominal position = </a:t>
            </a:r>
            <a:r>
              <a:rPr lang="en-US" sz="1800" dirty="0" smtClean="0">
                <a:solidFill>
                  <a:srgbClr val="FF0000"/>
                </a:solidFill>
              </a:rPr>
              <a:t>(-10,+25) </a:t>
            </a:r>
            <a:r>
              <a:rPr lang="en-US" sz="1800" dirty="0" err="1" smtClean="0">
                <a:solidFill>
                  <a:srgbClr val="FF0000"/>
                </a:solidFill>
              </a:rPr>
              <a:t>μm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[</a:t>
            </a:r>
            <a:r>
              <a:rPr lang="en-US" sz="1800" dirty="0" err="1" smtClean="0"/>
              <a:t>tol</a:t>
            </a:r>
            <a:r>
              <a:rPr lang="en-US" sz="1800" dirty="0" smtClean="0"/>
              <a:t>.:</a:t>
            </a:r>
            <a:r>
              <a:rPr lang="en-GB" sz="1800" dirty="0"/>
              <a:t>± 50</a:t>
            </a:r>
            <a:r>
              <a:rPr lang="en-GB" sz="1800" dirty="0">
                <a:latin typeface="Symbol" panose="05050102010706020507" pitchFamily="18" charset="2"/>
              </a:rPr>
              <a:t>m</a:t>
            </a:r>
            <a:r>
              <a:rPr lang="en-GB" sz="1800" dirty="0"/>
              <a:t>m</a:t>
            </a:r>
            <a:r>
              <a:rPr lang="en-US" sz="1800" dirty="0"/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6585" y="1695107"/>
            <a:ext cx="30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CasellaDiTesto 8"/>
          <p:cNvSpPr txBox="1"/>
          <p:nvPr/>
        </p:nvSpPr>
        <p:spPr>
          <a:xfrm flipH="1">
            <a:off x="288000" y="2518192"/>
            <a:ext cx="478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Measurement</a:t>
            </a:r>
            <a:r>
              <a:rPr lang="it-IT" sz="2000" dirty="0" smtClean="0"/>
              <a:t> of some </a:t>
            </a:r>
            <a:r>
              <a:rPr lang="it-IT" sz="2000" dirty="0" err="1" smtClean="0"/>
              <a:t>critical</a:t>
            </a:r>
            <a:r>
              <a:rPr lang="it-IT" sz="2000" dirty="0" smtClean="0"/>
              <a:t> </a:t>
            </a:r>
            <a:r>
              <a:rPr lang="it-IT" sz="2000" dirty="0" err="1" smtClean="0"/>
              <a:t>dimensions</a:t>
            </a:r>
            <a:r>
              <a:rPr lang="it-IT" sz="2000" dirty="0" smtClean="0"/>
              <a:t> </a:t>
            </a:r>
            <a:r>
              <a:rPr lang="it-IT" sz="2000" dirty="0" err="1" smtClean="0"/>
              <a:t>parameters</a:t>
            </a:r>
            <a:r>
              <a:rPr lang="it-IT" sz="2000" dirty="0" smtClean="0"/>
              <a:t> of a (S.PCB)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FPC</a:t>
            </a:r>
            <a:endParaRPr lang="en-US" sz="2000" dirty="0"/>
          </a:p>
        </p:txBody>
      </p:sp>
      <p:grpSp>
        <p:nvGrpSpPr>
          <p:cNvPr id="12" name="Gruppo 21"/>
          <p:cNvGrpSpPr/>
          <p:nvPr/>
        </p:nvGrpSpPr>
        <p:grpSpPr>
          <a:xfrm>
            <a:off x="330183" y="3317324"/>
            <a:ext cx="4492475" cy="2738611"/>
            <a:chOff x="103198" y="3835571"/>
            <a:chExt cx="4492475" cy="2738611"/>
          </a:xfrm>
        </p:grpSpPr>
        <p:pic>
          <p:nvPicPr>
            <p:cNvPr id="13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98" y="3835571"/>
              <a:ext cx="4492475" cy="2738611"/>
            </a:xfrm>
            <a:prstGeom prst="rect">
              <a:avLst/>
            </a:prstGeom>
            <a:effectLst/>
          </p:spPr>
        </p:pic>
        <p:sp>
          <p:nvSpPr>
            <p:cNvPr id="14" name="Rettangolo 16"/>
            <p:cNvSpPr/>
            <p:nvPr/>
          </p:nvSpPr>
          <p:spPr>
            <a:xfrm>
              <a:off x="2800350" y="5743575"/>
              <a:ext cx="749300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magin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5925" y="5730147"/>
              <a:ext cx="646323" cy="288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77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737032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Prototype Characterization – Some Examples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36" y="2568838"/>
            <a:ext cx="5157663" cy="1755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87461" y="1149646"/>
            <a:ext cx="3017451" cy="112221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smtClean="0"/>
              <a:t>Solder mask thickness guarantees good planarity also in regions around strips</a:t>
            </a:r>
            <a:endParaRPr lang="en-GB" sz="2400" dirty="0" smtClean="0"/>
          </a:p>
        </p:txBody>
      </p:sp>
      <p:sp>
        <p:nvSpPr>
          <p:cNvPr id="22" name="Rettangolo 30"/>
          <p:cNvSpPr/>
          <p:nvPr/>
        </p:nvSpPr>
        <p:spPr>
          <a:xfrm>
            <a:off x="990528" y="3055721"/>
            <a:ext cx="3881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Micro-sections </a:t>
            </a:r>
            <a:r>
              <a:rPr lang="en-GB" dirty="0"/>
              <a:t>of a prototype </a:t>
            </a:r>
            <a:r>
              <a:rPr lang="en-GB" dirty="0" err="1"/>
              <a:t>fpc</a:t>
            </a:r>
            <a:r>
              <a:rPr lang="en-GB" dirty="0"/>
              <a:t> (by </a:t>
            </a:r>
            <a:r>
              <a:rPr lang="en-GB" dirty="0" smtClean="0"/>
              <a:t>Swiss-PCB) and reference stack up for the prototype </a:t>
            </a:r>
            <a:endParaRPr lang="en-GB" dirty="0"/>
          </a:p>
        </p:txBody>
      </p:sp>
      <p:cxnSp>
        <p:nvCxnSpPr>
          <p:cNvPr id="24" name="Connettore 2 35"/>
          <p:cNvCxnSpPr/>
          <p:nvPr/>
        </p:nvCxnSpPr>
        <p:spPr>
          <a:xfrm flipH="1">
            <a:off x="6034297" y="2157985"/>
            <a:ext cx="477294" cy="51806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4" y="4628538"/>
            <a:ext cx="5184461" cy="1417626"/>
          </a:xfrm>
          <a:prstGeom prst="rect">
            <a:avLst/>
          </a:prstGeom>
        </p:spPr>
      </p:pic>
      <p:cxnSp>
        <p:nvCxnSpPr>
          <p:cNvPr id="27" name="Connettore diritto 34"/>
          <p:cNvCxnSpPr/>
          <p:nvPr/>
        </p:nvCxnSpPr>
        <p:spPr>
          <a:xfrm>
            <a:off x="988950" y="4975214"/>
            <a:ext cx="5201785" cy="31720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41"/>
          <p:cNvCxnSpPr/>
          <p:nvPr/>
        </p:nvCxnSpPr>
        <p:spPr>
          <a:xfrm flipV="1">
            <a:off x="1003299" y="5841457"/>
            <a:ext cx="5164216" cy="5220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27"/>
          <p:cNvGrpSpPr/>
          <p:nvPr/>
        </p:nvGrpSpPr>
        <p:grpSpPr>
          <a:xfrm>
            <a:off x="1053158" y="1011326"/>
            <a:ext cx="4532707" cy="1347699"/>
            <a:chOff x="555731" y="1344526"/>
            <a:chExt cx="3906237" cy="1547205"/>
          </a:xfrm>
        </p:grpSpPr>
        <p:grpSp>
          <p:nvGrpSpPr>
            <p:cNvPr id="8" name="Gruppo 20"/>
            <p:cNvGrpSpPr/>
            <p:nvPr/>
          </p:nvGrpSpPr>
          <p:grpSpPr>
            <a:xfrm>
              <a:off x="1267142" y="1344526"/>
              <a:ext cx="3194826" cy="1547205"/>
              <a:chOff x="541984" y="1521764"/>
              <a:chExt cx="2607310" cy="1197051"/>
            </a:xfrm>
          </p:grpSpPr>
          <p:pic>
            <p:nvPicPr>
              <p:cNvPr id="13" name="Immagin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84" y="1521764"/>
                <a:ext cx="2607310" cy="1197051"/>
              </a:xfrm>
              <a:prstGeom prst="rect">
                <a:avLst/>
              </a:prstGeom>
            </p:spPr>
          </p:pic>
          <p:sp>
            <p:nvSpPr>
              <p:cNvPr id="14" name="CasellaDiTesto 12"/>
              <p:cNvSpPr txBox="1"/>
              <p:nvPr/>
            </p:nvSpPr>
            <p:spPr>
              <a:xfrm>
                <a:off x="963528" y="2365032"/>
                <a:ext cx="859531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solidFill>
                      <a:srgbClr val="FFFF00"/>
                    </a:solidFill>
                  </a:rPr>
                  <a:t>←</a:t>
                </a:r>
                <a:r>
                  <a:rPr lang="en-US" sz="700" dirty="0" err="1" smtClean="0">
                    <a:solidFill>
                      <a:srgbClr val="FFFF00"/>
                    </a:solidFill>
                  </a:rPr>
                  <a:t>Soldermask</a:t>
                </a:r>
                <a:r>
                  <a:rPr lang="en-US" sz="700" dirty="0" smtClean="0">
                    <a:solidFill>
                      <a:srgbClr val="FFFF00"/>
                    </a:solidFill>
                  </a:rPr>
                  <a:t> →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CasellaDiTesto 13"/>
              <p:cNvSpPr txBox="1"/>
              <p:nvPr/>
            </p:nvSpPr>
            <p:spPr>
              <a:xfrm>
                <a:off x="1981192" y="1946386"/>
                <a:ext cx="683152" cy="154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FFFF00"/>
                    </a:solidFill>
                  </a:rPr>
                  <a:t>←</a:t>
                </a:r>
                <a:r>
                  <a:rPr lang="en-US" sz="700" dirty="0" err="1" smtClean="0">
                    <a:solidFill>
                      <a:srgbClr val="FFFF00"/>
                    </a:solidFill>
                  </a:rPr>
                  <a:t>Soldermask</a:t>
                </a:r>
                <a:r>
                  <a:rPr lang="en-US" sz="700" dirty="0" smtClean="0">
                    <a:solidFill>
                      <a:srgbClr val="FFFF00"/>
                    </a:solidFill>
                  </a:rPr>
                  <a:t> →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CasellaDiTesto 14"/>
              <p:cNvSpPr txBox="1"/>
              <p:nvPr/>
            </p:nvSpPr>
            <p:spPr>
              <a:xfrm>
                <a:off x="1651216" y="2130361"/>
                <a:ext cx="6455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Polyamide 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CasellaDiTesto 15"/>
              <p:cNvSpPr txBox="1"/>
              <p:nvPr/>
            </p:nvSpPr>
            <p:spPr>
              <a:xfrm>
                <a:off x="605947" y="2277328"/>
                <a:ext cx="284052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Cu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CasellaDiTesto 16"/>
              <p:cNvSpPr txBox="1"/>
              <p:nvPr/>
            </p:nvSpPr>
            <p:spPr>
              <a:xfrm>
                <a:off x="758347" y="1933312"/>
                <a:ext cx="28405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FF00"/>
                    </a:solidFill>
                  </a:rPr>
                  <a:t>Cu</a:t>
                </a:r>
                <a:endParaRPr lang="en-US" sz="7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CasellaDiTesto 17"/>
              <p:cNvSpPr txBox="1"/>
              <p:nvPr/>
            </p:nvSpPr>
            <p:spPr>
              <a:xfrm>
                <a:off x="1572299" y="1952525"/>
                <a:ext cx="284052" cy="154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u="sng" dirty="0" smtClean="0">
                    <a:solidFill>
                      <a:srgbClr val="FFFF00"/>
                    </a:solidFill>
                  </a:rPr>
                  <a:t>Cu</a:t>
                </a:r>
                <a:endParaRPr lang="en-US" sz="700" u="sng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CasellaDiTesto 18"/>
              <p:cNvSpPr txBox="1"/>
              <p:nvPr/>
            </p:nvSpPr>
            <p:spPr>
              <a:xfrm>
                <a:off x="933602" y="1613048"/>
                <a:ext cx="107184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Encapsulating epoxy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CasellaDiTesto 19"/>
              <p:cNvSpPr txBox="1"/>
              <p:nvPr/>
            </p:nvSpPr>
            <p:spPr>
              <a:xfrm>
                <a:off x="857370" y="2540248"/>
                <a:ext cx="1071846" cy="166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Encapsulating epoxy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9" name="CasellaDiTesto 21"/>
            <p:cNvSpPr txBox="1"/>
            <p:nvPr/>
          </p:nvSpPr>
          <p:spPr>
            <a:xfrm>
              <a:off x="555731" y="1843769"/>
              <a:ext cx="757312" cy="22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        </a:t>
              </a:r>
              <a:r>
                <a:rPr lang="en-US" sz="700" dirty="0" err="1" smtClean="0"/>
                <a:t>Soldermask</a:t>
              </a:r>
              <a:r>
                <a:rPr lang="en-US" sz="700" dirty="0" smtClean="0"/>
                <a:t> →</a:t>
              </a:r>
              <a:endParaRPr lang="en-US" sz="700" dirty="0"/>
            </a:p>
          </p:txBody>
        </p:sp>
        <p:sp>
          <p:nvSpPr>
            <p:cNvPr id="10" name="CasellaDiTesto 22"/>
            <p:cNvSpPr txBox="1"/>
            <p:nvPr/>
          </p:nvSpPr>
          <p:spPr>
            <a:xfrm>
              <a:off x="560811" y="2412730"/>
              <a:ext cx="739352" cy="22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       </a:t>
              </a:r>
              <a:r>
                <a:rPr lang="en-US" sz="700" dirty="0" err="1" smtClean="0"/>
                <a:t>Soldermask</a:t>
              </a:r>
              <a:r>
                <a:rPr lang="en-US" sz="700" dirty="0" smtClean="0"/>
                <a:t> →</a:t>
              </a:r>
              <a:endParaRPr lang="en-US" sz="700" dirty="0"/>
            </a:p>
          </p:txBody>
        </p:sp>
        <p:sp>
          <p:nvSpPr>
            <p:cNvPr id="11" name="CasellaDiTesto 23"/>
            <p:cNvSpPr txBox="1"/>
            <p:nvPr/>
          </p:nvSpPr>
          <p:spPr>
            <a:xfrm>
              <a:off x="654791" y="2130790"/>
              <a:ext cx="649558" cy="22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    polyamide →</a:t>
              </a:r>
              <a:endParaRPr lang="en-US" sz="700" dirty="0"/>
            </a:p>
          </p:txBody>
        </p:sp>
        <p:sp>
          <p:nvSpPr>
            <p:cNvPr id="12" name="CasellaDiTesto 24"/>
            <p:cNvSpPr txBox="1"/>
            <p:nvPr/>
          </p:nvSpPr>
          <p:spPr>
            <a:xfrm>
              <a:off x="929111" y="2308590"/>
              <a:ext cx="364980" cy="229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  Cu →</a:t>
              </a:r>
              <a:endParaRPr lang="en-US" sz="700" dirty="0"/>
            </a:p>
          </p:txBody>
        </p:sp>
      </p:grpSp>
      <p:cxnSp>
        <p:nvCxnSpPr>
          <p:cNvPr id="29" name="Connettore diritto 8"/>
          <p:cNvCxnSpPr/>
          <p:nvPr/>
        </p:nvCxnSpPr>
        <p:spPr>
          <a:xfrm>
            <a:off x="1837263" y="1466411"/>
            <a:ext cx="3748602" cy="64640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5"/>
          <p:cNvCxnSpPr/>
          <p:nvPr/>
        </p:nvCxnSpPr>
        <p:spPr>
          <a:xfrm>
            <a:off x="1878689" y="2098595"/>
            <a:ext cx="3707176" cy="71510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31"/>
          <p:cNvCxnSpPr/>
          <p:nvPr/>
        </p:nvCxnSpPr>
        <p:spPr>
          <a:xfrm flipH="1">
            <a:off x="5337723" y="1317227"/>
            <a:ext cx="760556" cy="23984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82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86516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Metallization Quality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89109" y="944524"/>
            <a:ext cx="6073352" cy="2143712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²"/>
            </a:pPr>
            <a:r>
              <a:rPr lang="en-US" sz="1600" dirty="0" smtClean="0"/>
              <a:t>Pad plating: </a:t>
            </a:r>
            <a:r>
              <a:rPr lang="en-US" sz="1600" dirty="0" err="1" smtClean="0"/>
              <a:t>Electroless</a:t>
            </a:r>
            <a:r>
              <a:rPr lang="en-US" sz="1600" dirty="0" smtClean="0"/>
              <a:t> Nickel Immersion Gold (ENIG)</a:t>
            </a:r>
          </a:p>
          <a:p>
            <a:pPr>
              <a:buFont typeface="Wingdings" charset="2"/>
              <a:buChar char="²"/>
            </a:pPr>
            <a:r>
              <a:rPr lang="en-US" sz="1600" dirty="0" smtClean="0"/>
              <a:t>Focused Ion Beam </a:t>
            </a:r>
            <a:r>
              <a:rPr lang="en-GB" sz="1600" dirty="0" smtClean="0"/>
              <a:t>(FIB) (30 </a:t>
            </a:r>
            <a:r>
              <a:rPr lang="en-GB" sz="1600" dirty="0" err="1" smtClean="0"/>
              <a:t>keV</a:t>
            </a:r>
            <a:r>
              <a:rPr lang="en-GB" sz="1600" dirty="0" smtClean="0"/>
              <a:t> gallium ions) </a:t>
            </a:r>
            <a:r>
              <a:rPr lang="en-US" sz="1600" dirty="0" smtClean="0"/>
              <a:t>measurement to</a:t>
            </a:r>
          </a:p>
          <a:p>
            <a:pPr lvl="1">
              <a:buFont typeface="Courier New"/>
              <a:buChar char="o"/>
            </a:pPr>
            <a:r>
              <a:rPr lang="en-US" sz="1400" dirty="0" smtClean="0"/>
              <a:t>Measure the thicknesses of the pad/via finishing</a:t>
            </a:r>
          </a:p>
          <a:p>
            <a:pPr>
              <a:spcBef>
                <a:spcPts val="984"/>
              </a:spcBef>
            </a:pPr>
            <a:r>
              <a:rPr lang="en-US" sz="1600" dirty="0" smtClean="0"/>
              <a:t>Finishing layer thicknesses expected (above copper):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 3-5 </a:t>
            </a:r>
            <a:r>
              <a:rPr lang="el-GR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of Nickel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 60-100 nm of Gold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887" r="13499" b="3479"/>
          <a:stretch/>
        </p:blipFill>
        <p:spPr>
          <a:xfrm rot="5400000">
            <a:off x="7985043" y="-39459"/>
            <a:ext cx="953239" cy="3330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8873" y="933951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Via metallization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319645" y="1703600"/>
            <a:ext cx="288235" cy="785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98349" y="2335397"/>
            <a:ext cx="179935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Gold on </a:t>
            </a:r>
            <a:r>
              <a:rPr lang="en-GB" sz="2000" dirty="0" err="1">
                <a:solidFill>
                  <a:srgbClr val="FF0000"/>
                </a:solidFill>
              </a:rPr>
              <a:t>vias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39" y="2913340"/>
            <a:ext cx="4724693" cy="3491467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49" y="3225680"/>
            <a:ext cx="3330991" cy="85080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3553565" y="3225680"/>
            <a:ext cx="2965484" cy="4254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605018" y="3781686"/>
            <a:ext cx="2914031" cy="277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7791" y="3385466"/>
            <a:ext cx="1201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5"/>
              <p:cNvSpPr txBox="1">
                <a:spLocks/>
              </p:cNvSpPr>
              <p:nvPr/>
            </p:nvSpPr>
            <p:spPr>
              <a:xfrm>
                <a:off x="6214045" y="4389765"/>
                <a:ext cx="5243181" cy="1583072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42900" indent="-3429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"/>
                  <a:defRPr kumimoji="0" sz="3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"/>
                  <a:defRPr kumimoji="0" sz="2800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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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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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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"/>
                  <a:defRPr kumimoji="0"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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2400" dirty="0"/>
                  <a:t>Results:</a:t>
                </a:r>
              </a:p>
              <a:p>
                <a:pPr lvl="1" defTabSz="914400"/>
                <a:r>
                  <a:rPr lang="en-US" sz="2000" dirty="0"/>
                  <a:t>Nickel thickness: 4.5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μm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(average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defTabSz="914400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Gold thickness: </a:t>
                </a:r>
                <a14:m>
                  <m:oMath xmlns:m="http://schemas.openxmlformats.org/officeDocument/2006/math" xmlns=""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60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÷80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𝑛𝑚</m:t>
                    </m:r>
                  </m:oMath>
                </a14:m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045" y="4389765"/>
                <a:ext cx="5243181" cy="15830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788873" y="3170023"/>
            <a:ext cx="10813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107862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48354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Electrical Tests on Prototypes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48559" y="831935"/>
            <a:ext cx="6180240" cy="3035231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200" dirty="0" smtClean="0">
                <a:solidFill>
                  <a:srgbClr val="2E75B6"/>
                </a:solidFill>
              </a:rPr>
              <a:t>Swiss PCB </a:t>
            </a:r>
            <a:r>
              <a:rPr lang="en-US" sz="4200" dirty="0" err="1" smtClean="0">
                <a:solidFill>
                  <a:srgbClr val="2E75B6"/>
                </a:solidFill>
              </a:rPr>
              <a:t>ver</a:t>
            </a:r>
            <a:r>
              <a:rPr lang="en-US" sz="4200" dirty="0" smtClean="0">
                <a:solidFill>
                  <a:srgbClr val="2E75B6"/>
                </a:solidFill>
              </a:rPr>
              <a:t> 2 production</a:t>
            </a:r>
          </a:p>
          <a:p>
            <a:r>
              <a:rPr lang="en-US" sz="4200" dirty="0" smtClean="0">
                <a:solidFill>
                  <a:srgbClr val="2E75B6"/>
                </a:solidFill>
              </a:rPr>
              <a:t>Test on CLK and DATA lines:</a:t>
            </a:r>
          </a:p>
          <a:p>
            <a:pPr lvl="1"/>
            <a:r>
              <a:rPr lang="en-US" sz="3800" dirty="0" smtClean="0">
                <a:solidFill>
                  <a:srgbClr val="FF0000"/>
                </a:solidFill>
              </a:rPr>
              <a:t>Measured the s</a:t>
            </a:r>
            <a:r>
              <a:rPr lang="en-GB" sz="3800" dirty="0" smtClean="0">
                <a:solidFill>
                  <a:srgbClr val="FF0000"/>
                </a:solidFill>
              </a:rPr>
              <a:t>-parameters to quantify </a:t>
            </a:r>
          </a:p>
          <a:p>
            <a:pPr lvl="2">
              <a:buClr>
                <a:srgbClr val="2E75B6"/>
              </a:buClr>
            </a:pPr>
            <a:r>
              <a:rPr lang="en-GB" sz="3400" dirty="0" smtClean="0"/>
              <a:t>the attenuation of differential lines </a:t>
            </a:r>
          </a:p>
          <a:p>
            <a:pPr lvl="2">
              <a:buClr>
                <a:srgbClr val="2E75B6"/>
              </a:buClr>
            </a:pPr>
            <a:r>
              <a:rPr lang="en-GB" sz="3400" dirty="0" smtClean="0"/>
              <a:t>the cross-talk between differential lines (Near-End and Far-End </a:t>
            </a:r>
            <a:r>
              <a:rPr lang="en-GB" sz="3400" dirty="0" err="1" smtClean="0"/>
              <a:t>Xtalk</a:t>
            </a:r>
            <a:r>
              <a:rPr lang="en-GB" sz="3400" dirty="0" smtClean="0"/>
              <a:t>).</a:t>
            </a:r>
            <a:endParaRPr lang="hr-HR" sz="3400" dirty="0" smtClean="0"/>
          </a:p>
          <a:p>
            <a:r>
              <a:rPr lang="en-US" sz="4200" dirty="0" smtClean="0">
                <a:solidFill>
                  <a:srgbClr val="2E75B6"/>
                </a:solidFill>
              </a:rPr>
              <a:t>Results:</a:t>
            </a:r>
          </a:p>
          <a:p>
            <a:pPr lvl="1"/>
            <a:r>
              <a:rPr lang="en-US" sz="3800" u="sng" dirty="0" smtClean="0">
                <a:solidFill>
                  <a:srgbClr val="FF0000"/>
                </a:solidFill>
              </a:rPr>
              <a:t>Attenuation</a:t>
            </a:r>
            <a:r>
              <a:rPr lang="en-US" sz="3800" dirty="0" smtClean="0">
                <a:solidFill>
                  <a:srgbClr val="FF0000"/>
                </a:solidFill>
              </a:rPr>
              <a:t>: up to -3.6 dB on a single FPC. </a:t>
            </a:r>
          </a:p>
          <a:p>
            <a:pPr lvl="1"/>
            <a:r>
              <a:rPr lang="en-US" sz="3800" u="sng" dirty="0" smtClean="0">
                <a:solidFill>
                  <a:srgbClr val="FF0000"/>
                </a:solidFill>
              </a:rPr>
              <a:t>Cross-talk between data lines</a:t>
            </a:r>
            <a:r>
              <a:rPr lang="en-US" sz="3800" dirty="0" smtClean="0">
                <a:solidFill>
                  <a:srgbClr val="FF0000"/>
                </a:solidFill>
              </a:rPr>
              <a:t>: cross-talked signal attenuated of - 40 dB </a:t>
            </a:r>
            <a:r>
              <a:rPr lang="en-US" sz="3800" dirty="0" err="1" smtClean="0">
                <a:solidFill>
                  <a:srgbClr val="FF0000"/>
                </a:solidFill>
              </a:rPr>
              <a:t>wrt</a:t>
            </a:r>
            <a:r>
              <a:rPr lang="en-US" sz="3800" dirty="0" smtClean="0">
                <a:solidFill>
                  <a:srgbClr val="FF0000"/>
                </a:solidFill>
              </a:rPr>
              <a:t> aggressor's signal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21" y="1018159"/>
            <a:ext cx="4209698" cy="261327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22" y="3650891"/>
            <a:ext cx="4209698" cy="27054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1391" y="1096956"/>
            <a:ext cx="127221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Cross-talk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4762" y="3734138"/>
            <a:ext cx="14378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Attenuation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658023" y="4466321"/>
            <a:ext cx="0" cy="16399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24467" y="4625530"/>
            <a:ext cx="132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Max frequency to consider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9638973" y="1018271"/>
            <a:ext cx="0" cy="236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594523" y="1027058"/>
            <a:ext cx="132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Max frequency to consider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6036" r="12337" b="8975"/>
          <a:stretch/>
        </p:blipFill>
        <p:spPr>
          <a:xfrm>
            <a:off x="339288" y="3734138"/>
            <a:ext cx="3764784" cy="2777648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233230" y="4884456"/>
            <a:ext cx="240196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Setup with a Vector Network Analyzer</a:t>
            </a:r>
          </a:p>
        </p:txBody>
      </p:sp>
    </p:spTree>
    <p:extLst>
      <p:ext uri="{BB962C8B-B14F-4D97-AF65-F5344CB8AC3E}">
        <p14:creationId xmlns:p14="http://schemas.microsoft.com/office/powerpoint/2010/main" val="394665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79425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Planarity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95395" y="3040114"/>
            <a:ext cx="5587221" cy="3187291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84"/>
              </a:spcBef>
              <a:buClr>
                <a:srgbClr val="2E75B6"/>
              </a:buClr>
            </a:pPr>
            <a:r>
              <a:rPr lang="it-IT" sz="1800" dirty="0" err="1" smtClean="0"/>
              <a:t>Measurement</a:t>
            </a:r>
            <a:r>
              <a:rPr lang="it-IT" sz="1800" dirty="0" smtClean="0"/>
              <a:t> of FPC </a:t>
            </a:r>
            <a:r>
              <a:rPr lang="it-IT" sz="1800" dirty="0" err="1" smtClean="0"/>
              <a:t>planarity</a:t>
            </a:r>
            <a:r>
              <a:rPr lang="it-IT" sz="1800" dirty="0" smtClean="0"/>
              <a:t> </a:t>
            </a:r>
            <a:r>
              <a:rPr lang="it-IT" sz="1800" dirty="0" err="1" smtClean="0"/>
              <a:t>using</a:t>
            </a:r>
            <a:r>
              <a:rPr lang="it-IT" sz="1800" dirty="0" smtClean="0"/>
              <a:t> </a:t>
            </a:r>
            <a:r>
              <a:rPr lang="it-IT" sz="1800" dirty="0" err="1" smtClean="0"/>
              <a:t>touch</a:t>
            </a:r>
            <a:r>
              <a:rPr lang="it-IT" sz="1800" dirty="0" smtClean="0"/>
              <a:t> probe (SMART SCOPE). </a:t>
            </a:r>
            <a:r>
              <a:rPr lang="it-IT" sz="1800" dirty="0" err="1" smtClean="0"/>
              <a:t>Corrected</a:t>
            </a:r>
            <a:r>
              <a:rPr lang="it-IT" sz="1800" dirty="0" smtClean="0"/>
              <a:t> for </a:t>
            </a:r>
            <a:r>
              <a:rPr lang="it-IT" sz="1800" dirty="0" err="1" smtClean="0"/>
              <a:t>jig</a:t>
            </a:r>
            <a:r>
              <a:rPr lang="it-IT" sz="1800" dirty="0" smtClean="0"/>
              <a:t> </a:t>
            </a:r>
            <a:r>
              <a:rPr lang="it-IT" sz="1800" dirty="0" err="1" smtClean="0"/>
              <a:t>planarity</a:t>
            </a:r>
            <a:r>
              <a:rPr lang="it-IT" sz="1800" dirty="0" smtClean="0"/>
              <a:t> (top figure)</a:t>
            </a:r>
          </a:p>
          <a:p>
            <a:pPr>
              <a:spcBef>
                <a:spcPts val="984"/>
              </a:spcBef>
              <a:buClr>
                <a:srgbClr val="2E75B6"/>
              </a:buClr>
            </a:pPr>
            <a:r>
              <a:rPr lang="en-US" sz="1800" dirty="0" smtClean="0"/>
              <a:t>Measurement along 3 different lines, (each is average of 3 measurements)</a:t>
            </a:r>
          </a:p>
          <a:p>
            <a:pPr>
              <a:spcBef>
                <a:spcPts val="984"/>
              </a:spcBef>
              <a:buClr>
                <a:srgbClr val="2E75B6"/>
              </a:buClr>
            </a:pPr>
            <a:r>
              <a:rPr lang="it-IT" sz="1800" dirty="0" smtClean="0"/>
              <a:t>Note: </a:t>
            </a:r>
            <a:r>
              <a:rPr lang="it-IT" sz="1800" dirty="0" err="1" smtClean="0"/>
              <a:t>red</a:t>
            </a:r>
            <a:r>
              <a:rPr lang="it-IT" sz="1800" dirty="0" smtClean="0"/>
              <a:t> line </a:t>
            </a:r>
            <a:r>
              <a:rPr lang="it-IT" sz="1800" dirty="0" err="1" smtClean="0"/>
              <a:t>higher</a:t>
            </a:r>
            <a:r>
              <a:rPr lang="it-IT" sz="1800" dirty="0" smtClean="0"/>
              <a:t> </a:t>
            </a:r>
            <a:r>
              <a:rPr lang="it-IT" sz="1800" dirty="0" err="1" smtClean="0"/>
              <a:t>than</a:t>
            </a:r>
            <a:r>
              <a:rPr lang="it-IT" sz="1800" dirty="0" smtClean="0"/>
              <a:t> </a:t>
            </a:r>
            <a:r>
              <a:rPr lang="it-IT" sz="1800" dirty="0" err="1" smtClean="0"/>
              <a:t>other</a:t>
            </a:r>
            <a:r>
              <a:rPr lang="it-IT" sz="1800" dirty="0" smtClean="0"/>
              <a:t> </a:t>
            </a:r>
            <a:r>
              <a:rPr lang="it-IT" sz="1800" dirty="0" err="1" smtClean="0"/>
              <a:t>lines</a:t>
            </a:r>
            <a:r>
              <a:rPr lang="it-IT" sz="1800" dirty="0" smtClean="0"/>
              <a:t>; no </a:t>
            </a:r>
            <a:r>
              <a:rPr lang="it-IT" sz="1800" dirty="0" err="1" smtClean="0"/>
              <a:t>vacuum</a:t>
            </a:r>
            <a:r>
              <a:rPr lang="it-IT" sz="1800" dirty="0" smtClean="0"/>
              <a:t> </a:t>
            </a:r>
            <a:r>
              <a:rPr lang="it-IT" sz="1800" dirty="0" err="1" smtClean="0"/>
              <a:t>holes</a:t>
            </a:r>
            <a:r>
              <a:rPr lang="it-IT" sz="1800" dirty="0" smtClean="0"/>
              <a:t> </a:t>
            </a:r>
            <a:r>
              <a:rPr lang="it-IT" sz="1800" dirty="0" err="1" smtClean="0"/>
              <a:t>underneath</a:t>
            </a:r>
            <a:r>
              <a:rPr lang="it-IT" sz="1800" dirty="0" smtClean="0"/>
              <a:t> </a:t>
            </a:r>
          </a:p>
          <a:p>
            <a:pPr>
              <a:spcBef>
                <a:spcPts val="984"/>
              </a:spcBef>
              <a:buClr>
                <a:srgbClr val="2E75B6"/>
              </a:buClr>
            </a:pPr>
            <a:r>
              <a:rPr lang="it-IT" sz="1800" dirty="0" smtClean="0"/>
              <a:t>FPC under test: </a:t>
            </a:r>
            <a:r>
              <a:rPr lang="it-IT" sz="1800" dirty="0" err="1" smtClean="0"/>
              <a:t>dummy</a:t>
            </a:r>
            <a:r>
              <a:rPr lang="it-IT" sz="1800" dirty="0" smtClean="0"/>
              <a:t> </a:t>
            </a:r>
            <a:r>
              <a:rPr lang="en-US" sz="1800" dirty="0" smtClean="0"/>
              <a:t>(no finishing) by </a:t>
            </a:r>
            <a:r>
              <a:rPr lang="en-US" sz="1800" dirty="0" err="1" smtClean="0"/>
              <a:t>SwissPCB</a:t>
            </a:r>
            <a:endParaRPr lang="en-US" sz="1800" dirty="0" smtClean="0"/>
          </a:p>
          <a:p>
            <a:pPr>
              <a:spcBef>
                <a:spcPts val="984"/>
              </a:spcBef>
              <a:buClr>
                <a:srgbClr val="2E75B6"/>
              </a:buClr>
            </a:pPr>
            <a:endParaRPr lang="en-US" sz="1800" dirty="0"/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993" y="982969"/>
            <a:ext cx="3934353" cy="5252564"/>
          </a:xfrm>
          <a:prstGeom prst="rect">
            <a:avLst/>
          </a:prstGeom>
        </p:spPr>
      </p:pic>
      <p:pic>
        <p:nvPicPr>
          <p:cNvPr id="7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01" y="1190222"/>
            <a:ext cx="4939989" cy="11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26346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Outline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2864" y="752948"/>
            <a:ext cx="8686800" cy="562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Layout: changes </a:t>
            </a:r>
            <a:r>
              <a:rPr lang="en-US" sz="2000" dirty="0" err="1" smtClean="0">
                <a:solidFill>
                  <a:srgbClr val="4F81BD"/>
                </a:solidFill>
              </a:rPr>
              <a:t>wrt</a:t>
            </a:r>
            <a:r>
              <a:rPr lang="en-US" sz="2000" dirty="0" smtClean="0">
                <a:solidFill>
                  <a:srgbClr val="4F81BD"/>
                </a:solidFill>
              </a:rPr>
              <a:t> EDR 	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Tab extension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err="1" smtClean="0">
                <a:solidFill>
                  <a:srgbClr val="4F81BD"/>
                </a:solidFill>
              </a:rPr>
              <a:t>Vias</a:t>
            </a:r>
            <a:r>
              <a:rPr lang="en-US" sz="1800" dirty="0" smtClean="0">
                <a:solidFill>
                  <a:srgbClr val="4F81BD"/>
                </a:solidFill>
              </a:rPr>
              <a:t> for wire bonds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New connection for BB	</a:t>
            </a:r>
          </a:p>
          <a:p>
            <a:pPr marL="914400" lvl="1" indent="-457200">
              <a:lnSpc>
                <a:spcPct val="12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Prototype production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Metrological tests</a:t>
            </a:r>
            <a:endParaRPr lang="en-US" sz="1800" dirty="0">
              <a:solidFill>
                <a:srgbClr val="4F81BD"/>
              </a:solidFill>
            </a:endParaRP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Data transmission tests</a:t>
            </a:r>
            <a:r>
              <a:rPr lang="en-US" sz="1800" dirty="0">
                <a:solidFill>
                  <a:srgbClr val="4F81BD"/>
                </a:solidFill>
              </a:rPr>
              <a:t>	</a:t>
            </a:r>
            <a:endParaRPr lang="en-US" sz="1800" dirty="0" smtClean="0">
              <a:solidFill>
                <a:srgbClr val="4F81BD"/>
              </a:solidFill>
            </a:endParaRPr>
          </a:p>
          <a:p>
            <a:pPr marL="914400" lvl="1" indent="-457200">
              <a:lnSpc>
                <a:spcPct val="12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Stages and Setups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Tender Procedure</a:t>
            </a:r>
            <a:endParaRPr lang="en-US" sz="1800" dirty="0">
              <a:solidFill>
                <a:srgbClr val="4F81BD"/>
              </a:solidFill>
            </a:endParaRP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Components mounting </a:t>
            </a: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Production Schedule</a:t>
            </a:r>
            <a:r>
              <a:rPr lang="en-US" sz="1800" dirty="0">
                <a:solidFill>
                  <a:srgbClr val="4F81BD"/>
                </a:solidFill>
              </a:rPr>
              <a:t>	</a:t>
            </a:r>
            <a:endParaRPr lang="en-US" sz="1800" dirty="0" smtClean="0">
              <a:solidFill>
                <a:srgbClr val="4F81BD"/>
              </a:solidFill>
            </a:endParaRPr>
          </a:p>
          <a:p>
            <a:pPr marL="914400" lvl="1" indent="-457200">
              <a:lnSpc>
                <a:spcPct val="12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Acceptance and Preparation for Assembly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Quality assurance</a:t>
            </a:r>
            <a:endParaRPr lang="en-US" sz="1800" dirty="0">
              <a:solidFill>
                <a:srgbClr val="4F81BD"/>
              </a:solidFill>
            </a:endParaRP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Cross cables mounting</a:t>
            </a:r>
            <a:endParaRPr lang="en-US" sz="1800" dirty="0">
              <a:solidFill>
                <a:srgbClr val="4F81BD"/>
              </a:solidFill>
            </a:endParaRPr>
          </a:p>
          <a:p>
            <a:pPr marL="1496462" lvl="2" indent="-457200">
              <a:spcBef>
                <a:spcPts val="300"/>
              </a:spcBef>
              <a:buSzPct val="70000"/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</a:rPr>
              <a:t>Transport to assembly sites</a:t>
            </a:r>
            <a:r>
              <a:rPr lang="en-US" sz="1800" dirty="0">
                <a:solidFill>
                  <a:srgbClr val="4F81BD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6746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5245" y="1158015"/>
            <a:ext cx="9929778" cy="5198337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 smtClean="0"/>
              <a:t>1692</a:t>
            </a:r>
            <a:r>
              <a:rPr lang="en-US" sz="2000" dirty="0" smtClean="0">
                <a:solidFill>
                  <a:srgbClr val="2E75B6"/>
                </a:solidFill>
              </a:rPr>
              <a:t> FPCs to be mounted on staves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</a:rPr>
              <a:t>+20 % spares </a:t>
            </a:r>
            <a:r>
              <a:rPr lang="en-US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2030</a:t>
            </a:r>
          </a:p>
          <a:p>
            <a:pPr>
              <a:spcBef>
                <a:spcPts val="600"/>
              </a:spcBef>
            </a:pPr>
            <a:r>
              <a:rPr lang="it-IT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+25% (</a:t>
            </a:r>
            <a:r>
              <a:rPr lang="it-IT" sz="2000" dirty="0" err="1" smtClean="0">
                <a:solidFill>
                  <a:srgbClr val="2E75B6"/>
                </a:solidFill>
                <a:sym typeface="Wingdings" panose="05000000000000000000" pitchFamily="2" charset="2"/>
              </a:rPr>
              <a:t>assuming</a:t>
            </a:r>
            <a:r>
              <a:rPr lang="it-IT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 80% production </a:t>
            </a:r>
            <a:r>
              <a:rPr lang="it-IT" sz="2000" dirty="0" err="1" smtClean="0">
                <a:solidFill>
                  <a:srgbClr val="2E75B6"/>
                </a:solidFill>
                <a:sym typeface="Wingdings" panose="05000000000000000000" pitchFamily="2" charset="2"/>
              </a:rPr>
              <a:t>yield</a:t>
            </a:r>
            <a:r>
              <a:rPr lang="it-IT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) </a:t>
            </a:r>
            <a:r>
              <a:rPr lang="it-IT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2537</a:t>
            </a:r>
            <a:r>
              <a:rPr lang="it-IT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olidFill>
                  <a:srgbClr val="2E75B6"/>
                </a:solidFill>
                <a:sym typeface="Wingdings" panose="05000000000000000000" pitchFamily="2" charset="2"/>
              </a:rPr>
              <a:t>FPCs</a:t>
            </a:r>
            <a:r>
              <a:rPr lang="it-IT" sz="2000" dirty="0" smtClean="0">
                <a:solidFill>
                  <a:srgbClr val="2E75B6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olidFill>
                  <a:srgbClr val="2E75B6"/>
                </a:solidFill>
                <a:sym typeface="Wingdings" panose="05000000000000000000" pitchFamily="2" charset="2"/>
              </a:rPr>
              <a:t>needed</a:t>
            </a:r>
            <a:endParaRPr lang="en-US" sz="2000" dirty="0" smtClean="0">
              <a:solidFill>
                <a:srgbClr val="2E75B6"/>
              </a:solidFill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</a:rPr>
              <a:t>Firm  selected with a tendering procedure. </a:t>
            </a:r>
            <a:endParaRPr lang="en-US" sz="2000" strike="sngStrike" dirty="0" smtClean="0">
              <a:solidFill>
                <a:srgbClr val="2E75B6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2E75B6"/>
                </a:solidFill>
              </a:rPr>
              <a:t>Tender based on technical + economical evaluation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2E75B6"/>
                </a:solidFill>
              </a:rPr>
              <a:t>5 companies invited to tender 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2E75B6"/>
                </a:solidFill>
              </a:rPr>
              <a:t>Only one company capable of fulfilling all technical  requirements.</a:t>
            </a:r>
          </a:p>
          <a:p>
            <a:pPr marL="0" indent="0">
              <a:buFont typeface="Arial"/>
              <a:buNone/>
            </a:pPr>
            <a:endParaRPr lang="en-GB" sz="2000" dirty="0" smtClean="0"/>
          </a:p>
          <a:p>
            <a:pPr marL="0" indent="0">
              <a:buFont typeface="Arial"/>
              <a:buNone/>
            </a:pPr>
            <a:r>
              <a:rPr lang="en-GB" sz="2000" dirty="0" smtClean="0"/>
              <a:t>Successful bidder:  	</a:t>
            </a:r>
            <a:r>
              <a:rPr lang="en-GB" sz="2000" dirty="0" smtClean="0">
                <a:solidFill>
                  <a:srgbClr val="FF0000"/>
                </a:solidFill>
              </a:rPr>
              <a:t>GS </a:t>
            </a:r>
            <a:r>
              <a:rPr lang="en-GB" sz="2000" b="1" dirty="0" smtClean="0">
                <a:solidFill>
                  <a:srgbClr val="FF0000"/>
                </a:solidFill>
              </a:rPr>
              <a:t>Swiss PCB AG</a:t>
            </a:r>
          </a:p>
          <a:p>
            <a:pPr marL="0" indent="0">
              <a:buFont typeface="Arial"/>
              <a:buNone/>
            </a:pPr>
            <a:r>
              <a:rPr lang="en-GB" sz="2000" dirty="0" smtClean="0"/>
              <a:t>Automated Components mounting by </a:t>
            </a:r>
            <a:r>
              <a:rPr lang="en-GB" sz="2000" dirty="0" smtClean="0">
                <a:solidFill>
                  <a:srgbClr val="FF0000"/>
                </a:solidFill>
              </a:rPr>
              <a:t>Hybrid SA </a:t>
            </a:r>
          </a:p>
          <a:p>
            <a:pPr marL="0" indent="0">
              <a:buFont typeface="Arial"/>
              <a:buNone/>
            </a:pPr>
            <a:r>
              <a:rPr lang="en-GB" sz="1800" dirty="0" smtClean="0"/>
              <a:t>Automated Assembly procedure not validated yet but test assembly by Hybrid of a first batch of FPCs presently under way.</a:t>
            </a:r>
          </a:p>
          <a:p>
            <a:pPr marL="0" indent="0">
              <a:buFont typeface="Arial"/>
              <a:buNone/>
            </a:pPr>
            <a:r>
              <a:rPr lang="en-GB" sz="1800" dirty="0" smtClean="0"/>
              <a:t>Manual mounting still a viable  option in case of need (all prototypes mounted manually up to now)</a:t>
            </a:r>
            <a:endParaRPr lang="en-GB" sz="1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03365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Procurement - Tender 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01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587091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Production Quality Assurance (Vendor)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ttangolo 8"/>
          <p:cNvSpPr/>
          <p:nvPr/>
        </p:nvSpPr>
        <p:spPr>
          <a:xfrm>
            <a:off x="378504" y="939791"/>
            <a:ext cx="1079376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Quality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of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delivered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items</a:t>
            </a:r>
            <a:r>
              <a:rPr lang="it-IT" sz="2000" kern="0" dirty="0"/>
              <a:t> </a:t>
            </a:r>
            <a:r>
              <a:rPr lang="it-IT" sz="2000" kern="0" dirty="0" err="1" smtClean="0"/>
              <a:t>verified</a:t>
            </a:r>
            <a:r>
              <a:rPr lang="it-IT" sz="2000" kern="0" dirty="0" smtClean="0"/>
              <a:t> by 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company QA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tests</a:t>
            </a:r>
            <a:endParaRPr kumimoji="0" lang="it-IT" sz="20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baseline="0" dirty="0" err="1" smtClean="0">
                <a:solidFill>
                  <a:srgbClr val="FF0000"/>
                </a:solidFill>
              </a:rPr>
              <a:t>S</a:t>
            </a:r>
            <a:r>
              <a:rPr lang="it-IT" sz="2000" kern="0" dirty="0" err="1" smtClean="0">
                <a:solidFill>
                  <a:srgbClr val="FF0000"/>
                </a:solidFill>
              </a:rPr>
              <a:t>wissPCB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will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guarantee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compliance</a:t>
            </a:r>
            <a:r>
              <a:rPr kumimoji="0" lang="it-IT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it-IT" sz="2000" kern="0" dirty="0">
                <a:solidFill>
                  <a:srgbClr val="FF0000"/>
                </a:solidFill>
              </a:rPr>
              <a:t>T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echn</a:t>
            </a:r>
            <a:r>
              <a:rPr lang="it-IT" sz="2000" kern="0" dirty="0" err="1" smtClean="0">
                <a:solidFill>
                  <a:srgbClr val="FF0000"/>
                </a:solidFill>
              </a:rPr>
              <a:t>ical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Specs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by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means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of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exhaustive</a:t>
            </a:r>
            <a:r>
              <a:rPr kumimoji="0" lang="it-IT" sz="2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2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tests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err="1" smtClean="0">
                <a:solidFill>
                  <a:prstClr val="black"/>
                </a:solidFill>
              </a:rPr>
              <a:t>Defects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search</a:t>
            </a:r>
            <a:r>
              <a:rPr lang="it-IT" sz="2000" kern="0" dirty="0" smtClean="0">
                <a:solidFill>
                  <a:prstClr val="black"/>
                </a:solidFill>
              </a:rPr>
              <a:t>, </a:t>
            </a:r>
            <a:r>
              <a:rPr lang="it-IT" sz="2000" kern="0" dirty="0" err="1" smtClean="0">
                <a:solidFill>
                  <a:prstClr val="black"/>
                </a:solidFill>
              </a:rPr>
              <a:t>geometrical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compliance</a:t>
            </a:r>
            <a:r>
              <a:rPr lang="it-IT" sz="2000" kern="0" dirty="0" smtClean="0">
                <a:solidFill>
                  <a:prstClr val="black"/>
                </a:solidFill>
              </a:rPr>
              <a:t> of </a:t>
            </a:r>
            <a:r>
              <a:rPr lang="it-IT" sz="2000" kern="0" dirty="0" err="1" smtClean="0">
                <a:solidFill>
                  <a:prstClr val="black"/>
                </a:solidFill>
              </a:rPr>
              <a:t>structures</a:t>
            </a:r>
            <a:r>
              <a:rPr lang="it-IT" sz="2000" kern="0" dirty="0" smtClean="0">
                <a:solidFill>
                  <a:prstClr val="black"/>
                </a:solidFill>
              </a:rPr>
              <a:t> (e.g. strip </a:t>
            </a:r>
            <a:r>
              <a:rPr lang="it-IT" sz="2000" kern="0" dirty="0" err="1" smtClean="0">
                <a:solidFill>
                  <a:prstClr val="black"/>
                </a:solidFill>
              </a:rPr>
              <a:t>width</a:t>
            </a:r>
            <a:r>
              <a:rPr lang="it-IT" sz="2000" kern="0" dirty="0" smtClean="0">
                <a:solidFill>
                  <a:prstClr val="black"/>
                </a:solidFill>
              </a:rPr>
              <a:t>) by </a:t>
            </a:r>
            <a:r>
              <a:rPr lang="it-IT" sz="2000" kern="0" dirty="0" err="1" smtClean="0">
                <a:solidFill>
                  <a:srgbClr val="FF0000"/>
                </a:solidFill>
              </a:rPr>
              <a:t>Automated</a:t>
            </a:r>
            <a:r>
              <a:rPr lang="it-IT" sz="2000" kern="0" dirty="0" smtClean="0">
                <a:solidFill>
                  <a:srgbClr val="FF0000"/>
                </a:solidFill>
              </a:rPr>
              <a:t> Optical </a:t>
            </a:r>
            <a:r>
              <a:rPr lang="it-IT" sz="2000" kern="0" dirty="0" err="1" smtClean="0">
                <a:solidFill>
                  <a:srgbClr val="FF0000"/>
                </a:solidFill>
              </a:rPr>
              <a:t>Inspection</a:t>
            </a:r>
            <a:endParaRPr lang="it-IT" sz="2000" kern="0" dirty="0" smtClean="0">
              <a:solidFill>
                <a:srgbClr val="FF0000"/>
              </a:solidFill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</a:rPr>
              <a:t>Dimensional</a:t>
            </a:r>
            <a:r>
              <a:rPr lang="it-IT" sz="2000" kern="0" dirty="0" smtClean="0">
                <a:solidFill>
                  <a:srgbClr val="FF0000"/>
                </a:solidFill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</a:rPr>
              <a:t>requirements</a:t>
            </a:r>
            <a:r>
              <a:rPr lang="it-IT" sz="2000" kern="0" dirty="0" smtClean="0">
                <a:solidFill>
                  <a:srgbClr val="FF0000"/>
                </a:solidFill>
              </a:rPr>
              <a:t> </a:t>
            </a:r>
            <a:r>
              <a:rPr lang="it-IT" sz="2000" kern="0" dirty="0" smtClean="0">
                <a:solidFill>
                  <a:prstClr val="black"/>
                </a:solidFill>
              </a:rPr>
              <a:t>of </a:t>
            </a:r>
            <a:r>
              <a:rPr lang="it-IT" sz="2000" kern="0" dirty="0" err="1">
                <a:solidFill>
                  <a:prstClr val="black"/>
                </a:solidFill>
              </a:rPr>
              <a:t>T</a:t>
            </a:r>
            <a:r>
              <a:rPr lang="it-IT" sz="2000" kern="0" dirty="0" err="1" smtClean="0">
                <a:solidFill>
                  <a:prstClr val="black"/>
                </a:solidFill>
              </a:rPr>
              <a:t>echical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Specs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checked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smtClean="0">
                <a:solidFill>
                  <a:srgbClr val="FF0000"/>
                </a:solidFill>
              </a:rPr>
              <a:t>with </a:t>
            </a:r>
            <a:r>
              <a:rPr lang="it-IT" sz="2000" kern="0" dirty="0" err="1" smtClean="0">
                <a:solidFill>
                  <a:srgbClr val="FF0000"/>
                </a:solidFill>
              </a:rPr>
              <a:t>measuring</a:t>
            </a:r>
            <a:r>
              <a:rPr lang="it-IT" sz="2000" kern="0" dirty="0" smtClean="0">
                <a:solidFill>
                  <a:srgbClr val="FF0000"/>
                </a:solidFill>
              </a:rPr>
              <a:t> machine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>
                <a:solidFill>
                  <a:prstClr val="black"/>
                </a:solidFill>
              </a:rPr>
              <a:t> </a:t>
            </a:r>
            <a:r>
              <a:rPr lang="it-IT" sz="2000" kern="0" dirty="0" smtClean="0">
                <a:solidFill>
                  <a:prstClr val="black"/>
                </a:solidFill>
              </a:rPr>
              <a:t>Cu (</a:t>
            </a:r>
            <a:r>
              <a:rPr lang="it-IT" sz="2000" kern="0" dirty="0" err="1" smtClean="0">
                <a:solidFill>
                  <a:prstClr val="black"/>
                </a:solidFill>
              </a:rPr>
              <a:t>soldermask</a:t>
            </a:r>
            <a:r>
              <a:rPr lang="it-IT" sz="2000" kern="0" dirty="0" smtClean="0">
                <a:solidFill>
                  <a:prstClr val="black"/>
                </a:solidFill>
              </a:rPr>
              <a:t>) </a:t>
            </a:r>
            <a:r>
              <a:rPr lang="it-IT" sz="2000" kern="0" dirty="0" err="1" smtClean="0">
                <a:solidFill>
                  <a:prstClr val="black"/>
                </a:solidFill>
              </a:rPr>
              <a:t>thickness</a:t>
            </a:r>
            <a:r>
              <a:rPr lang="it-IT" sz="2000" kern="0" dirty="0" smtClean="0">
                <a:solidFill>
                  <a:prstClr val="black"/>
                </a:solidFill>
              </a:rPr>
              <a:t>: sample </a:t>
            </a:r>
            <a:r>
              <a:rPr lang="it-IT" sz="2000" kern="0" dirty="0" smtClean="0">
                <a:solidFill>
                  <a:srgbClr val="FF0000"/>
                </a:solidFill>
              </a:rPr>
              <a:t>micro </a:t>
            </a:r>
            <a:r>
              <a:rPr lang="it-IT" sz="2000" kern="0" dirty="0" err="1" smtClean="0">
                <a:solidFill>
                  <a:srgbClr val="FF0000"/>
                </a:solidFill>
              </a:rPr>
              <a:t>sections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Isolation of all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lines (AOI and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electrical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Continuity of lines (electrical)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Flatness of FPC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General visual inspection 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Plating quality: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visual inspection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kern="0" dirty="0" smtClean="0">
                <a:solidFill>
                  <a:prstClr val="black"/>
                </a:solidFill>
              </a:rPr>
              <a:t>SMD </a:t>
            </a:r>
            <a:r>
              <a:rPr lang="it-IT" sz="2000" kern="0" dirty="0" err="1" smtClean="0">
                <a:solidFill>
                  <a:prstClr val="black"/>
                </a:solidFill>
              </a:rPr>
              <a:t>mounting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quality</a:t>
            </a:r>
            <a:r>
              <a:rPr lang="it-IT" sz="2000" kern="0" dirty="0" smtClean="0">
                <a:solidFill>
                  <a:prstClr val="black"/>
                </a:solidFill>
              </a:rPr>
              <a:t>: </a:t>
            </a:r>
            <a:r>
              <a:rPr lang="it-IT" sz="2000" kern="0" dirty="0" err="1" smtClean="0">
                <a:solidFill>
                  <a:prstClr val="black"/>
                </a:solidFill>
              </a:rPr>
              <a:t>visual</a:t>
            </a:r>
            <a:r>
              <a:rPr lang="it-IT" sz="2000" kern="0" dirty="0" smtClean="0">
                <a:solidFill>
                  <a:prstClr val="black"/>
                </a:solidFill>
              </a:rPr>
              <a:t> </a:t>
            </a:r>
            <a:r>
              <a:rPr lang="it-IT" sz="2000" kern="0" dirty="0" err="1" smtClean="0">
                <a:solidFill>
                  <a:prstClr val="black"/>
                </a:solidFill>
              </a:rPr>
              <a:t>inspection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399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19558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Production Schedule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4464" y="958539"/>
            <a:ext cx="11369019" cy="4904521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 smtClean="0">
                <a:solidFill>
                  <a:srgbClr val="2E75B6"/>
                </a:solidFill>
              </a:rPr>
              <a:t>Two production phases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rgbClr val="2E75B6"/>
                </a:solidFill>
              </a:rPr>
              <a:t>pre-production for process validation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rgbClr val="2E75B6"/>
                </a:solidFill>
              </a:rPr>
              <a:t>production</a:t>
            </a:r>
          </a:p>
          <a:p>
            <a:pPr>
              <a:spcBef>
                <a:spcPts val="1224"/>
              </a:spcBef>
            </a:pPr>
            <a:r>
              <a:rPr lang="en-GB" sz="2400" dirty="0" smtClean="0">
                <a:solidFill>
                  <a:srgbClr val="FF0000"/>
                </a:solidFill>
              </a:rPr>
              <a:t>Pre-production: 100 (+200) </a:t>
            </a:r>
            <a:r>
              <a:rPr lang="en-GB" sz="2400" dirty="0" smtClean="0">
                <a:solidFill>
                  <a:srgbClr val="2E75B6"/>
                </a:solidFill>
              </a:rPr>
              <a:t>assembled FPCs (within 45 days from contract signature)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Validation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2E75B6"/>
                </a:solidFill>
              </a:rPr>
              <a:t>(&lt;45 days) </a:t>
            </a:r>
          </a:p>
          <a:p>
            <a:pPr lvl="1"/>
            <a:r>
              <a:rPr lang="en-GB" sz="2000" dirty="0" smtClean="0"/>
              <a:t>	Electrical</a:t>
            </a:r>
          </a:p>
          <a:p>
            <a:pPr lvl="1"/>
            <a:r>
              <a:rPr lang="en-GB" sz="2000" dirty="0" smtClean="0"/>
              <a:t>	Metrological	</a:t>
            </a:r>
          </a:p>
          <a:p>
            <a:pPr lvl="1"/>
            <a:r>
              <a:rPr lang="en-GB" sz="2000" dirty="0" smtClean="0"/>
              <a:t>	Finishing/Bonding verification</a:t>
            </a:r>
          </a:p>
          <a:p>
            <a:pPr lvl="1"/>
            <a:r>
              <a:rPr lang="en-GB" sz="2000" dirty="0" smtClean="0"/>
              <a:t>	Assembly</a:t>
            </a:r>
          </a:p>
          <a:p>
            <a:pPr>
              <a:spcBef>
                <a:spcPts val="1224"/>
              </a:spcBef>
            </a:pPr>
            <a:r>
              <a:rPr lang="en-GB" sz="2400" dirty="0" smtClean="0">
                <a:solidFill>
                  <a:srgbClr val="FF0000"/>
                </a:solidFill>
              </a:rPr>
              <a:t>Production: 320 assembled </a:t>
            </a:r>
            <a:r>
              <a:rPr lang="en-GB" sz="2400" dirty="0" err="1" smtClean="0">
                <a:solidFill>
                  <a:srgbClr val="FF0000"/>
                </a:solidFill>
              </a:rPr>
              <a:t>fpcs</a:t>
            </a:r>
            <a:r>
              <a:rPr lang="en-GB" sz="2400" dirty="0" smtClean="0">
                <a:solidFill>
                  <a:srgbClr val="FF0000"/>
                </a:solidFill>
              </a:rPr>
              <a:t>/45 days (10 </a:t>
            </a:r>
            <a:r>
              <a:rPr lang="en-GB" sz="2400" dirty="0" err="1" smtClean="0">
                <a:solidFill>
                  <a:srgbClr val="FF0000"/>
                </a:solidFill>
              </a:rPr>
              <a:t>fpcs</a:t>
            </a:r>
            <a:r>
              <a:rPr lang="en-GB" sz="2400" dirty="0" smtClean="0">
                <a:solidFill>
                  <a:srgbClr val="FF0000"/>
                </a:solidFill>
              </a:rPr>
              <a:t>/week/assembly site)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51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0941" y="2681618"/>
            <a:ext cx="8458200" cy="1222375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81BD"/>
                </a:solidFill>
              </a:rPr>
              <a:t>FPC Quality Assurance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38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91916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Electrical Acceptance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03012" y="1941093"/>
            <a:ext cx="5811803" cy="1942325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2E75B6"/>
                </a:solidFill>
              </a:rPr>
              <a:t>Test of DATA,CTRL and CLK lines</a:t>
            </a:r>
          </a:p>
          <a:p>
            <a:pPr lvl="1"/>
            <a:r>
              <a:rPr lang="it-IT" sz="2000" dirty="0" smtClean="0">
                <a:solidFill>
                  <a:srgbClr val="FF0000"/>
                </a:solidFill>
              </a:rPr>
              <a:t>Open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Shorts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Resistance (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Cu strips thickness and width)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03012" y="4354999"/>
            <a:ext cx="9055100" cy="16374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Tests Carried out on a Sample of FPC of each Batch</a:t>
            </a:r>
          </a:p>
          <a:p>
            <a:pPr lvl="1" defTabSz="914400"/>
            <a:r>
              <a:rPr lang="en-US" sz="2200" dirty="0"/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ata transmission parameters</a:t>
            </a:r>
            <a:r>
              <a:rPr lang="en-US" sz="2200" dirty="0" smtClean="0"/>
              <a:t>: s-parameters, attenuation, eye diagram</a:t>
            </a:r>
          </a:p>
          <a:p>
            <a:pPr lvl="1" defTabSz="914400"/>
            <a:r>
              <a:rPr lang="it-IT" sz="2200" dirty="0" smtClean="0"/>
              <a:t> </a:t>
            </a:r>
            <a:r>
              <a:rPr lang="it-IT" sz="2200" dirty="0" err="1"/>
              <a:t>B</a:t>
            </a:r>
            <a:r>
              <a:rPr lang="it-IT" sz="2200" dirty="0" err="1" smtClean="0"/>
              <a:t>ondability</a:t>
            </a:r>
            <a:r>
              <a:rPr lang="it-IT" sz="2200" dirty="0" smtClean="0"/>
              <a:t> test</a:t>
            </a:r>
            <a:endParaRPr lang="is-IS" sz="2200" dirty="0" smtClean="0"/>
          </a:p>
          <a:p>
            <a:pPr defTabSz="914400"/>
            <a:endParaRPr lang="en-US" dirty="0"/>
          </a:p>
        </p:txBody>
      </p:sp>
      <p:pic>
        <p:nvPicPr>
          <p:cNvPr id="7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109" y="1283935"/>
            <a:ext cx="4192385" cy="3071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012" y="908365"/>
            <a:ext cx="497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Electrical Tests Carried-out on All FPCs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399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63250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Metrological Inspection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88001" y="1032725"/>
            <a:ext cx="10722818" cy="517687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4400" dirty="0" smtClean="0"/>
              <a:t>General visual inspection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Plating quality, presence of defects on strips, …</a:t>
            </a:r>
          </a:p>
          <a:p>
            <a:pPr>
              <a:spcBef>
                <a:spcPts val="1752"/>
              </a:spcBef>
            </a:pPr>
            <a:r>
              <a:rPr lang="en-US" sz="4400" dirty="0" smtClean="0">
                <a:solidFill>
                  <a:srgbClr val="000000"/>
                </a:solidFill>
              </a:rPr>
              <a:t>Verify overall dimensions  (measuring machine)</a:t>
            </a:r>
          </a:p>
          <a:p>
            <a:pPr lvl="1">
              <a:spcBef>
                <a:spcPts val="600"/>
              </a:spcBef>
            </a:pPr>
            <a:r>
              <a:rPr lang="it-IT" dirty="0" err="1" smtClean="0">
                <a:solidFill>
                  <a:srgbClr val="FF0000"/>
                </a:solidFill>
              </a:rPr>
              <a:t>Distance</a:t>
            </a:r>
            <a:r>
              <a:rPr lang="it-IT" dirty="0" smtClean="0">
                <a:solidFill>
                  <a:srgbClr val="FF0000"/>
                </a:solidFill>
              </a:rPr>
              <a:t> of right </a:t>
            </a:r>
            <a:r>
              <a:rPr lang="it-IT" dirty="0" err="1" smtClean="0">
                <a:solidFill>
                  <a:srgbClr val="FF0000"/>
                </a:solidFill>
              </a:rPr>
              <a:t>fpc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edge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w.r.t</a:t>
            </a:r>
            <a:r>
              <a:rPr lang="it-IT" dirty="0" smtClean="0">
                <a:solidFill>
                  <a:srgbClr val="FF0000"/>
                </a:solidFill>
              </a:rPr>
              <a:t>. </a:t>
            </a:r>
            <a:r>
              <a:rPr lang="it-IT" dirty="0" err="1" smtClean="0">
                <a:solidFill>
                  <a:srgbClr val="FF0000"/>
                </a:solidFill>
              </a:rPr>
              <a:t>reference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hole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Relevant for HIC assembly and HS assembly; </a:t>
            </a:r>
          </a:p>
          <a:p>
            <a:pPr lvl="2"/>
            <a:r>
              <a:rPr lang="en-US" dirty="0" smtClean="0"/>
              <a:t>Tolerance: ± 25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Position and shape of a subset of  holes </a:t>
            </a:r>
            <a:r>
              <a:rPr lang="en-US" dirty="0" err="1" smtClean="0">
                <a:solidFill>
                  <a:srgbClr val="FF0000"/>
                </a:solidFill>
              </a:rPr>
              <a:t>w.r.t</a:t>
            </a:r>
            <a:r>
              <a:rPr lang="en-US" dirty="0" smtClean="0">
                <a:solidFill>
                  <a:srgbClr val="FF0000"/>
                </a:solidFill>
              </a:rPr>
              <a:t>. reference hole to be within tolerances</a:t>
            </a:r>
          </a:p>
          <a:p>
            <a:pPr>
              <a:spcBef>
                <a:spcPts val="1200"/>
              </a:spcBef>
            </a:pPr>
            <a:r>
              <a:rPr lang="it-IT" sz="4400" dirty="0" err="1" smtClean="0">
                <a:solidFill>
                  <a:srgbClr val="000000"/>
                </a:solidFill>
              </a:rPr>
              <a:t>Flatness</a:t>
            </a:r>
            <a:endParaRPr lang="it-IT" sz="4400" dirty="0" smtClean="0">
              <a:solidFill>
                <a:srgbClr val="000000"/>
              </a:solidFill>
            </a:endParaRPr>
          </a:p>
          <a:p>
            <a:endParaRPr lang="is-IS" sz="3400" dirty="0" smtClean="0"/>
          </a:p>
          <a:p>
            <a:r>
              <a:rPr lang="en-US" sz="4400" dirty="0" smtClean="0"/>
              <a:t>SAMPLE TESTS ON SELECTED FPCS</a:t>
            </a:r>
          </a:p>
          <a:p>
            <a:pPr lvl="1">
              <a:spcBef>
                <a:spcPts val="624"/>
              </a:spcBef>
            </a:pPr>
            <a:r>
              <a:rPr lang="en-US" dirty="0" smtClean="0">
                <a:solidFill>
                  <a:srgbClr val="FF0000"/>
                </a:solidFill>
              </a:rPr>
              <a:t>Full metrology @ metrological company</a:t>
            </a:r>
          </a:p>
          <a:p>
            <a:pPr lvl="2"/>
            <a:r>
              <a:rPr lang="en-US" dirty="0" smtClean="0"/>
              <a:t>Check overall dimensions </a:t>
            </a:r>
          </a:p>
          <a:p>
            <a:pPr lvl="2"/>
            <a:r>
              <a:rPr lang="en-US" dirty="0" smtClean="0"/>
              <a:t>Check positions of ALL bonding holes and pads vs. central reference hole</a:t>
            </a:r>
          </a:p>
          <a:p>
            <a:pPr lvl="1">
              <a:spcBef>
                <a:spcPts val="1080"/>
              </a:spcBef>
            </a:pPr>
            <a:r>
              <a:rPr lang="en-US" dirty="0" smtClean="0">
                <a:solidFill>
                  <a:srgbClr val="FF0000"/>
                </a:solidFill>
              </a:rPr>
              <a:t>Thickness of substrate/Cu lines/cover layer: </a:t>
            </a:r>
            <a:r>
              <a:rPr lang="is-IS" dirty="0" smtClean="0">
                <a:solidFill>
                  <a:srgbClr val="FF0000"/>
                </a:solidFill>
              </a:rPr>
              <a:t>micro-section, tomography </a:t>
            </a:r>
          </a:p>
          <a:p>
            <a:pPr lvl="1">
              <a:spcBef>
                <a:spcPts val="1080"/>
              </a:spcBef>
            </a:pPr>
            <a:r>
              <a:rPr lang="is-IS" dirty="0" smtClean="0">
                <a:solidFill>
                  <a:srgbClr val="FF0000"/>
                </a:solidFill>
              </a:rPr>
              <a:t>Planarity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pPr marL="457200" lvl="1" indent="0">
              <a:buFont typeface="Arial"/>
              <a:buNone/>
            </a:pPr>
            <a:endParaRPr lang="it-IT" dirty="0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4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57702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Final Operations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88000" y="989156"/>
            <a:ext cx="10798161" cy="4998128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it-IT" sz="2400" dirty="0" smtClean="0"/>
              <a:t>Once  </a:t>
            </a:r>
            <a:r>
              <a:rPr lang="it-IT" sz="2400" dirty="0" err="1" smtClean="0"/>
              <a:t>electrical</a:t>
            </a:r>
            <a:r>
              <a:rPr lang="it-IT" sz="2400" dirty="0" smtClean="0"/>
              <a:t> and </a:t>
            </a:r>
            <a:r>
              <a:rPr lang="it-IT" sz="2400" dirty="0" err="1" smtClean="0"/>
              <a:t>metrological</a:t>
            </a:r>
            <a:r>
              <a:rPr lang="it-IT" sz="2400" dirty="0" smtClean="0"/>
              <a:t> </a:t>
            </a:r>
            <a:r>
              <a:rPr lang="it-IT" sz="2400" dirty="0" err="1" smtClean="0"/>
              <a:t>tests</a:t>
            </a:r>
            <a:r>
              <a:rPr lang="it-IT" sz="2400" dirty="0" smtClean="0"/>
              <a:t> are </a:t>
            </a:r>
            <a:r>
              <a:rPr lang="it-IT" sz="2400" dirty="0" err="1" smtClean="0"/>
              <a:t>passed</a:t>
            </a:r>
            <a:endParaRPr lang="it-IT" sz="2400" dirty="0" smtClean="0"/>
          </a:p>
          <a:p>
            <a:pPr lvl="1">
              <a:spcBef>
                <a:spcPts val="1776"/>
              </a:spcBef>
            </a:pPr>
            <a:r>
              <a:rPr lang="it-IT" sz="2400" dirty="0" err="1" smtClean="0">
                <a:solidFill>
                  <a:srgbClr val="FF0000"/>
                </a:solidFill>
              </a:rPr>
              <a:t>Cleaning</a:t>
            </a:r>
            <a:endParaRPr lang="it-IT" sz="2400" dirty="0" smtClean="0">
              <a:solidFill>
                <a:srgbClr val="FF0000"/>
              </a:solidFill>
            </a:endParaRPr>
          </a:p>
          <a:p>
            <a:pPr lvl="1">
              <a:spcBef>
                <a:spcPts val="1776"/>
              </a:spcBef>
            </a:pPr>
            <a:r>
              <a:rPr lang="it-IT" sz="2400" dirty="0" smtClean="0">
                <a:solidFill>
                  <a:srgbClr val="FF0000"/>
                </a:solidFill>
              </a:rPr>
              <a:t>Cross </a:t>
            </a:r>
            <a:r>
              <a:rPr lang="it-IT" sz="2400" dirty="0" err="1" smtClean="0">
                <a:solidFill>
                  <a:srgbClr val="FF0000"/>
                </a:solidFill>
              </a:rPr>
              <a:t>cables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soldering</a:t>
            </a:r>
            <a:endParaRPr lang="it-IT" sz="2400" dirty="0" smtClean="0">
              <a:solidFill>
                <a:srgbClr val="FF0000"/>
              </a:solidFill>
            </a:endParaRPr>
          </a:p>
          <a:p>
            <a:pPr lvl="2">
              <a:spcBef>
                <a:spcPts val="1080"/>
              </a:spcBef>
            </a:pPr>
            <a:r>
              <a:rPr lang="it-IT" sz="2000" dirty="0" smtClean="0"/>
              <a:t>Will be </a:t>
            </a:r>
            <a:r>
              <a:rPr lang="it-IT" sz="2000" dirty="0" err="1" smtClean="0"/>
              <a:t>done</a:t>
            </a:r>
            <a:r>
              <a:rPr lang="it-IT" sz="2000" dirty="0" smtClean="0"/>
              <a:t> in </a:t>
            </a:r>
            <a:r>
              <a:rPr lang="it-IT" sz="2000" dirty="0" err="1" smtClean="0"/>
              <a:t>house</a:t>
            </a:r>
            <a:endParaRPr lang="it-IT" sz="2000" dirty="0" smtClean="0"/>
          </a:p>
          <a:p>
            <a:pPr lvl="2">
              <a:spcBef>
                <a:spcPts val="1080"/>
              </a:spcBef>
            </a:pPr>
            <a:r>
              <a:rPr lang="it-IT" sz="2000" dirty="0" smtClean="0"/>
              <a:t>Manual </a:t>
            </a:r>
            <a:r>
              <a:rPr lang="it-IT" sz="2000" dirty="0" err="1" smtClean="0"/>
              <a:t>soldering</a:t>
            </a:r>
            <a:r>
              <a:rPr lang="it-IT" sz="2000" dirty="0" smtClean="0"/>
              <a:t> (with </a:t>
            </a:r>
            <a:r>
              <a:rPr lang="it-IT" sz="2000" dirty="0" err="1" smtClean="0"/>
              <a:t>soldering</a:t>
            </a:r>
            <a:r>
              <a:rPr lang="it-IT" sz="2000" dirty="0" smtClean="0"/>
              <a:t> </a:t>
            </a:r>
            <a:r>
              <a:rPr lang="it-IT" sz="2000" dirty="0" err="1" smtClean="0"/>
              <a:t>iron</a:t>
            </a:r>
            <a:r>
              <a:rPr lang="it-IT" sz="2000" dirty="0" smtClean="0"/>
              <a:t>) </a:t>
            </a:r>
          </a:p>
          <a:p>
            <a:pPr lvl="2">
              <a:spcBef>
                <a:spcPts val="1080"/>
              </a:spcBef>
            </a:pPr>
            <a:r>
              <a:rPr lang="it-IT" sz="2000" dirty="0" smtClean="0"/>
              <a:t>Note: </a:t>
            </a:r>
            <a:r>
              <a:rPr lang="it-IT" sz="2000" dirty="0" err="1" smtClean="0"/>
              <a:t>soldering</a:t>
            </a:r>
            <a:r>
              <a:rPr lang="it-IT" sz="2000" dirty="0" smtClean="0"/>
              <a:t> </a:t>
            </a:r>
            <a:r>
              <a:rPr lang="it-IT" sz="2000" dirty="0" err="1" smtClean="0"/>
              <a:t>performed</a:t>
            </a:r>
            <a:r>
              <a:rPr lang="it-IT" sz="2000" dirty="0" smtClean="0"/>
              <a:t> </a:t>
            </a:r>
            <a:r>
              <a:rPr lang="it-IT" sz="2000" b="1" dirty="0" err="1" smtClean="0"/>
              <a:t>before</a:t>
            </a:r>
            <a:r>
              <a:rPr lang="it-IT" sz="2000" dirty="0" smtClean="0"/>
              <a:t> </a:t>
            </a:r>
            <a:r>
              <a:rPr lang="it-IT" sz="2000" dirty="0" err="1" smtClean="0"/>
              <a:t>silicon</a:t>
            </a:r>
            <a:r>
              <a:rPr lang="it-IT" sz="2000" dirty="0" smtClean="0"/>
              <a:t> </a:t>
            </a:r>
            <a:r>
              <a:rPr lang="it-IT" sz="2000" dirty="0" err="1" smtClean="0"/>
              <a:t>sensors</a:t>
            </a:r>
            <a:r>
              <a:rPr lang="it-IT" sz="2000" dirty="0" smtClean="0"/>
              <a:t> </a:t>
            </a:r>
            <a:r>
              <a:rPr lang="it-IT" sz="2000" dirty="0" err="1" smtClean="0"/>
              <a:t>mounting</a:t>
            </a:r>
            <a:r>
              <a:rPr lang="it-IT" sz="2000" dirty="0" smtClean="0"/>
              <a:t> </a:t>
            </a:r>
          </a:p>
          <a:p>
            <a:pPr lvl="1">
              <a:spcBef>
                <a:spcPts val="1776"/>
              </a:spcBef>
            </a:pPr>
            <a:r>
              <a:rPr lang="it-IT" sz="2400" dirty="0" smtClean="0">
                <a:solidFill>
                  <a:srgbClr val="FF0000"/>
                </a:solidFill>
              </a:rPr>
              <a:t>Delivery to </a:t>
            </a:r>
            <a:r>
              <a:rPr lang="it-IT" sz="2400" dirty="0" err="1" smtClean="0">
                <a:solidFill>
                  <a:srgbClr val="FF0000"/>
                </a:solidFill>
              </a:rPr>
              <a:t>assembly</a:t>
            </a:r>
            <a:r>
              <a:rPr lang="it-IT" sz="2400" dirty="0" smtClean="0">
                <a:solidFill>
                  <a:srgbClr val="FF0000"/>
                </a:solidFill>
              </a:rPr>
              <a:t> centers </a:t>
            </a:r>
            <a:r>
              <a:rPr lang="it-IT" sz="2400" dirty="0" err="1" smtClean="0">
                <a:solidFill>
                  <a:srgbClr val="FF0000"/>
                </a:solidFill>
              </a:rPr>
              <a:t>using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same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carrier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plates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as</a:t>
            </a:r>
            <a:r>
              <a:rPr lang="it-IT" sz="2400" dirty="0" smtClean="0">
                <a:solidFill>
                  <a:srgbClr val="FF0000"/>
                </a:solidFill>
              </a:rPr>
              <a:t> for </a:t>
            </a:r>
            <a:r>
              <a:rPr lang="it-IT" sz="2400" dirty="0" err="1" smtClean="0">
                <a:solidFill>
                  <a:srgbClr val="FF0000"/>
                </a:solidFill>
              </a:rPr>
              <a:t>HICs</a:t>
            </a:r>
            <a:endParaRPr lang="it-IT" sz="2400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Font typeface="Arial"/>
              <a:buNone/>
            </a:pPr>
            <a:endParaRPr lang="it-IT" dirty="0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87" y="1891276"/>
            <a:ext cx="339576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15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5716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Summary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8000" y="843879"/>
            <a:ext cx="11293271" cy="4525963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Layout finalized 							</a:t>
            </a:r>
          </a:p>
          <a:p>
            <a:pPr lvl="1"/>
            <a:r>
              <a:rPr lang="en-US" sz="2000" dirty="0" smtClean="0"/>
              <a:t>A few changes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EDR:</a:t>
            </a:r>
          </a:p>
          <a:p>
            <a:pPr marL="966503" lvl="2" indent="0">
              <a:buFont typeface="Arial"/>
              <a:buNone/>
            </a:pPr>
            <a:r>
              <a:rPr lang="it-IT" sz="1800" dirty="0" err="1" smtClean="0">
                <a:solidFill>
                  <a:srgbClr val="FF0000"/>
                </a:solidFill>
              </a:rPr>
              <a:t>Tab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extension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finalized</a:t>
            </a:r>
            <a:r>
              <a:rPr lang="it-IT" sz="1800" dirty="0" smtClean="0">
                <a:solidFill>
                  <a:srgbClr val="FF0000"/>
                </a:solidFill>
              </a:rPr>
              <a:t>, </a:t>
            </a:r>
            <a:r>
              <a:rPr lang="it-IT" sz="1800" dirty="0" err="1" smtClean="0">
                <a:solidFill>
                  <a:srgbClr val="FF0000"/>
                </a:solidFill>
              </a:rPr>
              <a:t>lines</a:t>
            </a:r>
            <a:r>
              <a:rPr lang="it-IT" sz="1800" dirty="0" smtClean="0">
                <a:solidFill>
                  <a:srgbClr val="FF0000"/>
                </a:solidFill>
              </a:rPr>
              <a:t> and </a:t>
            </a:r>
            <a:r>
              <a:rPr lang="it-IT" sz="1800" dirty="0" err="1" smtClean="0">
                <a:solidFill>
                  <a:srgbClr val="FF0000"/>
                </a:solidFill>
              </a:rPr>
              <a:t>pads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optimization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</a:rPr>
              <a:t>vias</a:t>
            </a:r>
            <a:r>
              <a:rPr lang="en-US" sz="1800" dirty="0" smtClean="0">
                <a:solidFill>
                  <a:srgbClr val="FF0000"/>
                </a:solidFill>
              </a:rPr>
              <a:t> for wire bonding optimized, new connection for substrate bias</a:t>
            </a:r>
          </a:p>
          <a:p>
            <a:r>
              <a:rPr lang="en-US" sz="2400" dirty="0" smtClean="0"/>
              <a:t>Prototypes production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Several small productions with different companies (new company </a:t>
            </a:r>
            <a:r>
              <a:rPr lang="en-US" sz="1800" dirty="0" err="1" smtClean="0">
                <a:solidFill>
                  <a:srgbClr val="FF0000"/>
                </a:solidFill>
              </a:rPr>
              <a:t>SwissPCB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Metrology,  data transmission, soldering and bonding tests on prototypes for proper characterization and evaluation of different productions</a:t>
            </a:r>
          </a:p>
          <a:p>
            <a:r>
              <a:rPr lang="en-US" sz="2400" dirty="0" smtClean="0"/>
              <a:t>Procurement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Tender finished and job assigned to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SWISS PCB AG for FPC construction (HYBRID SA will perform  </a:t>
            </a:r>
            <a:r>
              <a:rPr lang="en-US" sz="1800" dirty="0" err="1" smtClean="0">
                <a:solidFill>
                  <a:srgbClr val="FF0000"/>
                </a:solidFill>
              </a:rPr>
              <a:t>smd</a:t>
            </a:r>
            <a:r>
              <a:rPr lang="en-US" sz="1800" dirty="0" smtClean="0">
                <a:solidFill>
                  <a:srgbClr val="FF0000"/>
                </a:solidFill>
              </a:rPr>
              <a:t> assembly)</a:t>
            </a:r>
          </a:p>
          <a:p>
            <a:r>
              <a:rPr lang="it-IT" sz="2400" dirty="0" smtClean="0"/>
              <a:t>FPC </a:t>
            </a:r>
            <a:r>
              <a:rPr lang="it-IT" sz="2400" dirty="0" err="1" smtClean="0"/>
              <a:t>acceptance</a:t>
            </a:r>
            <a:r>
              <a:rPr lang="it-IT" sz="2400" dirty="0" smtClean="0"/>
              <a:t> and </a:t>
            </a:r>
            <a:r>
              <a:rPr lang="it-IT" sz="2400" dirty="0" err="1" smtClean="0"/>
              <a:t>preparation</a:t>
            </a:r>
            <a:r>
              <a:rPr lang="it-IT" sz="2400" dirty="0" smtClean="0"/>
              <a:t> for </a:t>
            </a:r>
            <a:r>
              <a:rPr lang="it-IT" sz="2400" dirty="0" err="1" smtClean="0"/>
              <a:t>assemby</a:t>
            </a:r>
            <a:endParaRPr lang="en-US" sz="2400" dirty="0" smtClean="0"/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Quality assurance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Cross cables soldering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Distribution to HIC assembly sites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3765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0941" y="2681618"/>
            <a:ext cx="8458200" cy="1222375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81BD"/>
                </a:solidFill>
              </a:rPr>
              <a:t>Additional Material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24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91095" y="913019"/>
            <a:ext cx="6630917" cy="280520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Test on CLK, CTRL and DATA line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Measured I-V curves to calculate resistance of lines</a:t>
            </a:r>
          </a:p>
          <a:p>
            <a:pPr lvl="1"/>
            <a:r>
              <a:rPr lang="hr-HR" dirty="0" smtClean="0">
                <a:solidFill>
                  <a:srgbClr val="FF0000"/>
                </a:solidFill>
              </a:rPr>
              <a:t>V: &lt;200 mV, I: max. 50 mA</a:t>
            </a:r>
          </a:p>
          <a:p>
            <a:pPr>
              <a:spcBef>
                <a:spcPts val="1080"/>
              </a:spcBef>
            </a:pPr>
            <a:r>
              <a:rPr lang="en-US" sz="3600" dirty="0" smtClean="0"/>
              <a:t>Results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shorts, no opens encountered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Contact+cables</a:t>
            </a:r>
            <a:r>
              <a:rPr lang="en-US" dirty="0" smtClean="0">
                <a:solidFill>
                  <a:srgbClr val="FF0000"/>
                </a:solidFill>
              </a:rPr>
              <a:t> introduce 0.8 </a:t>
            </a:r>
            <a:r>
              <a:rPr lang="en-US" dirty="0" err="1" smtClean="0">
                <a:solidFill>
                  <a:srgbClr val="FF0000"/>
                </a:solidFill>
              </a:rPr>
              <a:t>Ω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resistance for data lines&lt;4Ω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resistance on power planes: 10-20mΩ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5" name="Picture 4" descr="contac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17" y="894764"/>
            <a:ext cx="3914589" cy="2609725"/>
          </a:xfrm>
          <a:prstGeom prst="rect">
            <a:avLst/>
          </a:prstGeom>
        </p:spPr>
      </p:pic>
      <p:pic>
        <p:nvPicPr>
          <p:cNvPr id="6" name="Picture 5" descr="plot1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0"/>
          <a:stretch/>
        </p:blipFill>
        <p:spPr>
          <a:xfrm>
            <a:off x="7225430" y="3592470"/>
            <a:ext cx="3212353" cy="3031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9394" y="4055901"/>
            <a:ext cx="1131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CTRL line</a:t>
            </a:r>
          </a:p>
          <a:p>
            <a:r>
              <a:rPr lang="en-US" sz="2000" dirty="0"/>
              <a:t>~3.7 </a:t>
            </a:r>
            <a:r>
              <a:rPr lang="en-US" sz="2000" dirty="0" err="1"/>
              <a:t>Ω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 descr="probe_stat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1" y="3592470"/>
            <a:ext cx="4147064" cy="2764709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48354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Electrical Tests on Prototypes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0941" y="2681618"/>
            <a:ext cx="8458200" cy="1222375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81BD"/>
                </a:solidFill>
              </a:rPr>
              <a:t>LAYOUT DETAILS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6742" y="6415001"/>
            <a:ext cx="2814056" cy="365125"/>
          </a:xfrm>
        </p:spPr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752276" y="887995"/>
            <a:ext cx="6243847" cy="1186153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100" dirty="0" smtClean="0"/>
              <a:t>Measurement at SEM and surface profile machine to</a:t>
            </a:r>
          </a:p>
          <a:p>
            <a:r>
              <a:rPr lang="en-US" sz="5000" dirty="0" smtClean="0">
                <a:solidFill>
                  <a:srgbClr val="FF0000"/>
                </a:solidFill>
              </a:rPr>
              <a:t>Measure the planarity of the pads</a:t>
            </a:r>
          </a:p>
          <a:p>
            <a:r>
              <a:rPr lang="en-US" sz="5000" dirty="0" smtClean="0">
                <a:solidFill>
                  <a:srgbClr val="FF0000"/>
                </a:solidFill>
              </a:rPr>
              <a:t>Verify the quality of the industrial process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2887" r="13499" b="3479"/>
          <a:stretch/>
        </p:blipFill>
        <p:spPr>
          <a:xfrm rot="5400000">
            <a:off x="8772495" y="-237840"/>
            <a:ext cx="953239" cy="333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6460" b="13814"/>
          <a:stretch/>
        </p:blipFill>
        <p:spPr>
          <a:xfrm>
            <a:off x="7609529" y="1964716"/>
            <a:ext cx="3304622" cy="1811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17139" r="23542" b="5679"/>
          <a:stretch/>
        </p:blipFill>
        <p:spPr>
          <a:xfrm>
            <a:off x="7794773" y="3865204"/>
            <a:ext cx="3119378" cy="229510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044748" y="3886225"/>
            <a:ext cx="329630" cy="288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202273" y="4093649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96" b="25001"/>
          <a:stretch/>
        </p:blipFill>
        <p:spPr>
          <a:xfrm>
            <a:off x="3230353" y="4547062"/>
            <a:ext cx="3380369" cy="1883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7777" r="7685" b="1640"/>
          <a:stretch/>
        </p:blipFill>
        <p:spPr>
          <a:xfrm>
            <a:off x="1187601" y="1893244"/>
            <a:ext cx="4646297" cy="26062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23925" y="3452713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Pad metallization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76325" y="735570"/>
            <a:ext cx="1479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Via metallization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1442" y="3516188"/>
            <a:ext cx="166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00B050"/>
                </a:solidFill>
              </a:rPr>
              <a:t>Max roughness of 1.4 </a:t>
            </a:r>
            <a:r>
              <a:rPr lang="el-GR" sz="1800" dirty="0">
                <a:solidFill>
                  <a:srgbClr val="00B050"/>
                </a:solidFill>
                <a:cs typeface="Calibri" panose="020F0502020204030204" pitchFamily="34" charset="0"/>
              </a:rPr>
              <a:t>μ</a:t>
            </a:r>
            <a:r>
              <a:rPr lang="en-GB" sz="1800" dirty="0">
                <a:solidFill>
                  <a:srgbClr val="00B050"/>
                </a:solidFill>
                <a:cs typeface="Calibri" panose="020F0502020204030204" pitchFamily="34" charset="0"/>
              </a:rPr>
              <a:t>m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4308" y="1998814"/>
            <a:ext cx="245183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Pad surface profile</a:t>
            </a:r>
          </a:p>
        </p:txBody>
      </p:sp>
      <p:cxnSp>
        <p:nvCxnSpPr>
          <p:cNvPr id="16" name="Straight Arrow Connector 15"/>
          <p:cNvCxnSpPr>
            <a:cxnSpLocks/>
            <a:stCxn id="8" idx="3"/>
          </p:cNvCxnSpPr>
          <p:nvPr/>
        </p:nvCxnSpPr>
        <p:spPr>
          <a:xfrm flipH="1">
            <a:off x="6522538" y="4132091"/>
            <a:ext cx="1570483" cy="635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70659" y="5215765"/>
            <a:ext cx="208026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Via high cross-section quality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86516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Metallization Quality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0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74" t="30449" r="2935" b="29083"/>
          <a:stretch/>
        </p:blipFill>
        <p:spPr>
          <a:xfrm>
            <a:off x="376383" y="810713"/>
            <a:ext cx="9074426" cy="2091461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38379" y="3047625"/>
            <a:ext cx="8686800" cy="3363759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Length: 210.9 mm   width: 33 mm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WINGS with precise holes for alignment during HIC assembly: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TAB for test purpose (cut after tests)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TOP LAYER:DIGITAL AND ANALOG power planes 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BOTTOM LAYER: GND PLANES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Back Bias voltage supply line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2 rows of 7 chips: each row with 1 master + 6 slaves</a:t>
            </a:r>
          </a:p>
          <a:p>
            <a:pPr marL="216000" indent="-216000">
              <a:lnSpc>
                <a:spcPct val="120000"/>
              </a:lnSpc>
              <a:spcBef>
                <a:spcPts val="600"/>
              </a:spcBef>
            </a:pPr>
            <a:r>
              <a:rPr lang="en-US" sz="4900" dirty="0" smtClean="0"/>
              <a:t>MASTER-SLAVE Communication</a:t>
            </a:r>
          </a:p>
          <a:p>
            <a:pPr lvl="1"/>
            <a:r>
              <a:rPr lang="en-US" sz="4300" dirty="0" smtClean="0">
                <a:solidFill>
                  <a:srgbClr val="4F81BD"/>
                </a:solidFill>
              </a:rPr>
              <a:t>internal single ended data bus for: data (4 lines), ctrl (1 line), busy (1 line)  </a:t>
            </a:r>
          </a:p>
          <a:p>
            <a:pPr lvl="1"/>
            <a:r>
              <a:rPr lang="en-US" sz="4300" dirty="0" smtClean="0">
                <a:solidFill>
                  <a:srgbClr val="4F81BD"/>
                </a:solidFill>
              </a:rPr>
              <a:t>internal differential CLK line</a:t>
            </a:r>
          </a:p>
          <a:p>
            <a:pPr marL="216000" indent="-216000">
              <a:lnSpc>
                <a:spcPct val="120000"/>
              </a:lnSpc>
              <a:spcBef>
                <a:spcPts val="600"/>
              </a:spcBef>
            </a:pPr>
            <a:r>
              <a:rPr lang="en-US" sz="4900" dirty="0" smtClean="0"/>
              <a:t>CTRL and CLK lines from end of stave to MASTER chip</a:t>
            </a:r>
          </a:p>
          <a:p>
            <a:pPr marL="216000" indent="-216000">
              <a:spcBef>
                <a:spcPts val="600"/>
              </a:spcBef>
            </a:pPr>
            <a:r>
              <a:rPr lang="en-US" sz="4900" dirty="0" smtClean="0"/>
              <a:t>14 DIFFERENTIAL DATA lines</a:t>
            </a:r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45496" y="2792623"/>
            <a:ext cx="75924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54776" y="2440938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210.9 mm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7207" y="2776053"/>
            <a:ext cx="1332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980" y="2414435"/>
            <a:ext cx="1485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TAB: 37 mm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69279" y="1237685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07176" y="122174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2513297" y="939511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0857" y="757913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911939" y="932886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26243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FPC: Overall View 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0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533330" y="2677727"/>
            <a:ext cx="8433190" cy="1673351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buClr>
                <a:schemeClr val="accent1"/>
              </a:buClr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Copper (top, bottom) thickness: </a:t>
            </a:r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chemeClr val="accent1"/>
              </a:buClr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Substrate (dielectric) thickness: </a:t>
            </a:r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en-GB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chemeClr val="accent1"/>
              </a:buClr>
            </a:pPr>
            <a:r>
              <a:rPr lang="en-GB" sz="2400" dirty="0" err="1" smtClean="0"/>
              <a:t>Soldermask</a:t>
            </a:r>
            <a:r>
              <a:rPr lang="en-GB" sz="2400" dirty="0" smtClean="0"/>
              <a:t> (top, bottom) thickness: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endParaRPr lang="en-GB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0237" y="4188829"/>
            <a:ext cx="7479102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</a:p>
          <a:p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Substrate (dielectric) type: </a:t>
            </a:r>
            <a:r>
              <a:rPr lang="en-US" sz="2400" dirty="0" err="1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Pyralux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AP8535R 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by </a:t>
            </a:r>
            <a:r>
              <a:rPr lang="en-US" sz="2400" dirty="0" err="1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Dupont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 (double-sided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, copper-clad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laminate, Cu 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thickness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18 um, polyimide </a:t>
            </a:r>
            <a:r>
              <a:rPr lang="en-US" sz="2400" dirty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core 75 </a:t>
            </a:r>
            <a:r>
              <a:rPr lang="en-US" sz="2400" dirty="0" smtClean="0">
                <a:latin typeface="Calibri" panose="020F0502020204030204" pitchFamily="34" charset="0"/>
                <a:ea typeface="Simsun (Founder Extended)"/>
                <a:cs typeface="Calibri" panose="020F0502020204030204" pitchFamily="34" charset="0"/>
              </a:rPr>
              <a:t>um)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Finishing: ENIG 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(Ni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layer: 3-5 um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layer: of  60-100 </a:t>
            </a:r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nm)</a:t>
            </a:r>
            <a:endParaRPr lang="it-IT" sz="1400" dirty="0">
              <a:latin typeface="Calibri" panose="020F0502020204030204" pitchFamily="34" charset="0"/>
              <a:ea typeface="Simsun (Founder Extended)"/>
              <a:cs typeface="Calibri" panose="020F0502020204030204" pitchFamily="34" charset="0"/>
            </a:endParaRP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15" y="962468"/>
            <a:ext cx="8120576" cy="176189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45208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OB FPC Layer Stack-up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3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 descr="fpc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6141" r="9261" b="17044"/>
          <a:stretch/>
        </p:blipFill>
        <p:spPr>
          <a:xfrm>
            <a:off x="3584904" y="3885239"/>
            <a:ext cx="6007968" cy="2512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fpc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14606" r="9261" b="15039"/>
          <a:stretch/>
        </p:blipFill>
        <p:spPr>
          <a:xfrm>
            <a:off x="802330" y="2249880"/>
            <a:ext cx="5494622" cy="237481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fpc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33759" r="7933" b="43144"/>
          <a:stretch/>
        </p:blipFill>
        <p:spPr>
          <a:xfrm>
            <a:off x="690985" y="873674"/>
            <a:ext cx="8869174" cy="12396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136093" y="708886"/>
            <a:ext cx="0" cy="179489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1108" y="2138515"/>
            <a:ext cx="8618570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5616" y="1720178"/>
            <a:ext cx="51328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0;0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6918" y="2339811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2979" y="2338110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23608" y="2353228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47587" y="4489595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05278" y="4450719"/>
            <a:ext cx="317526" cy="18235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13560" y="4527966"/>
            <a:ext cx="317526" cy="18235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6114" y="2292756"/>
            <a:ext cx="80357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DVDD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0232" y="2307874"/>
            <a:ext cx="67197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119" y="2307394"/>
            <a:ext cx="79418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AVDD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3080" y="4129294"/>
            <a:ext cx="46368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BB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1502" y="4095808"/>
            <a:ext cx="67197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5056" y="4049974"/>
            <a:ext cx="80357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DVDD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7835" y="859068"/>
            <a:ext cx="2924075" cy="123969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68385" y="853796"/>
            <a:ext cx="2570311" cy="123969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7516215" y="1597302"/>
            <a:ext cx="237326" cy="2287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100028" y="1885534"/>
            <a:ext cx="158255" cy="632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1108" y="4815692"/>
            <a:ext cx="2434363" cy="15696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CC type A: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DVDD-GND- AVDD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5 per module</a:t>
            </a:r>
          </a:p>
          <a:p>
            <a:r>
              <a:rPr lang="en-US" sz="1600" dirty="0">
                <a:solidFill>
                  <a:srgbClr val="FF4040"/>
                </a:solidFill>
              </a:rPr>
              <a:t>CC type B: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Back-bias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1 per module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75802" y="2177377"/>
            <a:ext cx="2872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76187" y="708886"/>
            <a:ext cx="30075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y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525271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Cross Cables for Connections to PB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1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72914" y="4837141"/>
            <a:ext cx="8686800" cy="1503841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SMD 0402 on all chips (up to 22 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F each)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AVDD and DVDD: 2 SMD 0402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C0504D"/>
                </a:solidFill>
              </a:rPr>
              <a:t>SUB/PWELL: 1 SMD to AVDD and 1 SMD to AVSS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31" t="17015" r="11848" b="13819"/>
          <a:stretch/>
        </p:blipFill>
        <p:spPr>
          <a:xfrm>
            <a:off x="852156" y="790648"/>
            <a:ext cx="8155305" cy="3739423"/>
          </a:xfrm>
          <a:prstGeom prst="rect">
            <a:avLst/>
          </a:prstGeom>
        </p:spPr>
      </p:pic>
      <p:sp>
        <p:nvSpPr>
          <p:cNvPr id="7" name="Rectangle: Rounded Corners 8"/>
          <p:cNvSpPr/>
          <p:nvPr/>
        </p:nvSpPr>
        <p:spPr>
          <a:xfrm>
            <a:off x="4155261" y="1270038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9"/>
          <p:cNvSpPr/>
          <p:nvPr/>
        </p:nvSpPr>
        <p:spPr>
          <a:xfrm>
            <a:off x="3820644" y="3032577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10"/>
          <p:cNvSpPr/>
          <p:nvPr/>
        </p:nvSpPr>
        <p:spPr>
          <a:xfrm>
            <a:off x="7431855" y="3125342"/>
            <a:ext cx="1192696" cy="48701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347957" y="1299856"/>
            <a:ext cx="1252330" cy="36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DVDD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3465" y="3082272"/>
            <a:ext cx="1252330" cy="367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AVDD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4358" y="3334066"/>
            <a:ext cx="144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on SUBPWELL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08809" y="1757055"/>
            <a:ext cx="685800" cy="4075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4990149" y="2419663"/>
            <a:ext cx="904460" cy="6228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7196635" y="2419663"/>
            <a:ext cx="327992" cy="7056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38897" y="2088362"/>
            <a:ext cx="288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0402 </a:t>
            </a:r>
            <a:r>
              <a:rPr lang="en-GB" sz="2000" dirty="0" err="1">
                <a:solidFill>
                  <a:schemeClr val="bg1"/>
                </a:solidFill>
              </a:rPr>
              <a:t>dec.</a:t>
            </a:r>
            <a:r>
              <a:rPr lang="en-GB" sz="2000" dirty="0">
                <a:solidFill>
                  <a:schemeClr val="bg1"/>
                </a:solidFill>
              </a:rPr>
              <a:t> capacitor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43998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Decoupling Capacitors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5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98849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VIAs Optimized for Wire Bonding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892" t="30963" r="65798" b="50008"/>
          <a:stretch/>
        </p:blipFill>
        <p:spPr>
          <a:xfrm>
            <a:off x="434917" y="898058"/>
            <a:ext cx="4580906" cy="1937789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85289" y="3487332"/>
            <a:ext cx="8686801" cy="2562814"/>
          </a:xfrm>
          <a:prstGeom prst="rect">
            <a:avLst/>
          </a:prstGeom>
        </p:spPr>
        <p:txBody>
          <a:bodyPr>
            <a:no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O</a:t>
            </a:r>
            <a:r>
              <a:rPr lang="en-US" sz="2800" dirty="0" smtClean="0">
                <a:solidFill>
                  <a:schemeClr val="accent2"/>
                </a:solidFill>
              </a:rPr>
              <a:t>blong symmetric shapes</a:t>
            </a:r>
          </a:p>
          <a:p>
            <a:pPr>
              <a:buClr>
                <a:schemeClr val="accent1"/>
              </a:buClr>
            </a:pPr>
            <a:r>
              <a:rPr lang="en-US" sz="2800" dirty="0" smtClean="0"/>
              <a:t>hole 400 x 1200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</a:t>
            </a:r>
            <a:r>
              <a:rPr lang="en-US" sz="2800" baseline="30000" dirty="0" smtClean="0"/>
              <a:t>2</a:t>
            </a:r>
          </a:p>
          <a:p>
            <a:pPr>
              <a:buClr>
                <a:schemeClr val="accent1"/>
              </a:buClr>
            </a:pPr>
            <a:r>
              <a:rPr lang="en-US" sz="2800" dirty="0" smtClean="0"/>
              <a:t>metallized crown 600 x 1600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</a:t>
            </a:r>
            <a:r>
              <a:rPr lang="en-US" sz="2800" baseline="30000" dirty="0" smtClean="0"/>
              <a:t>2</a:t>
            </a:r>
          </a:p>
          <a:p>
            <a:pPr>
              <a:buClr>
                <a:schemeClr val="accent1"/>
              </a:buClr>
            </a:pPr>
            <a:r>
              <a:rPr lang="en-US" sz="2800" dirty="0" err="1"/>
              <a:t>s</a:t>
            </a:r>
            <a:r>
              <a:rPr lang="en-US" sz="2800" dirty="0" err="1" smtClean="0"/>
              <a:t>oldermask</a:t>
            </a:r>
            <a:r>
              <a:rPr lang="en-US" sz="2800" dirty="0" smtClean="0"/>
              <a:t> opening: 700 x 1800 </a:t>
            </a:r>
            <a:r>
              <a:rPr lang="el-G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800" dirty="0" smtClean="0">
                <a:cs typeface="Calibri" panose="020F0502020204030204" pitchFamily="34" charset="0"/>
              </a:rPr>
              <a:t>m</a:t>
            </a:r>
            <a:r>
              <a:rPr lang="en-GB" sz="2800" baseline="30000" dirty="0" smtClean="0">
                <a:cs typeface="Calibri" panose="020F0502020204030204" pitchFamily="34" charset="0"/>
              </a:rPr>
              <a:t>2</a:t>
            </a:r>
            <a:endParaRPr lang="en-US" sz="2800" baseline="30000" dirty="0" smtClean="0"/>
          </a:p>
          <a:p>
            <a:pPr>
              <a:buClr>
                <a:schemeClr val="accent1"/>
              </a:buClr>
            </a:pPr>
            <a:r>
              <a:rPr lang="en-US" sz="2800" dirty="0" smtClean="0"/>
              <a:t>bonding area</a:t>
            </a:r>
            <a:r>
              <a:rPr lang="en-GB" sz="2800" dirty="0" smtClean="0"/>
              <a:t>:</a:t>
            </a:r>
            <a:r>
              <a:rPr lang="en-US" sz="2800" dirty="0" smtClean="0"/>
              <a:t> 200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</a:t>
            </a:r>
            <a:endParaRPr lang="en-US" sz="28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1392692" y="2632545"/>
            <a:ext cx="2488432" cy="593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7468" y="259282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00573" y="1874440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81124" y="1832295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82631" y="1034747"/>
            <a:ext cx="3321153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94499" y="1009282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82631" y="1009281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96663" y="83236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2669305" y="1400642"/>
            <a:ext cx="0" cy="826837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2227711" y="166633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3272985" y="1203775"/>
            <a:ext cx="1" cy="123538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2833121" y="166633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875581" y="1836640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67824" y="1823238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01136" y="1868744"/>
            <a:ext cx="414000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1740" y="1845725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262203" y="1840131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42651" y="1817134"/>
            <a:ext cx="487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678" y="1843230"/>
            <a:ext cx="470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8986" y="1861967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0187" t="62019" r="66163" b="18673"/>
          <a:stretch/>
        </p:blipFill>
        <p:spPr>
          <a:xfrm>
            <a:off x="5075645" y="911878"/>
            <a:ext cx="4360542" cy="1923970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1851013" y="1085827"/>
            <a:ext cx="1" cy="146068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1423077" y="1655733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5974019" y="2677607"/>
            <a:ext cx="2449136" cy="593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28795" y="263788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969972" y="1911550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563958" y="1079809"/>
            <a:ext cx="3228378" cy="8051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792336" y="1054344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63958" y="1054343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6809038" y="171139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H="1">
            <a:off x="7854312" y="1248837"/>
            <a:ext cx="1" cy="1235388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7414448" y="171139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57710" y="1884204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83067" y="1890787"/>
            <a:ext cx="1025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32537" y="1882076"/>
            <a:ext cx="487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350313" y="1907029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</p:cNvCxnSpPr>
          <p:nvPr/>
        </p:nvCxnSpPr>
        <p:spPr>
          <a:xfrm flipH="1">
            <a:off x="6432340" y="1130889"/>
            <a:ext cx="1" cy="146068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6004404" y="1700795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28954" y="1892263"/>
            <a:ext cx="470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5554645" y="1909528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762467" y="841639"/>
            <a:ext cx="102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µm</a:t>
            </a:r>
            <a:endParaRPr lang="en-GB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8398840" y="1913131"/>
            <a:ext cx="0" cy="8500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8382685" y="1914825"/>
            <a:ext cx="428203" cy="2499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766757" y="1920280"/>
            <a:ext cx="248763" cy="3235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7242681" y="1461599"/>
            <a:ext cx="0" cy="826837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327404" y="2923862"/>
            <a:ext cx="29670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Example of via for power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60999" y="2927759"/>
            <a:ext cx="29057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Example of via for ground </a:t>
            </a:r>
          </a:p>
        </p:txBody>
      </p:sp>
    </p:spTree>
    <p:extLst>
      <p:ext uri="{BB962C8B-B14F-4D97-AF65-F5344CB8AC3E}">
        <p14:creationId xmlns:p14="http://schemas.microsoft.com/office/powerpoint/2010/main" val="376359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12404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FPC Type A – Type B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59512" y="4969935"/>
            <a:ext cx="7857789" cy="1455276"/>
          </a:xfrm>
          <a:prstGeom prst="rect">
            <a:avLst/>
          </a:prstGeom>
        </p:spPr>
        <p:txBody>
          <a:bodyPr>
            <a:normAutofit/>
          </a:bodyPr>
          <a:lstStyle>
            <a:lvl1pPr marL="436546" indent="-436546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850" indent="-363788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153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215" indent="-291031" algn="l" defTabSz="582061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276" indent="-291031" algn="l" defTabSz="582061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337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399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460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521" indent="-291031" algn="l" defTabSz="582061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Version with TAB has been designed and produced</a:t>
            </a:r>
          </a:p>
          <a:p>
            <a:r>
              <a:rPr lang="en-US" sz="1800" dirty="0" smtClean="0"/>
              <a:t>TYPE B is for the </a:t>
            </a:r>
            <a:r>
              <a:rPr lang="en-US" sz="1800" b="1" dirty="0" smtClean="0">
                <a:solidFill>
                  <a:srgbClr val="C0504D"/>
                </a:solidFill>
              </a:rPr>
              <a:t>first</a:t>
            </a:r>
            <a:r>
              <a:rPr lang="en-US" sz="1800" dirty="0" smtClean="0"/>
              <a:t> module of the Half-Stave (HS)</a:t>
            </a:r>
          </a:p>
          <a:p>
            <a:r>
              <a:rPr lang="en-US" sz="1800" dirty="0" smtClean="0"/>
              <a:t>TAB needs to be removed after test before module assembly on HS</a:t>
            </a:r>
          </a:p>
          <a:p>
            <a:r>
              <a:rPr lang="en-US" sz="1800" dirty="0" smtClean="0"/>
              <a:t>TAB cutting procedure developed: more details in “OB HIC test” presentation</a:t>
            </a:r>
            <a:endParaRPr lang="en-US" sz="18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40929" y="6116620"/>
            <a:ext cx="758952" cy="246888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defPPr>
              <a:defRPr lang="en-US"/>
            </a:defPPr>
            <a:lvl1pPr marL="0" algn="r" defTabSz="582061" rtl="0" eaLnBrk="1" latinLnBrk="0" hangingPunct="1"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582061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123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6184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8245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0307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2368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4429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6491" algn="l" defTabSz="582061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07BC8-D185-FE48-A3E5-2DB80D04A5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74" t="30449" r="2935" b="29083"/>
          <a:stretch/>
        </p:blipFill>
        <p:spPr>
          <a:xfrm>
            <a:off x="351085" y="735991"/>
            <a:ext cx="9074426" cy="209146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720198" y="2758845"/>
            <a:ext cx="75924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29478" y="2407160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210.9 mm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1909" y="2742275"/>
            <a:ext cx="1332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8682" y="2380657"/>
            <a:ext cx="1485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TAB: 37 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43981" y="1203907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81878" y="1187962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2487999" y="905733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5559" y="724135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886641" y="899108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347" t="22513" r="3218" b="38777"/>
          <a:stretch/>
        </p:blipFill>
        <p:spPr>
          <a:xfrm>
            <a:off x="351909" y="2868774"/>
            <a:ext cx="9066394" cy="2008466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1697556" y="835498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5270" y="735413"/>
            <a:ext cx="109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TAB cut line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2458427" y="3096213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95987" y="2914615"/>
            <a:ext cx="190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Wings for alignment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4857069" y="3089588"/>
            <a:ext cx="486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59903" y="3289754"/>
            <a:ext cx="0" cy="1176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97800" y="3273809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width: 33 mm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51909" y="4743959"/>
            <a:ext cx="117862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2246" y="4382341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TAB: 31.9 mm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540501" y="4744606"/>
            <a:ext cx="77760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49781" y="4392921"/>
            <a:ext cx="190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length: 216 mm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523893" y="2937202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607" y="2837117"/>
            <a:ext cx="109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TAB cut line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9375" y="803383"/>
            <a:ext cx="938719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TYPE </a:t>
            </a:r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64615" y="2885167"/>
            <a:ext cx="95635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TYPE </a:t>
            </a:r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33" name="Afbeelding 6" descr="IMG_84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0" y="4939320"/>
            <a:ext cx="2245182" cy="1496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84169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1864</Words>
  <Application>Microsoft Macintosh PowerPoint</Application>
  <PresentationFormat>Custom</PresentationFormat>
  <Paragraphs>396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OB Flexible Printed Circuit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luciano musa</dc:creator>
  <cp:lastModifiedBy>Luciano Musa</cp:lastModifiedBy>
  <cp:revision>79</cp:revision>
  <dcterms:created xsi:type="dcterms:W3CDTF">2017-04-19T10:51:49Z</dcterms:created>
  <dcterms:modified xsi:type="dcterms:W3CDTF">2017-04-22T19:38:00Z</dcterms:modified>
</cp:coreProperties>
</file>