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6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7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4" r:id="rId2"/>
    <p:sldMasterId id="2147483696" r:id="rId3"/>
    <p:sldMasterId id="2147483708" r:id="rId4"/>
    <p:sldMasterId id="2147483720" r:id="rId5"/>
    <p:sldMasterId id="2147483660" r:id="rId6"/>
    <p:sldMasterId id="2147483672" r:id="rId7"/>
    <p:sldMasterId id="2147483738" r:id="rId8"/>
  </p:sldMasterIdLst>
  <p:notesMasterIdLst>
    <p:notesMasterId r:id="rId15"/>
  </p:notesMasterIdLst>
  <p:handoutMasterIdLst>
    <p:handoutMasterId r:id="rId16"/>
  </p:handoutMasterIdLst>
  <p:sldIdLst>
    <p:sldId id="872" r:id="rId9"/>
    <p:sldId id="803" r:id="rId10"/>
    <p:sldId id="869" r:id="rId11"/>
    <p:sldId id="870" r:id="rId12"/>
    <p:sldId id="871" r:id="rId13"/>
    <p:sldId id="81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046"/>
    <a:srgbClr val="E4A100"/>
    <a:srgbClr val="604AAF"/>
    <a:srgbClr val="E4A10A"/>
    <a:srgbClr val="4FB6EB"/>
    <a:srgbClr val="4FB6BD"/>
    <a:srgbClr val="FF9900"/>
    <a:srgbClr val="00B050"/>
    <a:srgbClr val="00C625"/>
    <a:srgbClr val="FFE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7101" autoAdjust="0"/>
  </p:normalViewPr>
  <p:slideViewPr>
    <p:cSldViewPr snapToGrid="0" snapToObjects="1">
      <p:cViewPr>
        <p:scale>
          <a:sx n="100" d="100"/>
          <a:sy n="100" d="100"/>
        </p:scale>
        <p:origin x="-968" y="-4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EB175-309F-4B40-ADC3-F45F8420A305}" type="datetimeFigureOut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A356F-6B5E-1247-86B3-48330AE0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358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3514C-CEB7-BF4B-96D4-94108B031DE4}" type="datetimeFigureOut">
              <a:rPr lang="en-US" smtClean="0"/>
              <a:t>22/04/17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4C2AA-5176-E041-A6CE-7F55C3BA5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61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.png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36E9C-AAEE-4541-8EF9-9CD6D18F60FE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6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2F34D-AC0E-4506-BDEA-EE99E8C286CE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4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71C2-649D-4EB9-BDA7-FAEAE4DECC86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0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874EC-F623-4D71-ACE3-EE3786A698E3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42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A20FF-F1EC-4F09-81DF-A217E35E1BCE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3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5C35-7ECF-4153-87B7-EFE1382EF746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69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F6B5-4F30-4111-94A4-470DC3C94A82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4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4CC8C-D621-49BF-8A3B-94CC1045BB36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0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6F07-0373-4627-A500-5D93379929D7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5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6E0-5492-498F-A925-47B4E0EE1B86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60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2F41-8051-45DC-8A0A-BEAC940D13EC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AFF0B-D281-4296-AB79-95A10A129A2B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71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67685-5295-4025-B64E-C9C783F62B88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87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7CBD-12BE-47F3-9BF4-7B486873F6B3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3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06F09-5BEF-4803-A52B-2E0F0898DB51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676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98433-B6EA-4D76-A3D6-DFD2B3A32E16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16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EAF1-83CA-48BF-A77E-0F89592C19E1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86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98BF5-11AB-43A3-BCCD-AD39A73A6F3B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23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F65B8-D881-4B14-A6C0-3822F8E05C7A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71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29A4-023D-42A9-BDB3-24CB7A8CEBB1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06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15A6-E6DE-4F33-97C9-E91386B07D56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952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7832-1290-4310-8BD1-48FCAA723AA8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8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97DBA-6AD6-4F6E-B07F-BC3C369985ED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18258"/>
            <a:ext cx="2844800" cy="365125"/>
          </a:xfrm>
        </p:spPr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947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B5CF1-8BA5-4E4E-8D81-01D5155E7295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F17C-6D71-49FD-8C4E-9D8B53F61388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147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AC2B-8D13-441D-8768-674E7D69F4B6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251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4A77-B8E7-4CBF-9159-1AD7F973923E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58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CA3C-D993-4EB2-9CEE-3BD3B7CF6182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367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3FF4-DBD1-465F-A990-9EAC3720C637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58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0CB1E-E6EE-425C-9488-D066F3EBB275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33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A2C45-E301-4600-A02B-25998EB160DF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09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89FB1-87CF-4B99-AA49-97B189C7F858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432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6584-DBF0-403A-9F65-BA73A4446968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2B5B-BF00-4F20-AE6D-67DA5D9D5792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340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6019-30A7-472D-B6F6-CE1204121BC4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888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E44B-B7A6-474F-B3AB-A2B312D303C8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026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27BD6-11E6-4977-8339-AF170CC5AC64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055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96555-466A-4603-9111-49800FD1758C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671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DEBCE-D788-492B-9033-7E129B97A6E1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60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1543-E268-4510-B04B-93EE2C0ABB4D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739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594B1-023E-4E4F-AEF2-A0ACE1B59BAA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709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0695-9789-4134-A8F3-B2C4E35080DD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393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3E87-E17B-4E6E-A890-8E1E5D6873A5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553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37CC-30EB-40E4-82AD-15A45914FCF3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06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A2B3-46D9-4B12-A71C-4D03F1FA405E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022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BAFE-5C5C-48EB-B534-6D8A5A3BF4DC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338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15FEB-B191-4F6D-A2B7-4D432D4887DE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598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5081-D88E-4326-A99C-E62607BFA029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596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5FE9-A723-45CD-97A0-4C5F2BBF86C0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793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BBE65-F67E-485D-83DF-FD18B97289A2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494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62F5-8A8C-499A-88C5-3027652E1176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33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7D6C-16E1-4646-85D8-D39AB9961672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3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FCA2-89D2-4E61-9049-675110E75693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810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9F98-57AC-42C6-A776-E5F46CB122E0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677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B4720-290A-451E-AEE4-E7ED489A2BF8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9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9D043-7882-45B1-B179-AE236A712AAF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7342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C89E8-3CE2-4CAD-806F-1E123D4F516E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4191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AEA99-4DC7-413C-9106-82DE80A8D301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037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A1D9A-076E-4B26-87EB-A5774F9BC84A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128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48FB-FF8C-4172-9C79-A666BD423455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6668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733A7-139A-4D2A-BBFC-E83D638D1A04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93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5E1-A0A0-4A80-8F9C-24C7DC099B30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623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D8D3-D40D-40F2-9244-E983EE0D13A8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1394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1E9A6-7FA6-4274-B375-2596DF14C18D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3810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ECAA-7DFB-48F8-A568-A8E219432D82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19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0CB8F-0614-49CE-AC6C-7E0DBE32D5B3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6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A10A6-244B-4C14-B0BF-F0DAE9EE3DA6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048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4F8DD-6028-4650-A61F-ECD3A377236D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091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17D7-EF00-4038-8A21-454CC7CC507F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0178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8763-C9F1-4D06-88B8-39E8C477C024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8477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A0EB-A490-4E49-96B5-066538FC3852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7305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B2B-B36C-4E4C-A304-8A8E687AA436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ACA1-7F93-4A45-94F9-E9D1078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204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>
          <a:xfrm>
            <a:off x="795157" y="3188772"/>
            <a:ext cx="10972800" cy="1143000"/>
          </a:xfrm>
        </p:spPr>
        <p:txBody>
          <a:bodyPr>
            <a:normAutofit/>
          </a:bodyPr>
          <a:lstStyle>
            <a:lvl1pPr algn="l">
              <a:defRPr sz="3500" b="1"/>
            </a:lvl1pPr>
          </a:lstStyle>
          <a:p>
            <a:r>
              <a:rPr lang="fr-CH" dirty="0" smtClean="0"/>
              <a:t>YOUR TITLE</a:t>
            </a:r>
            <a:br>
              <a:rPr lang="fr-CH" dirty="0" smtClean="0"/>
            </a:br>
            <a:r>
              <a:rPr lang="fr-CH" dirty="0" smtClean="0"/>
              <a:t>HERE</a:t>
            </a:r>
            <a:endParaRPr lang="fr-FR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227735" y="14732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9013345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C2E76-7B9F-4274-8CDC-6ECE22E0B68C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395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CF1C-4449-4D46-9AB1-1B7C54F867B4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540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1EE9-3099-4C1D-8DDB-34018F42D350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38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EA3AF-ECDF-4A29-933C-347CB2632BD2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7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826" y="1378520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2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64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46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28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10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92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74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56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27/04/17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2012-Jul-04-4_Color_Logo_small_C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32334" y="817222"/>
            <a:ext cx="727187" cy="972312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>
            <a:off x="317353" y="1078302"/>
            <a:ext cx="10435673" cy="215444"/>
            <a:chOff x="313923" y="1078301"/>
            <a:chExt cx="7150100" cy="215443"/>
          </a:xfrm>
        </p:grpSpPr>
        <p:cxnSp>
          <p:nvCxnSpPr>
            <p:cNvPr id="9" name="Straight Connector 8"/>
            <p:cNvCxnSpPr/>
            <p:nvPr/>
          </p:nvCxnSpPr>
          <p:spPr>
            <a:xfrm flipH="1">
              <a:off x="313923" y="1290677"/>
              <a:ext cx="7150100" cy="0"/>
            </a:xfrm>
            <a:prstGeom prst="line">
              <a:avLst/>
            </a:prstGeom>
            <a:ln>
              <a:solidFill>
                <a:srgbClr val="4F81BD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809446" y="1078301"/>
              <a:ext cx="654577" cy="215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ALICE ITS Upgrade</a:t>
              </a:r>
              <a:endParaRPr lang="en-US" sz="800" dirty="0"/>
            </a:p>
          </p:txBody>
        </p:sp>
      </p:grpSp>
      <p:cxnSp>
        <p:nvCxnSpPr>
          <p:cNvPr id="11" name="Straight Connector 10"/>
          <p:cNvCxnSpPr/>
          <p:nvPr userDrawn="1"/>
        </p:nvCxnSpPr>
        <p:spPr>
          <a:xfrm flipH="1">
            <a:off x="317354" y="2848544"/>
            <a:ext cx="10435672" cy="13316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33165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7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5E69-1D4F-48DF-9883-50BDFEC3BD7F}" type="datetime1">
              <a:rPr lang="en-US" smtClean="0"/>
              <a:t>22/04/17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5613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FA9D8-4067-4267-A0B2-C4D272BA6C15}" type="datetime1">
              <a:rPr lang="en-US" smtClean="0"/>
              <a:t>22/04/17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7599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71F13-70F2-4FFD-BC35-AB929C6EFEEA}" type="datetime1">
              <a:rPr lang="en-US" smtClean="0"/>
              <a:t>22/04/17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6961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4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E041-D8F5-42FE-9583-C0A3FCEE8C8C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640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A1E4E-75B4-4D44-928D-8ED2066DD87B}" type="datetime1">
              <a:rPr lang="en-US" smtClean="0"/>
              <a:t>22/04/17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99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4D1B-244B-445D-B67B-E39CF15A2DE7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729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7A11-B97B-4547-9411-E95DD41F75DB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7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01EC-A95B-4A10-91E2-3B33EAC256D4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5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8.xml"/><Relationship Id="rId9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3.xml"/><Relationship Id="rId3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6.xml"/><Relationship Id="rId6" Type="http://schemas.openxmlformats.org/officeDocument/2006/relationships/slideLayout" Target="../slideLayouts/slideLayout47.xml"/><Relationship Id="rId7" Type="http://schemas.openxmlformats.org/officeDocument/2006/relationships/slideLayout" Target="../slideLayouts/slideLayout48.xml"/><Relationship Id="rId8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9.xml"/><Relationship Id="rId8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2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5.xml"/><Relationship Id="rId13" Type="http://schemas.openxmlformats.org/officeDocument/2006/relationships/theme" Target="../theme/theme7.xml"/><Relationship Id="rId1" Type="http://schemas.openxmlformats.org/officeDocument/2006/relationships/slideLayout" Target="../slideLayouts/slideLayout64.xml"/><Relationship Id="rId2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8.xml"/><Relationship Id="rId6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0.xml"/><Relationship Id="rId8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3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1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9.xml"/><Relationship Id="rId5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2.xml"/><Relationship Id="rId8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77F3E-E2ED-46CB-B7C0-AA903E0FF744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96400" y="65341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872C15F9-2AD0-044F-BB80-F9D71DAC45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62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750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C4D47-BAD0-419A-893C-0F16CA4FE79F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E6F5-10FA-ED4C-9A07-E46BE23F9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86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C8C2E-B95B-48F4-8BD3-3DDD0EEF15BF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F6086-6CC5-C44F-8578-C346FCA78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4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2FA78-FDC2-462F-81D5-ED0183A6A57A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E4EBF-F3AF-6647-8D92-1F603FEEB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0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788D2-786C-4444-B91E-9F62CAD37F1B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58458-B274-ED41-8E2F-CDF72B41F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5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1E0F3-AEAE-4B8C-ADE9-ED2D0B4EE758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C46C-55AA-F141-9CC2-B7644BA2F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8E861-0D13-4739-A887-B516407740E7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DACA1-7F93-4A45-94F9-E9D1078ADC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6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34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C7E8C-FD67-442D-9578-419D4CDDDC3D}" type="datetime1">
              <a:rPr lang="en-US" smtClean="0"/>
              <a:t>22/04/17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B82E1-6DB0-1C4C-9198-3EDA615B1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2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830" y="1327959"/>
            <a:ext cx="10363200" cy="147002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4F81BD"/>
                </a:solidFill>
              </a:rPr>
              <a:t>Project Planning &amp; Milestones</a:t>
            </a:r>
            <a:endParaRPr lang="en-US" sz="4000" dirty="0">
              <a:solidFill>
                <a:srgbClr val="4F81B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2159" y="3892498"/>
            <a:ext cx="8534400" cy="1988190"/>
          </a:xfrm>
        </p:spPr>
        <p:txBody>
          <a:bodyPr>
            <a:normAutofit/>
          </a:bodyPr>
          <a:lstStyle/>
          <a:p>
            <a:pPr>
              <a:spcBef>
                <a:spcPts val="1512"/>
              </a:spcBef>
            </a:pPr>
            <a:r>
              <a:rPr lang="en-US" sz="3200" dirty="0" smtClean="0">
                <a:solidFill>
                  <a:schemeClr val="accent1"/>
                </a:solidFill>
              </a:rPr>
              <a:t>ALICE ITS Upgrade </a:t>
            </a:r>
          </a:p>
          <a:p>
            <a:pPr>
              <a:spcBef>
                <a:spcPts val="1512"/>
              </a:spcBef>
            </a:pPr>
            <a:r>
              <a:rPr lang="en-US" sz="3200" dirty="0" smtClean="0">
                <a:solidFill>
                  <a:schemeClr val="accent1"/>
                </a:solidFill>
              </a:rPr>
              <a:t>Stave Production Readiness Review</a:t>
            </a:r>
          </a:p>
          <a:p>
            <a:pPr>
              <a:spcBef>
                <a:spcPts val="1512"/>
              </a:spcBef>
            </a:pPr>
            <a:r>
              <a:rPr lang="en-US" sz="2000" i="1" dirty="0" smtClean="0">
                <a:solidFill>
                  <a:schemeClr val="accent1"/>
                </a:solidFill>
              </a:rPr>
              <a:t>CERN, 27 April 2017</a:t>
            </a:r>
            <a:endParaRPr lang="en-US" sz="2000" i="1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4447" y="2929404"/>
            <a:ext cx="2446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Luciano Musa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 CERN</a:t>
            </a:r>
            <a:endParaRPr lang="en-US" sz="2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27/04/17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1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1659" y="1739902"/>
            <a:ext cx="868680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4F81BD"/>
                </a:solidFill>
              </a:rPr>
              <a:t>Outline</a:t>
            </a:r>
          </a:p>
          <a:p>
            <a:pPr marL="914400" lvl="1" indent="-457200">
              <a:lnSpc>
                <a:spcPct val="130000"/>
              </a:lnSpc>
              <a:spcBef>
                <a:spcPts val="1200"/>
              </a:spcBef>
              <a:buSzPct val="70000"/>
              <a:buFont typeface="+mj-ea"/>
              <a:buAutoNum type="circleNumDbPlain"/>
            </a:pPr>
            <a:r>
              <a:rPr lang="fr-CH" sz="2000" dirty="0" smtClean="0">
                <a:solidFill>
                  <a:srgbClr val="4F81BD"/>
                </a:solidFill>
              </a:rPr>
              <a:t>Summary of Project </a:t>
            </a:r>
            <a:r>
              <a:rPr lang="fr-CH" sz="2000" dirty="0" smtClean="0">
                <a:solidFill>
                  <a:srgbClr val="4F81BD"/>
                </a:solidFill>
              </a:rPr>
              <a:t>Review Milestones </a:t>
            </a:r>
          </a:p>
          <a:p>
            <a:pPr marL="914400" lvl="1" indent="-457200">
              <a:lnSpc>
                <a:spcPct val="130000"/>
              </a:lnSpc>
              <a:spcBef>
                <a:spcPts val="1200"/>
              </a:spcBef>
              <a:buSzPct val="70000"/>
              <a:buFont typeface="+mj-ea"/>
              <a:buAutoNum type="circleNumDbPlain"/>
            </a:pPr>
            <a:r>
              <a:rPr lang="fr-CH" sz="2000" dirty="0" smtClean="0">
                <a:solidFill>
                  <a:srgbClr val="4F81BD"/>
                </a:solidFill>
              </a:rPr>
              <a:t>R</a:t>
            </a:r>
            <a:r>
              <a:rPr lang="fr-CH" sz="2000" dirty="0" smtClean="0">
                <a:solidFill>
                  <a:srgbClr val="4F81BD"/>
                </a:solidFill>
              </a:rPr>
              <a:t>&amp;D and Construciton Milestones</a:t>
            </a:r>
            <a:endParaRPr lang="en-US" sz="2000" dirty="0" smtClean="0">
              <a:solidFill>
                <a:srgbClr val="4F81BD"/>
              </a:solidFill>
            </a:endParaRPr>
          </a:p>
          <a:p>
            <a:pPr marL="914400" lvl="1" indent="-457200">
              <a:lnSpc>
                <a:spcPct val="130000"/>
              </a:lnSpc>
              <a:spcBef>
                <a:spcPts val="1200"/>
              </a:spcBef>
              <a:buSzPct val="70000"/>
              <a:buFont typeface="+mj-ea"/>
              <a:buAutoNum type="circleNumDbPlain"/>
            </a:pPr>
            <a:r>
              <a:rPr lang="fr-CH" sz="2000" dirty="0" smtClean="0">
                <a:solidFill>
                  <a:srgbClr val="4F81BD"/>
                </a:solidFill>
              </a:rPr>
              <a:t>Overall Simplified Planning </a:t>
            </a:r>
            <a:endParaRPr lang="en-US" sz="2000" dirty="0" smtClean="0">
              <a:solidFill>
                <a:srgbClr val="4F81BD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70535" y="938444"/>
            <a:ext cx="7760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US" sz="2800" b="0" dirty="0" smtClean="0">
                <a:solidFill>
                  <a:srgbClr val="4F81BD"/>
                </a:solidFill>
              </a:rPr>
              <a:t>Project Planning &amp; Milestones</a:t>
            </a:r>
            <a:endParaRPr lang="en-US" sz="1600" b="0" dirty="0">
              <a:solidFill>
                <a:srgbClr val="4F81BD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313927" y="1519277"/>
            <a:ext cx="10187663" cy="3068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012183" y="1317526"/>
            <a:ext cx="14977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ALICE ITS Upgrade</a:t>
            </a:r>
            <a:endParaRPr lang="en-US" sz="800" dirty="0"/>
          </a:p>
        </p:txBody>
      </p:sp>
      <p:pic>
        <p:nvPicPr>
          <p:cNvPr id="7" name="Picture 6" descr="2012-Jul-04-4_Color_Logo_small_C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287" y="767590"/>
            <a:ext cx="719328" cy="972312"/>
          </a:xfrm>
          <a:prstGeom prst="rect">
            <a:avLst/>
          </a:prstGeom>
        </p:spPr>
      </p:pic>
      <p:sp>
        <p:nvSpPr>
          <p:cNvPr id="8" name="Date Placeholder 20"/>
          <p:cNvSpPr>
            <a:spLocks noGrp="1"/>
          </p:cNvSpPr>
          <p:nvPr>
            <p:ph type="dt" sz="half" idx="10"/>
          </p:nvPr>
        </p:nvSpPr>
        <p:spPr>
          <a:xfrm>
            <a:off x="609600" y="6356358"/>
            <a:ext cx="2844800" cy="365125"/>
          </a:xfrm>
        </p:spPr>
        <p:txBody>
          <a:bodyPr/>
          <a:lstStyle/>
          <a:p>
            <a:r>
              <a:rPr lang="en-US" dirty="0" smtClean="0"/>
              <a:t>27/04/17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5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2800" y="1244600"/>
            <a:ext cx="2931116" cy="4445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50900" y="5092700"/>
            <a:ext cx="2931116" cy="444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51659" y="715914"/>
            <a:ext cx="8686800" cy="5783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Pixel </a:t>
            </a:r>
            <a:r>
              <a:rPr lang="en-US" sz="2000" dirty="0" smtClean="0">
                <a:solidFill>
                  <a:srgbClr val="4F81BD"/>
                </a:solidFill>
              </a:rPr>
              <a:t>Sensor Chip - </a:t>
            </a:r>
            <a:r>
              <a:rPr lang="en-US" sz="2000" dirty="0" smtClean="0">
                <a:solidFill>
                  <a:srgbClr val="00B050"/>
                </a:solidFill>
              </a:rPr>
              <a:t>EDR (Oct</a:t>
            </a:r>
            <a:r>
              <a:rPr lang="fr-FR" sz="2000" dirty="0" smtClean="0">
                <a:solidFill>
                  <a:srgbClr val="00B050"/>
                </a:solidFill>
              </a:rPr>
              <a:t>’ </a:t>
            </a:r>
            <a:r>
              <a:rPr lang="en-US" sz="2000" dirty="0" smtClean="0">
                <a:solidFill>
                  <a:srgbClr val="00B050"/>
                </a:solidFill>
              </a:rPr>
              <a:t>15) </a:t>
            </a:r>
            <a:r>
              <a:rPr lang="en-US" sz="2000" dirty="0" smtClean="0">
                <a:solidFill>
                  <a:srgbClr val="4F81BD"/>
                </a:solidFill>
              </a:rPr>
              <a:t> </a:t>
            </a:r>
            <a:r>
              <a:rPr lang="en-US" sz="2000" dirty="0">
                <a:solidFill>
                  <a:srgbClr val="4F81BD"/>
                </a:solidFill>
              </a:rPr>
              <a:t>		</a:t>
            </a:r>
            <a:r>
              <a:rPr lang="en-US" sz="2000" dirty="0" smtClean="0">
                <a:solidFill>
                  <a:srgbClr val="4F81BD"/>
                </a:solidFill>
              </a:rPr>
              <a:t>  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Stave - </a:t>
            </a:r>
            <a:r>
              <a:rPr lang="en-US" sz="2000" dirty="0">
                <a:solidFill>
                  <a:srgbClr val="00B050"/>
                </a:solidFill>
              </a:rPr>
              <a:t>EDR </a:t>
            </a:r>
            <a:r>
              <a:rPr lang="en-US" sz="2000" dirty="0" smtClean="0">
                <a:solidFill>
                  <a:srgbClr val="00B050"/>
                </a:solidFill>
              </a:rPr>
              <a:t>(May</a:t>
            </a:r>
            <a:r>
              <a:rPr lang="fr-FR" sz="2000" dirty="0" smtClean="0">
                <a:solidFill>
                  <a:srgbClr val="00B050"/>
                </a:solidFill>
              </a:rPr>
              <a:t>’ </a:t>
            </a:r>
            <a:r>
              <a:rPr lang="en-US" sz="2000" dirty="0" smtClean="0">
                <a:solidFill>
                  <a:srgbClr val="00B050"/>
                </a:solidFill>
              </a:rPr>
              <a:t>16) 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>
                <a:solidFill>
                  <a:srgbClr val="4F81BD"/>
                </a:solidFill>
              </a:rPr>
              <a:t>Detector Barrel Mechanics - </a:t>
            </a:r>
            <a:r>
              <a:rPr lang="en-US" sz="2000" dirty="0" smtClean="0">
                <a:solidFill>
                  <a:srgbClr val="00B050"/>
                </a:solidFill>
              </a:rPr>
              <a:t>EDR (Jul </a:t>
            </a:r>
            <a:r>
              <a:rPr lang="fr-FR" sz="2000" dirty="0">
                <a:solidFill>
                  <a:srgbClr val="00B050"/>
                </a:solidFill>
              </a:rPr>
              <a:t>’</a:t>
            </a:r>
            <a:r>
              <a:rPr lang="en-US" sz="2000" dirty="0">
                <a:solidFill>
                  <a:srgbClr val="00B050"/>
                </a:solidFill>
              </a:rPr>
              <a:t>16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>
                <a:solidFill>
                  <a:srgbClr val="4F81BD"/>
                </a:solidFill>
              </a:rPr>
              <a:t>Cooling – </a:t>
            </a:r>
            <a:r>
              <a:rPr lang="en-US" sz="2000" dirty="0" smtClean="0">
                <a:solidFill>
                  <a:srgbClr val="00B050"/>
                </a:solidFill>
              </a:rPr>
              <a:t>EDR (Jul </a:t>
            </a:r>
            <a:r>
              <a:rPr lang="fr-FR" sz="2000" dirty="0">
                <a:solidFill>
                  <a:srgbClr val="00B050"/>
                </a:solidFill>
              </a:rPr>
              <a:t>’</a:t>
            </a:r>
            <a:r>
              <a:rPr lang="en-US" sz="2000" dirty="0">
                <a:solidFill>
                  <a:srgbClr val="00B050"/>
                </a:solidFill>
              </a:rPr>
              <a:t>16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000" dirty="0" smtClean="0">
                <a:solidFill>
                  <a:srgbClr val="4F81BD"/>
                </a:solidFill>
              </a:rPr>
              <a:t> 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Pixel Sensor Chip - </a:t>
            </a:r>
            <a:r>
              <a:rPr lang="en-US" sz="2000" dirty="0" smtClean="0">
                <a:solidFill>
                  <a:srgbClr val="00B050"/>
                </a:solidFill>
              </a:rPr>
              <a:t>PRR (Nov </a:t>
            </a:r>
            <a:r>
              <a:rPr lang="fr-FR" sz="2000" dirty="0" smtClean="0">
                <a:solidFill>
                  <a:srgbClr val="00B050"/>
                </a:solidFill>
              </a:rPr>
              <a:t>’</a:t>
            </a:r>
            <a:r>
              <a:rPr lang="en-US" sz="2000" dirty="0" smtClean="0">
                <a:solidFill>
                  <a:srgbClr val="00B050"/>
                </a:solidFill>
              </a:rPr>
              <a:t>16) </a:t>
            </a:r>
            <a:r>
              <a:rPr lang="en-US" sz="2000" dirty="0" smtClean="0">
                <a:solidFill>
                  <a:srgbClr val="4F81BD"/>
                </a:solidFill>
              </a:rPr>
              <a:t> 		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Detector Barrel Mechanics - </a:t>
            </a:r>
            <a:r>
              <a:rPr lang="en-US" sz="2000" dirty="0" smtClean="0">
                <a:solidFill>
                  <a:srgbClr val="00B050"/>
                </a:solidFill>
              </a:rPr>
              <a:t>PRR (Dec </a:t>
            </a:r>
            <a:r>
              <a:rPr lang="fr-FR" sz="2000" dirty="0" smtClean="0">
                <a:solidFill>
                  <a:srgbClr val="00B050"/>
                </a:solidFill>
              </a:rPr>
              <a:t>’</a:t>
            </a:r>
            <a:r>
              <a:rPr lang="en-US" sz="2000" dirty="0" smtClean="0">
                <a:solidFill>
                  <a:srgbClr val="00B050"/>
                </a:solidFill>
              </a:rPr>
              <a:t>16)</a:t>
            </a:r>
            <a:endParaRPr lang="en-US" sz="2000" dirty="0" smtClean="0">
              <a:solidFill>
                <a:srgbClr val="4F81BD"/>
              </a:solidFill>
            </a:endParaRP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Service Barrel Mechanics - </a:t>
            </a:r>
            <a:r>
              <a:rPr lang="en-US" sz="2000" dirty="0" smtClean="0">
                <a:solidFill>
                  <a:srgbClr val="00B050"/>
                </a:solidFill>
              </a:rPr>
              <a:t>EDR (Dec ‘16): done</a:t>
            </a:r>
            <a:r>
              <a:rPr lang="en-US" sz="2000" dirty="0" smtClean="0">
                <a:solidFill>
                  <a:srgbClr val="4F81BD"/>
                </a:solidFill>
              </a:rPr>
              <a:t> 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Cooling – </a:t>
            </a:r>
            <a:r>
              <a:rPr lang="en-US" sz="2000" dirty="0" smtClean="0">
                <a:solidFill>
                  <a:srgbClr val="00B050"/>
                </a:solidFill>
              </a:rPr>
              <a:t>PRR (Dec </a:t>
            </a:r>
            <a:r>
              <a:rPr lang="fr-FR" sz="2000" dirty="0" smtClean="0">
                <a:solidFill>
                  <a:srgbClr val="00B050"/>
                </a:solidFill>
              </a:rPr>
              <a:t>’</a:t>
            </a:r>
            <a:r>
              <a:rPr lang="en-US" sz="2000" dirty="0" smtClean="0">
                <a:solidFill>
                  <a:srgbClr val="00B050"/>
                </a:solidFill>
              </a:rPr>
              <a:t>16): done</a:t>
            </a:r>
            <a:r>
              <a:rPr lang="en-US" sz="2000" dirty="0" smtClean="0">
                <a:solidFill>
                  <a:srgbClr val="4F81BD"/>
                </a:solidFill>
              </a:rPr>
              <a:t> 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Readout Electronics – </a:t>
            </a:r>
            <a:r>
              <a:rPr lang="en-US" sz="2000" dirty="0" smtClean="0">
                <a:solidFill>
                  <a:srgbClr val="00B050"/>
                </a:solidFill>
              </a:rPr>
              <a:t>EDR (Jan ‘17): done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>
                <a:solidFill>
                  <a:srgbClr val="4F81BD"/>
                </a:solidFill>
              </a:rPr>
              <a:t>Stave -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R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(Apr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‘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17) 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chemeClr val="accent1"/>
                </a:solidFill>
              </a:rPr>
              <a:t>Service Barrel Mechanics –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PRR (May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‘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17)</a:t>
            </a:r>
          </a:p>
          <a:p>
            <a:pPr marL="914400" lvl="1" indent="-457200">
              <a:lnSpc>
                <a:spcPct val="120000"/>
              </a:lnSpc>
              <a:spcBef>
                <a:spcPts val="900"/>
              </a:spcBef>
              <a:buSzPct val="70000"/>
              <a:buFont typeface="+mj-ea"/>
              <a:buAutoNum type="circleNumDbPlain"/>
            </a:pPr>
            <a:r>
              <a:rPr lang="en-US" sz="2000" dirty="0" smtClean="0">
                <a:solidFill>
                  <a:srgbClr val="4F81BD"/>
                </a:solidFill>
              </a:rPr>
              <a:t>Readout Electronics – </a:t>
            </a:r>
            <a:r>
              <a:rPr lang="en-US" sz="2000" dirty="0" smtClean="0">
                <a:solidFill>
                  <a:srgbClr val="E46C0A"/>
                </a:solidFill>
              </a:rPr>
              <a:t>PR</a:t>
            </a:r>
            <a:r>
              <a:rPr lang="en-US" sz="2000" dirty="0" smtClean="0">
                <a:solidFill>
                  <a:srgbClr val="E46C0A"/>
                </a:solidFill>
              </a:rPr>
              <a:t>R </a:t>
            </a:r>
            <a:r>
              <a:rPr lang="en-US" sz="2000" dirty="0" smtClean="0">
                <a:solidFill>
                  <a:srgbClr val="E46C0A"/>
                </a:solidFill>
              </a:rPr>
              <a:t>(Dec </a:t>
            </a:r>
            <a:r>
              <a:rPr lang="fr-FR" sz="2000" dirty="0" smtClean="0">
                <a:solidFill>
                  <a:srgbClr val="E46C0A"/>
                </a:solidFill>
              </a:rPr>
              <a:t>’</a:t>
            </a:r>
            <a:r>
              <a:rPr lang="en-US" sz="2000" dirty="0" smtClean="0">
                <a:solidFill>
                  <a:srgbClr val="E46C0A"/>
                </a:solidFill>
              </a:rPr>
              <a:t>17)</a:t>
            </a:r>
            <a:endParaRPr lang="en-US" sz="2000" dirty="0">
              <a:solidFill>
                <a:srgbClr val="E46C0A"/>
              </a:solidFill>
            </a:endParaRPr>
          </a:p>
        </p:txBody>
      </p:sp>
      <p:pic>
        <p:nvPicPr>
          <p:cNvPr id="4" name="Picture 3" descr="2012-Jul-04-01_4_Color_Logo_small_CB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1282" y="107957"/>
            <a:ext cx="514977" cy="696091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8000" y="93600"/>
            <a:ext cx="349401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Project </a:t>
            </a:r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Review Milestones</a:t>
            </a:r>
            <a:endParaRPr lang="en-US" sz="2400" b="0" dirty="0">
              <a:solidFill>
                <a:srgbClr val="336699"/>
              </a:solidFill>
              <a:latin typeface="Calibri" charset="0"/>
              <a:cs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13923" y="617577"/>
            <a:ext cx="1070063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845668" y="456001"/>
            <a:ext cx="9450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ALICE ITS Upgrade</a:t>
            </a:r>
            <a:endParaRPr lang="en-US" sz="800" dirty="0"/>
          </a:p>
        </p:txBody>
      </p:sp>
      <p:sp>
        <p:nvSpPr>
          <p:cNvPr id="10" name="Date Placeholder 20"/>
          <p:cNvSpPr>
            <a:spLocks noGrp="1"/>
          </p:cNvSpPr>
          <p:nvPr>
            <p:ph type="dt" sz="half" idx="10"/>
          </p:nvPr>
        </p:nvSpPr>
        <p:spPr>
          <a:xfrm>
            <a:off x="609600" y="6356358"/>
            <a:ext cx="2844800" cy="365125"/>
          </a:xfrm>
        </p:spPr>
        <p:txBody>
          <a:bodyPr/>
          <a:lstStyle/>
          <a:p>
            <a:r>
              <a:rPr lang="en-US" dirty="0" smtClean="0"/>
              <a:t>27/04/17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1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 descr="2012-Jul-04-01_4_Color_Logo_small_CB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1282" y="107957"/>
            <a:ext cx="514977" cy="696091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8000" y="93600"/>
            <a:ext cx="537358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Project </a:t>
            </a:r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R&amp;D and Construction Milestones</a:t>
            </a:r>
            <a:endParaRPr lang="en-US" sz="2400" b="0" dirty="0">
              <a:solidFill>
                <a:srgbClr val="336699"/>
              </a:solidFill>
              <a:latin typeface="Calibri" charset="0"/>
              <a:cs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13923" y="617577"/>
            <a:ext cx="1070063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845668" y="456001"/>
            <a:ext cx="9450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ALICE ITS Upgrade</a:t>
            </a:r>
            <a:endParaRPr lang="en-US" sz="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369636"/>
              </p:ext>
            </p:extLst>
          </p:nvPr>
        </p:nvGraphicFramePr>
        <p:xfrm>
          <a:off x="606425" y="750091"/>
          <a:ext cx="8569325" cy="56753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34258"/>
                <a:gridCol w="614307"/>
                <a:gridCol w="984152"/>
                <a:gridCol w="984152"/>
                <a:gridCol w="984152"/>
                <a:gridCol w="984152"/>
                <a:gridCol w="984152"/>
              </a:tblGrid>
              <a:tr h="37095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Nov-16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2016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2017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2018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</a:t>
                      </a:r>
                      <a:endParaRPr lang="en-US" sz="1400" dirty="0"/>
                    </a:p>
                  </a:txBody>
                  <a:tcPr marL="91444" marR="91444" marT="45734" marB="45734" anchor="ctr"/>
                </a:tc>
              </a:tr>
              <a:tr h="304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ALPIDE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EDR (10/15)</a:t>
                      </a:r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ALPIDE PRR (25/11/16)</a:t>
                      </a:r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ALPIDE product. and test (end 12/17)</a:t>
                      </a:r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IB stave EDR (3-4/5/16)</a:t>
                      </a:r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IB stave PRR </a:t>
                      </a:r>
                      <a:r>
                        <a:rPr lang="en-US" sz="1400" b="1" dirty="0" smtClean="0"/>
                        <a:t>(27/4/17)</a:t>
                      </a:r>
                      <a:endParaRPr lang="en-US" sz="14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IB FPC production end </a:t>
                      </a:r>
                      <a:r>
                        <a:rPr lang="en-US" sz="1400" dirty="0" smtClean="0"/>
                        <a:t>(12/</a:t>
                      </a:r>
                      <a:r>
                        <a:rPr lang="en-US" sz="1400" dirty="0" smtClean="0"/>
                        <a:t>17)</a:t>
                      </a:r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5182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IB space frame &amp; cold plate prod.</a:t>
                      </a:r>
                      <a:r>
                        <a:rPr lang="en-US" sz="1400" dirty="0" smtClean="0"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aseline="0" dirty="0" smtClean="0"/>
                        <a:t>end (9/17)</a:t>
                      </a:r>
                      <a:endParaRPr lang="en-US" sz="1400" dirty="0" smtClean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IB-1 </a:t>
                      </a:r>
                      <a:r>
                        <a:rPr lang="en-US" sz="1400" dirty="0" smtClean="0"/>
                        <a:t>stave production end (1/18)</a:t>
                      </a:r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IB-1 </a:t>
                      </a:r>
                      <a:r>
                        <a:rPr lang="en-US" sz="1400" dirty="0" smtClean="0"/>
                        <a:t>assembly end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dirty="0" smtClean="0"/>
                        <a:t>3/18)</a:t>
                      </a:r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stave EDR (3-4/5/16)</a:t>
                      </a:r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stave PRR </a:t>
                      </a:r>
                      <a:r>
                        <a:rPr lang="en-US" sz="1400" b="1" dirty="0" smtClean="0"/>
                        <a:t>(27/4/17)</a:t>
                      </a:r>
                      <a:endParaRPr lang="en-US" sz="14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FPC production</a:t>
                      </a:r>
                      <a:r>
                        <a:rPr lang="en-US" sz="1400" baseline="0" dirty="0" smtClean="0"/>
                        <a:t> end </a:t>
                      </a:r>
                      <a:r>
                        <a:rPr lang="en-US" sz="1400" baseline="0" dirty="0" smtClean="0"/>
                        <a:t>(6/18)</a:t>
                      </a:r>
                      <a:endParaRPr lang="en-US" sz="1400" dirty="0" smtClean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51823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space frame &amp; cold plate prod.</a:t>
                      </a:r>
                      <a:r>
                        <a:rPr lang="en-US" sz="1400" dirty="0" smtClean="0"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aseline="0" dirty="0" smtClean="0"/>
                        <a:t>end (1/18)</a:t>
                      </a:r>
                      <a:endParaRPr lang="en-US" sz="1400" dirty="0" smtClean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HIC production end </a:t>
                      </a:r>
                      <a:r>
                        <a:rPr lang="en-US" sz="1400" dirty="0" smtClean="0"/>
                        <a:t>(6/</a:t>
                      </a:r>
                      <a:r>
                        <a:rPr lang="en-US" sz="1400" dirty="0" smtClean="0"/>
                        <a:t>18)</a:t>
                      </a:r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stave production end </a:t>
                      </a:r>
                      <a:r>
                        <a:rPr lang="en-US" sz="1400" dirty="0" smtClean="0"/>
                        <a:t>(8/</a:t>
                      </a:r>
                      <a:r>
                        <a:rPr lang="en-US" sz="1400" dirty="0" smtClean="0"/>
                        <a:t>18)</a:t>
                      </a:r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/>
                </a:tc>
              </a:tr>
              <a:tr h="3048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OB stave assembly end (10/18)</a:t>
                      </a:r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34" marB="45734"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Smiley Face 12"/>
          <p:cNvSpPr>
            <a:spLocks noChangeAspect="1"/>
          </p:cNvSpPr>
          <p:nvPr/>
        </p:nvSpPr>
        <p:spPr>
          <a:xfrm>
            <a:off x="3948112" y="1167604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Smiley Face 13"/>
          <p:cNvSpPr>
            <a:spLocks noChangeAspect="1"/>
          </p:cNvSpPr>
          <p:nvPr/>
        </p:nvSpPr>
        <p:spPr>
          <a:xfrm>
            <a:off x="4481512" y="2093116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Pentagon 14"/>
          <p:cNvSpPr/>
          <p:nvPr/>
        </p:nvSpPr>
        <p:spPr>
          <a:xfrm>
            <a:off x="4956175" y="1770854"/>
            <a:ext cx="1189037" cy="2159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</a:p>
        </p:txBody>
      </p:sp>
      <p:sp>
        <p:nvSpPr>
          <p:cNvPr id="16" name="Smiley Face 15"/>
          <p:cNvSpPr>
            <a:spLocks noChangeAspect="1"/>
          </p:cNvSpPr>
          <p:nvPr/>
        </p:nvSpPr>
        <p:spPr>
          <a:xfrm>
            <a:off x="4924425" y="1462879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5543807" y="1108866"/>
            <a:ext cx="0" cy="532765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miley Face 17"/>
          <p:cNvSpPr>
            <a:spLocks noChangeAspect="1"/>
          </p:cNvSpPr>
          <p:nvPr/>
        </p:nvSpPr>
        <p:spPr>
          <a:xfrm>
            <a:off x="6200775" y="5155404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Smiley Face 18"/>
          <p:cNvSpPr>
            <a:spLocks noChangeAspect="1"/>
          </p:cNvSpPr>
          <p:nvPr/>
        </p:nvSpPr>
        <p:spPr>
          <a:xfrm>
            <a:off x="6037262" y="1777204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Smiley Face 19"/>
          <p:cNvSpPr>
            <a:spLocks noChangeAspect="1"/>
          </p:cNvSpPr>
          <p:nvPr/>
        </p:nvSpPr>
        <p:spPr>
          <a:xfrm>
            <a:off x="5430944" y="2394741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Smiley Face 20"/>
          <p:cNvSpPr>
            <a:spLocks noChangeAspect="1"/>
          </p:cNvSpPr>
          <p:nvPr/>
        </p:nvSpPr>
        <p:spPr>
          <a:xfrm>
            <a:off x="6180881" y="3505991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Smiley Face 21"/>
          <p:cNvSpPr>
            <a:spLocks noChangeAspect="1"/>
          </p:cNvSpPr>
          <p:nvPr/>
        </p:nvSpPr>
        <p:spPr>
          <a:xfrm>
            <a:off x="6469037" y="3834604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miley Face 22"/>
          <p:cNvSpPr>
            <a:spLocks noChangeAspect="1"/>
          </p:cNvSpPr>
          <p:nvPr/>
        </p:nvSpPr>
        <p:spPr>
          <a:xfrm>
            <a:off x="6613053" y="5557041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Smiley Face 23"/>
          <p:cNvSpPr>
            <a:spLocks noChangeAspect="1"/>
          </p:cNvSpPr>
          <p:nvPr/>
        </p:nvSpPr>
        <p:spPr>
          <a:xfrm>
            <a:off x="6578600" y="4742654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Smiley Face 24"/>
          <p:cNvSpPr>
            <a:spLocks noChangeAspect="1"/>
          </p:cNvSpPr>
          <p:nvPr/>
        </p:nvSpPr>
        <p:spPr>
          <a:xfrm>
            <a:off x="6783387" y="6166641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Smiley Face 25"/>
          <p:cNvSpPr>
            <a:spLocks noChangeAspect="1"/>
          </p:cNvSpPr>
          <p:nvPr/>
        </p:nvSpPr>
        <p:spPr>
          <a:xfrm>
            <a:off x="6108997" y="2694779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Smiley Face 26"/>
          <p:cNvSpPr>
            <a:spLocks noChangeAspect="1"/>
          </p:cNvSpPr>
          <p:nvPr/>
        </p:nvSpPr>
        <p:spPr>
          <a:xfrm>
            <a:off x="5807075" y="3090066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Smiley Face 27"/>
          <p:cNvSpPr>
            <a:spLocks noChangeAspect="1"/>
          </p:cNvSpPr>
          <p:nvPr/>
        </p:nvSpPr>
        <p:spPr>
          <a:xfrm>
            <a:off x="4471987" y="4136229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Smiley Face 28"/>
          <p:cNvSpPr>
            <a:spLocks noChangeAspect="1"/>
          </p:cNvSpPr>
          <p:nvPr/>
        </p:nvSpPr>
        <p:spPr>
          <a:xfrm>
            <a:off x="5425758" y="4428329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Smiley Face 29"/>
          <p:cNvSpPr>
            <a:spLocks noChangeAspect="1"/>
          </p:cNvSpPr>
          <p:nvPr/>
        </p:nvSpPr>
        <p:spPr>
          <a:xfrm>
            <a:off x="6757069" y="5855491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Date Placeholder 20"/>
          <p:cNvSpPr>
            <a:spLocks noGrp="1"/>
          </p:cNvSpPr>
          <p:nvPr>
            <p:ph type="dt" sz="half" idx="10"/>
          </p:nvPr>
        </p:nvSpPr>
        <p:spPr>
          <a:xfrm>
            <a:off x="609600" y="6356358"/>
            <a:ext cx="2844800" cy="365125"/>
          </a:xfrm>
        </p:spPr>
        <p:txBody>
          <a:bodyPr/>
          <a:lstStyle/>
          <a:p>
            <a:r>
              <a:rPr lang="en-US" dirty="0" smtClean="0"/>
              <a:t>27/04/17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2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 descr="2012-Jul-04-01_4_Color_Logo_small_CB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1282" y="107957"/>
            <a:ext cx="514977" cy="696091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88000" y="93600"/>
            <a:ext cx="537358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Project </a:t>
            </a:r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R&amp;D and Construction Milestones</a:t>
            </a:r>
            <a:endParaRPr lang="en-US" sz="2400" b="0" dirty="0">
              <a:solidFill>
                <a:srgbClr val="336699"/>
              </a:solidFill>
              <a:latin typeface="Calibri" charset="0"/>
              <a:cs typeface="Calibri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13923" y="617577"/>
            <a:ext cx="1070063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845668" y="456001"/>
            <a:ext cx="9450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ALICE ITS Upgrade</a:t>
            </a:r>
            <a:endParaRPr lang="en-US" sz="800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458104"/>
              </p:ext>
            </p:extLst>
          </p:nvPr>
        </p:nvGraphicFramePr>
        <p:xfrm>
          <a:off x="539750" y="792163"/>
          <a:ext cx="8569325" cy="55594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7990"/>
                <a:gridCol w="840575"/>
                <a:gridCol w="984152"/>
                <a:gridCol w="984152"/>
                <a:gridCol w="984152"/>
                <a:gridCol w="984152"/>
                <a:gridCol w="984152"/>
              </a:tblGrid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Mar-17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2015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2016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2017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2018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2019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2020</a:t>
                      </a:r>
                      <a:endParaRPr lang="en-US" sz="1400" dirty="0"/>
                    </a:p>
                  </a:txBody>
                  <a:tcPr marL="91444" marR="91444" marT="45713" marB="45713" anchor="ctr"/>
                </a:tc>
              </a:tr>
              <a:tr h="370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 electronics EDR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(27/1/17)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 electronics PRR (12/17)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 electronics prod.</a:t>
                      </a:r>
                      <a:r>
                        <a:rPr lang="en-US" sz="1400" baseline="0" dirty="0" smtClean="0"/>
                        <a:t> end (12/18)</a:t>
                      </a:r>
                      <a:endParaRPr lang="en-US" sz="1400" dirty="0" smtClean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Detector barrel EDR (20/7/16)</a:t>
                      </a:r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Detector barrel PRR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 (14/12/16)</a:t>
                      </a:r>
                      <a:endParaRPr lang="en-US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582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Detector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barrel prod. end (7/17)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Service barrel/cage EDR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 (14/12/16)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Service barrel/cage PRR </a:t>
                      </a:r>
                      <a:r>
                        <a:rPr lang="en-US" sz="1400" b="1" dirty="0" smtClean="0"/>
                        <a:t>(5/5/17)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385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Service barrel/cage prod.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end (9/17)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Cooling plant EDR (21/7/16)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Cooling plant PRR</a:t>
                      </a:r>
                      <a:r>
                        <a:rPr lang="en-US" sz="1400" b="0" dirty="0" smtClean="0">
                          <a:solidFill>
                            <a:srgbClr val="000000"/>
                          </a:solidFill>
                        </a:rPr>
                        <a:t> (16/12/16)</a:t>
                      </a:r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  <a:tr h="37078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Cooling plant ready (9/18)</a:t>
                      </a:r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>
                    <a:lnB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Commissioning surface end (5/19)</a:t>
                      </a:r>
                      <a:endParaRPr lang="en-US" sz="1400" dirty="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>
                    <a:lnT w="190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2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Installation</a:t>
                      </a:r>
                      <a:r>
                        <a:rPr lang="en-US" sz="1400" baseline="0" dirty="0" smtClean="0"/>
                        <a:t> during LS2</a:t>
                      </a:r>
                      <a:r>
                        <a:rPr lang="en-US" sz="1400" dirty="0" smtClean="0"/>
                        <a:t> (4/20)</a:t>
                      </a:r>
                      <a:endParaRPr lang="en-US" sz="1400" dirty="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4" marR="91444" marT="45713" marB="45713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4" marR="91444" marT="45713" marB="45713"/>
                </a:tc>
              </a:tr>
            </a:tbl>
          </a:graphicData>
        </a:graphic>
      </p:graphicFrame>
      <p:sp>
        <p:nvSpPr>
          <p:cNvPr id="32" name="Smiley Face 31"/>
          <p:cNvSpPr>
            <a:spLocks noChangeAspect="1"/>
          </p:cNvSpPr>
          <p:nvPr/>
        </p:nvSpPr>
        <p:spPr>
          <a:xfrm>
            <a:off x="5148263" y="1233488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Smiley Face 32"/>
          <p:cNvSpPr>
            <a:spLocks noChangeAspect="1"/>
          </p:cNvSpPr>
          <p:nvPr/>
        </p:nvSpPr>
        <p:spPr>
          <a:xfrm>
            <a:off x="4670425" y="2351088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Smiley Face 33"/>
          <p:cNvSpPr>
            <a:spLocks noChangeAspect="1"/>
          </p:cNvSpPr>
          <p:nvPr/>
        </p:nvSpPr>
        <p:spPr>
          <a:xfrm>
            <a:off x="5986463" y="1600200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5526935" y="1190625"/>
            <a:ext cx="0" cy="51482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Smiley Face 35"/>
          <p:cNvSpPr>
            <a:spLocks noChangeAspect="1"/>
          </p:cNvSpPr>
          <p:nvPr/>
        </p:nvSpPr>
        <p:spPr>
          <a:xfrm>
            <a:off x="5003800" y="3471863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Smiley Face 36"/>
          <p:cNvSpPr>
            <a:spLocks noChangeAspect="1"/>
          </p:cNvSpPr>
          <p:nvPr/>
        </p:nvSpPr>
        <p:spPr>
          <a:xfrm>
            <a:off x="5002213" y="4922838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Smiley Face 37"/>
          <p:cNvSpPr>
            <a:spLocks noChangeAspect="1"/>
          </p:cNvSpPr>
          <p:nvPr/>
        </p:nvSpPr>
        <p:spPr>
          <a:xfrm>
            <a:off x="6961188" y="1985963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Smiley Face 38"/>
          <p:cNvSpPr>
            <a:spLocks noChangeAspect="1"/>
          </p:cNvSpPr>
          <p:nvPr/>
        </p:nvSpPr>
        <p:spPr>
          <a:xfrm>
            <a:off x="4995863" y="2725738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Smiley Face 39"/>
          <p:cNvSpPr>
            <a:spLocks noChangeAspect="1"/>
          </p:cNvSpPr>
          <p:nvPr/>
        </p:nvSpPr>
        <p:spPr>
          <a:xfrm>
            <a:off x="5607050" y="3098800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Smiley Face 40"/>
          <p:cNvSpPr>
            <a:spLocks noChangeAspect="1"/>
          </p:cNvSpPr>
          <p:nvPr/>
        </p:nvSpPr>
        <p:spPr>
          <a:xfrm>
            <a:off x="5789613" y="4191000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7164388" y="6172200"/>
            <a:ext cx="1944687" cy="0"/>
          </a:xfrm>
          <a:prstGeom prst="line">
            <a:avLst/>
          </a:prstGeom>
          <a:ln w="44450" cmpd="sng">
            <a:solidFill>
              <a:srgbClr val="008000"/>
            </a:solidFill>
            <a:headEnd type="diamond" w="lg" len="lg"/>
            <a:tailEnd type="diamond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Pentagon 42"/>
          <p:cNvSpPr/>
          <p:nvPr/>
        </p:nvSpPr>
        <p:spPr>
          <a:xfrm>
            <a:off x="8450263" y="6064250"/>
            <a:ext cx="217487" cy="215900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TextBox 48"/>
          <p:cNvSpPr txBox="1">
            <a:spLocks noChangeArrowheads="1"/>
          </p:cNvSpPr>
          <p:nvPr/>
        </p:nvSpPr>
        <p:spPr bwMode="auto">
          <a:xfrm>
            <a:off x="7485063" y="5291138"/>
            <a:ext cx="11668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>
                <a:solidFill>
                  <a:srgbClr val="0000FF"/>
                </a:solidFill>
              </a:rPr>
              <a:t>11 months contingency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666038" y="5783263"/>
            <a:ext cx="830262" cy="0"/>
          </a:xfrm>
          <a:prstGeom prst="straightConnector1">
            <a:avLst/>
          </a:prstGeom>
          <a:ln>
            <a:solidFill>
              <a:srgbClr val="00009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Smiley Face 45"/>
          <p:cNvSpPr>
            <a:spLocks noChangeAspect="1"/>
          </p:cNvSpPr>
          <p:nvPr/>
        </p:nvSpPr>
        <p:spPr>
          <a:xfrm>
            <a:off x="5406028" y="3844925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Smiley Face 46"/>
          <p:cNvSpPr>
            <a:spLocks noChangeAspect="1"/>
          </p:cNvSpPr>
          <p:nvPr/>
        </p:nvSpPr>
        <p:spPr>
          <a:xfrm>
            <a:off x="4679950" y="4551363"/>
            <a:ext cx="215900" cy="215900"/>
          </a:xfrm>
          <a:prstGeom prst="smileyFace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Smiley Face 47"/>
          <p:cNvSpPr>
            <a:spLocks noChangeAspect="1"/>
          </p:cNvSpPr>
          <p:nvPr/>
        </p:nvSpPr>
        <p:spPr>
          <a:xfrm>
            <a:off x="6673850" y="5284788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>
          <a:xfrm>
            <a:off x="7451725" y="5672138"/>
            <a:ext cx="215900" cy="215900"/>
          </a:xfrm>
          <a:prstGeom prst="smileyFac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Date Placeholder 20"/>
          <p:cNvSpPr>
            <a:spLocks noGrp="1"/>
          </p:cNvSpPr>
          <p:nvPr>
            <p:ph type="dt" sz="half" idx="10"/>
          </p:nvPr>
        </p:nvSpPr>
        <p:spPr>
          <a:xfrm>
            <a:off x="609600" y="6356358"/>
            <a:ext cx="2844800" cy="365125"/>
          </a:xfrm>
        </p:spPr>
        <p:txBody>
          <a:bodyPr/>
          <a:lstStyle/>
          <a:p>
            <a:r>
              <a:rPr lang="en-US" dirty="0" smtClean="0"/>
              <a:t>27/04/17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0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C15F9-2AD0-044F-BB80-F9D71DAC45B9}" type="slidenum">
              <a:rPr lang="en-US" smtClean="0"/>
              <a:t>6</a:t>
            </a:fld>
            <a:endParaRPr lang="en-US"/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 flipV="1">
            <a:off x="663215" y="6070224"/>
            <a:ext cx="8650399" cy="8512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" name="Line 13"/>
          <p:cNvSpPr>
            <a:spLocks noChangeShapeType="1"/>
          </p:cNvSpPr>
          <p:nvPr/>
        </p:nvSpPr>
        <p:spPr bwMode="auto">
          <a:xfrm>
            <a:off x="663212" y="1314507"/>
            <a:ext cx="0" cy="48316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2481877" y="1775089"/>
            <a:ext cx="1552627" cy="202945"/>
          </a:xfrm>
          <a:prstGeom prst="homePlate">
            <a:avLst>
              <a:gd name="adj" fmla="val 44050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Sensor Series Production 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51004" y="1387537"/>
            <a:ext cx="330200" cy="4809317"/>
            <a:chOff x="410601" y="1207987"/>
            <a:chExt cx="330200" cy="4809317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481510" y="5882366"/>
              <a:ext cx="206375" cy="134938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AutoShape 30"/>
            <p:cNvSpPr>
              <a:spLocks noChangeArrowheads="1"/>
            </p:cNvSpPr>
            <p:nvPr/>
          </p:nvSpPr>
          <p:spPr bwMode="auto">
            <a:xfrm flipV="1">
              <a:off x="410601" y="1207987"/>
              <a:ext cx="330200" cy="169862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9" name="AutoShape 50"/>
            <p:cNvCxnSpPr>
              <a:cxnSpLocks noChangeShapeType="1"/>
              <a:endCxn id="8" idx="0"/>
            </p:cNvCxnSpPr>
            <p:nvPr/>
          </p:nvCxnSpPr>
          <p:spPr bwMode="auto">
            <a:xfrm flipH="1" flipV="1">
              <a:off x="575701" y="1377849"/>
              <a:ext cx="1" cy="4512820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9"/>
          <p:cNvGrpSpPr/>
          <p:nvPr/>
        </p:nvGrpSpPr>
        <p:grpSpPr>
          <a:xfrm>
            <a:off x="2381248" y="1387537"/>
            <a:ext cx="330200" cy="4801016"/>
            <a:chOff x="2967005" y="1207987"/>
            <a:chExt cx="330200" cy="4801016"/>
          </a:xfrm>
        </p:grpSpPr>
        <p:sp>
          <p:nvSpPr>
            <p:cNvPr id="11" name="AutoShape 17"/>
            <p:cNvSpPr>
              <a:spLocks noChangeArrowheads="1"/>
            </p:cNvSpPr>
            <p:nvPr/>
          </p:nvSpPr>
          <p:spPr bwMode="auto">
            <a:xfrm>
              <a:off x="3028918" y="5874065"/>
              <a:ext cx="206375" cy="134938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 flipV="1">
              <a:off x="2967005" y="1207987"/>
              <a:ext cx="330200" cy="168275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3" name="AutoShape 52"/>
            <p:cNvCxnSpPr>
              <a:cxnSpLocks noChangeShapeType="1"/>
              <a:stCxn id="11" idx="0"/>
              <a:endCxn id="12" idx="0"/>
            </p:cNvCxnSpPr>
            <p:nvPr/>
          </p:nvCxnSpPr>
          <p:spPr bwMode="auto">
            <a:xfrm flipH="1" flipV="1">
              <a:off x="3132105" y="1376262"/>
              <a:ext cx="1" cy="4497803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grpSp>
        <p:nvGrpSpPr>
          <p:cNvPr id="14" name="Group 13"/>
          <p:cNvGrpSpPr/>
          <p:nvPr/>
        </p:nvGrpSpPr>
        <p:grpSpPr>
          <a:xfrm>
            <a:off x="3911492" y="1387540"/>
            <a:ext cx="330200" cy="4776113"/>
            <a:chOff x="4240709" y="1207987"/>
            <a:chExt cx="330200" cy="4776113"/>
          </a:xfrm>
        </p:grpSpPr>
        <p:sp>
          <p:nvSpPr>
            <p:cNvPr id="15" name="AutoShape 40"/>
            <p:cNvSpPr>
              <a:spLocks noChangeArrowheads="1"/>
            </p:cNvSpPr>
            <p:nvPr/>
          </p:nvSpPr>
          <p:spPr bwMode="auto">
            <a:xfrm>
              <a:off x="4302622" y="5849162"/>
              <a:ext cx="206375" cy="134938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AutoShape 44"/>
            <p:cNvSpPr>
              <a:spLocks noChangeArrowheads="1"/>
            </p:cNvSpPr>
            <p:nvPr/>
          </p:nvSpPr>
          <p:spPr bwMode="auto">
            <a:xfrm flipV="1">
              <a:off x="4240709" y="1207987"/>
              <a:ext cx="330200" cy="169862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7" name="AutoShape 54"/>
            <p:cNvCxnSpPr>
              <a:cxnSpLocks noChangeShapeType="1"/>
              <a:stCxn id="15" idx="0"/>
              <a:endCxn id="16" idx="0"/>
            </p:cNvCxnSpPr>
            <p:nvPr/>
          </p:nvCxnSpPr>
          <p:spPr bwMode="auto">
            <a:xfrm flipH="1" flipV="1">
              <a:off x="4405809" y="1377849"/>
              <a:ext cx="1" cy="4471313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7"/>
          <p:cNvGrpSpPr/>
          <p:nvPr/>
        </p:nvGrpSpPr>
        <p:grpSpPr>
          <a:xfrm>
            <a:off x="8502225" y="1387537"/>
            <a:ext cx="330200" cy="4767812"/>
            <a:chOff x="8061822" y="1207987"/>
            <a:chExt cx="330200" cy="4767812"/>
          </a:xfrm>
        </p:grpSpPr>
        <p:sp>
          <p:nvSpPr>
            <p:cNvPr id="19" name="AutoShape 62"/>
            <p:cNvSpPr>
              <a:spLocks noChangeArrowheads="1"/>
            </p:cNvSpPr>
            <p:nvPr/>
          </p:nvSpPr>
          <p:spPr bwMode="auto">
            <a:xfrm>
              <a:off x="8123735" y="5840861"/>
              <a:ext cx="206375" cy="134938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AutoShape 64"/>
            <p:cNvSpPr>
              <a:spLocks noChangeArrowheads="1"/>
            </p:cNvSpPr>
            <p:nvPr/>
          </p:nvSpPr>
          <p:spPr bwMode="auto">
            <a:xfrm flipV="1">
              <a:off x="8061822" y="1207987"/>
              <a:ext cx="330200" cy="169862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21" name="AutoShape 65"/>
            <p:cNvCxnSpPr>
              <a:cxnSpLocks noChangeShapeType="1"/>
            </p:cNvCxnSpPr>
            <p:nvPr/>
          </p:nvCxnSpPr>
          <p:spPr bwMode="auto">
            <a:xfrm flipH="1" flipV="1">
              <a:off x="8226922" y="1386316"/>
              <a:ext cx="1" cy="4463012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grpSp>
        <p:nvGrpSpPr>
          <p:cNvPr id="22" name="Group 21"/>
          <p:cNvGrpSpPr/>
          <p:nvPr/>
        </p:nvGrpSpPr>
        <p:grpSpPr>
          <a:xfrm>
            <a:off x="6971980" y="1387537"/>
            <a:ext cx="330200" cy="4784414"/>
            <a:chOff x="6788117" y="1207987"/>
            <a:chExt cx="330200" cy="4784414"/>
          </a:xfrm>
        </p:grpSpPr>
        <p:sp>
          <p:nvSpPr>
            <p:cNvPr id="23" name="AutoShape 66"/>
            <p:cNvSpPr>
              <a:spLocks noChangeArrowheads="1"/>
            </p:cNvSpPr>
            <p:nvPr/>
          </p:nvSpPr>
          <p:spPr bwMode="auto">
            <a:xfrm>
              <a:off x="6850030" y="5857463"/>
              <a:ext cx="206375" cy="134938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AutoShape 68"/>
            <p:cNvSpPr>
              <a:spLocks noChangeArrowheads="1"/>
            </p:cNvSpPr>
            <p:nvPr/>
          </p:nvSpPr>
          <p:spPr bwMode="auto">
            <a:xfrm flipV="1">
              <a:off x="6788117" y="1207987"/>
              <a:ext cx="330200" cy="169862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25" name="AutoShape 69"/>
            <p:cNvCxnSpPr>
              <a:cxnSpLocks noChangeShapeType="1"/>
              <a:stCxn id="23" idx="0"/>
              <a:endCxn id="24" idx="0"/>
            </p:cNvCxnSpPr>
            <p:nvPr/>
          </p:nvCxnSpPr>
          <p:spPr bwMode="auto">
            <a:xfrm flipH="1" flipV="1">
              <a:off x="6953217" y="1377849"/>
              <a:ext cx="1" cy="4479614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grpSp>
        <p:nvGrpSpPr>
          <p:cNvPr id="26" name="Group 25"/>
          <p:cNvGrpSpPr/>
          <p:nvPr/>
        </p:nvGrpSpPr>
        <p:grpSpPr>
          <a:xfrm>
            <a:off x="5441736" y="1387543"/>
            <a:ext cx="330200" cy="4792715"/>
            <a:chOff x="5514413" y="1207987"/>
            <a:chExt cx="330200" cy="4792715"/>
          </a:xfrm>
        </p:grpSpPr>
        <p:sp>
          <p:nvSpPr>
            <p:cNvPr id="27" name="AutoShape 66"/>
            <p:cNvSpPr>
              <a:spLocks noChangeArrowheads="1"/>
            </p:cNvSpPr>
            <p:nvPr/>
          </p:nvSpPr>
          <p:spPr bwMode="auto">
            <a:xfrm>
              <a:off x="5576326" y="5865764"/>
              <a:ext cx="206375" cy="134938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AutoShape 68"/>
            <p:cNvSpPr>
              <a:spLocks noChangeArrowheads="1"/>
            </p:cNvSpPr>
            <p:nvPr/>
          </p:nvSpPr>
          <p:spPr bwMode="auto">
            <a:xfrm flipV="1">
              <a:off x="5514413" y="1207987"/>
              <a:ext cx="330200" cy="169862"/>
            </a:xfrm>
            <a:prstGeom prst="flowChartExtract">
              <a:avLst/>
            </a:prstGeom>
            <a:solidFill>
              <a:schemeClr val="accent4">
                <a:lumMod val="50000"/>
                <a:lumOff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29" name="AutoShape 69"/>
            <p:cNvCxnSpPr>
              <a:cxnSpLocks noChangeShapeType="1"/>
            </p:cNvCxnSpPr>
            <p:nvPr/>
          </p:nvCxnSpPr>
          <p:spPr bwMode="auto">
            <a:xfrm flipH="1" flipV="1">
              <a:off x="5679513" y="1327047"/>
              <a:ext cx="1" cy="4487915"/>
            </a:xfrm>
            <a:prstGeom prst="straightConnector1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1164804" y="2400435"/>
            <a:ext cx="1546643" cy="212132"/>
          </a:xfrm>
          <a:prstGeom prst="homePlate">
            <a:avLst>
              <a:gd name="adj" fmla="val 5378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Stave Develop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1" name="Text Box 58"/>
          <p:cNvSpPr txBox="1">
            <a:spLocks noChangeArrowheads="1"/>
          </p:cNvSpPr>
          <p:nvPr/>
        </p:nvSpPr>
        <p:spPr bwMode="auto">
          <a:xfrm>
            <a:off x="1361101" y="948282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2016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32" name="Text Box 59"/>
          <p:cNvSpPr txBox="1">
            <a:spLocks noChangeArrowheads="1"/>
          </p:cNvSpPr>
          <p:nvPr/>
        </p:nvSpPr>
        <p:spPr bwMode="auto">
          <a:xfrm>
            <a:off x="3037641" y="948282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2017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33" name="Text Box 60"/>
          <p:cNvSpPr txBox="1">
            <a:spLocks noChangeArrowheads="1"/>
          </p:cNvSpPr>
          <p:nvPr/>
        </p:nvSpPr>
        <p:spPr bwMode="auto">
          <a:xfrm>
            <a:off x="4510977" y="948282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2018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34" name="Text Box 61"/>
          <p:cNvSpPr txBox="1">
            <a:spLocks noChangeArrowheads="1"/>
          </p:cNvSpPr>
          <p:nvPr/>
        </p:nvSpPr>
        <p:spPr bwMode="auto">
          <a:xfrm>
            <a:off x="6009713" y="948282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2019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35" name="Text Box 77"/>
          <p:cNvSpPr txBox="1">
            <a:spLocks noChangeArrowheads="1"/>
          </p:cNvSpPr>
          <p:nvPr/>
        </p:nvSpPr>
        <p:spPr bwMode="auto">
          <a:xfrm>
            <a:off x="7521153" y="948282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2020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36" name="AutoShape 7"/>
          <p:cNvSpPr>
            <a:spLocks noChangeArrowheads="1"/>
          </p:cNvSpPr>
          <p:nvPr/>
        </p:nvSpPr>
        <p:spPr bwMode="auto">
          <a:xfrm>
            <a:off x="7807410" y="5581373"/>
            <a:ext cx="377313" cy="212132"/>
          </a:xfrm>
          <a:prstGeom prst="homePlate">
            <a:avLst>
              <a:gd name="adj" fmla="val 53787"/>
            </a:avLst>
          </a:prstGeom>
          <a:solidFill>
            <a:srgbClr val="C00000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endParaRPr lang="en-US" sz="900" b="1" dirty="0">
              <a:solidFill>
                <a:srgbClr val="C00000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7" name="Rectangular Callout 36"/>
          <p:cNvSpPr/>
          <p:nvPr/>
        </p:nvSpPr>
        <p:spPr>
          <a:xfrm>
            <a:off x="6209832" y="4790690"/>
            <a:ext cx="927248" cy="341600"/>
          </a:xfrm>
          <a:prstGeom prst="wedgeRectCallout">
            <a:avLst>
              <a:gd name="adj1" fmla="val -37611"/>
              <a:gd name="adj2" fmla="val 1347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Commissioning @ Surface</a:t>
            </a:r>
            <a:endParaRPr lang="en-GB" sz="800" dirty="0"/>
          </a:p>
        </p:txBody>
      </p:sp>
      <p:sp>
        <p:nvSpPr>
          <p:cNvPr id="38" name="Rectangular Callout 37"/>
          <p:cNvSpPr/>
          <p:nvPr/>
        </p:nvSpPr>
        <p:spPr>
          <a:xfrm>
            <a:off x="8062300" y="5125905"/>
            <a:ext cx="714597" cy="266409"/>
          </a:xfrm>
          <a:prstGeom prst="wedgeRectCallout">
            <a:avLst>
              <a:gd name="adj1" fmla="val -59361"/>
              <a:gd name="adj2" fmla="val 107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Installation</a:t>
            </a:r>
            <a:endParaRPr lang="en-GB" sz="800" dirty="0"/>
          </a:p>
        </p:txBody>
      </p:sp>
      <p:sp>
        <p:nvSpPr>
          <p:cNvPr id="39" name="Rectangular Callout 38"/>
          <p:cNvSpPr/>
          <p:nvPr/>
        </p:nvSpPr>
        <p:spPr>
          <a:xfrm>
            <a:off x="8594081" y="5541215"/>
            <a:ext cx="927248" cy="341600"/>
          </a:xfrm>
          <a:prstGeom prst="wedgeRectCallout">
            <a:avLst>
              <a:gd name="adj1" fmla="val -71932"/>
              <a:gd name="adj2" fmla="val 4079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Commissioning in ALICE</a:t>
            </a:r>
            <a:endParaRPr lang="en-GB" sz="800" dirty="0"/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2357780" y="2668594"/>
            <a:ext cx="1693417" cy="212132"/>
          </a:xfrm>
          <a:prstGeom prst="homePlate">
            <a:avLst>
              <a:gd name="adj" fmla="val 5378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Stave Mechanics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3280617" y="3011922"/>
            <a:ext cx="1621583" cy="212132"/>
          </a:xfrm>
          <a:prstGeom prst="homePlate">
            <a:avLst>
              <a:gd name="adj" fmla="val 5378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HIC Production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2" name="Rectangular Callout 41"/>
          <p:cNvSpPr/>
          <p:nvPr/>
        </p:nvSpPr>
        <p:spPr>
          <a:xfrm>
            <a:off x="4516552" y="1680166"/>
            <a:ext cx="1594441" cy="412168"/>
          </a:xfrm>
          <a:prstGeom prst="wedgeRectCallout">
            <a:avLst>
              <a:gd name="adj1" fmla="val -76973"/>
              <a:gd name="adj2" fmla="val 11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CMOS processing, thinning &amp; dicing, test</a:t>
            </a:r>
            <a:endParaRPr lang="en-GB" sz="800" dirty="0"/>
          </a:p>
        </p:txBody>
      </p:sp>
      <p:sp>
        <p:nvSpPr>
          <p:cNvPr id="43" name="Text Box 61"/>
          <p:cNvSpPr txBox="1">
            <a:spLocks noChangeArrowheads="1"/>
          </p:cNvSpPr>
          <p:nvPr/>
        </p:nvSpPr>
        <p:spPr bwMode="auto">
          <a:xfrm>
            <a:off x="1525873" y="3284118"/>
            <a:ext cx="161766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90"/>
                </a:solidFill>
                <a:latin typeface="Arial" charset="0"/>
              </a:rPr>
              <a:t>Hic and Stave</a:t>
            </a:r>
            <a:endParaRPr lang="en-GB" sz="1400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3527204" y="3325985"/>
            <a:ext cx="1603257" cy="212132"/>
          </a:xfrm>
          <a:prstGeom prst="homePlate">
            <a:avLst>
              <a:gd name="adj" fmla="val 5378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Stave Production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5" name="Text Box 61"/>
          <p:cNvSpPr txBox="1">
            <a:spLocks noChangeArrowheads="1"/>
          </p:cNvSpPr>
          <p:nvPr/>
        </p:nvSpPr>
        <p:spPr bwMode="auto">
          <a:xfrm>
            <a:off x="921917" y="3779788"/>
            <a:ext cx="30636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90"/>
                </a:solidFill>
                <a:latin typeface="Arial" charset="0"/>
              </a:rPr>
              <a:t>Mechanical Support Structures</a:t>
            </a:r>
          </a:p>
        </p:txBody>
      </p:sp>
      <p:sp>
        <p:nvSpPr>
          <p:cNvPr id="46" name="AutoShape 29"/>
          <p:cNvSpPr>
            <a:spLocks noChangeArrowheads="1"/>
          </p:cNvSpPr>
          <p:nvPr/>
        </p:nvSpPr>
        <p:spPr bwMode="auto">
          <a:xfrm>
            <a:off x="1050504" y="5125048"/>
            <a:ext cx="1497775" cy="212133"/>
          </a:xfrm>
          <a:prstGeom prst="chevron">
            <a:avLst>
              <a:gd name="adj" fmla="val 5340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Design &amp; Prototyping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7" name="AutoShape 29"/>
          <p:cNvSpPr>
            <a:spLocks noChangeArrowheads="1"/>
          </p:cNvSpPr>
          <p:nvPr/>
        </p:nvSpPr>
        <p:spPr bwMode="auto">
          <a:xfrm>
            <a:off x="2475228" y="5118170"/>
            <a:ext cx="1601369" cy="212133"/>
          </a:xfrm>
          <a:prstGeom prst="chevron">
            <a:avLst>
              <a:gd name="adj" fmla="val 5340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Design &amp; Prototyping 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8" name="AutoShape 29"/>
          <p:cNvSpPr>
            <a:spLocks noChangeArrowheads="1"/>
          </p:cNvSpPr>
          <p:nvPr/>
        </p:nvSpPr>
        <p:spPr bwMode="auto">
          <a:xfrm>
            <a:off x="4218821" y="5132296"/>
            <a:ext cx="1388019" cy="198007"/>
          </a:xfrm>
          <a:prstGeom prst="chevron">
            <a:avLst>
              <a:gd name="adj" fmla="val 5340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Production &amp; Test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860001" y="2262357"/>
            <a:ext cx="4418875" cy="1329543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046572" y="1757476"/>
            <a:ext cx="402674" cy="2462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PRR</a:t>
            </a:r>
            <a:endParaRPr lang="en-US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2732033" y="2384279"/>
            <a:ext cx="402674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PRR</a:t>
            </a:r>
            <a:endParaRPr lang="en-US" sz="1000" dirty="0"/>
          </a:p>
        </p:txBody>
      </p:sp>
      <p:sp>
        <p:nvSpPr>
          <p:cNvPr id="52" name="AutoShape 7"/>
          <p:cNvSpPr>
            <a:spLocks noChangeArrowheads="1"/>
          </p:cNvSpPr>
          <p:nvPr/>
        </p:nvSpPr>
        <p:spPr bwMode="auto">
          <a:xfrm>
            <a:off x="3755804" y="4621385"/>
            <a:ext cx="1603257" cy="212132"/>
          </a:xfrm>
          <a:prstGeom prst="homePlate">
            <a:avLst>
              <a:gd name="adj" fmla="val 5378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Global Assembly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15320" y="4415884"/>
            <a:ext cx="402674" cy="246221"/>
          </a:xfrm>
          <a:prstGeom prst="rect">
            <a:avLst/>
          </a:prstGeom>
          <a:solidFill>
            <a:srgbClr val="D7E4BD"/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EDR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2332087" y="4400692"/>
            <a:ext cx="402674" cy="246221"/>
          </a:xfrm>
          <a:prstGeom prst="rect">
            <a:avLst/>
          </a:prstGeom>
          <a:solidFill>
            <a:srgbClr val="D7E4BD"/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PRR</a:t>
            </a:r>
            <a:endParaRPr lang="en-US" sz="1000" dirty="0"/>
          </a:p>
        </p:txBody>
      </p:sp>
      <p:sp>
        <p:nvSpPr>
          <p:cNvPr id="55" name="AutoShape 29"/>
          <p:cNvSpPr>
            <a:spLocks noChangeArrowheads="1"/>
          </p:cNvSpPr>
          <p:nvPr/>
        </p:nvSpPr>
        <p:spPr bwMode="auto">
          <a:xfrm>
            <a:off x="1050500" y="4125489"/>
            <a:ext cx="1495848" cy="234859"/>
          </a:xfrm>
          <a:prstGeom prst="chevron">
            <a:avLst>
              <a:gd name="adj" fmla="val 5340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Development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6" name="AutoShape 29"/>
          <p:cNvSpPr>
            <a:spLocks noChangeArrowheads="1"/>
          </p:cNvSpPr>
          <p:nvPr/>
        </p:nvSpPr>
        <p:spPr bwMode="auto">
          <a:xfrm>
            <a:off x="2552317" y="4122815"/>
            <a:ext cx="924083" cy="212133"/>
          </a:xfrm>
          <a:prstGeom prst="chevron">
            <a:avLst>
              <a:gd name="adj" fmla="val 5340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Production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7" name="Text Box 58"/>
          <p:cNvSpPr txBox="1">
            <a:spLocks noChangeArrowheads="1"/>
          </p:cNvSpPr>
          <p:nvPr/>
        </p:nvSpPr>
        <p:spPr bwMode="auto">
          <a:xfrm>
            <a:off x="1300325" y="6153935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2016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58" name="Text Box 59"/>
          <p:cNvSpPr txBox="1">
            <a:spLocks noChangeArrowheads="1"/>
          </p:cNvSpPr>
          <p:nvPr/>
        </p:nvSpPr>
        <p:spPr bwMode="auto">
          <a:xfrm>
            <a:off x="2976865" y="6153935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2017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59" name="Text Box 60"/>
          <p:cNvSpPr txBox="1">
            <a:spLocks noChangeArrowheads="1"/>
          </p:cNvSpPr>
          <p:nvPr/>
        </p:nvSpPr>
        <p:spPr bwMode="auto">
          <a:xfrm>
            <a:off x="4450201" y="6153935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2018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60" name="Text Box 61"/>
          <p:cNvSpPr txBox="1">
            <a:spLocks noChangeArrowheads="1"/>
          </p:cNvSpPr>
          <p:nvPr/>
        </p:nvSpPr>
        <p:spPr bwMode="auto">
          <a:xfrm>
            <a:off x="5948937" y="6153935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2019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61" name="Text Box 77"/>
          <p:cNvSpPr txBox="1">
            <a:spLocks noChangeArrowheads="1"/>
          </p:cNvSpPr>
          <p:nvPr/>
        </p:nvSpPr>
        <p:spPr bwMode="auto">
          <a:xfrm>
            <a:off x="7460374" y="6153935"/>
            <a:ext cx="828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0090"/>
                </a:solidFill>
                <a:latin typeface="Arial" charset="0"/>
              </a:rPr>
              <a:t>2020</a:t>
            </a:r>
            <a:endParaRPr lang="en-GB" b="1" dirty="0">
              <a:solidFill>
                <a:srgbClr val="000090"/>
              </a:solidFill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321473" y="5387981"/>
            <a:ext cx="402674" cy="246221"/>
          </a:xfrm>
          <a:prstGeom prst="rect">
            <a:avLst/>
          </a:prstGeom>
          <a:solidFill>
            <a:srgbClr val="D7E4BD"/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EDR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3851717" y="5375281"/>
            <a:ext cx="402674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PRR</a:t>
            </a:r>
            <a:endParaRPr lang="en-US" sz="1000" dirty="0"/>
          </a:p>
        </p:txBody>
      </p:sp>
      <p:sp>
        <p:nvSpPr>
          <p:cNvPr id="64" name="Text Box 61"/>
          <p:cNvSpPr txBox="1">
            <a:spLocks noChangeArrowheads="1"/>
          </p:cNvSpPr>
          <p:nvPr/>
        </p:nvSpPr>
        <p:spPr bwMode="auto">
          <a:xfrm>
            <a:off x="943421" y="4734193"/>
            <a:ext cx="30636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90"/>
                </a:solidFill>
                <a:latin typeface="Arial" charset="0"/>
              </a:rPr>
              <a:t>Readout Electronics</a:t>
            </a:r>
          </a:p>
        </p:txBody>
      </p:sp>
      <p:sp>
        <p:nvSpPr>
          <p:cNvPr id="65" name="AutoShape 7"/>
          <p:cNvSpPr>
            <a:spLocks noChangeArrowheads="1"/>
          </p:cNvSpPr>
          <p:nvPr/>
        </p:nvSpPr>
        <p:spPr bwMode="auto">
          <a:xfrm>
            <a:off x="5433605" y="5475307"/>
            <a:ext cx="1041483" cy="212132"/>
          </a:xfrm>
          <a:prstGeom prst="homePlate">
            <a:avLst>
              <a:gd name="adj" fmla="val 53787"/>
            </a:avLst>
          </a:prstGeom>
          <a:solidFill>
            <a:srgbClr val="0000FF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r>
              <a:rPr lang="en-US" sz="9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90">
                      <a:alpha val="43000"/>
                    </a:srgbClr>
                  </a:outerShdw>
                </a:effectLst>
                <a:latin typeface="Arial" charset="0"/>
              </a:rPr>
              <a:t>Commissioning</a:t>
            </a: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6475089" y="5687439"/>
            <a:ext cx="1223851" cy="12700"/>
          </a:xfrm>
          <a:prstGeom prst="line">
            <a:avLst/>
          </a:prstGeom>
          <a:ln w="44450" cmpd="sng">
            <a:solidFill>
              <a:srgbClr val="008000"/>
            </a:solidFill>
            <a:headEnd type="diamond" w="lg" len="lg"/>
            <a:tailEnd type="diamond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641111" y="5661355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8000"/>
                </a:solidFill>
              </a:rPr>
              <a:t>11 months</a:t>
            </a:r>
            <a:endParaRPr lang="en-US" sz="1400" b="1" dirty="0">
              <a:solidFill>
                <a:srgbClr val="008000"/>
              </a:solidFill>
            </a:endParaRPr>
          </a:p>
        </p:txBody>
      </p:sp>
      <p:sp>
        <p:nvSpPr>
          <p:cNvPr id="68" name="Rectangular Callout 67"/>
          <p:cNvSpPr/>
          <p:nvPr/>
        </p:nvSpPr>
        <p:spPr>
          <a:xfrm>
            <a:off x="3948921" y="3837050"/>
            <a:ext cx="1067235" cy="250514"/>
          </a:xfrm>
          <a:prstGeom prst="wedgeRectCallout">
            <a:avLst>
              <a:gd name="adj1" fmla="val -59361"/>
              <a:gd name="adj2" fmla="val 107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rgbClr val="C00000"/>
                </a:solidFill>
              </a:rPr>
              <a:t>Dry Assembly Test</a:t>
            </a:r>
            <a:endParaRPr lang="en-GB" sz="800" dirty="0">
              <a:solidFill>
                <a:srgbClr val="C00000"/>
              </a:solidFill>
            </a:endParaRPr>
          </a:p>
        </p:txBody>
      </p:sp>
      <p:sp>
        <p:nvSpPr>
          <p:cNvPr id="69" name="AutoShape 7"/>
          <p:cNvSpPr>
            <a:spLocks noChangeArrowheads="1"/>
          </p:cNvSpPr>
          <p:nvPr/>
        </p:nvSpPr>
        <p:spPr bwMode="auto">
          <a:xfrm>
            <a:off x="3470717" y="4131471"/>
            <a:ext cx="334819" cy="228736"/>
          </a:xfrm>
          <a:prstGeom prst="homePlate">
            <a:avLst>
              <a:gd name="adj" fmla="val 53787"/>
            </a:avLst>
          </a:prstGeom>
          <a:solidFill>
            <a:srgbClr val="C00000"/>
          </a:solidFill>
          <a:ln>
            <a:noFill/>
          </a:ln>
          <a:effectLst>
            <a:outerShdw blurRad="95250" dist="25400" dir="1260000" sx="93000" sy="93000" kx="2700000" rotWithShape="0">
              <a:srgbClr val="000090">
                <a:alpha val="55000"/>
              </a:srgbClr>
            </a:outerShdw>
          </a:effectLst>
          <a:extLst/>
        </p:spPr>
        <p:txBody>
          <a:bodyPr wrap="none" anchor="ctr"/>
          <a:lstStyle/>
          <a:p>
            <a:pPr algn="ctr">
              <a:lnSpc>
                <a:spcPct val="95000"/>
              </a:lnSpc>
            </a:pPr>
            <a:endParaRPr lang="en-US" sz="9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90">
                    <a:alpha val="43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13927" y="456001"/>
            <a:ext cx="10700635" cy="215444"/>
            <a:chOff x="313923" y="456001"/>
            <a:chExt cx="7150100" cy="215444"/>
          </a:xfrm>
        </p:grpSpPr>
        <p:cxnSp>
          <p:nvCxnSpPr>
            <p:cNvPr id="71" name="Straight Connector 70"/>
            <p:cNvCxnSpPr/>
            <p:nvPr/>
          </p:nvCxnSpPr>
          <p:spPr>
            <a:xfrm flipH="1">
              <a:off x="313923" y="668377"/>
              <a:ext cx="7150100" cy="0"/>
            </a:xfrm>
            <a:prstGeom prst="line">
              <a:avLst/>
            </a:prstGeom>
            <a:ln>
              <a:solidFill>
                <a:srgbClr val="4F81BD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6682978" y="456001"/>
              <a:ext cx="63147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ALICE ITS Upgrade</a:t>
              </a:r>
              <a:endParaRPr lang="en-US" sz="800" dirty="0"/>
            </a:p>
          </p:txBody>
        </p:sp>
      </p:grpSp>
      <p:pic>
        <p:nvPicPr>
          <p:cNvPr id="73" name="Picture 72" descr="2012-Jul-04-01_4_Color_Logo_small_CB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91286" y="107959"/>
            <a:ext cx="514977" cy="696091"/>
          </a:xfrm>
          <a:prstGeom prst="rect">
            <a:avLst/>
          </a:prstGeom>
        </p:spPr>
      </p:pic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288000" y="93608"/>
            <a:ext cx="5721638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rgbClr val="336699"/>
                </a:solidFill>
                <a:latin typeface="Calibri" charset="0"/>
                <a:cs typeface="Calibri" charset="0"/>
              </a:rPr>
              <a:t>Overall ITS Planning (Simplified Global View)</a:t>
            </a:r>
            <a:endParaRPr lang="en-US" sz="2400" b="0" dirty="0">
              <a:solidFill>
                <a:srgbClr val="336699"/>
              </a:solidFill>
              <a:latin typeface="Calibri" charset="0"/>
              <a:cs typeface="Calibri" charset="0"/>
            </a:endParaRPr>
          </a:p>
        </p:txBody>
      </p:sp>
      <p:sp>
        <p:nvSpPr>
          <p:cNvPr id="75" name="Date Placeholder 20"/>
          <p:cNvSpPr>
            <a:spLocks noGrp="1"/>
          </p:cNvSpPr>
          <p:nvPr>
            <p:ph type="dt" sz="half" idx="10"/>
          </p:nvPr>
        </p:nvSpPr>
        <p:spPr>
          <a:xfrm>
            <a:off x="609600" y="6356358"/>
            <a:ext cx="2844800" cy="365125"/>
          </a:xfrm>
        </p:spPr>
        <p:txBody>
          <a:bodyPr/>
          <a:lstStyle/>
          <a:p>
            <a:r>
              <a:rPr lang="en-US" dirty="0" smtClean="0"/>
              <a:t>27/04/17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663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102030</TotalTime>
  <Words>519</Words>
  <Application>Microsoft Macintosh PowerPoint</Application>
  <PresentationFormat>Custom</PresentationFormat>
  <Paragraphs>126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Office Theme</vt:lpstr>
      <vt:lpstr>2_Custom Design</vt:lpstr>
      <vt:lpstr>3_Custom Design</vt:lpstr>
      <vt:lpstr>4_Custom Design</vt:lpstr>
      <vt:lpstr>5_Custom Design</vt:lpstr>
      <vt:lpstr>Custom Design</vt:lpstr>
      <vt:lpstr>1_Custom Design</vt:lpstr>
      <vt:lpstr>6_Custom Design</vt:lpstr>
      <vt:lpstr>Project Planning &amp; Milestones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Corrado Gargiulo</dc:creator>
  <cp:lastModifiedBy>Luciano Musa</cp:lastModifiedBy>
  <cp:revision>2902</cp:revision>
  <dcterms:created xsi:type="dcterms:W3CDTF">2012-05-02T18:49:20Z</dcterms:created>
  <dcterms:modified xsi:type="dcterms:W3CDTF">2017-04-22T16:08:18Z</dcterms:modified>
</cp:coreProperties>
</file>