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5" r:id="rId3"/>
    <p:sldId id="284" r:id="rId4"/>
    <p:sldId id="258" r:id="rId5"/>
    <p:sldId id="279" r:id="rId6"/>
    <p:sldId id="278" r:id="rId7"/>
    <p:sldId id="276" r:id="rId8"/>
    <p:sldId id="277" r:id="rId9"/>
    <p:sldId id="280" r:id="rId10"/>
    <p:sldId id="259" r:id="rId11"/>
    <p:sldId id="274" r:id="rId12"/>
    <p:sldId id="260" r:id="rId13"/>
    <p:sldId id="275" r:id="rId14"/>
    <p:sldId id="261" r:id="rId15"/>
    <p:sldId id="262" r:id="rId16"/>
    <p:sldId id="263" r:id="rId17"/>
    <p:sldId id="282" r:id="rId18"/>
    <p:sldId id="281" r:id="rId19"/>
    <p:sldId id="268" r:id="rId20"/>
    <p:sldId id="269" r:id="rId21"/>
    <p:sldId id="270" r:id="rId22"/>
    <p:sldId id="283" r:id="rId23"/>
    <p:sldId id="286" r:id="rId24"/>
  </p:sldIdLst>
  <p:sldSz cx="12060238" cy="6858000"/>
  <p:notesSz cx="6858000" cy="9144000"/>
  <p:defaultTextStyle>
    <a:defPPr>
      <a:defRPr lang="en-US"/>
    </a:defPPr>
    <a:lvl1pPr marL="0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2061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64123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46184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28245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10307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92368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74429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56491" algn="l" defTabSz="5820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7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66" d="100"/>
          <a:sy n="166" d="100"/>
        </p:scale>
        <p:origin x="-864" y="-112"/>
      </p:cViewPr>
      <p:guideLst>
        <p:guide orient="horz" pos="2160"/>
        <p:guide pos="37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937B0-5A54-AC4B-848B-2BF110F42713}" type="datetimeFigureOut">
              <a:rPr lang="en-US" smtClean="0"/>
              <a:t>21/04/17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55816-1496-3948-A8B3-EEDEA5977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738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2DD28-CE26-B842-A8BA-FC19F387B2F5}" type="datetimeFigureOut">
              <a:rPr lang="en-US" smtClean="0"/>
              <a:t>21/04/17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685800"/>
            <a:ext cx="60293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29440-0B81-8345-8084-FB580399F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202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82061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64123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46184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28245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10307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92368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74429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56491" algn="l" defTabSz="58206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613" y="1378519"/>
            <a:ext cx="1025120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036" y="3886200"/>
            <a:ext cx="84421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4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46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28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92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74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56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13923" y="1078302"/>
            <a:ext cx="10322892" cy="215444"/>
            <a:chOff x="313923" y="1078301"/>
            <a:chExt cx="7150100" cy="215443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313923" y="12906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809446" y="1078301"/>
              <a:ext cx="654577" cy="215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ALICE ITS Upgrade</a:t>
              </a:r>
              <a:endParaRPr lang="en-US" sz="800" dirty="0"/>
            </a:p>
          </p:txBody>
        </p:sp>
      </p:grpSp>
      <p:cxnSp>
        <p:nvCxnSpPr>
          <p:cNvPr id="11" name="Straight Connector 10"/>
          <p:cNvCxnSpPr/>
          <p:nvPr userDrawn="1"/>
        </p:nvCxnSpPr>
        <p:spPr>
          <a:xfrm flipH="1">
            <a:off x="313924" y="2848544"/>
            <a:ext cx="10322891" cy="13316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descr="2012-Jul-04-4_Color_Logo_small_C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0943" y="817222"/>
            <a:ext cx="719328" cy="9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1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 userDrawn="1"/>
        </p:nvSpPr>
        <p:spPr bwMode="auto">
          <a:xfrm>
            <a:off x="370535" y="938444"/>
            <a:ext cx="7760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800" b="0" dirty="0" smtClean="0">
                <a:solidFill>
                  <a:srgbClr val="4F81BD"/>
                </a:solidFill>
              </a:rPr>
              <a:t>Outline</a:t>
            </a:r>
            <a:endParaRPr lang="en-US" sz="1600" b="0" dirty="0">
              <a:solidFill>
                <a:srgbClr val="4F81BD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 flipV="1">
            <a:off x="313927" y="1519277"/>
            <a:ext cx="10187663" cy="3068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9012183" y="1317526"/>
            <a:ext cx="1497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03012" y="6356352"/>
            <a:ext cx="2814056" cy="36512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3170" y="6356352"/>
            <a:ext cx="2814056" cy="36512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2012-Jul-04-4_Color_Logo_small_C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287" y="767590"/>
            <a:ext cx="719328" cy="9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7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3925" y="668377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845668" y="456001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  <p:pic>
        <p:nvPicPr>
          <p:cNvPr id="9" name="Picture 8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1286" y="107959"/>
            <a:ext cx="514977" cy="6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4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3012" y="274639"/>
            <a:ext cx="10854214" cy="1143000"/>
          </a:xfrm>
          <a:prstGeom prst="rect">
            <a:avLst/>
          </a:prstGeom>
        </p:spPr>
        <p:txBody>
          <a:bodyPr vert="horz" lIns="116412" tIns="58206" rIns="116412" bIns="582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012" y="1600201"/>
            <a:ext cx="10854214" cy="4525963"/>
          </a:xfrm>
          <a:prstGeom prst="rect">
            <a:avLst/>
          </a:prstGeom>
        </p:spPr>
        <p:txBody>
          <a:bodyPr vert="horz" lIns="116412" tIns="58206" rIns="116412" bIns="582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012" y="6356352"/>
            <a:ext cx="2814056" cy="365125"/>
          </a:xfrm>
          <a:prstGeom prst="rect">
            <a:avLst/>
          </a:prstGeom>
        </p:spPr>
        <p:txBody>
          <a:bodyPr vert="horz" lIns="116412" tIns="58206" rIns="116412" bIns="58206" rtlCol="0" anchor="ctr"/>
          <a:lstStyle>
            <a:lvl1pPr algn="l">
              <a:defRPr sz="1400"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27/04/17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0582" y="6356352"/>
            <a:ext cx="3819075" cy="365125"/>
          </a:xfrm>
          <a:prstGeom prst="rect">
            <a:avLst/>
          </a:prstGeom>
        </p:spPr>
        <p:txBody>
          <a:bodyPr vert="horz" lIns="116412" tIns="58206" rIns="116412" bIns="58206" rtlCol="0" anchor="ctr"/>
          <a:lstStyle>
            <a:lvl1pPr algn="ctr">
              <a:defRPr sz="1500">
                <a:solidFill>
                  <a:srgbClr val="59595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3170" y="6356352"/>
            <a:ext cx="2814056" cy="365125"/>
          </a:xfrm>
          <a:prstGeom prst="rect">
            <a:avLst/>
          </a:prstGeom>
        </p:spPr>
        <p:txBody>
          <a:bodyPr vert="horz" lIns="116412" tIns="58206" rIns="116412" bIns="58206" rtlCol="0" anchor="ctr"/>
          <a:lstStyle>
            <a:lvl1pPr algn="r">
              <a:defRPr sz="1400"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01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hf hdr="0" ftr="0"/>
  <p:txStyles>
    <p:titleStyle>
      <a:lvl1pPr algn="ctr" defTabSz="582061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6546" indent="-436546" algn="l" defTabSz="582061" rtl="0" eaLnBrk="1" latinLnBrk="0" hangingPunct="1">
        <a:spcBef>
          <a:spcPct val="20000"/>
        </a:spcBef>
        <a:buFont typeface="Arial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5850" indent="-363788" algn="l" defTabSz="582061" rtl="0" eaLnBrk="1" latinLnBrk="0" hangingPunct="1">
        <a:spcBef>
          <a:spcPct val="20000"/>
        </a:spcBef>
        <a:buFont typeface="Arial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55153" indent="-291031" algn="l" defTabSz="582061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37215" indent="-291031" algn="l" defTabSz="582061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19276" indent="-291031" algn="l" defTabSz="582061" rtl="0" eaLnBrk="1" latinLnBrk="0" hangingPunct="1">
        <a:spcBef>
          <a:spcPct val="20000"/>
        </a:spcBef>
        <a:buFont typeface="Arial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1337" indent="-291031" algn="l" defTabSz="58206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83399" indent="-291031" algn="l" defTabSz="58206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65460" indent="-291031" algn="l" defTabSz="58206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47521" indent="-291031" algn="l" defTabSz="582061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2061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4123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46184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28245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0307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92368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74429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56491" algn="l" defTabSz="5820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f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3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693" y="1327958"/>
            <a:ext cx="10251202" cy="147002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4F81BD"/>
                </a:solidFill>
              </a:rPr>
              <a:t>HIC and Stave Test Systems and Procedures</a:t>
            </a:r>
            <a:endParaRPr lang="en-US" sz="4000" dirty="0">
              <a:solidFill>
                <a:srgbClr val="4F81B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330" y="3892498"/>
            <a:ext cx="8442167" cy="1988190"/>
          </a:xfrm>
        </p:spPr>
        <p:txBody>
          <a:bodyPr>
            <a:normAutofit/>
          </a:bodyPr>
          <a:lstStyle/>
          <a:p>
            <a:pPr>
              <a:spcBef>
                <a:spcPts val="1512"/>
              </a:spcBef>
            </a:pPr>
            <a:r>
              <a:rPr lang="en-US" sz="3200" dirty="0" smtClean="0">
                <a:solidFill>
                  <a:schemeClr val="accent1"/>
                </a:solidFill>
              </a:rPr>
              <a:t>ALICE ITS Upgrade </a:t>
            </a:r>
          </a:p>
          <a:p>
            <a:pPr>
              <a:spcBef>
                <a:spcPts val="1512"/>
              </a:spcBef>
            </a:pPr>
            <a:r>
              <a:rPr lang="en-US" sz="3200" dirty="0" smtClean="0">
                <a:solidFill>
                  <a:schemeClr val="accent1"/>
                </a:solidFill>
              </a:rPr>
              <a:t>Stave Production Readiness Review</a:t>
            </a:r>
          </a:p>
          <a:p>
            <a:pPr>
              <a:spcBef>
                <a:spcPts val="1512"/>
              </a:spcBef>
            </a:pPr>
            <a:r>
              <a:rPr lang="en-US" sz="2000" i="1" dirty="0" smtClean="0">
                <a:solidFill>
                  <a:schemeClr val="accent1"/>
                </a:solidFill>
              </a:rPr>
              <a:t>CERN, 27 April 2017</a:t>
            </a:r>
            <a:endParaRPr lang="en-US" sz="2000" i="1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616" y="2929404"/>
            <a:ext cx="2150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Markus </a:t>
            </a:r>
            <a:r>
              <a:rPr lang="en-US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Keil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- CERN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27/04/17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5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28647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HIC Qualification Test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8" y="1199809"/>
            <a:ext cx="106838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Purpose: 	This is the first test of the HIC after assembly. The purpose is an assessment of the HIC 	quality as well as a determination of the operating point</a:t>
            </a:r>
          </a:p>
          <a:p>
            <a:pPr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Time: 	4 </a:t>
            </a:r>
            <a:r>
              <a:rPr lang="en-US" sz="2000" dirty="0" err="1" smtClean="0">
                <a:solidFill>
                  <a:srgbClr val="4F81BD"/>
                </a:solidFill>
              </a:rPr>
              <a:t>hrs</a:t>
            </a:r>
            <a:r>
              <a:rPr lang="en-US" sz="2000" dirty="0" smtClean="0">
                <a:solidFill>
                  <a:srgbClr val="4F81BD"/>
                </a:solidFill>
              </a:rPr>
              <a:t> / HIC available, planned program needs &lt; 2 </a:t>
            </a:r>
            <a:r>
              <a:rPr lang="en-US" sz="2000" dirty="0" err="1" smtClean="0">
                <a:solidFill>
                  <a:srgbClr val="4F81BD"/>
                </a:solidFill>
              </a:rPr>
              <a:t>hrs</a:t>
            </a:r>
            <a:endParaRPr lang="en-US" sz="2000" dirty="0" smtClean="0">
              <a:solidFill>
                <a:srgbClr val="4F81BD"/>
              </a:solidFill>
            </a:endParaRPr>
          </a:p>
          <a:p>
            <a:pPr>
              <a:tabLst>
                <a:tab pos="1055688" algn="l"/>
              </a:tabLst>
            </a:pPr>
            <a:endParaRPr lang="en-US" sz="2000" dirty="0">
              <a:solidFill>
                <a:srgbClr val="4F81BD"/>
              </a:solidFill>
            </a:endParaRPr>
          </a:p>
          <a:p>
            <a:pPr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Procedure:</a:t>
            </a:r>
          </a:p>
          <a:p>
            <a:pPr marL="457200" indent="-457200">
              <a:buAutoNum type="arabicParenR"/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Powering test: measure supply currents and I-V-curve on substrate bias</a:t>
            </a:r>
          </a:p>
          <a:p>
            <a:pPr marL="457200" indent="-457200">
              <a:buAutoNum type="arabicParenR"/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Test of control communication</a:t>
            </a:r>
          </a:p>
          <a:p>
            <a:pPr marL="457200" indent="-457200">
              <a:buAutoNum type="arabicParenR"/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Test of readout with digital injections</a:t>
            </a:r>
            <a:endParaRPr lang="en-US" sz="2000" dirty="0">
              <a:solidFill>
                <a:srgbClr val="4F81BD"/>
              </a:solidFill>
            </a:endParaRPr>
          </a:p>
          <a:p>
            <a:pPr marL="1039261" lvl="1" indent="-457200">
              <a:buFont typeface="Arial" charset="0"/>
              <a:buChar char="•"/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Vary DTU parameters to determine optimal settings</a:t>
            </a:r>
          </a:p>
          <a:p>
            <a:pPr marL="1039261" lvl="1" indent="-457200">
              <a:buFont typeface="Arial" charset="0"/>
              <a:buChar char="•"/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Repeat for upper and lower corners of digital supply </a:t>
            </a:r>
          </a:p>
          <a:p>
            <a:pPr marL="457200" indent="-457200">
              <a:buFont typeface="+mj-lt"/>
              <a:buAutoNum type="arabicParenR"/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Threshold tuning; </a:t>
            </a:r>
            <a:r>
              <a:rPr lang="en-US" sz="2000" dirty="0" err="1" smtClean="0">
                <a:solidFill>
                  <a:srgbClr val="4F81BD"/>
                </a:solidFill>
              </a:rPr>
              <a:t>equalise</a:t>
            </a:r>
            <a:r>
              <a:rPr lang="en-US" sz="2000" dirty="0" smtClean="0">
                <a:solidFill>
                  <a:srgbClr val="4F81BD"/>
                </a:solidFill>
              </a:rPr>
              <a:t> chip thresholds</a:t>
            </a:r>
          </a:p>
          <a:p>
            <a:pPr marL="457200" indent="-457200">
              <a:buFont typeface="+mj-lt"/>
              <a:buAutoNum type="arabicParenR"/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Threshold scan over full HIC</a:t>
            </a:r>
          </a:p>
          <a:p>
            <a:pPr marL="457200" indent="-457200">
              <a:buFont typeface="+mj-lt"/>
              <a:buAutoNum type="arabicParenR"/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Measure noise occupancy and determine noise mask</a:t>
            </a:r>
          </a:p>
          <a:p>
            <a:pPr marL="457200" indent="-457200">
              <a:buAutoNum type="arabicParenR"/>
              <a:tabLst>
                <a:tab pos="1055688" algn="l"/>
              </a:tabLst>
            </a:pP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10</a:t>
            </a:fld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7389340" y="4374291"/>
            <a:ext cx="333632" cy="77847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31871" y="4444882"/>
            <a:ext cx="29051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With and without reverse 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substrate bias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83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55105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HIC Qualification Test </a:t>
            </a:r>
            <a:r>
              <a:rPr lang="mr-IN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–</a:t>
            </a:r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 Setup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7" y="1199809"/>
            <a:ext cx="40360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Setup basically identical to currently used prototype setup with two modifications: </a:t>
            </a:r>
          </a:p>
          <a:p>
            <a:pPr>
              <a:tabLst>
                <a:tab pos="1055688" algn="l"/>
              </a:tabLst>
            </a:pPr>
            <a:endParaRPr lang="en-US" sz="2000" dirty="0">
              <a:solidFill>
                <a:srgbClr val="4F81BD"/>
              </a:solidFill>
            </a:endParaRPr>
          </a:p>
          <a:p>
            <a:pPr marL="342900" indent="-342900">
              <a:buFont typeface="Arial" charset="0"/>
              <a:buChar char="•"/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HIC placed in light-tight, ventilated box</a:t>
            </a:r>
          </a:p>
          <a:p>
            <a:pPr marL="342900" indent="-342900">
              <a:buFont typeface="Arial" charset="0"/>
              <a:buChar char="•"/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Powering is done with power board, which allows automatic setting of voltages and reading of currents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(prototypes tested, final version expected end of May) 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967" y="751219"/>
            <a:ext cx="5963120" cy="600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3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2395720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Endurance Test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7" y="1199809"/>
            <a:ext cx="1109541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Purpose: Exercise the HICs for an extended period of time and exclude infant mortality</a:t>
            </a:r>
          </a:p>
          <a:p>
            <a:endParaRPr lang="en-US" sz="2000" dirty="0">
              <a:solidFill>
                <a:srgbClr val="4F81BD"/>
              </a:solidFill>
            </a:endParaRPr>
          </a:p>
          <a:p>
            <a:r>
              <a:rPr lang="en-US" sz="2000" dirty="0" smtClean="0">
                <a:solidFill>
                  <a:srgbClr val="4F81BD"/>
                </a:solidFill>
              </a:rPr>
              <a:t>Procedure: </a:t>
            </a:r>
          </a:p>
          <a:p>
            <a:endParaRPr lang="en-US" sz="2000" dirty="0">
              <a:solidFill>
                <a:srgbClr val="4F81BD"/>
              </a:solidFill>
            </a:endParaRPr>
          </a:p>
          <a:p>
            <a:pPr marL="457200" indent="-457200">
              <a:buAutoNum type="arabicParenR"/>
            </a:pPr>
            <a:r>
              <a:rPr lang="en-US" sz="2000" dirty="0" smtClean="0">
                <a:solidFill>
                  <a:srgbClr val="4F81BD"/>
                </a:solidFill>
              </a:rPr>
              <a:t>Operate 10 HICs at a time for 7 days, including power cycling, configuration, triggering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(10 modules correspond to one week of production / site)</a:t>
            </a:r>
          </a:p>
          <a:p>
            <a:pPr marL="457200" indent="-457200">
              <a:buAutoNum type="arabicParenR"/>
            </a:pPr>
            <a:r>
              <a:rPr lang="en-US" sz="2000" dirty="0" smtClean="0">
                <a:solidFill>
                  <a:srgbClr val="4F81BD"/>
                </a:solidFill>
              </a:rPr>
              <a:t>Monitor supply currents during test</a:t>
            </a:r>
          </a:p>
          <a:p>
            <a:pPr marL="457200" indent="-457200">
              <a:buAutoNum type="arabicParenR"/>
            </a:pPr>
            <a:r>
              <a:rPr lang="en-US" sz="2000" dirty="0" smtClean="0">
                <a:solidFill>
                  <a:srgbClr val="4F81BD"/>
                </a:solidFill>
              </a:rPr>
              <a:t>At the end of test: perform digital and threshold scan and compare results with HIC qualification 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3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66029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Endurance Test </a:t>
            </a:r>
            <a:r>
              <a:rPr lang="mr-IN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–</a:t>
            </a:r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 Setup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8" y="1199809"/>
            <a:ext cx="6272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Changes with respect to HIC qualification setup: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Setup holds five modules in parallel (2 setups per site)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Adapter needs to accommodate 10 control interfaces with duplicate module / chip IDs</a:t>
            </a:r>
          </a:p>
          <a:p>
            <a:r>
              <a:rPr lang="en-US" sz="2000" dirty="0" smtClean="0">
                <a:solidFill>
                  <a:srgbClr val="4F81BD"/>
                </a:solidFill>
              </a:rPr>
              <a:t>Adapter and setup designed, produced and currently under 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754" y="1630435"/>
            <a:ext cx="4864472" cy="4518773"/>
          </a:xfrm>
          <a:prstGeom prst="rect">
            <a:avLst/>
          </a:prstGeom>
        </p:spPr>
      </p:pic>
      <p:pic>
        <p:nvPicPr>
          <p:cNvPr id="7" name="Picture 6" descr="IMG_20170414_16191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728" y="3379600"/>
            <a:ext cx="4250602" cy="264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0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2392193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Reception Test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7" y="1199809"/>
            <a:ext cx="869712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Purpose: Exclude transport damage after shipping from HIC to stave assembly site</a:t>
            </a:r>
          </a:p>
          <a:p>
            <a:endParaRPr lang="en-US" sz="2000" dirty="0">
              <a:solidFill>
                <a:srgbClr val="4F81BD"/>
              </a:solidFill>
            </a:endParaRPr>
          </a:p>
          <a:p>
            <a:r>
              <a:rPr lang="en-US" sz="2000" dirty="0" smtClean="0">
                <a:solidFill>
                  <a:srgbClr val="4F81BD"/>
                </a:solidFill>
              </a:rPr>
              <a:t>Procedure:</a:t>
            </a:r>
          </a:p>
          <a:p>
            <a:r>
              <a:rPr lang="en-US" sz="2000" dirty="0" smtClean="0">
                <a:solidFill>
                  <a:srgbClr val="4F81BD"/>
                </a:solidFill>
              </a:rPr>
              <a:t>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olidFill>
                  <a:srgbClr val="4F81BD"/>
                </a:solidFill>
              </a:rPr>
              <a:t>Powering test: measure supply currents and current on substrate bias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olidFill>
                  <a:srgbClr val="4F81BD"/>
                </a:solidFill>
              </a:rPr>
              <a:t>Test of control communication with register </a:t>
            </a:r>
            <a:r>
              <a:rPr lang="en-US" sz="2000" dirty="0" err="1" smtClean="0">
                <a:solidFill>
                  <a:srgbClr val="4F81BD"/>
                </a:solidFill>
              </a:rPr>
              <a:t>readback</a:t>
            </a:r>
            <a:r>
              <a:rPr lang="en-US" sz="2000" dirty="0" smtClean="0">
                <a:solidFill>
                  <a:srgbClr val="4F81BD"/>
                </a:solidFill>
              </a:rPr>
              <a:t> test (FIFO test)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 smtClean="0">
                <a:solidFill>
                  <a:srgbClr val="4F81BD"/>
                </a:solidFill>
              </a:rPr>
              <a:t>Test of data readout with digital injections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>
              <a:solidFill>
                <a:srgbClr val="4F81BD"/>
              </a:solidFill>
            </a:endParaRPr>
          </a:p>
          <a:p>
            <a:pPr marL="457200" indent="-457200">
              <a:buFont typeface="+mj-lt"/>
              <a:buAutoNum type="arabicParenR"/>
            </a:pPr>
            <a:endParaRPr lang="en-US" sz="2000" dirty="0" smtClean="0">
              <a:solidFill>
                <a:srgbClr val="4F81BD"/>
              </a:solidFill>
            </a:endParaRPr>
          </a:p>
          <a:p>
            <a:r>
              <a:rPr lang="en-US" sz="2000" dirty="0" smtClean="0">
                <a:solidFill>
                  <a:srgbClr val="4F81BD"/>
                </a:solidFill>
              </a:rPr>
              <a:t>Setup: identical to module qualification test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77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2207399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Powering Test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7" y="1199809"/>
            <a:ext cx="10706777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058863" algn="l"/>
              </a:tabLst>
            </a:pPr>
            <a:r>
              <a:rPr lang="en-US" sz="2000" dirty="0">
                <a:solidFill>
                  <a:srgbClr val="4F81BD"/>
                </a:solidFill>
              </a:rPr>
              <a:t>Purpose: </a:t>
            </a:r>
            <a:r>
              <a:rPr lang="en-US" sz="2000" dirty="0" smtClean="0">
                <a:solidFill>
                  <a:srgbClr val="4F81BD"/>
                </a:solidFill>
              </a:rPr>
              <a:t>	Exclude mechanical damage to the HIC during tab cutting and mounting on the stave. 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	The latter is to be done before glue curing, such that in case of damage the HIC can still 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	be removed.</a:t>
            </a:r>
            <a:endParaRPr lang="en-US" sz="2000" dirty="0">
              <a:solidFill>
                <a:srgbClr val="4F81BD"/>
              </a:solidFill>
            </a:endParaRPr>
          </a:p>
          <a:p>
            <a:endParaRPr lang="en-US" sz="2000" dirty="0">
              <a:solidFill>
                <a:srgbClr val="4F81BD"/>
              </a:solidFill>
            </a:endParaRPr>
          </a:p>
          <a:p>
            <a:r>
              <a:rPr lang="en-US" sz="2000" dirty="0">
                <a:solidFill>
                  <a:srgbClr val="4F81BD"/>
                </a:solidFill>
              </a:rPr>
              <a:t>Procedure:</a:t>
            </a:r>
          </a:p>
          <a:p>
            <a:r>
              <a:rPr lang="en-US" sz="2000" dirty="0">
                <a:solidFill>
                  <a:srgbClr val="4F81BD"/>
                </a:solidFill>
              </a:rPr>
              <a:t> </a:t>
            </a:r>
            <a:endParaRPr lang="en-US" sz="2000" dirty="0" smtClean="0">
              <a:solidFill>
                <a:srgbClr val="4F81BD"/>
              </a:solidFill>
            </a:endParaRPr>
          </a:p>
          <a:p>
            <a:r>
              <a:rPr lang="en-US" sz="2000" dirty="0" smtClean="0">
                <a:solidFill>
                  <a:srgbClr val="4F81BD"/>
                </a:solidFill>
              </a:rPr>
              <a:t>At this point (after the tab cutting) control and data lines are not accessible; the procedure therefore 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consists in a mere powering test:</a:t>
            </a:r>
          </a:p>
          <a:p>
            <a:endParaRPr lang="en-US" sz="2000" dirty="0">
              <a:solidFill>
                <a:srgbClr val="4F81BD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dirty="0">
                <a:solidFill>
                  <a:srgbClr val="4F81BD"/>
                </a:solidFill>
              </a:rPr>
              <a:t>Powering test: measure supply currents and </a:t>
            </a:r>
            <a:r>
              <a:rPr lang="en-US" sz="2000" dirty="0" smtClean="0">
                <a:solidFill>
                  <a:srgbClr val="4F81BD"/>
                </a:solidFill>
              </a:rPr>
              <a:t>I-V-curve </a:t>
            </a:r>
            <a:r>
              <a:rPr lang="en-US" sz="2000" dirty="0">
                <a:solidFill>
                  <a:srgbClr val="4F81BD"/>
                </a:solidFill>
              </a:rPr>
              <a:t>on substrate bias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>
              <a:solidFill>
                <a:srgbClr val="4F81BD"/>
              </a:solidFill>
            </a:endParaRPr>
          </a:p>
          <a:p>
            <a:pPr marL="457200" indent="-457200">
              <a:buFont typeface="+mj-lt"/>
              <a:buAutoNum type="arabicParenR"/>
            </a:pPr>
            <a:endParaRPr lang="en-US" sz="2000" dirty="0">
              <a:solidFill>
                <a:srgbClr val="4F81BD"/>
              </a:solidFill>
            </a:endParaRPr>
          </a:p>
          <a:p>
            <a:r>
              <a:rPr lang="en-US" sz="2000" dirty="0">
                <a:solidFill>
                  <a:srgbClr val="4F81BD"/>
                </a:solidFill>
              </a:rPr>
              <a:t>Setup: </a:t>
            </a:r>
            <a:r>
              <a:rPr lang="en-US" sz="2000" dirty="0" smtClean="0">
                <a:solidFill>
                  <a:srgbClr val="4F81BD"/>
                </a:solidFill>
              </a:rPr>
              <a:t>power adapter contacting the cross cables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3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231614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Half-Stave Test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7" y="1199809"/>
            <a:ext cx="821000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058863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Purpose: 	Verify functionality of modules after half-stave assembly</a:t>
            </a:r>
          </a:p>
          <a:p>
            <a:pPr>
              <a:tabLst>
                <a:tab pos="1058863" algn="l"/>
              </a:tabLst>
            </a:pPr>
            <a:r>
              <a:rPr lang="en-US" sz="2000" dirty="0">
                <a:solidFill>
                  <a:srgbClr val="4F81BD"/>
                </a:solidFill>
              </a:rPr>
              <a:t>	</a:t>
            </a:r>
            <a:r>
              <a:rPr lang="en-US" sz="2000" dirty="0" err="1" smtClean="0">
                <a:solidFill>
                  <a:srgbClr val="4F81BD"/>
                </a:solidFill>
              </a:rPr>
              <a:t>Characterise</a:t>
            </a:r>
            <a:r>
              <a:rPr lang="en-US" sz="2000" dirty="0" smtClean="0">
                <a:solidFill>
                  <a:srgbClr val="4F81BD"/>
                </a:solidFill>
              </a:rPr>
              <a:t> modules in close-to-final environment</a:t>
            </a:r>
          </a:p>
          <a:p>
            <a:pPr>
              <a:tabLst>
                <a:tab pos="1058863" algn="l"/>
              </a:tabLst>
            </a:pPr>
            <a:endParaRPr lang="en-US" sz="2000" dirty="0">
              <a:solidFill>
                <a:srgbClr val="4F81BD"/>
              </a:solidFill>
            </a:endParaRPr>
          </a:p>
          <a:p>
            <a:pPr>
              <a:tabLst>
                <a:tab pos="1058863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Procedure:</a:t>
            </a:r>
          </a:p>
          <a:p>
            <a:pPr>
              <a:tabLst>
                <a:tab pos="1058863" algn="l"/>
              </a:tabLst>
            </a:pPr>
            <a:endParaRPr lang="en-US" sz="2000" dirty="0">
              <a:solidFill>
                <a:srgbClr val="4F81BD"/>
              </a:solidFill>
            </a:endParaRPr>
          </a:p>
          <a:p>
            <a:pPr marL="457200" indent="-457200">
              <a:buFont typeface="+mj-lt"/>
              <a:buAutoNum type="arabicParenR"/>
              <a:tabLst>
                <a:tab pos="1058863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Powering test on all modules: measure supply and substrate bias current</a:t>
            </a:r>
          </a:p>
          <a:p>
            <a:pPr marL="457200" indent="-457200">
              <a:buFont typeface="+mj-lt"/>
              <a:buAutoNum type="arabicParenR"/>
              <a:tabLst>
                <a:tab pos="1058863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Test of control communication with FIFO test</a:t>
            </a:r>
          </a:p>
          <a:p>
            <a:pPr marL="457200" indent="-457200">
              <a:buFont typeface="+mj-lt"/>
              <a:buAutoNum type="arabicParenR"/>
              <a:tabLst>
                <a:tab pos="1058863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Test of data readout with digital injections</a:t>
            </a:r>
          </a:p>
          <a:p>
            <a:pPr marL="457200" indent="-457200">
              <a:buFont typeface="+mj-lt"/>
              <a:buAutoNum type="arabicParenR"/>
              <a:tabLst>
                <a:tab pos="1058863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Threshold scan with and without reverse substrate bias</a:t>
            </a:r>
          </a:p>
          <a:p>
            <a:pPr marL="457200" indent="-457200">
              <a:buFont typeface="+mj-lt"/>
              <a:buAutoNum type="arabicParenR"/>
              <a:tabLst>
                <a:tab pos="1058863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Noise occupancy measurement with and without reverse substrate bias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16</a:t>
            </a:fld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7500551" y="3101546"/>
            <a:ext cx="333632" cy="48191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43082" y="3027406"/>
            <a:ext cx="3392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Repeat for upper and lower 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corner of digital supply voltage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708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58072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Half-Stave Test </a:t>
            </a:r>
            <a:r>
              <a:rPr lang="mr-IN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–</a:t>
            </a:r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 Setup 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7" y="1199809"/>
            <a:ext cx="6173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8863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Changes with respect to HIC qualification setup:</a:t>
            </a:r>
          </a:p>
          <a:p>
            <a:pPr marL="342900" indent="-342900">
              <a:buFont typeface="Arial" charset="0"/>
              <a:buChar char="•"/>
              <a:tabLst>
                <a:tab pos="1058863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Each module is powered through a power adaptor. The connection between the power adaptors and the power board is done through the “real” powering chain of power bus and filter board (photo)</a:t>
            </a:r>
          </a:p>
          <a:p>
            <a:pPr marL="342900" indent="-342900">
              <a:buFont typeface="Arial" charset="0"/>
              <a:buChar char="•"/>
              <a:tabLst>
                <a:tab pos="1058863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To read the 7 modules of a HS two MOSAICs and a special adapter are needed. (photo below).</a:t>
            </a:r>
          </a:p>
          <a:p>
            <a:pPr marL="342900" indent="-342900">
              <a:buFont typeface="Arial" charset="0"/>
              <a:buChar char="•"/>
              <a:tabLst>
                <a:tab pos="1058863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The HS is cooled during the test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17</a:t>
            </a:fld>
            <a:endParaRPr lang="en-US"/>
          </a:p>
        </p:txBody>
      </p:sp>
      <p:pic>
        <p:nvPicPr>
          <p:cNvPr id="8" name="Immagin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8911" y="835021"/>
            <a:ext cx="3752170" cy="5438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325" y="4238368"/>
            <a:ext cx="4736020" cy="203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659" y="1739902"/>
            <a:ext cx="8686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4F81BD"/>
                </a:solidFill>
              </a:rPr>
              <a:t>OUTLINE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>
                    <a:alpha val="40000"/>
                  </a:srgbClr>
                </a:solidFill>
              </a:rPr>
              <a:t>Test Procedure		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>
                    <a:alpha val="40000"/>
                  </a:srgbClr>
                </a:solidFill>
              </a:rPr>
              <a:t>Test Setups </a:t>
            </a:r>
            <a:r>
              <a:rPr lang="mr-IN" sz="2000" dirty="0" smtClean="0">
                <a:solidFill>
                  <a:srgbClr val="4F81BD">
                    <a:alpha val="40000"/>
                  </a:srgbClr>
                </a:solidFill>
              </a:rPr>
              <a:t>–</a:t>
            </a:r>
            <a:r>
              <a:rPr lang="en-US" sz="2000" dirty="0" smtClean="0">
                <a:solidFill>
                  <a:srgbClr val="4F81BD">
                    <a:alpha val="40000"/>
                  </a:srgbClr>
                </a:solidFill>
              </a:rPr>
              <a:t> Basic Components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>
                    <a:alpha val="40000"/>
                  </a:srgbClr>
                </a:solidFill>
              </a:rPr>
              <a:t>Test Stages and Setups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/>
                </a:solidFill>
              </a:rPr>
              <a:t>Software Architecture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3012" y="6356352"/>
            <a:ext cx="2814056" cy="365125"/>
          </a:xfrm>
        </p:spPr>
        <p:txBody>
          <a:bodyPr/>
          <a:lstStyle/>
          <a:p>
            <a:r>
              <a:rPr lang="en-US" smtClean="0"/>
              <a:t>27/04/17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3170" y="6356352"/>
            <a:ext cx="2814056" cy="365125"/>
          </a:xfrm>
        </p:spPr>
        <p:txBody>
          <a:bodyPr/>
          <a:lstStyle/>
          <a:p>
            <a:fld id="{B7F62631-D247-0E44-B808-5D23CBBA66F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42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46011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Software Architecture 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7" y="1199809"/>
            <a:ext cx="108075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Only user interface is a single GUI, which loads the necessary libraries to connect to the hardware and 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the database</a:t>
            </a:r>
          </a:p>
          <a:p>
            <a:endParaRPr lang="en-US" sz="2000" dirty="0">
              <a:solidFill>
                <a:srgbClr val="4F81BD"/>
              </a:solidFill>
            </a:endParaRPr>
          </a:p>
          <a:p>
            <a:endParaRPr lang="en-US" sz="2000" dirty="0" smtClean="0">
              <a:solidFill>
                <a:srgbClr val="4F81BD"/>
              </a:solidFill>
            </a:endParaRPr>
          </a:p>
          <a:p>
            <a:endParaRPr lang="en-US" sz="2000" dirty="0">
              <a:solidFill>
                <a:srgbClr val="4F81BD"/>
              </a:solidFill>
            </a:endParaRPr>
          </a:p>
          <a:p>
            <a:endParaRPr lang="en-US" sz="2000" dirty="0" smtClean="0">
              <a:solidFill>
                <a:srgbClr val="4F81BD"/>
              </a:solidFill>
            </a:endParaRPr>
          </a:p>
          <a:p>
            <a:endParaRPr lang="en-US" sz="2000" dirty="0">
              <a:solidFill>
                <a:srgbClr val="4F81BD"/>
              </a:solidFill>
            </a:endParaRPr>
          </a:p>
          <a:p>
            <a:endParaRPr lang="en-US" sz="2000" dirty="0" smtClean="0">
              <a:solidFill>
                <a:srgbClr val="4F81BD"/>
              </a:solidFill>
            </a:endParaRPr>
          </a:p>
          <a:p>
            <a:endParaRPr lang="en-US" sz="2000" dirty="0">
              <a:solidFill>
                <a:srgbClr val="4F81BD"/>
              </a:solidFill>
            </a:endParaRPr>
          </a:p>
          <a:p>
            <a:endParaRPr lang="en-US" sz="2000" dirty="0" smtClean="0">
              <a:solidFill>
                <a:srgbClr val="4F81BD"/>
              </a:solidFill>
            </a:endParaRPr>
          </a:p>
          <a:p>
            <a:endParaRPr lang="en-US" sz="2000" dirty="0">
              <a:solidFill>
                <a:srgbClr val="4F81BD"/>
              </a:solidFill>
            </a:endParaRPr>
          </a:p>
          <a:p>
            <a:endParaRPr lang="en-US" sz="2000" dirty="0" smtClean="0">
              <a:solidFill>
                <a:srgbClr val="4F81BD"/>
              </a:solidFill>
            </a:endParaRPr>
          </a:p>
          <a:p>
            <a:endParaRPr lang="en-US" sz="2000" dirty="0">
              <a:solidFill>
                <a:srgbClr val="4F81BD"/>
              </a:solidFill>
            </a:endParaRPr>
          </a:p>
          <a:p>
            <a:endParaRPr lang="en-US" sz="2000" dirty="0" smtClean="0">
              <a:solidFill>
                <a:srgbClr val="4F81BD"/>
              </a:solidFill>
            </a:endParaRPr>
          </a:p>
          <a:p>
            <a:r>
              <a:rPr lang="en-US" sz="2000" dirty="0" smtClean="0">
                <a:solidFill>
                  <a:srgbClr val="4F81BD"/>
                </a:solidFill>
              </a:rPr>
              <a:t>The scan routines are the same as currently used for </a:t>
            </a:r>
            <a:r>
              <a:rPr lang="en-US" sz="2000" dirty="0" err="1" smtClean="0">
                <a:solidFill>
                  <a:srgbClr val="4F81BD"/>
                </a:solidFill>
              </a:rPr>
              <a:t>characterisation</a:t>
            </a:r>
            <a:r>
              <a:rPr lang="en-US" sz="2000" dirty="0" smtClean="0">
                <a:solidFill>
                  <a:srgbClr val="4F81BD"/>
                </a:solidFill>
              </a:rPr>
              <a:t>; power board driver and database interface have been developed and tested standalone, integration into GUI is ongoing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19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102444" y="1948126"/>
            <a:ext cx="1680520" cy="7043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GUI</a:t>
            </a:r>
            <a:endParaRPr lang="en-US" dirty="0"/>
          </a:p>
        </p:txBody>
      </p:sp>
      <p:cxnSp>
        <p:nvCxnSpPr>
          <p:cNvPr id="8" name="Elbow Connector 7"/>
          <p:cNvCxnSpPr>
            <a:stCxn id="6" idx="2"/>
            <a:endCxn id="9" idx="0"/>
          </p:cNvCxnSpPr>
          <p:nvPr/>
        </p:nvCxnSpPr>
        <p:spPr>
          <a:xfrm rot="5400000">
            <a:off x="2976601" y="1467590"/>
            <a:ext cx="781232" cy="315097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790832" y="3433693"/>
            <a:ext cx="2001795" cy="11368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Alpide</a:t>
            </a:r>
            <a:endParaRPr lang="en-US" dirty="0"/>
          </a:p>
          <a:p>
            <a:pPr algn="ctr"/>
            <a:r>
              <a:rPr lang="en-US" dirty="0" smtClean="0"/>
              <a:t>Driver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293077" y="3458407"/>
            <a:ext cx="2001795" cy="11368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MOSAIC</a:t>
            </a:r>
            <a:endParaRPr lang="en-US" dirty="0"/>
          </a:p>
          <a:p>
            <a:pPr algn="ctr"/>
            <a:r>
              <a:rPr lang="en-US" dirty="0" smtClean="0"/>
              <a:t>Driver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885934" y="3469282"/>
            <a:ext cx="2001795" cy="11368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Board</a:t>
            </a:r>
            <a:endParaRPr lang="en-US" dirty="0"/>
          </a:p>
          <a:p>
            <a:pPr algn="ctr"/>
            <a:r>
              <a:rPr lang="en-US" dirty="0" smtClean="0"/>
              <a:t>Driver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8339176" y="3469282"/>
            <a:ext cx="2001795" cy="11368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Database</a:t>
            </a:r>
            <a:endParaRPr lang="en-US" dirty="0"/>
          </a:p>
          <a:p>
            <a:pPr algn="ctr"/>
            <a:r>
              <a:rPr lang="en-US" dirty="0" smtClean="0"/>
              <a:t>Interface</a:t>
            </a:r>
            <a:endParaRPr lang="en-US" dirty="0"/>
          </a:p>
        </p:txBody>
      </p:sp>
      <p:cxnSp>
        <p:nvCxnSpPr>
          <p:cNvPr id="16" name="Elbow Connector 15"/>
          <p:cNvCxnSpPr>
            <a:stCxn id="6" idx="2"/>
            <a:endCxn id="10" idx="0"/>
          </p:cNvCxnSpPr>
          <p:nvPr/>
        </p:nvCxnSpPr>
        <p:spPr>
          <a:xfrm rot="5400000">
            <a:off x="4215367" y="2731070"/>
            <a:ext cx="805946" cy="64872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6" idx="2"/>
            <a:endCxn id="11" idx="0"/>
          </p:cNvCxnSpPr>
          <p:nvPr/>
        </p:nvCxnSpPr>
        <p:spPr>
          <a:xfrm rot="16200000" flipH="1">
            <a:off x="5506358" y="2088807"/>
            <a:ext cx="816821" cy="194412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6" idx="2"/>
            <a:endCxn id="12" idx="0"/>
          </p:cNvCxnSpPr>
          <p:nvPr/>
        </p:nvCxnSpPr>
        <p:spPr>
          <a:xfrm rot="16200000" flipH="1">
            <a:off x="6732979" y="862186"/>
            <a:ext cx="816821" cy="439737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50617" y="2829695"/>
            <a:ext cx="5246994" cy="2270678"/>
          </a:xfrm>
          <a:prstGeom prst="rect">
            <a:avLst/>
          </a:prstGeom>
          <a:noFill/>
          <a:ln w="317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4842" y="4731040"/>
            <a:ext cx="399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Currently used </a:t>
            </a:r>
            <a:r>
              <a:rPr lang="en-US" sz="1800" dirty="0" err="1" smtClean="0"/>
              <a:t>characterisation</a:t>
            </a:r>
            <a:r>
              <a:rPr lang="en-US" sz="1800" dirty="0" smtClean="0"/>
              <a:t> software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323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033266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Executive Summary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8" y="1199809"/>
            <a:ext cx="106838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The test strategy for the ITS HICs and envisages several testing steps, in order to guarantee the best possible quality of the produced staves. </a:t>
            </a:r>
          </a:p>
          <a:p>
            <a:pPr>
              <a:tabLst>
                <a:tab pos="1055688" algn="l"/>
              </a:tabLst>
            </a:pPr>
            <a:r>
              <a:rPr lang="en-US" sz="2000" dirty="0">
                <a:solidFill>
                  <a:srgbClr val="4F81BD"/>
                </a:solidFill>
              </a:rPr>
              <a:t/>
            </a:r>
            <a:br>
              <a:rPr lang="en-US" sz="2000" dirty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Baseline procedures for all testing steps have been devised, based on the experience with prototype and pre-production HICs; the necessary setups have been designed and prototypes for all crucial components have been produced. </a:t>
            </a:r>
          </a:p>
          <a:p>
            <a:pPr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After a final testing phase the production of the test setups will be started in the coming weeks. </a:t>
            </a:r>
          </a:p>
          <a:p>
            <a:pPr>
              <a:tabLst>
                <a:tab pos="1055688" algn="l"/>
              </a:tabLst>
            </a:pPr>
            <a:endParaRPr lang="en-US" sz="2000" dirty="0">
              <a:solidFill>
                <a:srgbClr val="4F81BD"/>
              </a:solidFill>
            </a:endParaRPr>
          </a:p>
          <a:p>
            <a:pPr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A GUI has been designed to allow comfortable testing for the operator. The GUI is based on the currently used </a:t>
            </a:r>
            <a:r>
              <a:rPr lang="en-US" sz="2000" dirty="0" err="1" smtClean="0">
                <a:solidFill>
                  <a:srgbClr val="4F81BD"/>
                </a:solidFill>
              </a:rPr>
              <a:t>characterisation</a:t>
            </a:r>
            <a:r>
              <a:rPr lang="en-US" sz="2000" dirty="0" smtClean="0">
                <a:solidFill>
                  <a:srgbClr val="4F81BD"/>
                </a:solidFill>
              </a:rPr>
              <a:t> software. Additional components for communication with the power boards and the production database have been developed. The final integration of the GUI is ongoing. </a:t>
            </a:r>
          </a:p>
          <a:p>
            <a:pPr marL="457200" indent="-457200">
              <a:buAutoNum type="arabicParenR"/>
              <a:tabLst>
                <a:tab pos="1055688" algn="l"/>
              </a:tabLst>
            </a:pP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8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2238626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Data Handling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7" y="1199809"/>
            <a:ext cx="814870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Data analysis and database interface are integrated into the GUI. 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Different levels of data storage are foreseen:</a:t>
            </a:r>
          </a:p>
          <a:p>
            <a:endParaRPr lang="en-US" sz="2000" dirty="0">
              <a:solidFill>
                <a:srgbClr val="4F81BD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Stored as value in database: single, numeric parameters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e.g.: currents, number of dead pixels, avg. threshold and noise per chip </a:t>
            </a:r>
            <a:r>
              <a:rPr lang="mr-IN" sz="2000" dirty="0" smtClean="0">
                <a:solidFill>
                  <a:srgbClr val="4F81BD"/>
                </a:solidFill>
              </a:rPr>
              <a:t>…</a:t>
            </a:r>
            <a:endParaRPr lang="en-US" sz="2000" dirty="0" smtClean="0">
              <a:solidFill>
                <a:srgbClr val="4F81BD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Stored as attachment in database: text files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e.g.: </a:t>
            </a:r>
            <a:r>
              <a:rPr lang="en-US" sz="2000" dirty="0" err="1" smtClean="0">
                <a:solidFill>
                  <a:srgbClr val="4F81BD"/>
                </a:solidFill>
              </a:rPr>
              <a:t>config</a:t>
            </a:r>
            <a:r>
              <a:rPr lang="en-US" sz="2000" dirty="0" smtClean="0">
                <a:solidFill>
                  <a:srgbClr val="4F81BD"/>
                </a:solidFill>
              </a:rPr>
              <a:t> files, list of dead pixels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4F81BD"/>
                </a:solidFill>
              </a:rPr>
              <a:t>Stored on </a:t>
            </a:r>
            <a:r>
              <a:rPr lang="en-US" sz="2000" dirty="0" err="1">
                <a:solidFill>
                  <a:srgbClr val="4F81BD"/>
                </a:solidFill>
              </a:rPr>
              <a:t>eos</a:t>
            </a:r>
            <a:r>
              <a:rPr lang="en-US" sz="2000" dirty="0">
                <a:solidFill>
                  <a:srgbClr val="4F81BD"/>
                </a:solidFill>
              </a:rPr>
              <a:t> with link in data base: processed, voluminous data</a:t>
            </a:r>
            <a:br>
              <a:rPr lang="en-US" sz="2000" dirty="0">
                <a:solidFill>
                  <a:srgbClr val="4F81BD"/>
                </a:solidFill>
              </a:rPr>
            </a:br>
            <a:r>
              <a:rPr lang="en-US" sz="2000" dirty="0">
                <a:solidFill>
                  <a:srgbClr val="4F81BD"/>
                </a:solidFill>
              </a:rPr>
              <a:t>Example: maps of thresholds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Not stored: raw data 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Example: histograms of hits vs charge in threshold scan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5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2884636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Component Status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7" y="1199809"/>
            <a:ext cx="109558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Support plate and power adaptor: 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Designed, prototypes produced and in use; production to be started as soon as first experience completed </a:t>
            </a:r>
          </a:p>
          <a:p>
            <a:endParaRPr lang="en-US" sz="2000" dirty="0">
              <a:solidFill>
                <a:srgbClr val="4F81BD"/>
              </a:solidFill>
            </a:endParaRPr>
          </a:p>
          <a:p>
            <a:r>
              <a:rPr lang="en-US" sz="2000" dirty="0" smtClean="0">
                <a:solidFill>
                  <a:srgbClr val="4F81BD"/>
                </a:solidFill>
              </a:rPr>
              <a:t>Adaptors for readout path: </a:t>
            </a:r>
          </a:p>
          <a:p>
            <a:r>
              <a:rPr lang="en-US" sz="2000" dirty="0" smtClean="0">
                <a:solidFill>
                  <a:srgbClr val="4F81BD"/>
                </a:solidFill>
              </a:rPr>
              <a:t>Adaptor for endurance test developed, prototype under test; adaptors for all other setups produced and already in use</a:t>
            </a:r>
          </a:p>
          <a:p>
            <a:endParaRPr lang="en-US" sz="2000" dirty="0">
              <a:solidFill>
                <a:srgbClr val="4F81BD"/>
              </a:solidFill>
            </a:endParaRPr>
          </a:p>
          <a:p>
            <a:r>
              <a:rPr lang="en-US" sz="2000" dirty="0" smtClean="0">
                <a:solidFill>
                  <a:srgbClr val="4F81BD"/>
                </a:solidFill>
              </a:rPr>
              <a:t>Mechanical setup:</a:t>
            </a:r>
          </a:p>
          <a:p>
            <a:r>
              <a:rPr lang="en-US" sz="2000" dirty="0" smtClean="0">
                <a:solidFill>
                  <a:srgbClr val="4F81BD"/>
                </a:solidFill>
              </a:rPr>
              <a:t>Designed, prototype under test</a:t>
            </a:r>
          </a:p>
          <a:p>
            <a:endParaRPr lang="en-US" sz="2000" dirty="0">
              <a:solidFill>
                <a:srgbClr val="4F81BD"/>
              </a:solidFill>
            </a:endParaRPr>
          </a:p>
          <a:p>
            <a:r>
              <a:rPr lang="en-US" sz="2000" dirty="0" smtClean="0">
                <a:solidFill>
                  <a:srgbClr val="4F81BD"/>
                </a:solidFill>
              </a:rPr>
              <a:t>Software: </a:t>
            </a:r>
          </a:p>
          <a:p>
            <a:r>
              <a:rPr lang="en-US" sz="2000" dirty="0" smtClean="0">
                <a:solidFill>
                  <a:srgbClr val="4F81BD"/>
                </a:solidFill>
              </a:rPr>
              <a:t>Core software is the one already in use for </a:t>
            </a:r>
            <a:r>
              <a:rPr lang="en-US" sz="2000" dirty="0" err="1" smtClean="0">
                <a:solidFill>
                  <a:srgbClr val="4F81BD"/>
                </a:solidFill>
              </a:rPr>
              <a:t>characterisation</a:t>
            </a:r>
            <a:r>
              <a:rPr lang="en-US" sz="2000" dirty="0" smtClean="0">
                <a:solidFill>
                  <a:srgbClr val="4F81BD"/>
                </a:solidFill>
              </a:rPr>
              <a:t>; standalone version of power board driver and database interface existing.</a:t>
            </a:r>
          </a:p>
          <a:p>
            <a:r>
              <a:rPr lang="en-US" sz="2000" dirty="0" smtClean="0">
                <a:solidFill>
                  <a:srgbClr val="4F81BD"/>
                </a:solidFill>
              </a:rPr>
              <a:t>First version of GUI existing and tested with integrated threshold scan, remaining integration ongoing</a:t>
            </a:r>
          </a:p>
          <a:p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8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2884636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Component Status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7" y="1199809"/>
            <a:ext cx="10955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MOSAIC readout cards: 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Available</a:t>
            </a:r>
          </a:p>
          <a:p>
            <a:endParaRPr lang="en-US" sz="2000" dirty="0">
              <a:solidFill>
                <a:srgbClr val="4F81BD"/>
              </a:solidFill>
            </a:endParaRPr>
          </a:p>
          <a:p>
            <a:r>
              <a:rPr lang="en-US" sz="2000" dirty="0" smtClean="0">
                <a:solidFill>
                  <a:srgbClr val="4F81BD"/>
                </a:solidFill>
              </a:rPr>
              <a:t>Power boards: </a:t>
            </a:r>
          </a:p>
          <a:p>
            <a:r>
              <a:rPr lang="en-US" sz="2000" dirty="0" smtClean="0">
                <a:solidFill>
                  <a:srgbClr val="4F81BD"/>
                </a:solidFill>
              </a:rPr>
              <a:t>Tests done with prototypes, final version expected to be available end of May</a:t>
            </a:r>
          </a:p>
          <a:p>
            <a:endParaRPr lang="en-US" sz="2000" dirty="0">
              <a:solidFill>
                <a:srgbClr val="4F81BD"/>
              </a:solidFill>
            </a:endParaRPr>
          </a:p>
          <a:p>
            <a:r>
              <a:rPr lang="en-US" sz="2000" dirty="0" smtClean="0">
                <a:solidFill>
                  <a:srgbClr val="4F81BD"/>
                </a:solidFill>
              </a:rPr>
              <a:t>“Off-the-shelf” components:</a:t>
            </a:r>
          </a:p>
          <a:p>
            <a:r>
              <a:rPr lang="en-US" sz="2000" dirty="0" smtClean="0">
                <a:solidFill>
                  <a:srgbClr val="4F81BD"/>
                </a:solidFill>
              </a:rPr>
              <a:t>Mostly identified, to be ordered in the coming weeks</a:t>
            </a:r>
          </a:p>
          <a:p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9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3033266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Executive Summary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8" y="1199809"/>
            <a:ext cx="106838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The test strategy for the ITS HICs and envisages several testing steps, in order to guarantee the best possible quality of the produced staves. </a:t>
            </a:r>
          </a:p>
          <a:p>
            <a:pPr>
              <a:tabLst>
                <a:tab pos="1055688" algn="l"/>
              </a:tabLst>
            </a:pPr>
            <a:r>
              <a:rPr lang="en-US" sz="2000" dirty="0">
                <a:solidFill>
                  <a:srgbClr val="4F81BD"/>
                </a:solidFill>
              </a:rPr>
              <a:t/>
            </a:r>
            <a:br>
              <a:rPr lang="en-US" sz="2000" dirty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Baseline procedures for all testing steps have been devised, based on the experience with prototype and pre-production HICs; the necessary setups have been designed and prototypes for all crucial components have been produced. </a:t>
            </a:r>
          </a:p>
          <a:p>
            <a:pPr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After a final testing phase the production of the test setups will be started in the coming weeks. </a:t>
            </a:r>
          </a:p>
          <a:p>
            <a:pPr>
              <a:tabLst>
                <a:tab pos="1055688" algn="l"/>
              </a:tabLst>
            </a:pPr>
            <a:endParaRPr lang="en-US" sz="2000" dirty="0">
              <a:solidFill>
                <a:srgbClr val="4F81BD"/>
              </a:solidFill>
            </a:endParaRPr>
          </a:p>
          <a:p>
            <a:pPr>
              <a:tabLst>
                <a:tab pos="1055688" algn="l"/>
              </a:tabLst>
            </a:pPr>
            <a:r>
              <a:rPr lang="en-US" sz="2000" dirty="0" smtClean="0">
                <a:solidFill>
                  <a:srgbClr val="4F81BD"/>
                </a:solidFill>
              </a:rPr>
              <a:t>A GUI has been designed to allow comfortable testing for the operator. The GUI is based on the currently used </a:t>
            </a:r>
            <a:r>
              <a:rPr lang="en-US" sz="2000" dirty="0" err="1" smtClean="0">
                <a:solidFill>
                  <a:srgbClr val="4F81BD"/>
                </a:solidFill>
              </a:rPr>
              <a:t>characterisation</a:t>
            </a:r>
            <a:r>
              <a:rPr lang="en-US" sz="2000" dirty="0" smtClean="0">
                <a:solidFill>
                  <a:srgbClr val="4F81BD"/>
                </a:solidFill>
              </a:rPr>
              <a:t> software. Additional components for communication with the power boards and the production database have been developed. The final integration of the GUI is ongoing. </a:t>
            </a:r>
          </a:p>
          <a:p>
            <a:pPr marL="457200" indent="-457200">
              <a:buAutoNum type="arabicParenR"/>
              <a:tabLst>
                <a:tab pos="1055688" algn="l"/>
              </a:tabLst>
            </a:pP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659" y="1739902"/>
            <a:ext cx="8686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4F81BD"/>
                </a:solidFill>
              </a:rPr>
              <a:t>OUTLINE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/>
                </a:solidFill>
              </a:rPr>
              <a:t>Test Procedure		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/>
                </a:solidFill>
              </a:rPr>
              <a:t>Test Setups </a:t>
            </a:r>
            <a:r>
              <a:rPr lang="mr-IN" sz="2000" dirty="0" smtClean="0">
                <a:solidFill>
                  <a:srgbClr val="4F81BD"/>
                </a:solidFill>
              </a:rPr>
              <a:t>–</a:t>
            </a:r>
            <a:r>
              <a:rPr lang="en-US" sz="2000" dirty="0" smtClean="0">
                <a:solidFill>
                  <a:srgbClr val="4F81BD"/>
                </a:solidFill>
              </a:rPr>
              <a:t> Basic Components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/>
                </a:solidFill>
              </a:rPr>
              <a:t>Test Stages and Setups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/>
                </a:solidFill>
              </a:rPr>
              <a:t>Software Architecture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3012" y="6356352"/>
            <a:ext cx="2814056" cy="365125"/>
          </a:xfrm>
        </p:spPr>
        <p:txBody>
          <a:bodyPr/>
          <a:lstStyle/>
          <a:p>
            <a:r>
              <a:rPr lang="en-US" smtClean="0"/>
              <a:t>27/04/17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3170" y="6356352"/>
            <a:ext cx="2814056" cy="365125"/>
          </a:xfrm>
        </p:spPr>
        <p:txBody>
          <a:bodyPr/>
          <a:lstStyle/>
          <a:p>
            <a:fld id="{B7F62631-D247-0E44-B808-5D23CBBA66F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5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4067780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Test Procedure </a:t>
            </a:r>
            <a:r>
              <a:rPr lang="mr-IN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–</a:t>
            </a:r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 Overview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279827" y="2347623"/>
            <a:ext cx="2345718" cy="9514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HIC Qualification Test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79827" y="3797649"/>
            <a:ext cx="2345718" cy="9514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Endurance Test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279827" y="911326"/>
            <a:ext cx="2345718" cy="95147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HIC Assembly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79827" y="5235318"/>
            <a:ext cx="2345718" cy="95147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Shipping to Stave Assembly Site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8" idx="2"/>
            <a:endCxn id="6" idx="0"/>
          </p:cNvCxnSpPr>
          <p:nvPr/>
        </p:nvCxnSpPr>
        <p:spPr>
          <a:xfrm>
            <a:off x="3452686" y="1862796"/>
            <a:ext cx="0" cy="4848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2"/>
            <a:endCxn id="7" idx="0"/>
          </p:cNvCxnSpPr>
          <p:nvPr/>
        </p:nvCxnSpPr>
        <p:spPr>
          <a:xfrm>
            <a:off x="3452686" y="3299093"/>
            <a:ext cx="0" cy="4985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  <a:endCxn id="9" idx="0"/>
          </p:cNvCxnSpPr>
          <p:nvPr/>
        </p:nvCxnSpPr>
        <p:spPr>
          <a:xfrm>
            <a:off x="3452686" y="4749119"/>
            <a:ext cx="0" cy="4861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6944543" y="2617057"/>
            <a:ext cx="2533135" cy="4472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Powering Test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944543" y="5235318"/>
            <a:ext cx="2533135" cy="49821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Completion of HS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201840" y="2266696"/>
            <a:ext cx="8241" cy="3529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0" idx="2"/>
          </p:cNvCxnSpPr>
          <p:nvPr/>
        </p:nvCxnSpPr>
        <p:spPr>
          <a:xfrm flipH="1">
            <a:off x="8201843" y="3064312"/>
            <a:ext cx="9268" cy="3832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23" idx="0"/>
          </p:cNvCxnSpPr>
          <p:nvPr/>
        </p:nvCxnSpPr>
        <p:spPr>
          <a:xfrm>
            <a:off x="8210082" y="4790816"/>
            <a:ext cx="1029" cy="4445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944545" y="897597"/>
            <a:ext cx="2533134" cy="4985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Reception Test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6944543" y="1795940"/>
            <a:ext cx="2533135" cy="47075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Tab Cutting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944543" y="3445816"/>
            <a:ext cx="2533135" cy="47075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Mounting on Stave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44543" y="4341155"/>
            <a:ext cx="2533135" cy="4472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Test Before Curing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6935272" y="6091659"/>
            <a:ext cx="2533135" cy="4472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Half-Stave Test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8211110" y="3916572"/>
            <a:ext cx="1" cy="4345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8" idx="2"/>
          </p:cNvCxnSpPr>
          <p:nvPr/>
        </p:nvCxnSpPr>
        <p:spPr>
          <a:xfrm flipH="1">
            <a:off x="8211110" y="1396153"/>
            <a:ext cx="2" cy="3950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201839" y="5735941"/>
            <a:ext cx="1" cy="3557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9" idx="2"/>
            <a:endCxn id="21" idx="1"/>
          </p:cNvCxnSpPr>
          <p:nvPr/>
        </p:nvCxnSpPr>
        <p:spPr>
          <a:xfrm rot="5400000" flipH="1" flipV="1">
            <a:off x="2678658" y="1920902"/>
            <a:ext cx="5039913" cy="3491859"/>
          </a:xfrm>
          <a:prstGeom prst="bentConnector4">
            <a:avLst>
              <a:gd name="adj1" fmla="val -4536"/>
              <a:gd name="adj2" fmla="val 5440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6200000">
            <a:off x="-68110" y="3251559"/>
            <a:ext cx="2999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F81BD"/>
                </a:solidFill>
              </a:rPr>
              <a:t>HIC Production Site</a:t>
            </a:r>
            <a:endParaRPr lang="en-US" sz="2800" dirty="0">
              <a:solidFill>
                <a:srgbClr val="4F81BD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9074012" y="3337893"/>
            <a:ext cx="3061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4F81BD"/>
                </a:solidFill>
              </a:rPr>
              <a:t>Stave Assembly Site</a:t>
            </a:r>
            <a:endParaRPr lang="en-US" sz="28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6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659" y="1739902"/>
            <a:ext cx="8686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4F81BD"/>
                </a:solidFill>
              </a:rPr>
              <a:t>OUTLINE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>
                    <a:alpha val="40000"/>
                  </a:srgbClr>
                </a:solidFill>
              </a:rPr>
              <a:t>Test Procedure	</a:t>
            </a:r>
            <a:r>
              <a:rPr lang="en-US" sz="2000" dirty="0" smtClean="0">
                <a:solidFill>
                  <a:srgbClr val="4F81BD"/>
                </a:solidFill>
              </a:rPr>
              <a:t>	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/>
                </a:solidFill>
              </a:rPr>
              <a:t>Test Setups </a:t>
            </a:r>
            <a:r>
              <a:rPr lang="mr-IN" sz="2000" dirty="0" smtClean="0">
                <a:solidFill>
                  <a:srgbClr val="4F81BD"/>
                </a:solidFill>
              </a:rPr>
              <a:t>–</a:t>
            </a:r>
            <a:r>
              <a:rPr lang="en-US" sz="2000" dirty="0" smtClean="0">
                <a:solidFill>
                  <a:srgbClr val="4F81BD"/>
                </a:solidFill>
              </a:rPr>
              <a:t> Basic Components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>
                    <a:alpha val="40000"/>
                  </a:srgbClr>
                </a:solidFill>
              </a:rPr>
              <a:t>Test Stages and Setups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>
                    <a:alpha val="40000"/>
                  </a:srgbClr>
                </a:solidFill>
              </a:rPr>
              <a:t>Software Architecture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3012" y="6356352"/>
            <a:ext cx="2814056" cy="365125"/>
          </a:xfrm>
        </p:spPr>
        <p:txBody>
          <a:bodyPr/>
          <a:lstStyle/>
          <a:p>
            <a:r>
              <a:rPr lang="en-US" smtClean="0"/>
              <a:t>27/04/17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3170" y="6356352"/>
            <a:ext cx="2814056" cy="365125"/>
          </a:xfrm>
        </p:spPr>
        <p:txBody>
          <a:bodyPr/>
          <a:lstStyle/>
          <a:p>
            <a:fld id="{B7F62631-D247-0E44-B808-5D23CBBA66F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47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168456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Test Setup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7" y="1199809"/>
            <a:ext cx="506164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All production test setups are based on the setup that is already in use for prototype and pre-production testing (photo): </a:t>
            </a:r>
          </a:p>
          <a:p>
            <a:endParaRPr lang="en-US" sz="2000" dirty="0" smtClean="0">
              <a:solidFill>
                <a:srgbClr val="4F81BD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Control and readout of the HICs / staves is done with the MOSAIC board.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Connection to the HICs through SAMTEC </a:t>
            </a:r>
            <a:r>
              <a:rPr lang="en-US" sz="2000" dirty="0" err="1" smtClean="0">
                <a:solidFill>
                  <a:srgbClr val="4F81BD"/>
                </a:solidFill>
              </a:rPr>
              <a:t>Eyespeed</a:t>
            </a:r>
            <a:r>
              <a:rPr lang="en-US" sz="2000" dirty="0" smtClean="0">
                <a:solidFill>
                  <a:srgbClr val="4F81BD"/>
                </a:solidFill>
              </a:rPr>
              <a:t> and Firefly cables </a:t>
            </a:r>
          </a:p>
          <a:p>
            <a:endParaRPr lang="en-US" sz="2000" dirty="0" smtClean="0">
              <a:solidFill>
                <a:srgbClr val="4F81BD"/>
              </a:solidFill>
            </a:endParaRPr>
          </a:p>
          <a:p>
            <a:r>
              <a:rPr lang="en-US" sz="2000" dirty="0" smtClean="0">
                <a:solidFill>
                  <a:srgbClr val="4F81BD"/>
                </a:solidFill>
              </a:rPr>
              <a:t>Powering: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During pre-production done with standalone regulator boards, in production with ITS power boards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Power board cooling: for single modules ventilation is sufficient, for stave and endurance test power boards are cooled with chiller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27/04/17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IMG_20170411_1433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331" y="1443079"/>
            <a:ext cx="5804895" cy="43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9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168456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Test Setup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7" y="1199809"/>
            <a:ext cx="50604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HICs will be on a support plate from assembly up to mounting on the half-stave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For (reversible) power connection a power adapter with spring loaded probes is mounted above the test pads of the cross cables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A PCB with local decoupling routes the power lines to a connector at the end of the carrier plate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Prototypes of all components successfully used for pre-production series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17" y="5016843"/>
            <a:ext cx="5420943" cy="1451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71657" y="-176775"/>
            <a:ext cx="3060915" cy="5267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8127" y="4062131"/>
            <a:ext cx="5267974" cy="24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8001" y="93600"/>
            <a:ext cx="2778453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4F81BD"/>
                </a:solidFill>
                <a:latin typeface="Calibri" charset="0"/>
                <a:cs typeface="Calibri" charset="0"/>
              </a:rPr>
              <a:t>Mechanical Setup</a:t>
            </a:r>
            <a:endParaRPr lang="en-US" sz="2800" b="0" dirty="0">
              <a:solidFill>
                <a:srgbClr val="4F81BD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618" y="1199809"/>
            <a:ext cx="58648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For testing the HIC will be placed in a light-tight setup with ventilation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HIC slides with carrier plate and power adaptor into guide rails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4F81BD"/>
                </a:solidFill>
              </a:rPr>
              <a:t>Identical concept for single module and for endurance test setup </a:t>
            </a:r>
            <a:br>
              <a:rPr lang="en-US" sz="2000" dirty="0" smtClean="0">
                <a:solidFill>
                  <a:srgbClr val="4F81BD"/>
                </a:solidFill>
              </a:rPr>
            </a:br>
            <a:r>
              <a:rPr lang="en-US" sz="2000" dirty="0" smtClean="0">
                <a:solidFill>
                  <a:srgbClr val="4F81BD"/>
                </a:solidFill>
              </a:rPr>
              <a:t>(shown here: endurance test setup for 5 HICs)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27/04/17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C:\Users\Pastore\Desktop\Vincenzo\The endurance test setup\boxV2\00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8" r="12494" b="24002"/>
          <a:stretch>
            <a:fillRect/>
          </a:stretch>
        </p:blipFill>
        <p:spPr bwMode="auto">
          <a:xfrm>
            <a:off x="7170248" y="3630234"/>
            <a:ext cx="4538172" cy="2528410"/>
          </a:xfrm>
          <a:prstGeom prst="rect">
            <a:avLst/>
          </a:prstGeom>
          <a:noFill/>
        </p:spPr>
      </p:pic>
      <p:pic>
        <p:nvPicPr>
          <p:cNvPr id="7" name="Picture 6" descr="C:\Users\Pastore\Desktop\Vincenzo\The endurance test setup\boxV2\05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3130" y="1005913"/>
            <a:ext cx="3672408" cy="2104773"/>
          </a:xfrm>
          <a:prstGeom prst="rect">
            <a:avLst/>
          </a:prstGeom>
          <a:noFill/>
        </p:spPr>
      </p:pic>
      <p:pic>
        <p:nvPicPr>
          <p:cNvPr id="8" name="Picture 7" descr="IMG_20170414_16163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725" y="3926396"/>
            <a:ext cx="2976330" cy="2232248"/>
          </a:xfrm>
          <a:prstGeom prst="rect">
            <a:avLst/>
          </a:prstGeom>
        </p:spPr>
      </p:pic>
      <p:pic>
        <p:nvPicPr>
          <p:cNvPr id="9" name="Picture 8" descr="IMG_20170414_16191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691" y="3926396"/>
            <a:ext cx="358692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4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659" y="1739902"/>
            <a:ext cx="8686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4F81BD"/>
                </a:solidFill>
              </a:rPr>
              <a:t>OUTLINE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>
                    <a:alpha val="40000"/>
                  </a:srgbClr>
                </a:solidFill>
              </a:rPr>
              <a:t>Test Procedure		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>
                    <a:alpha val="40000"/>
                  </a:srgbClr>
                </a:solidFill>
              </a:rPr>
              <a:t>Test Setups </a:t>
            </a:r>
            <a:r>
              <a:rPr lang="mr-IN" sz="2000" dirty="0" smtClean="0">
                <a:solidFill>
                  <a:srgbClr val="4F81BD">
                    <a:alpha val="40000"/>
                  </a:srgbClr>
                </a:solidFill>
              </a:rPr>
              <a:t>–</a:t>
            </a:r>
            <a:r>
              <a:rPr lang="en-US" sz="2000" dirty="0" smtClean="0">
                <a:solidFill>
                  <a:srgbClr val="4F81BD">
                    <a:alpha val="40000"/>
                  </a:srgbClr>
                </a:solidFill>
              </a:rPr>
              <a:t> Basic Components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/>
                </a:solidFill>
              </a:rPr>
              <a:t>Test Stages and Setups</a:t>
            </a:r>
          </a:p>
          <a:p>
            <a:pPr marL="914400" lvl="1" indent="-457200">
              <a:lnSpc>
                <a:spcPct val="130000"/>
              </a:lnSpc>
              <a:spcBef>
                <a:spcPts val="1200"/>
              </a:spcBef>
              <a:buSzPct val="70000"/>
              <a:buFont typeface="+mj-ea"/>
              <a:buAutoNum type="circleNumDbPlain"/>
            </a:pPr>
            <a:r>
              <a:rPr lang="en-US" sz="2000" dirty="0" smtClean="0">
                <a:solidFill>
                  <a:srgbClr val="4F81BD">
                    <a:alpha val="40000"/>
                  </a:srgbClr>
                </a:solidFill>
              </a:rPr>
              <a:t>Software Architecture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3012" y="6356352"/>
            <a:ext cx="2814056" cy="365125"/>
          </a:xfrm>
        </p:spPr>
        <p:txBody>
          <a:bodyPr/>
          <a:lstStyle/>
          <a:p>
            <a:r>
              <a:rPr lang="en-US" smtClean="0"/>
              <a:t>27/04/17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3170" y="6356352"/>
            <a:ext cx="2814056" cy="365125"/>
          </a:xfrm>
        </p:spPr>
        <p:txBody>
          <a:bodyPr/>
          <a:lstStyle/>
          <a:p>
            <a:fld id="{B7F62631-D247-0E44-B808-5D23CBBA66F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6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819</Words>
  <Application>Microsoft Macintosh PowerPoint</Application>
  <PresentationFormat>Custom</PresentationFormat>
  <Paragraphs>238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HIC and Stave Test Systems and Procedures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luciano musa</dc:creator>
  <cp:lastModifiedBy>luciano musa</cp:lastModifiedBy>
  <cp:revision>43</cp:revision>
  <dcterms:created xsi:type="dcterms:W3CDTF">2017-04-19T10:51:49Z</dcterms:created>
  <dcterms:modified xsi:type="dcterms:W3CDTF">2017-04-21T16:34:02Z</dcterms:modified>
</cp:coreProperties>
</file>