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85" r:id="rId2"/>
    <p:sldId id="531" r:id="rId3"/>
    <p:sldId id="521" r:id="rId4"/>
    <p:sldId id="532" r:id="rId5"/>
    <p:sldId id="533" r:id="rId6"/>
    <p:sldId id="525" r:id="rId7"/>
    <p:sldId id="545" r:id="rId8"/>
    <p:sldId id="537" r:id="rId9"/>
    <p:sldId id="534" r:id="rId10"/>
    <p:sldId id="527" r:id="rId11"/>
    <p:sldId id="538" r:id="rId12"/>
    <p:sldId id="535" r:id="rId13"/>
    <p:sldId id="524" r:id="rId14"/>
    <p:sldId id="523" r:id="rId15"/>
    <p:sldId id="526" r:id="rId16"/>
    <p:sldId id="546" r:id="rId17"/>
    <p:sldId id="547" r:id="rId18"/>
    <p:sldId id="530" r:id="rId19"/>
    <p:sldId id="536" r:id="rId20"/>
    <p:sldId id="529" r:id="rId21"/>
    <p:sldId id="540" r:id="rId22"/>
    <p:sldId id="539" r:id="rId23"/>
    <p:sldId id="541" r:id="rId24"/>
    <p:sldId id="542" r:id="rId25"/>
    <p:sldId id="543" r:id="rId26"/>
    <p:sldId id="54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1">
          <p15:clr>
            <a:srgbClr val="A4A3A4"/>
          </p15:clr>
        </p15:guide>
        <p15:guide id="2" pos="68">
          <p15:clr>
            <a:srgbClr val="A4A3A4"/>
          </p15:clr>
        </p15:guide>
        <p15:guide id="3" pos="56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FF"/>
    <a:srgbClr val="9966FF"/>
    <a:srgbClr val="FF66FF"/>
    <a:srgbClr val="663300"/>
    <a:srgbClr val="FF33CC"/>
    <a:srgbClr val="FFCC66"/>
    <a:srgbClr val="FFFFCC"/>
    <a:srgbClr val="33CC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14" autoAdjust="0"/>
    <p:restoredTop sz="92077" autoAdjust="0"/>
  </p:normalViewPr>
  <p:slideViewPr>
    <p:cSldViewPr showGuides="1">
      <p:cViewPr varScale="1">
        <p:scale>
          <a:sx n="120" d="100"/>
          <a:sy n="120" d="100"/>
        </p:scale>
        <p:origin x="320" y="184"/>
      </p:cViewPr>
      <p:guideLst>
        <p:guide orient="horz" pos="4201"/>
        <p:guide pos="68"/>
        <p:guide pos="5692"/>
      </p:guideLst>
    </p:cSldViewPr>
  </p:slideViewPr>
  <p:outlineViewPr>
    <p:cViewPr>
      <p:scale>
        <a:sx n="33" d="100"/>
        <a:sy n="33" d="100"/>
      </p:scale>
      <p:origin x="0" y="1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4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5023-7B5E-4822-B0D3-389E906AA38B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F9A83-1426-475F-9C7D-E54EBD357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8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92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ALICE ITS UPGRADE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7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8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0" y="2709200"/>
            <a:ext cx="1440000" cy="14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880" y="1989200"/>
            <a:ext cx="172824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ALICE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50" y="587740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Staves production readiness review – 27 April 2017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500" y="4437240"/>
            <a:ext cx="720100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Characterisation</a:t>
            </a: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IB HICs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Data Quality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5373270"/>
            <a:ext cx="8928100" cy="856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Bathtub diagrams with max. occupancy, 100 kHz injections + triggers, full detector slice (</a:t>
            </a:r>
            <a:r>
              <a:rPr lang="en-US" sz="2000" dirty="0" smtClean="0">
                <a:solidFill>
                  <a:srgbClr val="FF0000"/>
                </a:solidFill>
              </a:rPr>
              <a:t>data taken, diagrams to be prepared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10" y="980660"/>
            <a:ext cx="3960550" cy="3283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20" y="980660"/>
            <a:ext cx="4006765" cy="33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9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Operating Range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27927"/>
            <a:ext cx="8928100" cy="5465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Digital Scan working between 1.3 V and 2.2 V </a:t>
            </a:r>
          </a:p>
          <a:p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4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500" y="4437240"/>
            <a:ext cx="720100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Functional </a:t>
            </a:r>
            <a:r>
              <a:rPr lang="en-U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Characterisation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0" y="27092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Threshold Scan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20610"/>
            <a:ext cx="8928100" cy="56094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Threshold (top) and noise (bottom) measured on a HIC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670"/>
            <a:ext cx="9144000" cy="2721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5092"/>
            <a:ext cx="9144000" cy="28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Noise Performance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4869200"/>
            <a:ext cx="8928100" cy="15122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Noise extracted from threshold scan (s-curve fit):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Measured noise values ~ 5 e without back bias, ~ 3 e with 3 V back bias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Noise independent of position of chip on HIC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Noise values in good agreement with noise measured on single chip </a:t>
            </a:r>
            <a:br>
              <a:rPr lang="en-US" sz="2000" dirty="0" smtClean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5" y="1268700"/>
            <a:ext cx="4761756" cy="3240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042" b="1289"/>
          <a:stretch/>
        </p:blipFill>
        <p:spPr>
          <a:xfrm>
            <a:off x="4644010" y="1478432"/>
            <a:ext cx="4461172" cy="2946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00" y="896621"/>
            <a:ext cx="4104570" cy="49777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Avg. noise of chips on HIC as a function of chip 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020" y="893706"/>
            <a:ext cx="3960550" cy="500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From ALPIDE PRR (for comparison):</a:t>
            </a:r>
            <a:br>
              <a:rPr lang="en-US" sz="1400" dirty="0" smtClean="0">
                <a:solidFill>
                  <a:schemeClr val="tx2"/>
                </a:solidFill>
              </a:rPr>
            </a:br>
            <a:r>
              <a:rPr lang="en-US" sz="1400" dirty="0" smtClean="0">
                <a:solidFill>
                  <a:schemeClr val="tx2"/>
                </a:solidFill>
              </a:rPr>
              <a:t>Noise of single ALPIDE chips as a function of ITHR</a:t>
            </a:r>
          </a:p>
        </p:txBody>
      </p:sp>
      <p:sp>
        <p:nvSpPr>
          <p:cNvPr id="10" name="Oval 9"/>
          <p:cNvSpPr/>
          <p:nvPr/>
        </p:nvSpPr>
        <p:spPr>
          <a:xfrm>
            <a:off x="6084210" y="2552852"/>
            <a:ext cx="392782" cy="1728240"/>
          </a:xfrm>
          <a:prstGeom prst="ellipse">
            <a:avLst/>
          </a:prstGeom>
          <a:ln w="19050">
            <a:solidFill>
              <a:schemeClr val="accent6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69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Noise over all chips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295400"/>
            <a:ext cx="7200900" cy="426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6220" y="5562600"/>
            <a:ext cx="287926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New, to be fixed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6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Comparison with chip tests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5229250"/>
            <a:ext cx="8928100" cy="1152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Threshold chip test vs threshold HIC test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660" y="1052670"/>
            <a:ext cx="5508130" cy="3245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6220" y="5562600"/>
            <a:ext cx="287926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New, to be fixed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37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20" y="1340710"/>
            <a:ext cx="6892810" cy="4099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220" y="5562600"/>
            <a:ext cx="287926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New, to be fixed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18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Noise Occupancy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4725180"/>
            <a:ext cx="8928100" cy="1656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/>
              <a:t>Noise Occupancy measured with random triggers, for all chips of a HIC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Left plot: noise occupancy vs. number of masked pixels; in most cases noise concentrated in &lt;10 noisy pixels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Right plot: noise occupancy per chip as a function of threshold </a:t>
            </a:r>
            <a:br>
              <a:rPr lang="en-US" sz="2000" dirty="0" smtClean="0"/>
            </a:br>
            <a:r>
              <a:rPr lang="en-US" sz="2000" dirty="0" smtClean="0"/>
              <a:t>(5 pixels per chip masked, i.e. 1 / 100000)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05"/>
          <a:stretch/>
        </p:blipFill>
        <p:spPr>
          <a:xfrm>
            <a:off x="4256970" y="764631"/>
            <a:ext cx="4707640" cy="3436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630"/>
            <a:ext cx="4284891" cy="343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500" y="4437240"/>
            <a:ext cx="720100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Ageing Tests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0" y="27092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0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500" y="4437240"/>
            <a:ext cx="720100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0" y="27092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Thermal Cycling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79432"/>
            <a:ext cx="8928100" cy="5550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Description of cycles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List of tested devices</a:t>
            </a:r>
          </a:p>
        </p:txBody>
      </p:sp>
      <p:pic>
        <p:nvPicPr>
          <p:cNvPr id="5" name="Picture 4" descr="tempProf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0" y="2564880"/>
            <a:ext cx="7308380" cy="39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4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14digitalbef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r="1411"/>
          <a:stretch>
            <a:fillRect/>
          </a:stretch>
        </p:blipFill>
        <p:spPr>
          <a:xfrm>
            <a:off x="1518019" y="960858"/>
            <a:ext cx="5531882" cy="3067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Thermal Cycling Results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79432"/>
            <a:ext cx="8928100" cy="57019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/>
              <a:t>All HICs still working after thermal cycling, here: HIC 14 after </a:t>
            </a:r>
            <a:r>
              <a:rPr lang="en-US" sz="2000" dirty="0"/>
              <a:t>3</a:t>
            </a:r>
            <a:r>
              <a:rPr lang="en-US" sz="2000" dirty="0" smtClean="0"/>
              <a:t>00 </a:t>
            </a:r>
            <a:r>
              <a:rPr lang="en-US" sz="2000" dirty="0" smtClean="0"/>
              <a:t>cycles (digital + threshold)</a:t>
            </a:r>
          </a:p>
        </p:txBody>
      </p:sp>
      <p:pic>
        <p:nvPicPr>
          <p:cNvPr id="6" name="Content Placeholder 3" descr="threshold14af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r="1411"/>
          <a:stretch>
            <a:fillRect/>
          </a:stretch>
        </p:blipFill>
        <p:spPr>
          <a:xfrm>
            <a:off x="1518019" y="3827814"/>
            <a:ext cx="5544770" cy="28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76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Thermal Cycling Results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79432"/>
            <a:ext cx="8928100" cy="18854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/>
              <a:t>Comparison of performance before and after cycling (HIC 14)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565728"/>
              </p:ext>
            </p:extLst>
          </p:nvPr>
        </p:nvGraphicFramePr>
        <p:xfrm>
          <a:off x="467431" y="1622156"/>
          <a:ext cx="2880399" cy="402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92109"/>
                <a:gridCol w="1080150"/>
                <a:gridCol w="1008140"/>
              </a:tblGrid>
              <a:tr h="18288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Chip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Dead Pixels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Before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After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678</a:t>
                      </a:r>
                      <a:endParaRPr lang="en-US" dirty="0"/>
                    </a:p>
                  </a:txBody>
                  <a:tcPr/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1701</a:t>
                      </a:r>
                      <a:endParaRPr lang="en-US" dirty="0"/>
                    </a:p>
                  </a:txBody>
                  <a:tcPr/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1022</a:t>
                      </a:r>
                      <a:endParaRPr lang="en-US" dirty="0"/>
                    </a:p>
                  </a:txBody>
                  <a:tcPr/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1022</a:t>
                      </a:r>
                      <a:endParaRPr lang="en-US" dirty="0"/>
                    </a:p>
                  </a:txBody>
                  <a:tcPr/>
                </a:tc>
              </a:tr>
              <a:tr h="353508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058" y="1844780"/>
            <a:ext cx="5076800" cy="345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4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Magnet Tests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79432"/>
            <a:ext cx="8928100" cy="5550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Description of Setup and Procedure</a:t>
            </a:r>
            <a:endParaRPr lang="en-US" sz="2000" dirty="0">
              <a:solidFill>
                <a:schemeClr val="tx2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Chip in 0.5 T magnetic field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Digital injections into 1024 pixels (3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4 times maximum occupancy in L0)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Scan of trigger frequency between 40 kHz and 400 kHz</a:t>
            </a:r>
          </a:p>
          <a:p>
            <a:pPr marL="800100" lvl="1" indent="-342900">
              <a:buFontTx/>
              <a:buChar char="-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Results / Observations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Chip still working after test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Monitoring of digital supply wire bonds with USB microscope did not reveal any movement</a:t>
            </a:r>
          </a:p>
        </p:txBody>
      </p:sp>
    </p:spTree>
    <p:extLst>
      <p:ext uri="{BB962C8B-B14F-4D97-AF65-F5344CB8AC3E}">
        <p14:creationId xmlns:p14="http://schemas.microsoft.com/office/powerpoint/2010/main" val="139392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Magnet Tests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79432"/>
            <a:ext cx="8928100" cy="5550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Microscope picture of DVDD wire bonds during magnet test</a:t>
            </a:r>
          </a:p>
        </p:txBody>
      </p:sp>
      <p:pic>
        <p:nvPicPr>
          <p:cNvPr id="6" name="Content Placeholder 5" descr="Screen Shot 2017-04-07 at 13.35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" b="-528"/>
          <a:stretch/>
        </p:blipFill>
        <p:spPr>
          <a:xfrm>
            <a:off x="1753162" y="1844780"/>
            <a:ext cx="5636535" cy="423786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259540" y="4365130"/>
            <a:ext cx="792110" cy="216030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110296" y="2198236"/>
            <a:ext cx="792110" cy="216030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948330" y="3573020"/>
            <a:ext cx="1084233" cy="216030"/>
          </a:xfrm>
          <a:prstGeom prst="straightConnector1">
            <a:avLst/>
          </a:prstGeom>
          <a:ln w="28575">
            <a:solidFill>
              <a:schemeClr val="accent6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4150" y="2306251"/>
            <a:ext cx="9144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1400" smtClean="0">
                <a:solidFill>
                  <a:schemeClr val="tx2"/>
                </a:solidFill>
              </a:rPr>
              <a:t>DGND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357" y="4455051"/>
            <a:ext cx="91440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DVDD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94230" y="3645090"/>
            <a:ext cx="698370" cy="432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1400" smtClean="0">
                <a:solidFill>
                  <a:schemeClr val="tx2"/>
                </a:solidFill>
              </a:rPr>
              <a:t>DVDD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500" y="4437240"/>
            <a:ext cx="720100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Stave Tests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0" y="27092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Stave Tests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79432"/>
            <a:ext cx="8928100" cy="5550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Functional Tests: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Comparison HIC / Stave?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Metrology: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Expansion during digital scan (12 um, no cooling!)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/>
                </a:solidFill>
              </a:rPr>
              <a:t>Ageing:</a:t>
            </a:r>
          </a:p>
          <a:p>
            <a:pPr marL="800100" lvl="1" indent="-342900">
              <a:buFontTx/>
              <a:buChar char="-"/>
            </a:pPr>
            <a:r>
              <a:rPr lang="en-US" sz="2000" smtClean="0">
                <a:solidFill>
                  <a:schemeClr val="tx2"/>
                </a:solidFill>
              </a:rPr>
              <a:t>Same as for HICs</a:t>
            </a:r>
          </a:p>
          <a:p>
            <a:pPr marL="800100" lvl="1" indent="-342900">
              <a:buFontTx/>
              <a:buChar char="-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endParaRPr lang="en-US" sz="2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1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Test Procedure </a:t>
            </a:r>
            <a:r>
              <a:rPr lang="en-US" sz="2400" dirty="0" smtClean="0">
                <a:solidFill>
                  <a:schemeClr val="tx2"/>
                </a:solidFill>
              </a:rPr>
              <a:t>– Overview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764630"/>
            <a:ext cx="8928100" cy="5465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To be more comparable to the experiment, the test setup used for the results shown in this presentation has been modified </a:t>
            </a:r>
            <a:r>
              <a:rPr lang="en-US" sz="2000" dirty="0" err="1" smtClean="0">
                <a:solidFill>
                  <a:schemeClr val="tx2"/>
                </a:solidFill>
              </a:rPr>
              <a:t>w.r.t</a:t>
            </a:r>
            <a:r>
              <a:rPr lang="en-US" sz="2000" dirty="0" smtClean="0">
                <a:solidFill>
                  <a:schemeClr val="tx2"/>
                </a:solidFill>
              </a:rPr>
              <a:t>. the production test setup: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C00000"/>
                </a:solidFill>
              </a:rPr>
              <a:t>Powering</a:t>
            </a:r>
            <a:r>
              <a:rPr lang="en-US" sz="2000" dirty="0" smtClean="0">
                <a:solidFill>
                  <a:schemeClr val="tx2"/>
                </a:solidFill>
              </a:rPr>
              <a:t>: powering is done with a prototype </a:t>
            </a:r>
            <a:r>
              <a:rPr lang="en-US" sz="2000" dirty="0" err="1" smtClean="0">
                <a:solidFill>
                  <a:schemeClr val="tx2"/>
                </a:solidFill>
              </a:rPr>
              <a:t>powerboard</a:t>
            </a:r>
            <a:r>
              <a:rPr lang="en-US" sz="2000" dirty="0" smtClean="0">
                <a:solidFill>
                  <a:schemeClr val="tx2"/>
                </a:solidFill>
              </a:rPr>
              <a:t> and 5 m long cables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C00000"/>
                </a:solidFill>
              </a:rPr>
              <a:t>Data readout: </a:t>
            </a:r>
            <a:r>
              <a:rPr lang="en-US" sz="2000" dirty="0" smtClean="0">
                <a:solidFill>
                  <a:schemeClr val="tx2"/>
                </a:solidFill>
              </a:rPr>
              <a:t>the readout is done through a 5 m long Firefly cable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rgbClr val="C00000"/>
                </a:solidFill>
              </a:rPr>
              <a:t>Data transmission:</a:t>
            </a:r>
            <a:r>
              <a:rPr lang="en-US" sz="2000" dirty="0" smtClean="0">
                <a:solidFill>
                  <a:schemeClr val="tx2"/>
                </a:solidFill>
              </a:rPr>
              <a:t> for tests of the data transmission a prototype of the ITS readout unit is used instead of the MOSAIC test board</a:t>
            </a:r>
          </a:p>
        </p:txBody>
      </p:sp>
    </p:spTree>
    <p:extLst>
      <p:ext uri="{BB962C8B-B14F-4D97-AF65-F5344CB8AC3E}">
        <p14:creationId xmlns:p14="http://schemas.microsoft.com/office/powerpoint/2010/main" val="135127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500" y="4437240"/>
            <a:ext cx="720100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Electrical </a:t>
            </a:r>
            <a:r>
              <a:rPr lang="en-US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Characterisation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0" y="27092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Static Voltage Drop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27927"/>
            <a:ext cx="8928100" cy="5465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Measurement of the supply voltages at the decoupling capacitors along the </a:t>
            </a:r>
            <a:r>
              <a:rPr lang="en-US" sz="2000" dirty="0" smtClean="0">
                <a:solidFill>
                  <a:schemeClr val="tx2"/>
                </a:solidFill>
              </a:rPr>
              <a:t>HIC</a:t>
            </a: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Drop in DVDD 48 mV between chip 0 and 8, comparable to simulation (52 mV)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Drop in AVDD 14 mV, much better than simulation (60 mV), due to lower current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Drop on extension comparable to drop along HIC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Currents during measurement: digital 885 mA, analog 110 mA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(simulation 900 / 450)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20" y="2676113"/>
            <a:ext cx="5656470" cy="3849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96420" y="4365130"/>
            <a:ext cx="9144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New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9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Dynamic Voltage Drop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5373270"/>
            <a:ext cx="8928100" cy="856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Digital voltage at last chip on HIC, injection of </a:t>
            </a:r>
            <a:r>
              <a:rPr lang="en-US" sz="2000" dirty="0" smtClean="0">
                <a:solidFill>
                  <a:schemeClr val="tx2"/>
                </a:solidFill>
              </a:rPr>
              <a:t>512 pixels</a:t>
            </a:r>
            <a:r>
              <a:rPr lang="en-US" sz="2000" dirty="0" smtClean="0">
                <a:solidFill>
                  <a:schemeClr val="tx2"/>
                </a:solidFill>
              </a:rPr>
              <a:t>, 100 kHz Trigger rate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Setup: Power board + 5 m power cable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Train of 1000 triggers, voltage saturates at 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chemeClr val="tx2"/>
                </a:solidFill>
              </a:rPr>
              <a:t>V =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30 </a:t>
            </a:r>
            <a:r>
              <a:rPr lang="en-US" sz="2000" dirty="0" smtClean="0">
                <a:solidFill>
                  <a:schemeClr val="tx2"/>
                </a:solidFill>
              </a:rPr>
              <a:t>mV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10" y="836640"/>
            <a:ext cx="4392610" cy="3294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62" y="836640"/>
            <a:ext cx="4392611" cy="3294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96420" y="4365130"/>
            <a:ext cx="9144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New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5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Dynamic Voltage Drop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5373270"/>
            <a:ext cx="8928100" cy="856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Digital voltage at </a:t>
            </a:r>
            <a:r>
              <a:rPr lang="en-US" sz="2000" dirty="0" smtClean="0">
                <a:solidFill>
                  <a:schemeClr val="tx2"/>
                </a:solidFill>
              </a:rPr>
              <a:t>power extension, </a:t>
            </a:r>
            <a:r>
              <a:rPr lang="en-US" sz="2000" dirty="0" smtClean="0">
                <a:solidFill>
                  <a:schemeClr val="tx2"/>
                </a:solidFill>
              </a:rPr>
              <a:t>injection of </a:t>
            </a:r>
            <a:r>
              <a:rPr lang="en-US" sz="2000" dirty="0" smtClean="0">
                <a:solidFill>
                  <a:schemeClr val="tx2"/>
                </a:solidFill>
              </a:rPr>
              <a:t>512 pixels</a:t>
            </a:r>
            <a:r>
              <a:rPr lang="en-US" sz="2000" dirty="0" smtClean="0">
                <a:solidFill>
                  <a:schemeClr val="tx2"/>
                </a:solidFill>
              </a:rPr>
              <a:t>, 100 kHz Trigger rate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Setup: Power board + 5 m power cable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Train of 1000 triggers, voltage saturates at </a:t>
            </a:r>
            <a:r>
              <a:rPr lang="en-US" sz="2000" dirty="0" smtClean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chemeClr val="tx2"/>
                </a:solidFill>
              </a:rPr>
              <a:t>V = </a:t>
            </a:r>
            <a:r>
              <a:rPr lang="mr-IN" sz="2000" dirty="0" smtClean="0">
                <a:solidFill>
                  <a:schemeClr val="tx2"/>
                </a:solidFill>
              </a:rPr>
              <a:t>–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22 </a:t>
            </a:r>
            <a:r>
              <a:rPr lang="en-US" sz="2000" dirty="0" smtClean="0">
                <a:solidFill>
                  <a:schemeClr val="tx2"/>
                </a:solidFill>
              </a:rPr>
              <a:t>mV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0" y="836640"/>
            <a:ext cx="4379973" cy="3284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43" y="836640"/>
            <a:ext cx="4379973" cy="3284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96420" y="4365130"/>
            <a:ext cx="914400" cy="914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lIns="36000" tIns="36000" rIns="36000" bIns="36000" rtlCol="0" anchor="ctr" anchorCtr="0"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New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80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643" y="247432"/>
            <a:ext cx="914400" cy="9144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38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Signal Attenuation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27927"/>
            <a:ext cx="8928100" cy="54654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Measurement of the high speed signals, comparison of chip 0 vs. chip 8, comparison with simulation</a:t>
            </a:r>
          </a:p>
        </p:txBody>
      </p:sp>
    </p:spTree>
    <p:extLst>
      <p:ext uri="{BB962C8B-B14F-4D97-AF65-F5344CB8AC3E}">
        <p14:creationId xmlns:p14="http://schemas.microsoft.com/office/powerpoint/2010/main" val="168491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500" y="4437240"/>
            <a:ext cx="7201000" cy="720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Transmission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00" y="27092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8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iero Std">
      <a:dk1>
        <a:sysClr val="windowText" lastClr="000000"/>
      </a:dk1>
      <a:lt1>
        <a:sysClr val="window" lastClr="FFFFFF"/>
      </a:lt1>
      <a:dk2>
        <a:srgbClr val="3F3F3F"/>
      </a:dk2>
      <a:lt2>
        <a:srgbClr val="F8F8F8"/>
      </a:lt2>
      <a:accent1>
        <a:srgbClr val="DDDDDD"/>
      </a:accent1>
      <a:accent2>
        <a:srgbClr val="B2B2B2"/>
      </a:accent2>
      <a:accent3>
        <a:srgbClr val="FFC000"/>
      </a:accent3>
      <a:accent4>
        <a:srgbClr val="00B0F0"/>
      </a:accent4>
      <a:accent5>
        <a:srgbClr val="92D050"/>
      </a:accent5>
      <a:accent6>
        <a:srgbClr val="FF0000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tx2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9050">
          <a:solidFill>
            <a:schemeClr val="tx2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 anchor="ctr" anchorCtr="0">
        <a:noAutofit/>
      </a:bodyPr>
      <a:lstStyle>
        <a:defPPr>
          <a:defRPr sz="1400"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45084</TotalTime>
  <Words>666</Words>
  <Application>Microsoft Macintosh PowerPoint</Application>
  <PresentationFormat>On-screen Show (4:3)</PresentationFormat>
  <Paragraphs>118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Mangal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Piero Giubilato</dc:creator>
  <cp:lastModifiedBy>Microsoft Office User</cp:lastModifiedBy>
  <cp:revision>3813</cp:revision>
  <dcterms:created xsi:type="dcterms:W3CDTF">2013-05-06T18:33:37Z</dcterms:created>
  <dcterms:modified xsi:type="dcterms:W3CDTF">2017-04-20T12:06:16Z</dcterms:modified>
</cp:coreProperties>
</file>