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58" r:id="rId3"/>
    <p:sldId id="257" r:id="rId4"/>
    <p:sldId id="284" r:id="rId5"/>
    <p:sldId id="279" r:id="rId6"/>
    <p:sldId id="278" r:id="rId7"/>
    <p:sldId id="259" r:id="rId8"/>
    <p:sldId id="267" r:id="rId9"/>
    <p:sldId id="260" r:id="rId10"/>
    <p:sldId id="280" r:id="rId11"/>
    <p:sldId id="261" r:id="rId12"/>
    <p:sldId id="262" r:id="rId13"/>
    <p:sldId id="281" r:id="rId14"/>
    <p:sldId id="263" r:id="rId15"/>
    <p:sldId id="265" r:id="rId16"/>
    <p:sldId id="264" r:id="rId17"/>
    <p:sldId id="266" r:id="rId18"/>
    <p:sldId id="268" r:id="rId19"/>
    <p:sldId id="269" r:id="rId20"/>
    <p:sldId id="270" r:id="rId21"/>
    <p:sldId id="282" r:id="rId22"/>
    <p:sldId id="271" r:id="rId23"/>
    <p:sldId id="272" r:id="rId24"/>
    <p:sldId id="273" r:id="rId25"/>
    <p:sldId id="275" r:id="rId26"/>
    <p:sldId id="274" r:id="rId27"/>
    <p:sldId id="283" r:id="rId28"/>
    <p:sldId id="277" r:id="rId29"/>
    <p:sldId id="285" r:id="rId30"/>
  </p:sldIdLst>
  <p:sldSz cx="12060238" cy="6858000"/>
  <p:notesSz cx="6858000" cy="9144000"/>
  <p:defaultTextStyle>
    <a:defPPr>
      <a:defRPr lang="en-US"/>
    </a:defPPr>
    <a:lvl1pPr marL="0" algn="l" defTabSz="582061" rtl="0" eaLnBrk="1" latinLnBrk="0" hangingPunct="1">
      <a:defRPr sz="2300" kern="1200">
        <a:solidFill>
          <a:schemeClr val="tx1"/>
        </a:solidFill>
        <a:latin typeface="+mn-lt"/>
        <a:ea typeface="+mn-ea"/>
        <a:cs typeface="+mn-cs"/>
      </a:defRPr>
    </a:lvl1pPr>
    <a:lvl2pPr marL="582061" algn="l" defTabSz="582061" rtl="0" eaLnBrk="1" latinLnBrk="0" hangingPunct="1">
      <a:defRPr sz="2300" kern="1200">
        <a:solidFill>
          <a:schemeClr val="tx1"/>
        </a:solidFill>
        <a:latin typeface="+mn-lt"/>
        <a:ea typeface="+mn-ea"/>
        <a:cs typeface="+mn-cs"/>
      </a:defRPr>
    </a:lvl2pPr>
    <a:lvl3pPr marL="1164123" algn="l" defTabSz="582061" rtl="0" eaLnBrk="1" latinLnBrk="0" hangingPunct="1">
      <a:defRPr sz="2300" kern="1200">
        <a:solidFill>
          <a:schemeClr val="tx1"/>
        </a:solidFill>
        <a:latin typeface="+mn-lt"/>
        <a:ea typeface="+mn-ea"/>
        <a:cs typeface="+mn-cs"/>
      </a:defRPr>
    </a:lvl3pPr>
    <a:lvl4pPr marL="1746184" algn="l" defTabSz="582061" rtl="0" eaLnBrk="1" latinLnBrk="0" hangingPunct="1">
      <a:defRPr sz="2300" kern="1200">
        <a:solidFill>
          <a:schemeClr val="tx1"/>
        </a:solidFill>
        <a:latin typeface="+mn-lt"/>
        <a:ea typeface="+mn-ea"/>
        <a:cs typeface="+mn-cs"/>
      </a:defRPr>
    </a:lvl4pPr>
    <a:lvl5pPr marL="2328245" algn="l" defTabSz="582061" rtl="0" eaLnBrk="1" latinLnBrk="0" hangingPunct="1">
      <a:defRPr sz="2300" kern="1200">
        <a:solidFill>
          <a:schemeClr val="tx1"/>
        </a:solidFill>
        <a:latin typeface="+mn-lt"/>
        <a:ea typeface="+mn-ea"/>
        <a:cs typeface="+mn-cs"/>
      </a:defRPr>
    </a:lvl5pPr>
    <a:lvl6pPr marL="2910307" algn="l" defTabSz="582061" rtl="0" eaLnBrk="1" latinLnBrk="0" hangingPunct="1">
      <a:defRPr sz="2300" kern="1200">
        <a:solidFill>
          <a:schemeClr val="tx1"/>
        </a:solidFill>
        <a:latin typeface="+mn-lt"/>
        <a:ea typeface="+mn-ea"/>
        <a:cs typeface="+mn-cs"/>
      </a:defRPr>
    </a:lvl6pPr>
    <a:lvl7pPr marL="3492368" algn="l" defTabSz="582061" rtl="0" eaLnBrk="1" latinLnBrk="0" hangingPunct="1">
      <a:defRPr sz="2300" kern="1200">
        <a:solidFill>
          <a:schemeClr val="tx1"/>
        </a:solidFill>
        <a:latin typeface="+mn-lt"/>
        <a:ea typeface="+mn-ea"/>
        <a:cs typeface="+mn-cs"/>
      </a:defRPr>
    </a:lvl7pPr>
    <a:lvl8pPr marL="4074429" algn="l" defTabSz="582061" rtl="0" eaLnBrk="1" latinLnBrk="0" hangingPunct="1">
      <a:defRPr sz="2300" kern="1200">
        <a:solidFill>
          <a:schemeClr val="tx1"/>
        </a:solidFill>
        <a:latin typeface="+mn-lt"/>
        <a:ea typeface="+mn-ea"/>
        <a:cs typeface="+mn-cs"/>
      </a:defRPr>
    </a:lvl8pPr>
    <a:lvl9pPr marL="4656491" algn="l" defTabSz="582061"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9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19" d="100"/>
          <a:sy n="119" d="100"/>
        </p:scale>
        <p:origin x="808" y="192"/>
      </p:cViewPr>
      <p:guideLst>
        <p:guide orient="horz" pos="2160"/>
        <p:guide pos="379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7937B0-5A54-AC4B-848B-2BF110F42713}" type="datetimeFigureOut">
              <a:rPr lang="en-US" smtClean="0"/>
              <a:t>4/22/17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655816-1496-3948-A8B3-EEDEA5977207}" type="slidenum">
              <a:rPr lang="en-US" smtClean="0"/>
              <a:t>‹#›</a:t>
            </a:fld>
            <a:endParaRPr lang="en-US"/>
          </a:p>
        </p:txBody>
      </p:sp>
    </p:spTree>
    <p:extLst>
      <p:ext uri="{BB962C8B-B14F-4D97-AF65-F5344CB8AC3E}">
        <p14:creationId xmlns:p14="http://schemas.microsoft.com/office/powerpoint/2010/main" val="22147738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32DD28-CE26-B842-A8BA-FC19F387B2F5}" type="datetimeFigureOut">
              <a:rPr lang="en-US" smtClean="0"/>
              <a:t>4/22/17</a:t>
            </a:fld>
            <a:endParaRPr lang="en-US"/>
          </a:p>
        </p:txBody>
      </p:sp>
      <p:sp>
        <p:nvSpPr>
          <p:cNvPr id="4" name="Slide Image Placeholder 3"/>
          <p:cNvSpPr>
            <a:spLocks noGrp="1" noRot="1" noChangeAspect="1"/>
          </p:cNvSpPr>
          <p:nvPr>
            <p:ph type="sldImg" idx="2"/>
          </p:nvPr>
        </p:nvSpPr>
        <p:spPr>
          <a:xfrm>
            <a:off x="414338" y="685800"/>
            <a:ext cx="60293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329440-0B81-8345-8084-FB580399F838}" type="slidenum">
              <a:rPr lang="en-US" smtClean="0"/>
              <a:t>‹#›</a:t>
            </a:fld>
            <a:endParaRPr lang="en-US"/>
          </a:p>
        </p:txBody>
      </p:sp>
    </p:spTree>
    <p:extLst>
      <p:ext uri="{BB962C8B-B14F-4D97-AF65-F5344CB8AC3E}">
        <p14:creationId xmlns:p14="http://schemas.microsoft.com/office/powerpoint/2010/main" val="586720208"/>
      </p:ext>
    </p:extLst>
  </p:cSld>
  <p:clrMap bg1="lt1" tx1="dk1" bg2="lt2" tx2="dk2" accent1="accent1" accent2="accent2" accent3="accent3" accent4="accent4" accent5="accent5" accent6="accent6" hlink="hlink" folHlink="folHlink"/>
  <p:hf hdr="0" ftr="0" dt="0"/>
  <p:notesStyle>
    <a:lvl1pPr marL="0" algn="l" defTabSz="582061" rtl="0" eaLnBrk="1" latinLnBrk="0" hangingPunct="1">
      <a:defRPr sz="1500" kern="1200">
        <a:solidFill>
          <a:schemeClr val="tx1"/>
        </a:solidFill>
        <a:latin typeface="+mn-lt"/>
        <a:ea typeface="+mn-ea"/>
        <a:cs typeface="+mn-cs"/>
      </a:defRPr>
    </a:lvl1pPr>
    <a:lvl2pPr marL="582061" algn="l" defTabSz="582061" rtl="0" eaLnBrk="1" latinLnBrk="0" hangingPunct="1">
      <a:defRPr sz="1500" kern="1200">
        <a:solidFill>
          <a:schemeClr val="tx1"/>
        </a:solidFill>
        <a:latin typeface="+mn-lt"/>
        <a:ea typeface="+mn-ea"/>
        <a:cs typeface="+mn-cs"/>
      </a:defRPr>
    </a:lvl2pPr>
    <a:lvl3pPr marL="1164123" algn="l" defTabSz="582061" rtl="0" eaLnBrk="1" latinLnBrk="0" hangingPunct="1">
      <a:defRPr sz="1500" kern="1200">
        <a:solidFill>
          <a:schemeClr val="tx1"/>
        </a:solidFill>
        <a:latin typeface="+mn-lt"/>
        <a:ea typeface="+mn-ea"/>
        <a:cs typeface="+mn-cs"/>
      </a:defRPr>
    </a:lvl3pPr>
    <a:lvl4pPr marL="1746184" algn="l" defTabSz="582061" rtl="0" eaLnBrk="1" latinLnBrk="0" hangingPunct="1">
      <a:defRPr sz="1500" kern="1200">
        <a:solidFill>
          <a:schemeClr val="tx1"/>
        </a:solidFill>
        <a:latin typeface="+mn-lt"/>
        <a:ea typeface="+mn-ea"/>
        <a:cs typeface="+mn-cs"/>
      </a:defRPr>
    </a:lvl4pPr>
    <a:lvl5pPr marL="2328245" algn="l" defTabSz="582061" rtl="0" eaLnBrk="1" latinLnBrk="0" hangingPunct="1">
      <a:defRPr sz="1500" kern="1200">
        <a:solidFill>
          <a:schemeClr val="tx1"/>
        </a:solidFill>
        <a:latin typeface="+mn-lt"/>
        <a:ea typeface="+mn-ea"/>
        <a:cs typeface="+mn-cs"/>
      </a:defRPr>
    </a:lvl5pPr>
    <a:lvl6pPr marL="2910307" algn="l" defTabSz="582061" rtl="0" eaLnBrk="1" latinLnBrk="0" hangingPunct="1">
      <a:defRPr sz="1500" kern="1200">
        <a:solidFill>
          <a:schemeClr val="tx1"/>
        </a:solidFill>
        <a:latin typeface="+mn-lt"/>
        <a:ea typeface="+mn-ea"/>
        <a:cs typeface="+mn-cs"/>
      </a:defRPr>
    </a:lvl6pPr>
    <a:lvl7pPr marL="3492368" algn="l" defTabSz="582061" rtl="0" eaLnBrk="1" latinLnBrk="0" hangingPunct="1">
      <a:defRPr sz="1500" kern="1200">
        <a:solidFill>
          <a:schemeClr val="tx1"/>
        </a:solidFill>
        <a:latin typeface="+mn-lt"/>
        <a:ea typeface="+mn-ea"/>
        <a:cs typeface="+mn-cs"/>
      </a:defRPr>
    </a:lvl7pPr>
    <a:lvl8pPr marL="4074429" algn="l" defTabSz="582061" rtl="0" eaLnBrk="1" latinLnBrk="0" hangingPunct="1">
      <a:defRPr sz="1500" kern="1200">
        <a:solidFill>
          <a:schemeClr val="tx1"/>
        </a:solidFill>
        <a:latin typeface="+mn-lt"/>
        <a:ea typeface="+mn-ea"/>
        <a:cs typeface="+mn-cs"/>
      </a:defRPr>
    </a:lvl8pPr>
    <a:lvl9pPr marL="4656491" algn="l" defTabSz="582061"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5613" y="1378519"/>
            <a:ext cx="1025120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09036" y="3886200"/>
            <a:ext cx="8442167" cy="1752600"/>
          </a:xfrm>
        </p:spPr>
        <p:txBody>
          <a:bodyPr/>
          <a:lstStyle>
            <a:lvl1pPr marL="0" indent="0" algn="ctr">
              <a:buNone/>
              <a:defRPr>
                <a:solidFill>
                  <a:schemeClr val="tx1">
                    <a:tint val="75000"/>
                  </a:schemeClr>
                </a:solidFill>
              </a:defRPr>
            </a:lvl1pPr>
            <a:lvl2pPr marL="582061" indent="0" algn="ctr">
              <a:buNone/>
              <a:defRPr>
                <a:solidFill>
                  <a:schemeClr val="tx1">
                    <a:tint val="75000"/>
                  </a:schemeClr>
                </a:solidFill>
              </a:defRPr>
            </a:lvl2pPr>
            <a:lvl3pPr marL="1164123" indent="0" algn="ctr">
              <a:buNone/>
              <a:defRPr>
                <a:solidFill>
                  <a:schemeClr val="tx1">
                    <a:tint val="75000"/>
                  </a:schemeClr>
                </a:solidFill>
              </a:defRPr>
            </a:lvl3pPr>
            <a:lvl4pPr marL="1746184" indent="0" algn="ctr">
              <a:buNone/>
              <a:defRPr>
                <a:solidFill>
                  <a:schemeClr val="tx1">
                    <a:tint val="75000"/>
                  </a:schemeClr>
                </a:solidFill>
              </a:defRPr>
            </a:lvl4pPr>
            <a:lvl5pPr marL="2328245" indent="0" algn="ctr">
              <a:buNone/>
              <a:defRPr>
                <a:solidFill>
                  <a:schemeClr val="tx1">
                    <a:tint val="75000"/>
                  </a:schemeClr>
                </a:solidFill>
              </a:defRPr>
            </a:lvl5pPr>
            <a:lvl6pPr marL="2910307" indent="0" algn="ctr">
              <a:buNone/>
              <a:defRPr>
                <a:solidFill>
                  <a:schemeClr val="tx1">
                    <a:tint val="75000"/>
                  </a:schemeClr>
                </a:solidFill>
              </a:defRPr>
            </a:lvl6pPr>
            <a:lvl7pPr marL="3492368" indent="0" algn="ctr">
              <a:buNone/>
              <a:defRPr>
                <a:solidFill>
                  <a:schemeClr val="tx1">
                    <a:tint val="75000"/>
                  </a:schemeClr>
                </a:solidFill>
              </a:defRPr>
            </a:lvl7pPr>
            <a:lvl8pPr marL="4074429" indent="0" algn="ctr">
              <a:buNone/>
              <a:defRPr>
                <a:solidFill>
                  <a:schemeClr val="tx1">
                    <a:tint val="75000"/>
                  </a:schemeClr>
                </a:solidFill>
              </a:defRPr>
            </a:lvl8pPr>
            <a:lvl9pPr marL="46564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27/04/17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62631-D247-0E44-B808-5D23CBBA66F7}" type="slidenum">
              <a:rPr lang="en-US" smtClean="0"/>
              <a:t>‹#›</a:t>
            </a:fld>
            <a:endParaRPr lang="en-US"/>
          </a:p>
        </p:txBody>
      </p:sp>
      <p:pic>
        <p:nvPicPr>
          <p:cNvPr id="7" name="Picture 6" descr="2012-Jul-04-4_Color_Logo_small_C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0943" y="817222"/>
            <a:ext cx="719328" cy="972312"/>
          </a:xfrm>
          <a:prstGeom prst="rect">
            <a:avLst/>
          </a:prstGeom>
        </p:spPr>
      </p:pic>
      <p:grpSp>
        <p:nvGrpSpPr>
          <p:cNvPr id="8" name="Group 7"/>
          <p:cNvGrpSpPr/>
          <p:nvPr userDrawn="1"/>
        </p:nvGrpSpPr>
        <p:grpSpPr>
          <a:xfrm>
            <a:off x="313923" y="1078302"/>
            <a:ext cx="10322892" cy="215444"/>
            <a:chOff x="313923" y="1078301"/>
            <a:chExt cx="7150100" cy="215443"/>
          </a:xfrm>
        </p:grpSpPr>
        <p:cxnSp>
          <p:nvCxnSpPr>
            <p:cNvPr id="9" name="Straight Connector 8"/>
            <p:cNvCxnSpPr/>
            <p:nvPr/>
          </p:nvCxnSpPr>
          <p:spPr>
            <a:xfrm flipH="1">
              <a:off x="313923" y="1290677"/>
              <a:ext cx="7150100"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6809446" y="1078301"/>
              <a:ext cx="654577" cy="215443"/>
            </a:xfrm>
            <a:prstGeom prst="rect">
              <a:avLst/>
            </a:prstGeom>
            <a:noFill/>
          </p:spPr>
          <p:txBody>
            <a:bodyPr wrap="none" rtlCol="0">
              <a:spAutoFit/>
            </a:bodyPr>
            <a:lstStyle/>
            <a:p>
              <a:r>
                <a:rPr lang="en-US" sz="800" dirty="0" smtClean="0"/>
                <a:t>ALICE ITS Upgrade</a:t>
              </a:r>
              <a:endParaRPr lang="en-US" sz="800" dirty="0"/>
            </a:p>
          </p:txBody>
        </p:sp>
      </p:grpSp>
      <p:cxnSp>
        <p:nvCxnSpPr>
          <p:cNvPr id="11" name="Straight Connector 10"/>
          <p:cNvCxnSpPr/>
          <p:nvPr userDrawn="1"/>
        </p:nvCxnSpPr>
        <p:spPr>
          <a:xfrm flipH="1">
            <a:off x="313924" y="2848544"/>
            <a:ext cx="10322891" cy="13316"/>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6251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rgbClr val="595959"/>
                </a:solidFill>
              </a:defRPr>
            </a:lvl1pPr>
          </a:lstStyle>
          <a:p>
            <a:endParaRPr lang="en-US" dirty="0"/>
          </a:p>
        </p:txBody>
      </p:sp>
      <p:sp>
        <p:nvSpPr>
          <p:cNvPr id="7" name="Text Box 2"/>
          <p:cNvSpPr txBox="1">
            <a:spLocks noChangeArrowheads="1"/>
          </p:cNvSpPr>
          <p:nvPr userDrawn="1"/>
        </p:nvSpPr>
        <p:spPr bwMode="auto">
          <a:xfrm>
            <a:off x="370535" y="938444"/>
            <a:ext cx="77607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spcBef>
                <a:spcPts val="300"/>
              </a:spcBef>
            </a:pPr>
            <a:r>
              <a:rPr lang="en-US" sz="2800" b="0" dirty="0" smtClean="0">
                <a:solidFill>
                  <a:srgbClr val="4F81BD"/>
                </a:solidFill>
              </a:rPr>
              <a:t>Outline</a:t>
            </a:r>
            <a:endParaRPr lang="en-US" sz="1600" b="0" dirty="0">
              <a:solidFill>
                <a:srgbClr val="4F81BD"/>
              </a:solidFill>
            </a:endParaRPr>
          </a:p>
        </p:txBody>
      </p:sp>
      <p:cxnSp>
        <p:nvCxnSpPr>
          <p:cNvPr id="8" name="Straight Connector 7"/>
          <p:cNvCxnSpPr/>
          <p:nvPr userDrawn="1"/>
        </p:nvCxnSpPr>
        <p:spPr>
          <a:xfrm flipH="1" flipV="1">
            <a:off x="313927" y="1519277"/>
            <a:ext cx="10187663" cy="3068"/>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9" name="TextBox 8"/>
          <p:cNvSpPr txBox="1"/>
          <p:nvPr userDrawn="1"/>
        </p:nvSpPr>
        <p:spPr>
          <a:xfrm>
            <a:off x="9012183" y="1317526"/>
            <a:ext cx="1497732" cy="215444"/>
          </a:xfrm>
          <a:prstGeom prst="rect">
            <a:avLst/>
          </a:prstGeom>
          <a:noFill/>
        </p:spPr>
        <p:txBody>
          <a:bodyPr wrap="square" rtlCol="0">
            <a:spAutoFit/>
          </a:bodyPr>
          <a:lstStyle/>
          <a:p>
            <a:r>
              <a:rPr lang="en-US" sz="800" dirty="0" smtClean="0"/>
              <a:t>ALICE ITS Upgrade</a:t>
            </a:r>
            <a:endParaRPr lang="en-US" sz="800" dirty="0"/>
          </a:p>
        </p:txBody>
      </p:sp>
      <p:pic>
        <p:nvPicPr>
          <p:cNvPr id="10" name="Picture 9" descr="2012-Jul-04-4_Color_Logo_small_C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287" y="767590"/>
            <a:ext cx="719328" cy="972312"/>
          </a:xfrm>
          <a:prstGeom prst="rect">
            <a:avLst/>
          </a:prstGeom>
        </p:spPr>
      </p:pic>
      <p:sp>
        <p:nvSpPr>
          <p:cNvPr id="11" name="Date Placeholder 3"/>
          <p:cNvSpPr>
            <a:spLocks noGrp="1"/>
          </p:cNvSpPr>
          <p:nvPr>
            <p:ph type="dt" sz="half" idx="10"/>
          </p:nvPr>
        </p:nvSpPr>
        <p:spPr>
          <a:xfrm>
            <a:off x="603012" y="6356352"/>
            <a:ext cx="2814056" cy="365125"/>
          </a:xfrm>
        </p:spPr>
        <p:txBody>
          <a:bodyPr/>
          <a:lstStyle>
            <a:lvl1pPr>
              <a:defRPr>
                <a:solidFill>
                  <a:srgbClr val="595959"/>
                </a:solidFill>
              </a:defRPr>
            </a:lvl1pPr>
          </a:lstStyle>
          <a:p>
            <a:r>
              <a:rPr lang="en-US" smtClean="0"/>
              <a:t>27/04/17</a:t>
            </a:r>
            <a:endParaRPr lang="en-US"/>
          </a:p>
        </p:txBody>
      </p:sp>
      <p:sp>
        <p:nvSpPr>
          <p:cNvPr id="12" name="Slide Number Placeholder 5"/>
          <p:cNvSpPr>
            <a:spLocks noGrp="1"/>
          </p:cNvSpPr>
          <p:nvPr>
            <p:ph type="sldNum" sz="quarter" idx="12"/>
          </p:nvPr>
        </p:nvSpPr>
        <p:spPr>
          <a:xfrm>
            <a:off x="8643170" y="6356352"/>
            <a:ext cx="2814056" cy="365125"/>
          </a:xfrm>
        </p:spPr>
        <p:txBody>
          <a:bodyPr/>
          <a:lstStyle>
            <a:lvl1pPr>
              <a:defRPr>
                <a:solidFill>
                  <a:srgbClr val="595959"/>
                </a:solidFill>
              </a:defRPr>
            </a:lvl1pPr>
          </a:lstStyle>
          <a:p>
            <a:fld id="{B7F62631-D247-0E44-B808-5D23CBBA66F7}" type="slidenum">
              <a:rPr lang="en-US" smtClean="0"/>
              <a:pPr/>
              <a:t>‹#›</a:t>
            </a:fld>
            <a:endParaRPr lang="en-US"/>
          </a:p>
        </p:txBody>
      </p:sp>
    </p:spTree>
    <p:extLst>
      <p:ext uri="{BB962C8B-B14F-4D97-AF65-F5344CB8AC3E}">
        <p14:creationId xmlns:p14="http://schemas.microsoft.com/office/powerpoint/2010/main" val="52757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595959"/>
                </a:solidFill>
              </a:defRPr>
            </a:lvl1pPr>
          </a:lstStyle>
          <a:p>
            <a:r>
              <a:rPr lang="en-US" smtClean="0"/>
              <a:t>27/04/17</a:t>
            </a:r>
            <a:endParaRPr lang="en-US"/>
          </a:p>
        </p:txBody>
      </p:sp>
      <p:sp>
        <p:nvSpPr>
          <p:cNvPr id="5" name="Footer Placeholder 4"/>
          <p:cNvSpPr>
            <a:spLocks noGrp="1"/>
          </p:cNvSpPr>
          <p:nvPr>
            <p:ph type="ftr" sz="quarter" idx="11"/>
          </p:nvPr>
        </p:nvSpPr>
        <p:spPr/>
        <p:txBody>
          <a:bodyPr/>
          <a:lstStyle>
            <a:lvl1pPr>
              <a:defRPr>
                <a:solidFill>
                  <a:srgbClr val="595959"/>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595959"/>
                </a:solidFill>
              </a:defRPr>
            </a:lvl1pPr>
          </a:lstStyle>
          <a:p>
            <a:fld id="{B7F62631-D247-0E44-B808-5D23CBBA66F7}" type="slidenum">
              <a:rPr lang="en-US" smtClean="0"/>
              <a:pPr/>
              <a:t>‹#›</a:t>
            </a:fld>
            <a:endParaRPr lang="en-US"/>
          </a:p>
        </p:txBody>
      </p:sp>
      <p:pic>
        <p:nvPicPr>
          <p:cNvPr id="12" name="Picture 11" descr="2012-Jul-04-01_4_Color_Logo_small_C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1286" y="107959"/>
            <a:ext cx="514977" cy="696091"/>
          </a:xfrm>
          <a:prstGeom prst="rect">
            <a:avLst/>
          </a:prstGeom>
        </p:spPr>
      </p:pic>
      <p:cxnSp>
        <p:nvCxnSpPr>
          <p:cNvPr id="13" name="Straight Connector 12"/>
          <p:cNvCxnSpPr/>
          <p:nvPr userDrawn="1"/>
        </p:nvCxnSpPr>
        <p:spPr>
          <a:xfrm flipH="1">
            <a:off x="313925" y="668377"/>
            <a:ext cx="10700635"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4" name="TextBox 13"/>
          <p:cNvSpPr txBox="1"/>
          <p:nvPr userDrawn="1"/>
        </p:nvSpPr>
        <p:spPr>
          <a:xfrm>
            <a:off x="9845668" y="456001"/>
            <a:ext cx="945040" cy="215444"/>
          </a:xfrm>
          <a:prstGeom prst="rect">
            <a:avLst/>
          </a:prstGeom>
          <a:noFill/>
        </p:spPr>
        <p:txBody>
          <a:bodyPr wrap="none" rtlCol="0">
            <a:spAutoFit/>
          </a:bodyPr>
          <a:lstStyle/>
          <a:p>
            <a:r>
              <a:rPr lang="en-US" sz="800" dirty="0" smtClean="0"/>
              <a:t>ALICE ITS Upgrade</a:t>
            </a:r>
            <a:endParaRPr lang="en-US" sz="800" dirty="0"/>
          </a:p>
        </p:txBody>
      </p:sp>
    </p:spTree>
    <p:extLst>
      <p:ext uri="{BB962C8B-B14F-4D97-AF65-F5344CB8AC3E}">
        <p14:creationId xmlns:p14="http://schemas.microsoft.com/office/powerpoint/2010/main" val="8872467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012" y="274639"/>
            <a:ext cx="10854214" cy="1143000"/>
          </a:xfrm>
          <a:prstGeom prst="rect">
            <a:avLst/>
          </a:prstGeom>
        </p:spPr>
        <p:txBody>
          <a:bodyPr vert="horz" lIns="116412" tIns="58206" rIns="116412" bIns="582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3012" y="1600201"/>
            <a:ext cx="10854214" cy="4525963"/>
          </a:xfrm>
          <a:prstGeom prst="rect">
            <a:avLst/>
          </a:prstGeom>
        </p:spPr>
        <p:txBody>
          <a:bodyPr vert="horz" lIns="116412" tIns="58206" rIns="116412" bIns="582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3012" y="6356352"/>
            <a:ext cx="2814056" cy="365125"/>
          </a:xfrm>
          <a:prstGeom prst="rect">
            <a:avLst/>
          </a:prstGeom>
        </p:spPr>
        <p:txBody>
          <a:bodyPr vert="horz" lIns="116412" tIns="58206" rIns="116412" bIns="58206" rtlCol="0" anchor="ctr"/>
          <a:lstStyle>
            <a:lvl1pPr algn="l">
              <a:defRPr sz="1400">
                <a:solidFill>
                  <a:srgbClr val="595959"/>
                </a:solidFill>
              </a:defRPr>
            </a:lvl1pPr>
          </a:lstStyle>
          <a:p>
            <a:r>
              <a:rPr lang="en-US" smtClean="0"/>
              <a:t>27/04/17</a:t>
            </a:r>
            <a:endParaRPr lang="en-US" dirty="0"/>
          </a:p>
        </p:txBody>
      </p:sp>
      <p:sp>
        <p:nvSpPr>
          <p:cNvPr id="5" name="Footer Placeholder 4"/>
          <p:cNvSpPr>
            <a:spLocks noGrp="1"/>
          </p:cNvSpPr>
          <p:nvPr>
            <p:ph type="ftr" sz="quarter" idx="3"/>
          </p:nvPr>
        </p:nvSpPr>
        <p:spPr>
          <a:xfrm>
            <a:off x="4120582" y="6356352"/>
            <a:ext cx="3819075" cy="365125"/>
          </a:xfrm>
          <a:prstGeom prst="rect">
            <a:avLst/>
          </a:prstGeom>
        </p:spPr>
        <p:txBody>
          <a:bodyPr vert="horz" lIns="116412" tIns="58206" rIns="116412" bIns="58206" rtlCol="0" anchor="ctr"/>
          <a:lstStyle>
            <a:lvl1pPr algn="ctr">
              <a:defRPr sz="1500">
                <a:solidFill>
                  <a:srgbClr val="595959"/>
                </a:solidFill>
              </a:defRPr>
            </a:lvl1pPr>
          </a:lstStyle>
          <a:p>
            <a:endParaRPr lang="en-US"/>
          </a:p>
        </p:txBody>
      </p:sp>
      <p:sp>
        <p:nvSpPr>
          <p:cNvPr id="6" name="Slide Number Placeholder 5"/>
          <p:cNvSpPr>
            <a:spLocks noGrp="1"/>
          </p:cNvSpPr>
          <p:nvPr>
            <p:ph type="sldNum" sz="quarter" idx="4"/>
          </p:nvPr>
        </p:nvSpPr>
        <p:spPr>
          <a:xfrm>
            <a:off x="8643170" y="6356352"/>
            <a:ext cx="2814056" cy="365125"/>
          </a:xfrm>
          <a:prstGeom prst="rect">
            <a:avLst/>
          </a:prstGeom>
        </p:spPr>
        <p:txBody>
          <a:bodyPr vert="horz" lIns="116412" tIns="58206" rIns="116412" bIns="58206" rtlCol="0" anchor="ctr"/>
          <a:lstStyle>
            <a:lvl1pPr algn="r">
              <a:defRPr sz="1400">
                <a:solidFill>
                  <a:srgbClr val="595959"/>
                </a:solidFill>
              </a:defRPr>
            </a:lvl1pPr>
          </a:lstStyle>
          <a:p>
            <a:fld id="{B7F62631-D247-0E44-B808-5D23CBBA66F7}" type="slidenum">
              <a:rPr lang="en-US" smtClean="0"/>
              <a:pPr/>
              <a:t>‹#›</a:t>
            </a:fld>
            <a:endParaRPr lang="en-US" dirty="0"/>
          </a:p>
        </p:txBody>
      </p:sp>
    </p:spTree>
    <p:extLst>
      <p:ext uri="{BB962C8B-B14F-4D97-AF65-F5344CB8AC3E}">
        <p14:creationId xmlns:p14="http://schemas.microsoft.com/office/powerpoint/2010/main" val="1666018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hf hdr="0" ftr="0"/>
  <p:txStyles>
    <p:titleStyle>
      <a:lvl1pPr algn="ctr" defTabSz="582061" rtl="0" eaLnBrk="1" latinLnBrk="0" hangingPunct="1">
        <a:spcBef>
          <a:spcPct val="0"/>
        </a:spcBef>
        <a:buNone/>
        <a:defRPr sz="5600" kern="1200">
          <a:solidFill>
            <a:schemeClr val="tx1"/>
          </a:solidFill>
          <a:latin typeface="+mj-lt"/>
          <a:ea typeface="+mj-ea"/>
          <a:cs typeface="+mj-cs"/>
        </a:defRPr>
      </a:lvl1pPr>
    </p:titleStyle>
    <p:bodyStyle>
      <a:lvl1pPr marL="436546" indent="-436546" algn="l" defTabSz="582061" rtl="0" eaLnBrk="1" latinLnBrk="0" hangingPunct="1">
        <a:spcBef>
          <a:spcPct val="20000"/>
        </a:spcBef>
        <a:buFont typeface="Arial"/>
        <a:buChar char="•"/>
        <a:defRPr sz="4100" kern="1200">
          <a:solidFill>
            <a:schemeClr val="tx1"/>
          </a:solidFill>
          <a:latin typeface="+mn-lt"/>
          <a:ea typeface="+mn-ea"/>
          <a:cs typeface="+mn-cs"/>
        </a:defRPr>
      </a:lvl1pPr>
      <a:lvl2pPr marL="945850" indent="-363788" algn="l" defTabSz="582061" rtl="0" eaLnBrk="1" latinLnBrk="0" hangingPunct="1">
        <a:spcBef>
          <a:spcPct val="20000"/>
        </a:spcBef>
        <a:buFont typeface="Arial"/>
        <a:buChar char="–"/>
        <a:defRPr sz="3600" kern="1200">
          <a:solidFill>
            <a:schemeClr val="tx1"/>
          </a:solidFill>
          <a:latin typeface="+mn-lt"/>
          <a:ea typeface="+mn-ea"/>
          <a:cs typeface="+mn-cs"/>
        </a:defRPr>
      </a:lvl2pPr>
      <a:lvl3pPr marL="1455153" indent="-291031" algn="l" defTabSz="582061" rtl="0" eaLnBrk="1" latinLnBrk="0" hangingPunct="1">
        <a:spcBef>
          <a:spcPct val="20000"/>
        </a:spcBef>
        <a:buFont typeface="Arial"/>
        <a:buChar char="•"/>
        <a:defRPr sz="3100" kern="1200">
          <a:solidFill>
            <a:schemeClr val="tx1"/>
          </a:solidFill>
          <a:latin typeface="+mn-lt"/>
          <a:ea typeface="+mn-ea"/>
          <a:cs typeface="+mn-cs"/>
        </a:defRPr>
      </a:lvl3pPr>
      <a:lvl4pPr marL="2037215" indent="-291031" algn="l" defTabSz="582061" rtl="0" eaLnBrk="1" latinLnBrk="0" hangingPunct="1">
        <a:spcBef>
          <a:spcPct val="20000"/>
        </a:spcBef>
        <a:buFont typeface="Arial"/>
        <a:buChar char="–"/>
        <a:defRPr sz="2500" kern="1200">
          <a:solidFill>
            <a:schemeClr val="tx1"/>
          </a:solidFill>
          <a:latin typeface="+mn-lt"/>
          <a:ea typeface="+mn-ea"/>
          <a:cs typeface="+mn-cs"/>
        </a:defRPr>
      </a:lvl4pPr>
      <a:lvl5pPr marL="2619276" indent="-291031" algn="l" defTabSz="582061" rtl="0" eaLnBrk="1" latinLnBrk="0" hangingPunct="1">
        <a:spcBef>
          <a:spcPct val="20000"/>
        </a:spcBef>
        <a:buFont typeface="Arial"/>
        <a:buChar char="»"/>
        <a:defRPr sz="2500" kern="1200">
          <a:solidFill>
            <a:schemeClr val="tx1"/>
          </a:solidFill>
          <a:latin typeface="+mn-lt"/>
          <a:ea typeface="+mn-ea"/>
          <a:cs typeface="+mn-cs"/>
        </a:defRPr>
      </a:lvl5pPr>
      <a:lvl6pPr marL="3201337" indent="-291031" algn="l" defTabSz="582061" rtl="0" eaLnBrk="1" latinLnBrk="0" hangingPunct="1">
        <a:spcBef>
          <a:spcPct val="20000"/>
        </a:spcBef>
        <a:buFont typeface="Arial"/>
        <a:buChar char="•"/>
        <a:defRPr sz="2500" kern="1200">
          <a:solidFill>
            <a:schemeClr val="tx1"/>
          </a:solidFill>
          <a:latin typeface="+mn-lt"/>
          <a:ea typeface="+mn-ea"/>
          <a:cs typeface="+mn-cs"/>
        </a:defRPr>
      </a:lvl6pPr>
      <a:lvl7pPr marL="3783399" indent="-291031" algn="l" defTabSz="582061" rtl="0" eaLnBrk="1" latinLnBrk="0" hangingPunct="1">
        <a:spcBef>
          <a:spcPct val="20000"/>
        </a:spcBef>
        <a:buFont typeface="Arial"/>
        <a:buChar char="•"/>
        <a:defRPr sz="2500" kern="1200">
          <a:solidFill>
            <a:schemeClr val="tx1"/>
          </a:solidFill>
          <a:latin typeface="+mn-lt"/>
          <a:ea typeface="+mn-ea"/>
          <a:cs typeface="+mn-cs"/>
        </a:defRPr>
      </a:lvl7pPr>
      <a:lvl8pPr marL="4365460" indent="-291031" algn="l" defTabSz="582061" rtl="0" eaLnBrk="1" latinLnBrk="0" hangingPunct="1">
        <a:spcBef>
          <a:spcPct val="20000"/>
        </a:spcBef>
        <a:buFont typeface="Arial"/>
        <a:buChar char="•"/>
        <a:defRPr sz="2500" kern="1200">
          <a:solidFill>
            <a:schemeClr val="tx1"/>
          </a:solidFill>
          <a:latin typeface="+mn-lt"/>
          <a:ea typeface="+mn-ea"/>
          <a:cs typeface="+mn-cs"/>
        </a:defRPr>
      </a:lvl8pPr>
      <a:lvl9pPr marL="4947521" indent="-291031" algn="l" defTabSz="582061"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2061" rtl="0" eaLnBrk="1" latinLnBrk="0" hangingPunct="1">
        <a:defRPr sz="2300" kern="1200">
          <a:solidFill>
            <a:schemeClr val="tx1"/>
          </a:solidFill>
          <a:latin typeface="+mn-lt"/>
          <a:ea typeface="+mn-ea"/>
          <a:cs typeface="+mn-cs"/>
        </a:defRPr>
      </a:lvl1pPr>
      <a:lvl2pPr marL="582061" algn="l" defTabSz="582061" rtl="0" eaLnBrk="1" latinLnBrk="0" hangingPunct="1">
        <a:defRPr sz="2300" kern="1200">
          <a:solidFill>
            <a:schemeClr val="tx1"/>
          </a:solidFill>
          <a:latin typeface="+mn-lt"/>
          <a:ea typeface="+mn-ea"/>
          <a:cs typeface="+mn-cs"/>
        </a:defRPr>
      </a:lvl2pPr>
      <a:lvl3pPr marL="1164123" algn="l" defTabSz="582061" rtl="0" eaLnBrk="1" latinLnBrk="0" hangingPunct="1">
        <a:defRPr sz="2300" kern="1200">
          <a:solidFill>
            <a:schemeClr val="tx1"/>
          </a:solidFill>
          <a:latin typeface="+mn-lt"/>
          <a:ea typeface="+mn-ea"/>
          <a:cs typeface="+mn-cs"/>
        </a:defRPr>
      </a:lvl3pPr>
      <a:lvl4pPr marL="1746184" algn="l" defTabSz="582061" rtl="0" eaLnBrk="1" latinLnBrk="0" hangingPunct="1">
        <a:defRPr sz="2300" kern="1200">
          <a:solidFill>
            <a:schemeClr val="tx1"/>
          </a:solidFill>
          <a:latin typeface="+mn-lt"/>
          <a:ea typeface="+mn-ea"/>
          <a:cs typeface="+mn-cs"/>
        </a:defRPr>
      </a:lvl4pPr>
      <a:lvl5pPr marL="2328245" algn="l" defTabSz="582061" rtl="0" eaLnBrk="1" latinLnBrk="0" hangingPunct="1">
        <a:defRPr sz="2300" kern="1200">
          <a:solidFill>
            <a:schemeClr val="tx1"/>
          </a:solidFill>
          <a:latin typeface="+mn-lt"/>
          <a:ea typeface="+mn-ea"/>
          <a:cs typeface="+mn-cs"/>
        </a:defRPr>
      </a:lvl5pPr>
      <a:lvl6pPr marL="2910307" algn="l" defTabSz="582061" rtl="0" eaLnBrk="1" latinLnBrk="0" hangingPunct="1">
        <a:defRPr sz="2300" kern="1200">
          <a:solidFill>
            <a:schemeClr val="tx1"/>
          </a:solidFill>
          <a:latin typeface="+mn-lt"/>
          <a:ea typeface="+mn-ea"/>
          <a:cs typeface="+mn-cs"/>
        </a:defRPr>
      </a:lvl6pPr>
      <a:lvl7pPr marL="3492368" algn="l" defTabSz="582061" rtl="0" eaLnBrk="1" latinLnBrk="0" hangingPunct="1">
        <a:defRPr sz="2300" kern="1200">
          <a:solidFill>
            <a:schemeClr val="tx1"/>
          </a:solidFill>
          <a:latin typeface="+mn-lt"/>
          <a:ea typeface="+mn-ea"/>
          <a:cs typeface="+mn-cs"/>
        </a:defRPr>
      </a:lvl7pPr>
      <a:lvl8pPr marL="4074429" algn="l" defTabSz="582061" rtl="0" eaLnBrk="1" latinLnBrk="0" hangingPunct="1">
        <a:defRPr sz="2300" kern="1200">
          <a:solidFill>
            <a:schemeClr val="tx1"/>
          </a:solidFill>
          <a:latin typeface="+mn-lt"/>
          <a:ea typeface="+mn-ea"/>
          <a:cs typeface="+mn-cs"/>
        </a:defRPr>
      </a:lvl8pPr>
      <a:lvl9pPr marL="4656491" algn="l" defTabSz="582061"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f"/><Relationship Id="rId3"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tiff"/><Relationship Id="rId3" Type="http://schemas.openxmlformats.org/officeDocument/2006/relationships/image" Target="../media/image1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tiff"/><Relationship Id="rId3"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tiff"/><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tiff"/><Relationship Id="rId3" Type="http://schemas.openxmlformats.org/officeDocument/2006/relationships/image" Target="../media/image2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tiff"/><Relationship Id="rId3" Type="http://schemas.openxmlformats.org/officeDocument/2006/relationships/image" Target="../media/image2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tiff"/><Relationship Id="rId3"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f"/><Relationship Id="rId3"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693" y="1327958"/>
            <a:ext cx="10251202" cy="1470025"/>
          </a:xfrm>
        </p:spPr>
        <p:txBody>
          <a:bodyPr>
            <a:normAutofit/>
          </a:bodyPr>
          <a:lstStyle/>
          <a:p>
            <a:r>
              <a:rPr lang="en-US" sz="4000" dirty="0" err="1" smtClean="0">
                <a:solidFill>
                  <a:srgbClr val="4F81BD"/>
                </a:solidFill>
              </a:rPr>
              <a:t>Characterisation</a:t>
            </a:r>
            <a:r>
              <a:rPr lang="en-US" sz="4000" dirty="0" smtClean="0">
                <a:solidFill>
                  <a:srgbClr val="4F81BD"/>
                </a:solidFill>
              </a:rPr>
              <a:t> of IB HIC and Stave Prototypes</a:t>
            </a:r>
            <a:endParaRPr lang="en-US" sz="4000" dirty="0">
              <a:solidFill>
                <a:srgbClr val="4F81BD"/>
              </a:solidFill>
            </a:endParaRPr>
          </a:p>
        </p:txBody>
      </p:sp>
      <p:sp>
        <p:nvSpPr>
          <p:cNvPr id="3" name="Subtitle 2"/>
          <p:cNvSpPr>
            <a:spLocks noGrp="1"/>
          </p:cNvSpPr>
          <p:nvPr>
            <p:ph type="subTitle" idx="1"/>
          </p:nvPr>
        </p:nvSpPr>
        <p:spPr>
          <a:xfrm>
            <a:off x="1723330" y="3892498"/>
            <a:ext cx="8442167" cy="1988190"/>
          </a:xfrm>
        </p:spPr>
        <p:txBody>
          <a:bodyPr>
            <a:normAutofit/>
          </a:bodyPr>
          <a:lstStyle/>
          <a:p>
            <a:pPr>
              <a:spcBef>
                <a:spcPts val="1512"/>
              </a:spcBef>
            </a:pPr>
            <a:r>
              <a:rPr lang="en-US" sz="3200" dirty="0" smtClean="0">
                <a:solidFill>
                  <a:schemeClr val="accent1"/>
                </a:solidFill>
              </a:rPr>
              <a:t>ALICE ITS Upgrade </a:t>
            </a:r>
          </a:p>
          <a:p>
            <a:pPr>
              <a:spcBef>
                <a:spcPts val="1512"/>
              </a:spcBef>
            </a:pPr>
            <a:r>
              <a:rPr lang="en-US" sz="3200" dirty="0" smtClean="0">
                <a:solidFill>
                  <a:schemeClr val="accent1"/>
                </a:solidFill>
              </a:rPr>
              <a:t>Stave Production Readiness Review</a:t>
            </a:r>
          </a:p>
          <a:p>
            <a:pPr>
              <a:spcBef>
                <a:spcPts val="1512"/>
              </a:spcBef>
            </a:pPr>
            <a:r>
              <a:rPr lang="en-US" sz="2000" i="1" dirty="0" smtClean="0">
                <a:solidFill>
                  <a:schemeClr val="accent1"/>
                </a:solidFill>
              </a:rPr>
              <a:t>CERN, 27 April 2017</a:t>
            </a:r>
            <a:endParaRPr lang="en-US" sz="2000" i="1" dirty="0">
              <a:solidFill>
                <a:schemeClr val="accent1"/>
              </a:solidFill>
            </a:endParaRPr>
          </a:p>
        </p:txBody>
      </p:sp>
      <p:sp>
        <p:nvSpPr>
          <p:cNvPr id="20" name="TextBox 19"/>
          <p:cNvSpPr txBox="1"/>
          <p:nvPr/>
        </p:nvSpPr>
        <p:spPr>
          <a:xfrm>
            <a:off x="350616" y="2929404"/>
            <a:ext cx="2150653" cy="400110"/>
          </a:xfrm>
          <a:prstGeom prst="rect">
            <a:avLst/>
          </a:prstGeom>
          <a:noFill/>
        </p:spPr>
        <p:txBody>
          <a:bodyPr wrap="none" rtlCol="0">
            <a:spAutoFit/>
          </a:bodyPr>
          <a:lstStyle/>
          <a:p>
            <a:r>
              <a:rPr lang="en-US" sz="2000" i="1" dirty="0" smtClean="0">
                <a:solidFill>
                  <a:schemeClr val="tx1">
                    <a:lumMod val="65000"/>
                    <a:lumOff val="35000"/>
                  </a:schemeClr>
                </a:solidFill>
              </a:rPr>
              <a:t>Markus </a:t>
            </a:r>
            <a:r>
              <a:rPr lang="en-US" sz="2000" i="1" dirty="0" err="1" smtClean="0">
                <a:solidFill>
                  <a:schemeClr val="tx1">
                    <a:lumMod val="65000"/>
                    <a:lumOff val="35000"/>
                  </a:schemeClr>
                </a:solidFill>
              </a:rPr>
              <a:t>Keil</a:t>
            </a:r>
            <a:r>
              <a:rPr lang="en-US" sz="2000" i="1" dirty="0" smtClean="0">
                <a:solidFill>
                  <a:schemeClr val="tx1">
                    <a:lumMod val="65000"/>
                    <a:lumOff val="35000"/>
                  </a:schemeClr>
                </a:solidFill>
              </a:rPr>
              <a:t> - CERN</a:t>
            </a:r>
            <a:endParaRPr lang="en-US" sz="2000" i="1" dirty="0">
              <a:solidFill>
                <a:schemeClr val="tx1">
                  <a:lumMod val="65000"/>
                  <a:lumOff val="35000"/>
                </a:schemeClr>
              </a:solidFill>
            </a:endParaRPr>
          </a:p>
        </p:txBody>
      </p:sp>
      <p:sp>
        <p:nvSpPr>
          <p:cNvPr id="21" name="Date Placeholder 20"/>
          <p:cNvSpPr>
            <a:spLocks noGrp="1"/>
          </p:cNvSpPr>
          <p:nvPr>
            <p:ph type="dt" sz="half" idx="10"/>
          </p:nvPr>
        </p:nvSpPr>
        <p:spPr/>
        <p:txBody>
          <a:bodyPr/>
          <a:lstStyle/>
          <a:p>
            <a:r>
              <a:rPr lang="en-US" dirty="0" smtClean="0"/>
              <a:t>27/04/17</a:t>
            </a:r>
            <a:endParaRPr lang="en-US" dirty="0"/>
          </a:p>
        </p:txBody>
      </p:sp>
      <p:sp>
        <p:nvSpPr>
          <p:cNvPr id="22" name="Slide Number Placeholder 21"/>
          <p:cNvSpPr>
            <a:spLocks noGrp="1"/>
          </p:cNvSpPr>
          <p:nvPr>
            <p:ph type="sldNum" sz="quarter" idx="12"/>
          </p:nvPr>
        </p:nvSpPr>
        <p:spPr/>
        <p:txBody>
          <a:bodyPr/>
          <a:lstStyle/>
          <a:p>
            <a:fld id="{B7F62631-D247-0E44-B808-5D23CBBA66F7}" type="slidenum">
              <a:rPr lang="en-US" smtClean="0"/>
              <a:t>1</a:t>
            </a:fld>
            <a:endParaRPr lang="en-US"/>
          </a:p>
        </p:txBody>
      </p:sp>
    </p:spTree>
    <p:extLst>
      <p:ext uri="{BB962C8B-B14F-4D97-AF65-F5344CB8AC3E}">
        <p14:creationId xmlns:p14="http://schemas.microsoft.com/office/powerpoint/2010/main" val="399235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659" y="1739902"/>
            <a:ext cx="8686800" cy="3877985"/>
          </a:xfrm>
          <a:prstGeom prst="rect">
            <a:avLst/>
          </a:prstGeom>
          <a:noFill/>
        </p:spPr>
        <p:txBody>
          <a:bodyPr wrap="square" rtlCol="0">
            <a:spAutoFit/>
          </a:bodyPr>
          <a:lstStyle/>
          <a:p>
            <a:pPr>
              <a:lnSpc>
                <a:spcPct val="150000"/>
              </a:lnSpc>
            </a:pPr>
            <a:r>
              <a:rPr lang="en-US" sz="2000" b="1" dirty="0" smtClean="0">
                <a:solidFill>
                  <a:srgbClr val="4F81BD"/>
                </a:solidFill>
              </a:rPr>
              <a:t>OUTLINE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Introduction		</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Electrical </a:t>
            </a:r>
            <a:r>
              <a:rPr lang="en-US" sz="2000" dirty="0" err="1" smtClean="0">
                <a:solidFill>
                  <a:srgbClr val="4F81BD">
                    <a:alpha val="40000"/>
                  </a:srgbClr>
                </a:solidFill>
              </a:rPr>
              <a:t>Characterisation</a:t>
            </a:r>
            <a:endParaRPr lang="en-US" sz="2000" dirty="0" smtClean="0">
              <a:solidFill>
                <a:srgbClr val="4F81BD">
                  <a:alpha val="40000"/>
                </a:srgbClr>
              </a:solidFill>
            </a:endParaRPr>
          </a:p>
          <a:p>
            <a:pPr marL="914400" lvl="1" indent="-457200">
              <a:lnSpc>
                <a:spcPct val="130000"/>
              </a:lnSpc>
              <a:spcBef>
                <a:spcPts val="1200"/>
              </a:spcBef>
              <a:buSzPct val="70000"/>
              <a:buFont typeface="+mj-ea"/>
              <a:buAutoNum type="circleNumDbPlain"/>
            </a:pPr>
            <a:r>
              <a:rPr lang="en-US" sz="2000" dirty="0" smtClean="0">
                <a:solidFill>
                  <a:srgbClr val="4F81BD"/>
                </a:solidFill>
              </a:rPr>
              <a:t>Data Transmission</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Threshold and Noise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Ageing</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Stave Tests</a:t>
            </a:r>
          </a:p>
        </p:txBody>
      </p:sp>
      <p:sp>
        <p:nvSpPr>
          <p:cNvPr id="3" name="Date Placeholder 2"/>
          <p:cNvSpPr>
            <a:spLocks noGrp="1"/>
          </p:cNvSpPr>
          <p:nvPr>
            <p:ph type="dt" sz="half" idx="10"/>
          </p:nvPr>
        </p:nvSpPr>
        <p:spPr>
          <a:xfrm>
            <a:off x="603012" y="6356352"/>
            <a:ext cx="2814056" cy="365125"/>
          </a:xfrm>
        </p:spPr>
        <p:txBody>
          <a:bodyPr/>
          <a:lstStyle/>
          <a:p>
            <a:r>
              <a:rPr lang="en-US" smtClean="0"/>
              <a:t>27/04/17</a:t>
            </a:r>
            <a:endParaRPr lang="en-US" dirty="0"/>
          </a:p>
        </p:txBody>
      </p:sp>
      <p:sp>
        <p:nvSpPr>
          <p:cNvPr id="4" name="Slide Number Placeholder 3"/>
          <p:cNvSpPr>
            <a:spLocks noGrp="1"/>
          </p:cNvSpPr>
          <p:nvPr>
            <p:ph type="sldNum" sz="quarter" idx="12"/>
          </p:nvPr>
        </p:nvSpPr>
        <p:spPr>
          <a:xfrm>
            <a:off x="8643170" y="6356352"/>
            <a:ext cx="2814056" cy="365125"/>
          </a:xfrm>
        </p:spPr>
        <p:txBody>
          <a:bodyPr/>
          <a:lstStyle/>
          <a:p>
            <a:fld id="{B7F62631-D247-0E44-B808-5D23CBBA66F7}" type="slidenum">
              <a:rPr lang="en-US" smtClean="0"/>
              <a:pPr/>
              <a:t>10</a:t>
            </a:fld>
            <a:endParaRPr lang="en-US" dirty="0"/>
          </a:p>
        </p:txBody>
      </p:sp>
    </p:spTree>
    <p:extLst>
      <p:ext uri="{BB962C8B-B14F-4D97-AF65-F5344CB8AC3E}">
        <p14:creationId xmlns:p14="http://schemas.microsoft.com/office/powerpoint/2010/main" val="1711807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1991764"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Data Quality</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1305211" cy="1015663"/>
          </a:xfrm>
          <a:prstGeom prst="rect">
            <a:avLst/>
          </a:prstGeom>
          <a:noFill/>
        </p:spPr>
        <p:txBody>
          <a:bodyPr wrap="none" rtlCol="0">
            <a:spAutoFit/>
          </a:bodyPr>
          <a:lstStyle/>
          <a:p>
            <a:r>
              <a:rPr lang="en-US" sz="2000" dirty="0" smtClean="0">
                <a:solidFill>
                  <a:srgbClr val="4F81BD"/>
                </a:solidFill>
              </a:rPr>
              <a:t>24 h PRBS bathtub tests with full detector slice</a:t>
            </a:r>
          </a:p>
          <a:p>
            <a:r>
              <a:rPr lang="en-US" sz="2000" dirty="0" smtClean="0">
                <a:solidFill>
                  <a:srgbClr val="4F81BD"/>
                </a:solidFill>
              </a:rPr>
              <a:t>Measurement conditions: 100 kHz injections (max. L0 occupancy) and trigger, readout with 600 Mbps (left)</a:t>
            </a:r>
            <a:br>
              <a:rPr lang="en-US" sz="2000" dirty="0" smtClean="0">
                <a:solidFill>
                  <a:srgbClr val="4F81BD"/>
                </a:solidFill>
              </a:rPr>
            </a:br>
            <a:r>
              <a:rPr lang="en-US" sz="2000" dirty="0" smtClean="0">
                <a:solidFill>
                  <a:srgbClr val="4F81BD"/>
                </a:solidFill>
              </a:rPr>
              <a:t>and 1.2 </a:t>
            </a:r>
            <a:r>
              <a:rPr lang="en-US" sz="2000" dirty="0" err="1" smtClean="0">
                <a:solidFill>
                  <a:srgbClr val="4F81BD"/>
                </a:solidFill>
              </a:rPr>
              <a:t>Gbps</a:t>
            </a:r>
            <a:r>
              <a:rPr lang="en-US" sz="2000" dirty="0" smtClean="0">
                <a:solidFill>
                  <a:srgbClr val="4F81BD"/>
                </a:solidFill>
              </a:rPr>
              <a:t> (right)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11</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3252" y="2490684"/>
            <a:ext cx="3600500" cy="2984573"/>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7962" y="2492022"/>
            <a:ext cx="3642514" cy="3011327"/>
          </a:xfrm>
          <a:prstGeom prst="rect">
            <a:avLst/>
          </a:prstGeom>
        </p:spPr>
      </p:pic>
      <p:sp>
        <p:nvSpPr>
          <p:cNvPr id="8" name="TextBox 7"/>
          <p:cNvSpPr txBox="1"/>
          <p:nvPr/>
        </p:nvSpPr>
        <p:spPr>
          <a:xfrm>
            <a:off x="350617" y="5779899"/>
            <a:ext cx="11429026" cy="400110"/>
          </a:xfrm>
          <a:prstGeom prst="rect">
            <a:avLst/>
          </a:prstGeom>
          <a:noFill/>
        </p:spPr>
        <p:txBody>
          <a:bodyPr wrap="none" rtlCol="0">
            <a:spAutoFit/>
          </a:bodyPr>
          <a:lstStyle/>
          <a:p>
            <a:r>
              <a:rPr lang="en-US" sz="2000" dirty="0" smtClean="0">
                <a:solidFill>
                  <a:srgbClr val="4F81BD"/>
                </a:solidFill>
              </a:rPr>
              <a:t>BER (with 99% CL): &lt; 9.87 x 10</a:t>
            </a:r>
            <a:r>
              <a:rPr lang="en-US" sz="2000" baseline="30000" dirty="0" smtClean="0">
                <a:solidFill>
                  <a:srgbClr val="4F81BD"/>
                </a:solidFill>
              </a:rPr>
              <a:t>-15</a:t>
            </a:r>
            <a:r>
              <a:rPr lang="en-US" sz="2000" dirty="0" smtClean="0">
                <a:solidFill>
                  <a:srgbClr val="4F81BD"/>
                </a:solidFill>
              </a:rPr>
              <a:t> for 600 Mbps and &lt; 4.94 x 10</a:t>
            </a:r>
            <a:r>
              <a:rPr lang="en-US" sz="2000" baseline="30000" dirty="0" smtClean="0">
                <a:solidFill>
                  <a:srgbClr val="4F81BD"/>
                </a:solidFill>
              </a:rPr>
              <a:t>-15</a:t>
            </a:r>
            <a:r>
              <a:rPr lang="en-US" sz="2000" dirty="0" smtClean="0">
                <a:solidFill>
                  <a:srgbClr val="4F81BD"/>
                </a:solidFill>
              </a:rPr>
              <a:t> for 1.2 </a:t>
            </a:r>
            <a:r>
              <a:rPr lang="en-US" sz="2000" dirty="0" err="1" smtClean="0">
                <a:solidFill>
                  <a:srgbClr val="4F81BD"/>
                </a:solidFill>
              </a:rPr>
              <a:t>Gbps</a:t>
            </a:r>
            <a:r>
              <a:rPr lang="en-US" sz="2000" dirty="0" smtClean="0">
                <a:solidFill>
                  <a:srgbClr val="4F81BD"/>
                </a:solidFill>
              </a:rPr>
              <a:t> (limited by measurement time)</a:t>
            </a:r>
            <a:endParaRPr lang="en-US" sz="2000" dirty="0">
              <a:solidFill>
                <a:srgbClr val="4F81BD"/>
              </a:solidFill>
            </a:endParaRPr>
          </a:p>
        </p:txBody>
      </p:sp>
    </p:spTree>
    <p:extLst>
      <p:ext uri="{BB962C8B-B14F-4D97-AF65-F5344CB8AC3E}">
        <p14:creationId xmlns:p14="http://schemas.microsoft.com/office/powerpoint/2010/main" val="761961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5396414"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Readout Stability / Operating Range</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593990" cy="1938992"/>
          </a:xfrm>
          <a:prstGeom prst="rect">
            <a:avLst/>
          </a:prstGeom>
          <a:noFill/>
        </p:spPr>
        <p:txBody>
          <a:bodyPr wrap="none" rtlCol="0">
            <a:spAutoFit/>
          </a:bodyPr>
          <a:lstStyle/>
          <a:p>
            <a:r>
              <a:rPr lang="en-US" sz="2000" dirty="0" smtClean="0">
                <a:solidFill>
                  <a:srgbClr val="4F81BD"/>
                </a:solidFill>
              </a:rPr>
              <a:t>Control Communication working for DVDD &gt;= 1.1 V</a:t>
            </a:r>
            <a:br>
              <a:rPr lang="en-US" sz="2000" dirty="0" smtClean="0">
                <a:solidFill>
                  <a:srgbClr val="4F81BD"/>
                </a:solidFill>
              </a:rPr>
            </a:br>
            <a:r>
              <a:rPr lang="en-US" sz="2000" dirty="0" smtClean="0">
                <a:solidFill>
                  <a:srgbClr val="4F81BD"/>
                </a:solidFill>
              </a:rPr>
              <a:t>Data readout working for DVDD &gt;= 1.3 V</a:t>
            </a:r>
          </a:p>
          <a:p>
            <a:pPr algn="ctr"/>
            <a:endParaRPr lang="en-US" sz="2000" dirty="0">
              <a:solidFill>
                <a:srgbClr val="4F81BD"/>
              </a:solidFill>
            </a:endParaRPr>
          </a:p>
          <a:p>
            <a:pPr>
              <a:tabLst>
                <a:tab pos="1368425" algn="l"/>
              </a:tabLst>
            </a:pPr>
            <a:r>
              <a:rPr lang="en-US" sz="2000" dirty="0" smtClean="0">
                <a:solidFill>
                  <a:srgbClr val="4F81BD"/>
                </a:solidFill>
              </a:rPr>
              <a:t>Left figure: 	digital scan @ 1.5 V (lowest set voltage of power board, voltage on HIC: 1.39 V)</a:t>
            </a:r>
          </a:p>
          <a:p>
            <a:pPr>
              <a:tabLst>
                <a:tab pos="1368425" algn="l"/>
              </a:tabLst>
            </a:pPr>
            <a:r>
              <a:rPr lang="en-US" sz="2000" dirty="0" smtClean="0">
                <a:solidFill>
                  <a:srgbClr val="4F81BD"/>
                </a:solidFill>
              </a:rPr>
              <a:t>Right figure: 	scan of voltage over broader range with lab power supply</a:t>
            </a:r>
          </a:p>
          <a:p>
            <a:pPr>
              <a:tabLst>
                <a:tab pos="1368425" algn="l"/>
              </a:tabLst>
            </a:pPr>
            <a:r>
              <a:rPr lang="en-US" sz="2000" dirty="0">
                <a:solidFill>
                  <a:srgbClr val="4F81BD"/>
                </a:solidFill>
              </a:rPr>
              <a:t>	</a:t>
            </a:r>
            <a:r>
              <a:rPr lang="en-US" sz="2000" dirty="0" smtClean="0">
                <a:solidFill>
                  <a:srgbClr val="4F81BD"/>
                </a:solidFill>
              </a:rPr>
              <a:t>no data corruption over full range, slight change in number of bad pixels (sub-per-mill)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12</a:t>
            </a:fld>
            <a:endParaRPr lang="en-US"/>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481" y="3744097"/>
            <a:ext cx="7347642" cy="247202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451123" y="3123859"/>
            <a:ext cx="4460791" cy="3232493"/>
          </a:xfrm>
          <a:prstGeom prst="rect">
            <a:avLst/>
          </a:prstGeom>
        </p:spPr>
      </p:pic>
    </p:spTree>
    <p:extLst>
      <p:ext uri="{BB962C8B-B14F-4D97-AF65-F5344CB8AC3E}">
        <p14:creationId xmlns:p14="http://schemas.microsoft.com/office/powerpoint/2010/main" val="834901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659" y="1739902"/>
            <a:ext cx="8686800" cy="3877985"/>
          </a:xfrm>
          <a:prstGeom prst="rect">
            <a:avLst/>
          </a:prstGeom>
          <a:noFill/>
        </p:spPr>
        <p:txBody>
          <a:bodyPr wrap="square" rtlCol="0">
            <a:spAutoFit/>
          </a:bodyPr>
          <a:lstStyle/>
          <a:p>
            <a:pPr>
              <a:lnSpc>
                <a:spcPct val="150000"/>
              </a:lnSpc>
            </a:pPr>
            <a:r>
              <a:rPr lang="en-US" sz="2000" b="1" dirty="0" smtClean="0">
                <a:solidFill>
                  <a:srgbClr val="4F81BD"/>
                </a:solidFill>
              </a:rPr>
              <a:t>OUTLINE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Introduction		</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Electrical </a:t>
            </a:r>
            <a:r>
              <a:rPr lang="en-US" sz="2000" dirty="0" err="1" smtClean="0">
                <a:solidFill>
                  <a:srgbClr val="4F81BD">
                    <a:alpha val="40000"/>
                  </a:srgbClr>
                </a:solidFill>
              </a:rPr>
              <a:t>Characterisation</a:t>
            </a:r>
            <a:endParaRPr lang="en-US" sz="2000" dirty="0" smtClean="0">
              <a:solidFill>
                <a:srgbClr val="4F81BD">
                  <a:alpha val="40000"/>
                </a:srgbClr>
              </a:solidFill>
            </a:endParaRP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Data Transmission</a:t>
            </a:r>
          </a:p>
          <a:p>
            <a:pPr marL="914400" lvl="1" indent="-457200">
              <a:lnSpc>
                <a:spcPct val="130000"/>
              </a:lnSpc>
              <a:spcBef>
                <a:spcPts val="1200"/>
              </a:spcBef>
              <a:buSzPct val="70000"/>
              <a:buFont typeface="+mj-ea"/>
              <a:buAutoNum type="circleNumDbPlain"/>
            </a:pPr>
            <a:r>
              <a:rPr lang="en-US" sz="2000" dirty="0" smtClean="0">
                <a:solidFill>
                  <a:srgbClr val="4F81BD"/>
                </a:solidFill>
              </a:rPr>
              <a:t>Threshold and Noise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Ageing</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Stave Tests</a:t>
            </a:r>
          </a:p>
        </p:txBody>
      </p:sp>
      <p:sp>
        <p:nvSpPr>
          <p:cNvPr id="3" name="Date Placeholder 2"/>
          <p:cNvSpPr>
            <a:spLocks noGrp="1"/>
          </p:cNvSpPr>
          <p:nvPr>
            <p:ph type="dt" sz="half" idx="10"/>
          </p:nvPr>
        </p:nvSpPr>
        <p:spPr>
          <a:xfrm>
            <a:off x="603012" y="6356352"/>
            <a:ext cx="2814056" cy="365125"/>
          </a:xfrm>
        </p:spPr>
        <p:txBody>
          <a:bodyPr/>
          <a:lstStyle/>
          <a:p>
            <a:r>
              <a:rPr lang="en-US" smtClean="0"/>
              <a:t>27/04/17</a:t>
            </a:r>
            <a:endParaRPr lang="en-US" dirty="0"/>
          </a:p>
        </p:txBody>
      </p:sp>
      <p:sp>
        <p:nvSpPr>
          <p:cNvPr id="4" name="Slide Number Placeholder 3"/>
          <p:cNvSpPr>
            <a:spLocks noGrp="1"/>
          </p:cNvSpPr>
          <p:nvPr>
            <p:ph type="sldNum" sz="quarter" idx="12"/>
          </p:nvPr>
        </p:nvSpPr>
        <p:spPr>
          <a:xfrm>
            <a:off x="8643170" y="6356352"/>
            <a:ext cx="2814056" cy="365125"/>
          </a:xfrm>
        </p:spPr>
        <p:txBody>
          <a:bodyPr/>
          <a:lstStyle/>
          <a:p>
            <a:fld id="{B7F62631-D247-0E44-B808-5D23CBBA66F7}" type="slidenum">
              <a:rPr lang="en-US" smtClean="0"/>
              <a:pPr/>
              <a:t>13</a:t>
            </a:fld>
            <a:endParaRPr lang="en-US" dirty="0"/>
          </a:p>
        </p:txBody>
      </p:sp>
    </p:spTree>
    <p:extLst>
      <p:ext uri="{BB962C8B-B14F-4D97-AF65-F5344CB8AC3E}">
        <p14:creationId xmlns:p14="http://schemas.microsoft.com/office/powerpoint/2010/main" val="503712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2394053"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Threshold Scan</a:t>
            </a:r>
            <a:endParaRPr lang="en-US" sz="2800" b="0" dirty="0">
              <a:solidFill>
                <a:srgbClr val="4F81BD"/>
              </a:solidFill>
              <a:latin typeface="Calibri" charset="0"/>
              <a:cs typeface="Calibri" charset="0"/>
            </a:endParaRPr>
          </a:p>
        </p:txBody>
      </p:sp>
      <p:sp>
        <p:nvSpPr>
          <p:cNvPr id="3" name="TextBox 2"/>
          <p:cNvSpPr txBox="1"/>
          <p:nvPr/>
        </p:nvSpPr>
        <p:spPr>
          <a:xfrm>
            <a:off x="288960" y="815395"/>
            <a:ext cx="8354210" cy="400110"/>
          </a:xfrm>
          <a:prstGeom prst="rect">
            <a:avLst/>
          </a:prstGeom>
          <a:noFill/>
        </p:spPr>
        <p:txBody>
          <a:bodyPr wrap="none" rtlCol="0">
            <a:spAutoFit/>
          </a:bodyPr>
          <a:lstStyle/>
          <a:p>
            <a:r>
              <a:rPr lang="en-US" sz="2000" dirty="0" smtClean="0">
                <a:solidFill>
                  <a:srgbClr val="4F81BD"/>
                </a:solidFill>
              </a:rPr>
              <a:t>Threshold (top) and noise (bottom) measured on HIC 14 (after thermal cycling)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14</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2173" y="1176707"/>
            <a:ext cx="9144000" cy="2721091"/>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2173" y="3839129"/>
            <a:ext cx="9144000" cy="2882348"/>
          </a:xfrm>
          <a:prstGeom prst="rect">
            <a:avLst/>
          </a:prstGeom>
        </p:spPr>
      </p:pic>
    </p:spTree>
    <p:extLst>
      <p:ext uri="{BB962C8B-B14F-4D97-AF65-F5344CB8AC3E}">
        <p14:creationId xmlns:p14="http://schemas.microsoft.com/office/powerpoint/2010/main" val="528100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3029612"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Threshold Variation</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096097" cy="1015663"/>
          </a:xfrm>
          <a:prstGeom prst="rect">
            <a:avLst/>
          </a:prstGeom>
          <a:noFill/>
        </p:spPr>
        <p:txBody>
          <a:bodyPr wrap="none" rtlCol="0">
            <a:spAutoFit/>
          </a:bodyPr>
          <a:lstStyle/>
          <a:p>
            <a:r>
              <a:rPr lang="en-US" sz="2000" dirty="0" smtClean="0">
                <a:solidFill>
                  <a:srgbClr val="4F81BD"/>
                </a:solidFill>
              </a:rPr>
              <a:t>Threshold vs. chip position for 5 different HICs (</a:t>
            </a:r>
            <a:r>
              <a:rPr lang="en-US" sz="2000" dirty="0" err="1" smtClean="0">
                <a:solidFill>
                  <a:srgbClr val="4F81BD"/>
                </a:solidFill>
              </a:rPr>
              <a:t>normalised</a:t>
            </a:r>
            <a:r>
              <a:rPr lang="en-US" sz="2000" dirty="0" smtClean="0">
                <a:solidFill>
                  <a:srgbClr val="4F81BD"/>
                </a:solidFill>
              </a:rPr>
              <a:t> to average of resp. HIC)</a:t>
            </a:r>
          </a:p>
          <a:p>
            <a:pPr marL="342900" indent="-342900">
              <a:buFont typeface="Arial" charset="0"/>
              <a:buChar char="•"/>
            </a:pPr>
            <a:r>
              <a:rPr lang="en-US" sz="2000" dirty="0" smtClean="0">
                <a:solidFill>
                  <a:srgbClr val="4F81BD"/>
                </a:solidFill>
              </a:rPr>
              <a:t>No systematic trend visible, threshold variation dominated by random chip-to-chip variation</a:t>
            </a:r>
          </a:p>
          <a:p>
            <a:pPr marL="342900" indent="-342900">
              <a:buFont typeface="Arial" charset="0"/>
              <a:buChar char="•"/>
            </a:pPr>
            <a:r>
              <a:rPr lang="en-US" sz="2000" dirty="0" smtClean="0">
                <a:solidFill>
                  <a:srgbClr val="4F81BD"/>
                </a:solidFill>
              </a:rPr>
              <a:t>(In either case variation can be adjusted for)</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15</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0860" y="2583730"/>
            <a:ext cx="6376005" cy="3772622"/>
          </a:xfrm>
          <a:prstGeom prst="rect">
            <a:avLst/>
          </a:prstGeom>
        </p:spPr>
      </p:pic>
    </p:spTree>
    <p:extLst>
      <p:ext uri="{BB962C8B-B14F-4D97-AF65-F5344CB8AC3E}">
        <p14:creationId xmlns:p14="http://schemas.microsoft.com/office/powerpoint/2010/main" val="689737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2964338"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Noise Performance</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7695825" cy="1323439"/>
          </a:xfrm>
          <a:prstGeom prst="rect">
            <a:avLst/>
          </a:prstGeom>
          <a:noFill/>
        </p:spPr>
        <p:txBody>
          <a:bodyPr wrap="none" rtlCol="0">
            <a:spAutoFit/>
          </a:bodyPr>
          <a:lstStyle/>
          <a:p>
            <a:r>
              <a:rPr lang="en-US" sz="2000" dirty="0" smtClean="0">
                <a:solidFill>
                  <a:srgbClr val="4F81BD"/>
                </a:solidFill>
              </a:rPr>
              <a:t>Noise extracted from threshold scan (s-curve fit):</a:t>
            </a:r>
          </a:p>
          <a:p>
            <a:pPr marL="342900" indent="-342900">
              <a:buFont typeface="Arial" charset="0"/>
              <a:buChar char="•"/>
            </a:pPr>
            <a:r>
              <a:rPr lang="en-US" sz="2000" dirty="0" smtClean="0">
                <a:solidFill>
                  <a:srgbClr val="4F81BD"/>
                </a:solidFill>
              </a:rPr>
              <a:t>Measured noise values ~5e without back bias, ~3e with 3 V back bias</a:t>
            </a:r>
          </a:p>
          <a:p>
            <a:pPr marL="342900" indent="-342900">
              <a:buFont typeface="Arial" charset="0"/>
              <a:buChar char="•"/>
            </a:pPr>
            <a:r>
              <a:rPr lang="en-US" sz="2000" dirty="0" smtClean="0">
                <a:solidFill>
                  <a:srgbClr val="4F81BD"/>
                </a:solidFill>
              </a:rPr>
              <a:t>Noise independent on position of chip on HIC</a:t>
            </a:r>
          </a:p>
          <a:p>
            <a:pPr marL="342900" indent="-342900">
              <a:buFont typeface="Arial" charset="0"/>
              <a:buChar char="•"/>
            </a:pPr>
            <a:r>
              <a:rPr lang="en-US" sz="2000" dirty="0" smtClean="0">
                <a:solidFill>
                  <a:srgbClr val="4F81BD"/>
                </a:solidFill>
              </a:rPr>
              <a:t>Noise values in good agreement with values measured on single chip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16</a:t>
            </a:fld>
            <a:endParaRPr lang="en-US"/>
          </a:p>
        </p:txBody>
      </p:sp>
      <p:pic>
        <p:nvPicPr>
          <p:cNvPr id="6" name="Picture 5"/>
          <p:cNvPicPr>
            <a:picLocks noChangeAspect="1"/>
          </p:cNvPicPr>
          <p:nvPr/>
        </p:nvPicPr>
        <p:blipFill>
          <a:blip r:embed="rId2"/>
          <a:stretch>
            <a:fillRect/>
          </a:stretch>
        </p:blipFill>
        <p:spPr>
          <a:xfrm>
            <a:off x="1337154" y="3115902"/>
            <a:ext cx="4761756" cy="324045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04399" y="3325634"/>
            <a:ext cx="4461172" cy="2946680"/>
          </a:xfrm>
          <a:prstGeom prst="rect">
            <a:avLst/>
          </a:prstGeom>
        </p:spPr>
      </p:pic>
      <p:sp>
        <p:nvSpPr>
          <p:cNvPr id="8" name="TextBox 7"/>
          <p:cNvSpPr txBox="1"/>
          <p:nvPr/>
        </p:nvSpPr>
        <p:spPr>
          <a:xfrm>
            <a:off x="1511789" y="2743823"/>
            <a:ext cx="4104570" cy="497771"/>
          </a:xfrm>
          <a:prstGeom prst="rect">
            <a:avLst/>
          </a:prstGeom>
          <a:noFill/>
          <a:ln w="12700">
            <a:solidFill>
              <a:schemeClr val="tx1"/>
            </a:solidFill>
          </a:ln>
        </p:spPr>
        <p:txBody>
          <a:bodyPr wrap="none" lIns="36000" tIns="36000" rIns="36000" bIns="36000" rtlCol="0" anchor="ctr" anchorCtr="0">
            <a:noAutofit/>
          </a:bodyPr>
          <a:lstStyle/>
          <a:p>
            <a:r>
              <a:rPr lang="en-US" sz="1400" dirty="0" smtClean="0">
                <a:solidFill>
                  <a:schemeClr val="tx2"/>
                </a:solidFill>
              </a:rPr>
              <a:t>Avg. noise of chips on HIC as a function of chip position</a:t>
            </a:r>
          </a:p>
        </p:txBody>
      </p:sp>
      <p:sp>
        <p:nvSpPr>
          <p:cNvPr id="9" name="TextBox 8"/>
          <p:cNvSpPr txBox="1"/>
          <p:nvPr/>
        </p:nvSpPr>
        <p:spPr>
          <a:xfrm>
            <a:off x="5976409" y="2740908"/>
            <a:ext cx="3960550" cy="500687"/>
          </a:xfrm>
          <a:prstGeom prst="rect">
            <a:avLst/>
          </a:prstGeom>
          <a:noFill/>
          <a:ln w="12700">
            <a:solidFill>
              <a:schemeClr val="tx1"/>
            </a:solidFill>
          </a:ln>
        </p:spPr>
        <p:txBody>
          <a:bodyPr wrap="none" lIns="36000" tIns="36000" rIns="36000" bIns="36000" rtlCol="0" anchor="ctr" anchorCtr="0">
            <a:noAutofit/>
          </a:bodyPr>
          <a:lstStyle/>
          <a:p>
            <a:r>
              <a:rPr lang="en-US" sz="1400" dirty="0" smtClean="0">
                <a:solidFill>
                  <a:schemeClr val="tx2"/>
                </a:solidFill>
              </a:rPr>
              <a:t>From ALPIDE PRR (for comparison):</a:t>
            </a:r>
            <a:br>
              <a:rPr lang="en-US" sz="1400" dirty="0" smtClean="0">
                <a:solidFill>
                  <a:schemeClr val="tx2"/>
                </a:solidFill>
              </a:rPr>
            </a:br>
            <a:r>
              <a:rPr lang="en-US" sz="1400" dirty="0" smtClean="0">
                <a:solidFill>
                  <a:schemeClr val="tx2"/>
                </a:solidFill>
              </a:rPr>
              <a:t>Noise of single ALPIDE chips as a function of ITHR</a:t>
            </a:r>
          </a:p>
        </p:txBody>
      </p:sp>
      <p:sp>
        <p:nvSpPr>
          <p:cNvPr id="10" name="Oval 9"/>
          <p:cNvSpPr/>
          <p:nvPr/>
        </p:nvSpPr>
        <p:spPr>
          <a:xfrm>
            <a:off x="7344599" y="4400054"/>
            <a:ext cx="392782" cy="1728240"/>
          </a:xfrm>
          <a:prstGeom prst="ellips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249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1007007"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Noise</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9599166" cy="400110"/>
          </a:xfrm>
          <a:prstGeom prst="rect">
            <a:avLst/>
          </a:prstGeom>
          <a:noFill/>
        </p:spPr>
        <p:txBody>
          <a:bodyPr wrap="none" rtlCol="0">
            <a:spAutoFit/>
          </a:bodyPr>
          <a:lstStyle/>
          <a:p>
            <a:r>
              <a:rPr lang="en-US" sz="2000" dirty="0" smtClean="0">
                <a:solidFill>
                  <a:srgbClr val="4F81BD"/>
                </a:solidFill>
              </a:rPr>
              <a:t>Noise homogeneous over all tested HICs (here: average noise values for the chips of 6 HICs)</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17</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0040" y="1786500"/>
            <a:ext cx="7710616" cy="4383270"/>
          </a:xfrm>
          <a:prstGeom prst="rect">
            <a:avLst/>
          </a:prstGeom>
        </p:spPr>
      </p:pic>
    </p:spTree>
    <p:extLst>
      <p:ext uri="{BB962C8B-B14F-4D97-AF65-F5344CB8AC3E}">
        <p14:creationId xmlns:p14="http://schemas.microsoft.com/office/powerpoint/2010/main" val="300562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4201471"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Comparison with Chip Tests</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9214254" cy="707886"/>
          </a:xfrm>
          <a:prstGeom prst="rect">
            <a:avLst/>
          </a:prstGeom>
          <a:noFill/>
        </p:spPr>
        <p:txBody>
          <a:bodyPr wrap="none" rtlCol="0">
            <a:spAutoFit/>
          </a:bodyPr>
          <a:lstStyle/>
          <a:p>
            <a:r>
              <a:rPr lang="en-US" sz="2000" dirty="0" smtClean="0">
                <a:solidFill>
                  <a:srgbClr val="4F81BD"/>
                </a:solidFill>
              </a:rPr>
              <a:t>Comparison of thresholds (chip average) between probe test and measurement on HIC</a:t>
            </a:r>
          </a:p>
          <a:p>
            <a:pPr marL="342900" indent="-342900">
              <a:buFont typeface="Arial" charset="0"/>
              <a:buChar char="•"/>
            </a:pPr>
            <a:r>
              <a:rPr lang="en-US" sz="2000" dirty="0" smtClean="0">
                <a:solidFill>
                  <a:srgbClr val="4F81BD"/>
                </a:solidFill>
              </a:rPr>
              <a:t>Absolute value depends on measurement condition, but values clearly correlated</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18</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8736" y="2342482"/>
            <a:ext cx="6012200" cy="3637152"/>
          </a:xfrm>
          <a:prstGeom prst="rect">
            <a:avLst/>
          </a:prstGeom>
        </p:spPr>
      </p:pic>
    </p:spTree>
    <p:extLst>
      <p:ext uri="{BB962C8B-B14F-4D97-AF65-F5344CB8AC3E}">
        <p14:creationId xmlns:p14="http://schemas.microsoft.com/office/powerpoint/2010/main" val="462002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4201471"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Comparison with Chip Tests</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252871" cy="1323439"/>
          </a:xfrm>
          <a:prstGeom prst="rect">
            <a:avLst/>
          </a:prstGeom>
          <a:noFill/>
        </p:spPr>
        <p:txBody>
          <a:bodyPr wrap="none" rtlCol="0">
            <a:spAutoFit/>
          </a:bodyPr>
          <a:lstStyle/>
          <a:p>
            <a:r>
              <a:rPr lang="en-US" sz="2000" dirty="0" smtClean="0">
                <a:solidFill>
                  <a:srgbClr val="4F81BD"/>
                </a:solidFill>
              </a:rPr>
              <a:t>Comparison of number of broken pixels between HIC and Probe tests for all chips of 6 HICs:</a:t>
            </a:r>
          </a:p>
          <a:p>
            <a:pPr marL="342900" indent="-342900">
              <a:buFont typeface="Arial" charset="0"/>
              <a:buChar char="•"/>
            </a:pPr>
            <a:r>
              <a:rPr lang="en-US" sz="2000" dirty="0" smtClean="0">
                <a:solidFill>
                  <a:srgbClr val="4F81BD"/>
                </a:solidFill>
              </a:rPr>
              <a:t>Green: number of broken pixels for same chip lower on HIC, Red: lower in probe test</a:t>
            </a:r>
          </a:p>
          <a:p>
            <a:pPr marL="342900" indent="-342900">
              <a:buFont typeface="Arial" charset="0"/>
              <a:buChar char="•"/>
            </a:pPr>
            <a:r>
              <a:rPr lang="en-US" sz="2000" dirty="0" smtClean="0">
                <a:solidFill>
                  <a:srgbClr val="4F81BD"/>
                </a:solidFill>
              </a:rPr>
              <a:t>In large majority of cases number is lower on HIC  </a:t>
            </a:r>
          </a:p>
          <a:p>
            <a:pPr marL="342900" indent="-342900">
              <a:buFont typeface="Arial" charset="0"/>
              <a:buChar char="•"/>
            </a:pPr>
            <a:r>
              <a:rPr lang="en-US" sz="2000" dirty="0" smtClean="0">
                <a:solidFill>
                  <a:srgbClr val="4F81BD"/>
                </a:solidFill>
              </a:rPr>
              <a:t>In particular, very few instances where number of broken pixels was 0 in probe test, &gt; 0 on HIC</a:t>
            </a: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19</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3822" y="2656704"/>
            <a:ext cx="6786459" cy="4064773"/>
          </a:xfrm>
          <a:prstGeom prst="rect">
            <a:avLst/>
          </a:prstGeom>
        </p:spPr>
      </p:pic>
    </p:spTree>
    <p:extLst>
      <p:ext uri="{BB962C8B-B14F-4D97-AF65-F5344CB8AC3E}">
        <p14:creationId xmlns:p14="http://schemas.microsoft.com/office/powerpoint/2010/main" val="1722431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3033266"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Executive Summary</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622183" cy="3477875"/>
          </a:xfrm>
          <a:prstGeom prst="rect">
            <a:avLst/>
          </a:prstGeom>
          <a:noFill/>
        </p:spPr>
        <p:txBody>
          <a:bodyPr wrap="square" rtlCol="0">
            <a:spAutoFit/>
          </a:bodyPr>
          <a:lstStyle/>
          <a:p>
            <a:r>
              <a:rPr lang="en-US" sz="2000" dirty="0" smtClean="0">
                <a:solidFill>
                  <a:srgbClr val="4F81BD"/>
                </a:solidFill>
              </a:rPr>
              <a:t>An extensive </a:t>
            </a:r>
            <a:r>
              <a:rPr lang="en-US" sz="2000" dirty="0" err="1" smtClean="0">
                <a:solidFill>
                  <a:srgbClr val="4F81BD"/>
                </a:solidFill>
              </a:rPr>
              <a:t>characterisation</a:t>
            </a:r>
            <a:r>
              <a:rPr lang="en-US" sz="2000" dirty="0" smtClean="0">
                <a:solidFill>
                  <a:srgbClr val="4F81BD"/>
                </a:solidFill>
              </a:rPr>
              <a:t> program has been executed with inner barrel HICs and staves. </a:t>
            </a:r>
          </a:p>
          <a:p>
            <a:endParaRPr lang="en-US" sz="2000" dirty="0" smtClean="0">
              <a:solidFill>
                <a:srgbClr val="4F81BD"/>
              </a:solidFill>
            </a:endParaRPr>
          </a:p>
          <a:p>
            <a:r>
              <a:rPr lang="en-US" sz="2000" dirty="0" smtClean="0">
                <a:solidFill>
                  <a:srgbClr val="4F81BD"/>
                </a:solidFill>
              </a:rPr>
              <a:t>The electrical </a:t>
            </a:r>
            <a:r>
              <a:rPr lang="en-US" sz="2000" dirty="0" err="1" smtClean="0">
                <a:solidFill>
                  <a:srgbClr val="4F81BD"/>
                </a:solidFill>
              </a:rPr>
              <a:t>characterisation</a:t>
            </a:r>
            <a:r>
              <a:rPr lang="en-US" sz="2000" dirty="0" smtClean="0">
                <a:solidFill>
                  <a:srgbClr val="4F81BD"/>
                </a:solidFill>
              </a:rPr>
              <a:t> shows characteristics well in agreement with simulations of the FPC whereas the functional </a:t>
            </a:r>
            <a:r>
              <a:rPr lang="en-US" sz="2000" dirty="0" err="1" smtClean="0">
                <a:solidFill>
                  <a:srgbClr val="4F81BD"/>
                </a:solidFill>
              </a:rPr>
              <a:t>characterisation</a:t>
            </a:r>
            <a:r>
              <a:rPr lang="en-US" sz="2000" dirty="0" smtClean="0">
                <a:solidFill>
                  <a:srgbClr val="4F81BD"/>
                </a:solidFill>
              </a:rPr>
              <a:t> demonstrates a performance comparable to single ALPIDE chips. On the level of individual chips the results of the HIC tests clearly reflect the results of prior probe station tests.</a:t>
            </a:r>
          </a:p>
          <a:p>
            <a:endParaRPr lang="en-US" sz="2000" dirty="0">
              <a:solidFill>
                <a:srgbClr val="4F81BD"/>
              </a:solidFill>
            </a:endParaRPr>
          </a:p>
          <a:p>
            <a:r>
              <a:rPr lang="en-US" sz="2000" dirty="0" smtClean="0">
                <a:solidFill>
                  <a:srgbClr val="4F81BD"/>
                </a:solidFill>
              </a:rPr>
              <a:t>No significant difference in performance was found between bare HICs and HICs mounted on staves.  </a:t>
            </a:r>
          </a:p>
          <a:p>
            <a:endParaRPr lang="en-US" sz="2000" dirty="0">
              <a:solidFill>
                <a:srgbClr val="4F81BD"/>
              </a:solidFill>
            </a:endParaRPr>
          </a:p>
          <a:p>
            <a:r>
              <a:rPr lang="en-US" sz="2000" dirty="0" smtClean="0">
                <a:solidFill>
                  <a:srgbClr val="4F81BD"/>
                </a:solidFill>
              </a:rPr>
              <a:t>Ageing studies showed no evidence of damage, neither due to thermal cycles nor due to wire bond vibrations in a magnetic field.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a:t>
            </a:fld>
            <a:endParaRPr lang="en-US"/>
          </a:p>
        </p:txBody>
      </p:sp>
    </p:spTree>
    <p:extLst>
      <p:ext uri="{BB962C8B-B14F-4D97-AF65-F5344CB8AC3E}">
        <p14:creationId xmlns:p14="http://schemas.microsoft.com/office/powerpoint/2010/main" val="1867464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2683748"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Noise Occupancy</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9976129" cy="1323439"/>
          </a:xfrm>
          <a:prstGeom prst="rect">
            <a:avLst/>
          </a:prstGeom>
          <a:noFill/>
        </p:spPr>
        <p:txBody>
          <a:bodyPr wrap="none" rtlCol="0">
            <a:spAutoFit/>
          </a:bodyPr>
          <a:lstStyle/>
          <a:p>
            <a:r>
              <a:rPr lang="en-US" sz="2000" dirty="0" smtClean="0">
                <a:solidFill>
                  <a:srgbClr val="4F81BD"/>
                </a:solidFill>
              </a:rPr>
              <a:t>Noise occupancy measured from data taking with random triggers:</a:t>
            </a:r>
          </a:p>
          <a:p>
            <a:pPr marL="342900" indent="-342900">
              <a:buFont typeface="Arial" charset="0"/>
              <a:buChar char="•"/>
            </a:pPr>
            <a:r>
              <a:rPr lang="en-US" sz="2000" dirty="0" smtClean="0">
                <a:solidFill>
                  <a:srgbClr val="4F81BD"/>
                </a:solidFill>
              </a:rPr>
              <a:t>Left plot: noise occupancy as function of masked pixels </a:t>
            </a:r>
            <a:br>
              <a:rPr lang="en-US" sz="2000" dirty="0" smtClean="0">
                <a:solidFill>
                  <a:srgbClr val="4F81BD"/>
                </a:solidFill>
              </a:rPr>
            </a:br>
            <a:r>
              <a:rPr lang="en-US" sz="2000" dirty="0" smtClean="0">
                <a:solidFill>
                  <a:srgbClr val="4F81BD"/>
                </a:solidFill>
              </a:rPr>
              <a:t>-&gt; in most cases noise concentrated in &lt; 10 noisy pixels</a:t>
            </a:r>
          </a:p>
          <a:p>
            <a:pPr marL="342900" indent="-342900">
              <a:buFont typeface="Arial" charset="0"/>
              <a:buChar char="•"/>
            </a:pPr>
            <a:r>
              <a:rPr lang="en-US" sz="2000" dirty="0" smtClean="0">
                <a:solidFill>
                  <a:srgbClr val="4F81BD"/>
                </a:solidFill>
              </a:rPr>
              <a:t>Right plot: noise occupancy with 5 pixels (i.e. 1/100000) masked as a function of threshold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20</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764495" y="2766432"/>
            <a:ext cx="4707640" cy="3436709"/>
          </a:xfrm>
          <a:prstGeom prst="rect">
            <a:avLst/>
          </a:prstGeom>
        </p:spPr>
      </p:pic>
      <p:pic>
        <p:nvPicPr>
          <p:cNvPr id="9" name="Picture 8"/>
          <p:cNvPicPr>
            <a:picLocks noChangeAspect="1"/>
          </p:cNvPicPr>
          <p:nvPr/>
        </p:nvPicPr>
        <p:blipFill>
          <a:blip r:embed="rId3"/>
          <a:stretch>
            <a:fillRect/>
          </a:stretch>
        </p:blipFill>
        <p:spPr>
          <a:xfrm>
            <a:off x="1507525" y="2766431"/>
            <a:ext cx="4284891" cy="3436709"/>
          </a:xfrm>
          <a:prstGeom prst="rect">
            <a:avLst/>
          </a:prstGeom>
        </p:spPr>
      </p:pic>
    </p:spTree>
    <p:extLst>
      <p:ext uri="{BB962C8B-B14F-4D97-AF65-F5344CB8AC3E}">
        <p14:creationId xmlns:p14="http://schemas.microsoft.com/office/powerpoint/2010/main" val="833566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659" y="1739902"/>
            <a:ext cx="8686800" cy="3877985"/>
          </a:xfrm>
          <a:prstGeom prst="rect">
            <a:avLst/>
          </a:prstGeom>
          <a:noFill/>
        </p:spPr>
        <p:txBody>
          <a:bodyPr wrap="square" rtlCol="0">
            <a:spAutoFit/>
          </a:bodyPr>
          <a:lstStyle/>
          <a:p>
            <a:pPr>
              <a:lnSpc>
                <a:spcPct val="150000"/>
              </a:lnSpc>
            </a:pPr>
            <a:r>
              <a:rPr lang="en-US" sz="2000" b="1" dirty="0" smtClean="0">
                <a:solidFill>
                  <a:srgbClr val="4F81BD"/>
                </a:solidFill>
              </a:rPr>
              <a:t>OUTLINE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Introduction		</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Electrical </a:t>
            </a:r>
            <a:r>
              <a:rPr lang="en-US" sz="2000" dirty="0" err="1" smtClean="0">
                <a:solidFill>
                  <a:srgbClr val="4F81BD">
                    <a:alpha val="40000"/>
                  </a:srgbClr>
                </a:solidFill>
              </a:rPr>
              <a:t>Characterisation</a:t>
            </a:r>
            <a:endParaRPr lang="en-US" sz="2000" dirty="0" smtClean="0">
              <a:solidFill>
                <a:srgbClr val="4F81BD">
                  <a:alpha val="40000"/>
                </a:srgbClr>
              </a:solidFill>
            </a:endParaRP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Data Transmission</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Threshold and Noise</a:t>
            </a:r>
          </a:p>
          <a:p>
            <a:pPr marL="914400" lvl="1" indent="-457200">
              <a:lnSpc>
                <a:spcPct val="130000"/>
              </a:lnSpc>
              <a:spcBef>
                <a:spcPts val="1200"/>
              </a:spcBef>
              <a:buSzPct val="70000"/>
              <a:buFont typeface="+mj-ea"/>
              <a:buAutoNum type="circleNumDbPlain"/>
            </a:pPr>
            <a:r>
              <a:rPr lang="en-US" sz="2000" dirty="0" smtClean="0">
                <a:solidFill>
                  <a:srgbClr val="4F81BD"/>
                </a:solidFill>
              </a:rPr>
              <a:t>Ageing</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Stave Tests</a:t>
            </a:r>
          </a:p>
        </p:txBody>
      </p:sp>
      <p:sp>
        <p:nvSpPr>
          <p:cNvPr id="3" name="Date Placeholder 2"/>
          <p:cNvSpPr>
            <a:spLocks noGrp="1"/>
          </p:cNvSpPr>
          <p:nvPr>
            <p:ph type="dt" sz="half" idx="10"/>
          </p:nvPr>
        </p:nvSpPr>
        <p:spPr>
          <a:xfrm>
            <a:off x="603012" y="6356352"/>
            <a:ext cx="2814056" cy="365125"/>
          </a:xfrm>
        </p:spPr>
        <p:txBody>
          <a:bodyPr/>
          <a:lstStyle/>
          <a:p>
            <a:r>
              <a:rPr lang="en-US" smtClean="0"/>
              <a:t>27/04/17</a:t>
            </a:r>
            <a:endParaRPr lang="en-US" dirty="0"/>
          </a:p>
        </p:txBody>
      </p:sp>
      <p:sp>
        <p:nvSpPr>
          <p:cNvPr id="4" name="Slide Number Placeholder 3"/>
          <p:cNvSpPr>
            <a:spLocks noGrp="1"/>
          </p:cNvSpPr>
          <p:nvPr>
            <p:ph type="sldNum" sz="quarter" idx="12"/>
          </p:nvPr>
        </p:nvSpPr>
        <p:spPr>
          <a:xfrm>
            <a:off x="8643170" y="6356352"/>
            <a:ext cx="2814056" cy="365125"/>
          </a:xfrm>
        </p:spPr>
        <p:txBody>
          <a:bodyPr/>
          <a:lstStyle/>
          <a:p>
            <a:fld id="{B7F62631-D247-0E44-B808-5D23CBBA66F7}" type="slidenum">
              <a:rPr lang="en-US" smtClean="0"/>
              <a:pPr/>
              <a:t>21</a:t>
            </a:fld>
            <a:endParaRPr lang="en-US" dirty="0"/>
          </a:p>
        </p:txBody>
      </p:sp>
    </p:spTree>
    <p:extLst>
      <p:ext uri="{BB962C8B-B14F-4D97-AF65-F5344CB8AC3E}">
        <p14:creationId xmlns:p14="http://schemas.microsoft.com/office/powerpoint/2010/main" val="515871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2495107"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Thermal Cycling</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1673388" cy="1015663"/>
          </a:xfrm>
          <a:prstGeom prst="rect">
            <a:avLst/>
          </a:prstGeom>
          <a:noFill/>
        </p:spPr>
        <p:txBody>
          <a:bodyPr wrap="none" rtlCol="0">
            <a:spAutoFit/>
          </a:bodyPr>
          <a:lstStyle/>
          <a:p>
            <a:r>
              <a:rPr lang="en-US" sz="2000" dirty="0" smtClean="0">
                <a:solidFill>
                  <a:srgbClr val="4F81BD"/>
                </a:solidFill>
              </a:rPr>
              <a:t>Performed thermal cycling on several devices: </a:t>
            </a:r>
          </a:p>
          <a:p>
            <a:pPr marL="342900" indent="-342900">
              <a:buFont typeface="Arial" charset="0"/>
              <a:buChar char="•"/>
            </a:pPr>
            <a:r>
              <a:rPr lang="en-US" sz="2000" dirty="0" smtClean="0">
                <a:solidFill>
                  <a:srgbClr val="4F81BD"/>
                </a:solidFill>
              </a:rPr>
              <a:t>300 cycles 10 </a:t>
            </a:r>
            <a:r>
              <a:rPr lang="mr-IN" sz="2000" dirty="0" smtClean="0">
                <a:solidFill>
                  <a:srgbClr val="4F81BD"/>
                </a:solidFill>
              </a:rPr>
              <a:t>–</a:t>
            </a:r>
            <a:r>
              <a:rPr lang="en-US" sz="2000" dirty="0" smtClean="0">
                <a:solidFill>
                  <a:srgbClr val="4F81BD"/>
                </a:solidFill>
              </a:rPr>
              <a:t> 50 </a:t>
            </a:r>
            <a:r>
              <a:rPr lang="en-US" sz="2000" dirty="0" err="1" smtClean="0">
                <a:solidFill>
                  <a:srgbClr val="4F81BD"/>
                </a:solidFill>
              </a:rPr>
              <a:t>deg</a:t>
            </a:r>
            <a:r>
              <a:rPr lang="en-US" sz="2000" dirty="0" smtClean="0">
                <a:solidFill>
                  <a:srgbClr val="4F81BD"/>
                </a:solidFill>
              </a:rPr>
              <a:t> C (corresponding to 10 years of operation) plus “non-operative” cycles (10-60 </a:t>
            </a:r>
            <a:r>
              <a:rPr lang="en-US" sz="2000" dirty="0" err="1" smtClean="0">
                <a:solidFill>
                  <a:srgbClr val="4F81BD"/>
                </a:solidFill>
              </a:rPr>
              <a:t>deg</a:t>
            </a:r>
            <a:r>
              <a:rPr lang="en-US" sz="2000" dirty="0" smtClean="0">
                <a:solidFill>
                  <a:srgbClr val="4F81BD"/>
                </a:solidFill>
              </a:rPr>
              <a:t> C)</a:t>
            </a:r>
          </a:p>
          <a:p>
            <a:pPr marL="342900" indent="-342900">
              <a:buFont typeface="Arial" charset="0"/>
              <a:buChar char="•"/>
            </a:pPr>
            <a:r>
              <a:rPr lang="en-US" sz="2000" dirty="0" smtClean="0">
                <a:solidFill>
                  <a:srgbClr val="4F81BD"/>
                </a:solidFill>
              </a:rPr>
              <a:t>Tested devices: 7 HICs (5 complete) and 1 stave (expected to finish Mon, April 24)</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22</a:t>
            </a:fld>
            <a:endParaRPr lang="en-US"/>
          </a:p>
        </p:txBody>
      </p:sp>
      <p:pic>
        <p:nvPicPr>
          <p:cNvPr id="7" name="Picture 6" descr="tempProfil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6484" y="2564482"/>
            <a:ext cx="7308380" cy="3974432"/>
          </a:xfrm>
          <a:prstGeom prst="rect">
            <a:avLst/>
          </a:prstGeom>
        </p:spPr>
      </p:pic>
    </p:spTree>
    <p:extLst>
      <p:ext uri="{BB962C8B-B14F-4D97-AF65-F5344CB8AC3E}">
        <p14:creationId xmlns:p14="http://schemas.microsoft.com/office/powerpoint/2010/main" val="1718302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3617529"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Thermal Cycling Results</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875285" cy="1323439"/>
          </a:xfrm>
          <a:prstGeom prst="rect">
            <a:avLst/>
          </a:prstGeom>
          <a:noFill/>
        </p:spPr>
        <p:txBody>
          <a:bodyPr wrap="none" rtlCol="0">
            <a:spAutoFit/>
          </a:bodyPr>
          <a:lstStyle/>
          <a:p>
            <a:r>
              <a:rPr lang="en-US" sz="2000" dirty="0" smtClean="0">
                <a:solidFill>
                  <a:srgbClr val="4F81BD"/>
                </a:solidFill>
              </a:rPr>
              <a:t>All devices still working after full number of cycles:</a:t>
            </a:r>
          </a:p>
          <a:p>
            <a:pPr marL="342900" indent="-342900">
              <a:buFont typeface="Arial" charset="0"/>
              <a:buChar char="•"/>
            </a:pPr>
            <a:r>
              <a:rPr lang="en-US" sz="2000" dirty="0" smtClean="0">
                <a:solidFill>
                  <a:srgbClr val="4F81BD"/>
                </a:solidFill>
              </a:rPr>
              <a:t>Visual inspection shows no broken wire bonds</a:t>
            </a:r>
          </a:p>
          <a:p>
            <a:pPr marL="342900" indent="-342900">
              <a:buFont typeface="Arial" charset="0"/>
              <a:buChar char="•"/>
            </a:pPr>
            <a:r>
              <a:rPr lang="en-US" sz="2000" dirty="0" smtClean="0">
                <a:solidFill>
                  <a:srgbClr val="4F81BD"/>
                </a:solidFill>
              </a:rPr>
              <a:t>Functional tests show no or only very </a:t>
            </a:r>
            <a:r>
              <a:rPr lang="en-US" sz="2000" dirty="0">
                <a:solidFill>
                  <a:srgbClr val="4F81BD"/>
                </a:solidFill>
              </a:rPr>
              <a:t>minor differences (below: threshold map of HIC after cycling) </a:t>
            </a:r>
            <a:endParaRPr lang="en-US" sz="2000" dirty="0" smtClean="0">
              <a:solidFill>
                <a:srgbClr val="4F81BD"/>
              </a:solidFill>
            </a:endParaRPr>
          </a:p>
          <a:p>
            <a:r>
              <a:rPr lang="en-US" sz="2000" dirty="0" smtClean="0">
                <a:solidFill>
                  <a:srgbClr val="4F81BD"/>
                </a:solidFill>
              </a:rPr>
              <a:t>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23</a:t>
            </a:fld>
            <a:endParaRPr lang="en-US"/>
          </a:p>
        </p:txBody>
      </p:sp>
      <p:pic>
        <p:nvPicPr>
          <p:cNvPr id="7" name="Content Placeholder 3" descr="threshold14after.png"/>
          <p:cNvPicPr>
            <a:picLocks noChangeAspect="1"/>
          </p:cNvPicPr>
          <p:nvPr/>
        </p:nvPicPr>
        <p:blipFill>
          <a:blip r:embed="rId2" cstate="screen">
            <a:extLst>
              <a:ext uri="{28A0092B-C50C-407E-A947-70E740481C1C}">
                <a14:useLocalDpi xmlns:a14="http://schemas.microsoft.com/office/drawing/2010/main"/>
              </a:ext>
            </a:extLst>
          </a:blip>
          <a:srcRect l="1411" r="1411"/>
          <a:stretch>
            <a:fillRect/>
          </a:stretch>
        </p:blipFill>
        <p:spPr>
          <a:xfrm>
            <a:off x="1888720" y="2340686"/>
            <a:ext cx="7304705" cy="4015666"/>
          </a:xfrm>
          <a:prstGeom prst="rect">
            <a:avLst/>
          </a:prstGeom>
        </p:spPr>
      </p:pic>
    </p:spTree>
    <p:extLst>
      <p:ext uri="{BB962C8B-B14F-4D97-AF65-F5344CB8AC3E}">
        <p14:creationId xmlns:p14="http://schemas.microsoft.com/office/powerpoint/2010/main" val="1506713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6548396"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Thermal Cycling: Comparison Before </a:t>
            </a:r>
            <a:r>
              <a:rPr lang="mr-IN" sz="2800" b="0" dirty="0" smtClean="0">
                <a:solidFill>
                  <a:srgbClr val="4F81BD"/>
                </a:solidFill>
                <a:latin typeface="Calibri" charset="0"/>
                <a:cs typeface="Calibri" charset="0"/>
              </a:rPr>
              <a:t>–</a:t>
            </a:r>
            <a:r>
              <a:rPr lang="en-US" sz="2800" b="0" dirty="0" smtClean="0">
                <a:solidFill>
                  <a:srgbClr val="4F81BD"/>
                </a:solidFill>
                <a:latin typeface="Calibri" charset="0"/>
                <a:cs typeface="Calibri" charset="0"/>
              </a:rPr>
              <a:t> After</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7274620" cy="400110"/>
          </a:xfrm>
          <a:prstGeom prst="rect">
            <a:avLst/>
          </a:prstGeom>
          <a:noFill/>
        </p:spPr>
        <p:txBody>
          <a:bodyPr wrap="none" rtlCol="0">
            <a:spAutoFit/>
          </a:bodyPr>
          <a:lstStyle/>
          <a:p>
            <a:r>
              <a:rPr lang="en-US" sz="2000" dirty="0" smtClean="0">
                <a:solidFill>
                  <a:srgbClr val="4F81BD"/>
                </a:solidFill>
              </a:rPr>
              <a:t>Comparison of performance before an after thermal cycling (HIC 14)</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24</a:t>
            </a:fld>
            <a:endParaRPr lang="en-US"/>
          </a:p>
        </p:txBody>
      </p:sp>
      <p:pic>
        <p:nvPicPr>
          <p:cNvPr id="7" name="Picture 6"/>
          <p:cNvPicPr>
            <a:picLocks noChangeAspect="1"/>
          </p:cNvPicPr>
          <p:nvPr/>
        </p:nvPicPr>
        <p:blipFill>
          <a:blip r:embed="rId2"/>
          <a:stretch>
            <a:fillRect/>
          </a:stretch>
        </p:blipFill>
        <p:spPr>
          <a:xfrm>
            <a:off x="4961041" y="1980502"/>
            <a:ext cx="6005245" cy="408666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19953295"/>
              </p:ext>
            </p:extLst>
          </p:nvPr>
        </p:nvGraphicFramePr>
        <p:xfrm>
          <a:off x="1134696" y="2091713"/>
          <a:ext cx="3264308" cy="3799191"/>
        </p:xfrm>
        <a:graphic>
          <a:graphicData uri="http://schemas.openxmlformats.org/drawingml/2006/table">
            <a:tbl>
              <a:tblPr firstRow="1" bandRow="1">
                <a:tableStyleId>{21E4AEA4-8DFA-4A89-87EB-49C32662AFE0}</a:tableStyleId>
              </a:tblPr>
              <a:tblGrid>
                <a:gridCol w="897684"/>
                <a:gridCol w="1224116"/>
                <a:gridCol w="1142508"/>
              </a:tblGrid>
              <a:tr h="345381">
                <a:tc rowSpan="2">
                  <a:txBody>
                    <a:bodyPr/>
                    <a:lstStyle/>
                    <a:p>
                      <a:pPr algn="ctr"/>
                      <a:r>
                        <a:rPr lang="en-US" sz="1600" dirty="0" smtClean="0"/>
                        <a:t>Chip</a:t>
                      </a:r>
                      <a:endParaRPr lang="en-US" sz="1600" dirty="0"/>
                    </a:p>
                  </a:txBody>
                  <a:tcPr/>
                </a:tc>
                <a:tc gridSpan="2">
                  <a:txBody>
                    <a:bodyPr/>
                    <a:lstStyle/>
                    <a:p>
                      <a:pPr algn="ctr"/>
                      <a:r>
                        <a:rPr lang="en-US" sz="1600" dirty="0" smtClean="0"/>
                        <a:t>Dead Pixels</a:t>
                      </a:r>
                      <a:endParaRPr lang="en-US" sz="1600" dirty="0"/>
                    </a:p>
                  </a:txBody>
                  <a:tcPr>
                    <a:lnB w="12700" cap="flat" cmpd="sng" algn="ctr">
                      <a:solidFill>
                        <a:schemeClr val="bg1"/>
                      </a:solidFill>
                      <a:prstDash val="solid"/>
                      <a:round/>
                      <a:headEnd type="none" w="med" len="med"/>
                      <a:tailEnd type="none" w="med" len="med"/>
                    </a:lnB>
                  </a:tcPr>
                </a:tc>
                <a:tc hMerge="1">
                  <a:txBody>
                    <a:bodyPr/>
                    <a:lstStyle/>
                    <a:p>
                      <a:endParaRPr lang="en-US" dirty="0"/>
                    </a:p>
                  </a:txBody>
                  <a:tcPr>
                    <a:lnB w="12700" cap="flat" cmpd="sng" algn="ctr">
                      <a:solidFill>
                        <a:schemeClr val="bg1"/>
                      </a:solidFill>
                      <a:prstDash val="solid"/>
                      <a:round/>
                      <a:headEnd type="none" w="med" len="med"/>
                      <a:tailEnd type="none" w="med" len="med"/>
                    </a:lnB>
                  </a:tcPr>
                </a:tc>
              </a:tr>
              <a:tr h="345381">
                <a:tc vMerge="1">
                  <a:txBody>
                    <a:bodyPr/>
                    <a:lstStyle/>
                    <a:p>
                      <a:endParaRPr lang="en-US"/>
                    </a:p>
                  </a:txBody>
                  <a:tcPr/>
                </a:tc>
                <a:tc>
                  <a:txBody>
                    <a:bodyPr/>
                    <a:lstStyle/>
                    <a:p>
                      <a:r>
                        <a:rPr lang="en-US" sz="1600" dirty="0" smtClean="0">
                          <a:solidFill>
                            <a:schemeClr val="bg1"/>
                          </a:solidFill>
                        </a:rPr>
                        <a:t>Before</a:t>
                      </a:r>
                      <a:endParaRPr lang="en-US"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r>
                        <a:rPr lang="en-US" sz="1600" dirty="0" smtClean="0">
                          <a:solidFill>
                            <a:schemeClr val="bg1"/>
                          </a:solidFill>
                        </a:rPr>
                        <a:t>After</a:t>
                      </a:r>
                      <a:endParaRPr lang="en-US" sz="1600" dirty="0">
                        <a:solidFill>
                          <a:schemeClr val="bg1"/>
                        </a:solidFill>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r>
              <a:tr h="345381">
                <a:tc>
                  <a:txBody>
                    <a:bodyPr/>
                    <a:lstStyle/>
                    <a:p>
                      <a:r>
                        <a:rPr lang="en-US" sz="1600" dirty="0" smtClean="0"/>
                        <a:t>0</a:t>
                      </a:r>
                      <a:endParaRPr lang="en-US" sz="1600" dirty="0"/>
                    </a:p>
                  </a:txBody>
                  <a:tcPr/>
                </a:tc>
                <a:tc>
                  <a:txBody>
                    <a:bodyPr/>
                    <a:lstStyle/>
                    <a:p>
                      <a:r>
                        <a:rPr lang="en-US" sz="1600" dirty="0" smtClean="0"/>
                        <a:t>0</a:t>
                      </a:r>
                      <a:endParaRPr lang="en-US" sz="1600" dirty="0"/>
                    </a:p>
                  </a:txBody>
                  <a:tcPr>
                    <a:lnT w="38100" cap="flat" cmpd="sng" algn="ctr">
                      <a:solidFill>
                        <a:schemeClr val="bg1"/>
                      </a:solidFill>
                      <a:prstDash val="solid"/>
                      <a:round/>
                      <a:headEnd type="none" w="med" len="med"/>
                      <a:tailEnd type="none" w="med" len="med"/>
                    </a:lnT>
                  </a:tcPr>
                </a:tc>
                <a:tc>
                  <a:txBody>
                    <a:bodyPr/>
                    <a:lstStyle/>
                    <a:p>
                      <a:r>
                        <a:rPr lang="en-US" sz="1600" dirty="0" smtClean="0"/>
                        <a:t>0</a:t>
                      </a:r>
                      <a:endParaRPr lang="en-US" sz="1600" dirty="0"/>
                    </a:p>
                  </a:txBody>
                  <a:tcPr>
                    <a:lnT w="38100" cap="flat" cmpd="sng" algn="ctr">
                      <a:solidFill>
                        <a:schemeClr val="bg1"/>
                      </a:solidFill>
                      <a:prstDash val="solid"/>
                      <a:round/>
                      <a:headEnd type="none" w="med" len="med"/>
                      <a:tailEnd type="none" w="med" len="med"/>
                    </a:lnT>
                  </a:tcPr>
                </a:tc>
              </a:tr>
              <a:tr h="345381">
                <a:tc>
                  <a:txBody>
                    <a:bodyPr/>
                    <a:lstStyle/>
                    <a:p>
                      <a:r>
                        <a:rPr lang="en-US" sz="1600" dirty="0" smtClean="0"/>
                        <a:t>1</a:t>
                      </a:r>
                      <a:endParaRPr lang="en-US" sz="1600" dirty="0"/>
                    </a:p>
                  </a:txBody>
                  <a:tcPr/>
                </a:tc>
                <a:tc>
                  <a:txBody>
                    <a:bodyPr/>
                    <a:lstStyle/>
                    <a:p>
                      <a:r>
                        <a:rPr lang="en-US" sz="1600" dirty="0" smtClean="0"/>
                        <a:t>1</a:t>
                      </a:r>
                      <a:endParaRPr lang="en-US" sz="1600" dirty="0"/>
                    </a:p>
                  </a:txBody>
                  <a:tcPr/>
                </a:tc>
                <a:tc>
                  <a:txBody>
                    <a:bodyPr/>
                    <a:lstStyle/>
                    <a:p>
                      <a:r>
                        <a:rPr lang="en-US" sz="1600" dirty="0" smtClean="0"/>
                        <a:t>1</a:t>
                      </a:r>
                      <a:endParaRPr lang="en-US" sz="1600" dirty="0"/>
                    </a:p>
                  </a:txBody>
                  <a:tcPr/>
                </a:tc>
              </a:tr>
              <a:tr h="345381">
                <a:tc>
                  <a:txBody>
                    <a:bodyPr/>
                    <a:lstStyle/>
                    <a:p>
                      <a:r>
                        <a:rPr lang="en-US" sz="1600" dirty="0" smtClean="0"/>
                        <a:t>2</a:t>
                      </a:r>
                      <a:endParaRPr lang="en-US" sz="1600" dirty="0"/>
                    </a:p>
                  </a:txBody>
                  <a:tcPr/>
                </a:tc>
                <a:tc>
                  <a:txBody>
                    <a:bodyPr/>
                    <a:lstStyle/>
                    <a:p>
                      <a:r>
                        <a:rPr lang="en-US" sz="1600" dirty="0" smtClean="0"/>
                        <a:t>0</a:t>
                      </a:r>
                      <a:endParaRPr lang="en-US" sz="1600" dirty="0"/>
                    </a:p>
                  </a:txBody>
                  <a:tcPr/>
                </a:tc>
                <a:tc>
                  <a:txBody>
                    <a:bodyPr/>
                    <a:lstStyle/>
                    <a:p>
                      <a:r>
                        <a:rPr lang="en-US" sz="1600" dirty="0" smtClean="0"/>
                        <a:t>0</a:t>
                      </a:r>
                      <a:endParaRPr lang="en-US" sz="1600" dirty="0"/>
                    </a:p>
                  </a:txBody>
                  <a:tcPr/>
                </a:tc>
              </a:tr>
              <a:tr h="345381">
                <a:tc>
                  <a:txBody>
                    <a:bodyPr/>
                    <a:lstStyle/>
                    <a:p>
                      <a:r>
                        <a:rPr lang="en-US" sz="1600" dirty="0" smtClean="0"/>
                        <a:t>3</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678</a:t>
                      </a:r>
                      <a:endParaRPr lang="en-US" sz="1600" dirty="0"/>
                    </a:p>
                  </a:txBody>
                  <a:tcPr/>
                </a:tc>
                <a:tc>
                  <a:txBody>
                    <a:bodyPr/>
                    <a:lstStyle/>
                    <a:p>
                      <a:r>
                        <a:rPr lang="en-US" sz="1600" dirty="0" smtClean="0"/>
                        <a:t>678</a:t>
                      </a:r>
                      <a:endParaRPr lang="en-US" sz="1600" dirty="0"/>
                    </a:p>
                  </a:txBody>
                  <a:tcPr/>
                </a:tc>
              </a:tr>
              <a:tr h="345381">
                <a:tc>
                  <a:txBody>
                    <a:bodyPr/>
                    <a:lstStyle/>
                    <a:p>
                      <a:r>
                        <a:rPr lang="en-US" sz="1600" dirty="0" smtClean="0"/>
                        <a:t>4</a:t>
                      </a:r>
                      <a:endParaRPr lang="en-US" sz="1600" dirty="0"/>
                    </a:p>
                  </a:txBody>
                  <a:tcPr/>
                </a:tc>
                <a:tc>
                  <a:txBody>
                    <a:bodyPr/>
                    <a:lstStyle/>
                    <a:p>
                      <a:r>
                        <a:rPr lang="en-US" sz="1600" dirty="0" smtClean="0"/>
                        <a:t>1701</a:t>
                      </a:r>
                      <a:endParaRPr lang="en-US" sz="1600" dirty="0"/>
                    </a:p>
                  </a:txBody>
                  <a:tcPr/>
                </a:tc>
                <a:tc>
                  <a:txBody>
                    <a:bodyPr/>
                    <a:lstStyle/>
                    <a:p>
                      <a:r>
                        <a:rPr lang="en-US" sz="1600" dirty="0" smtClean="0"/>
                        <a:t>1701</a:t>
                      </a:r>
                      <a:endParaRPr lang="en-US" sz="1600" dirty="0"/>
                    </a:p>
                  </a:txBody>
                  <a:tcPr/>
                </a:tc>
              </a:tr>
              <a:tr h="345381">
                <a:tc>
                  <a:txBody>
                    <a:bodyPr/>
                    <a:lstStyle/>
                    <a:p>
                      <a:r>
                        <a:rPr lang="en-US" sz="1600" dirty="0" smtClean="0"/>
                        <a:t>5</a:t>
                      </a:r>
                      <a:endParaRPr lang="en-US" sz="1600" dirty="0"/>
                    </a:p>
                  </a:txBody>
                  <a:tcPr/>
                </a:tc>
                <a:tc>
                  <a:txBody>
                    <a:bodyPr/>
                    <a:lstStyle/>
                    <a:p>
                      <a:r>
                        <a:rPr lang="en-US" sz="1600" dirty="0" smtClean="0"/>
                        <a:t>1022</a:t>
                      </a:r>
                      <a:endParaRPr lang="en-US" sz="1600" dirty="0"/>
                    </a:p>
                  </a:txBody>
                  <a:tcPr/>
                </a:tc>
                <a:tc>
                  <a:txBody>
                    <a:bodyPr/>
                    <a:lstStyle/>
                    <a:p>
                      <a:r>
                        <a:rPr lang="en-US" sz="1600" dirty="0" smtClean="0"/>
                        <a:t>1022</a:t>
                      </a:r>
                      <a:endParaRPr lang="en-US" sz="1600" dirty="0"/>
                    </a:p>
                  </a:txBody>
                  <a:tcPr/>
                </a:tc>
              </a:tr>
              <a:tr h="345381">
                <a:tc>
                  <a:txBody>
                    <a:bodyPr/>
                    <a:lstStyle/>
                    <a:p>
                      <a:r>
                        <a:rPr lang="en-US" sz="1600" dirty="0" smtClean="0"/>
                        <a:t>6</a:t>
                      </a:r>
                      <a:endParaRPr lang="en-US" sz="1600" dirty="0"/>
                    </a:p>
                  </a:txBody>
                  <a:tcPr/>
                </a:tc>
                <a:tc>
                  <a:txBody>
                    <a:bodyPr/>
                    <a:lstStyle/>
                    <a:p>
                      <a:r>
                        <a:rPr lang="en-US" sz="1600" dirty="0" smtClean="0"/>
                        <a:t>0</a:t>
                      </a:r>
                      <a:endParaRPr lang="en-US" sz="1600" dirty="0"/>
                    </a:p>
                  </a:txBody>
                  <a:tcPr/>
                </a:tc>
                <a:tc>
                  <a:txBody>
                    <a:bodyPr/>
                    <a:lstStyle/>
                    <a:p>
                      <a:r>
                        <a:rPr lang="en-US" sz="1600" dirty="0" smtClean="0"/>
                        <a:t>0</a:t>
                      </a:r>
                      <a:endParaRPr lang="en-US" sz="1600" dirty="0"/>
                    </a:p>
                  </a:txBody>
                  <a:tcPr/>
                </a:tc>
              </a:tr>
              <a:tr h="345381">
                <a:tc>
                  <a:txBody>
                    <a:bodyPr/>
                    <a:lstStyle/>
                    <a:p>
                      <a:r>
                        <a:rPr lang="en-US" sz="1600" dirty="0" smtClean="0"/>
                        <a:t>7</a:t>
                      </a:r>
                      <a:endParaRPr lang="en-US" sz="1600" dirty="0"/>
                    </a:p>
                  </a:txBody>
                  <a:tcPr/>
                </a:tc>
                <a:tc>
                  <a:txBody>
                    <a:bodyPr/>
                    <a:lstStyle/>
                    <a:p>
                      <a:r>
                        <a:rPr lang="en-US" sz="1600" dirty="0" smtClean="0"/>
                        <a:t>1022</a:t>
                      </a:r>
                      <a:endParaRPr lang="en-US" sz="1600" dirty="0"/>
                    </a:p>
                  </a:txBody>
                  <a:tcPr/>
                </a:tc>
                <a:tc>
                  <a:txBody>
                    <a:bodyPr/>
                    <a:lstStyle/>
                    <a:p>
                      <a:r>
                        <a:rPr lang="en-US" sz="1600" dirty="0" smtClean="0"/>
                        <a:t>1022</a:t>
                      </a:r>
                      <a:endParaRPr lang="en-US" sz="1600" dirty="0"/>
                    </a:p>
                  </a:txBody>
                  <a:tcPr/>
                </a:tc>
              </a:tr>
              <a:tr h="345381">
                <a:tc>
                  <a:txBody>
                    <a:bodyPr/>
                    <a:lstStyle/>
                    <a:p>
                      <a:r>
                        <a:rPr lang="en-US" sz="1600" dirty="0" smtClean="0"/>
                        <a:t>8</a:t>
                      </a:r>
                      <a:endParaRPr lang="en-US" sz="1600" dirty="0"/>
                    </a:p>
                  </a:txBody>
                  <a:tcPr/>
                </a:tc>
                <a:tc>
                  <a:txBody>
                    <a:bodyPr/>
                    <a:lstStyle/>
                    <a:p>
                      <a:r>
                        <a:rPr lang="en-US" sz="1600" dirty="0" smtClean="0"/>
                        <a:t>0</a:t>
                      </a:r>
                      <a:endParaRPr lang="en-US" sz="1600" dirty="0"/>
                    </a:p>
                  </a:txBody>
                  <a:tcPr/>
                </a:tc>
                <a:tc>
                  <a:txBody>
                    <a:bodyPr/>
                    <a:lstStyle/>
                    <a:p>
                      <a:r>
                        <a:rPr lang="en-US" sz="1600" dirty="0" smtClean="0"/>
                        <a:t>0</a:t>
                      </a:r>
                      <a:endParaRPr lang="en-US" sz="1600" dirty="0"/>
                    </a:p>
                  </a:txBody>
                  <a:tcPr/>
                </a:tc>
              </a:tr>
            </a:tbl>
          </a:graphicData>
        </a:graphic>
      </p:graphicFrame>
    </p:spTree>
    <p:extLst>
      <p:ext uri="{BB962C8B-B14F-4D97-AF65-F5344CB8AC3E}">
        <p14:creationId xmlns:p14="http://schemas.microsoft.com/office/powerpoint/2010/main" val="449487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3483133"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Tests in Magnetic Field</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445488" cy="2862322"/>
          </a:xfrm>
          <a:prstGeom prst="rect">
            <a:avLst/>
          </a:prstGeom>
          <a:noFill/>
        </p:spPr>
        <p:txBody>
          <a:bodyPr wrap="none" rtlCol="0">
            <a:spAutoFit/>
          </a:bodyPr>
          <a:lstStyle/>
          <a:p>
            <a:r>
              <a:rPr lang="en-US" sz="2000" dirty="0" smtClean="0">
                <a:solidFill>
                  <a:srgbClr val="4F81BD"/>
                </a:solidFill>
              </a:rPr>
              <a:t>Setup and Procedure:</a:t>
            </a:r>
          </a:p>
          <a:p>
            <a:pPr marL="342900" indent="-342900">
              <a:buFont typeface="Arial" charset="0"/>
              <a:buChar char="•"/>
            </a:pPr>
            <a:r>
              <a:rPr lang="en-US" sz="2000" dirty="0" smtClean="0">
                <a:solidFill>
                  <a:srgbClr val="4F81BD"/>
                </a:solidFill>
              </a:rPr>
              <a:t>Chip placed in 0.5 T magnetic field with bond wires parallel to B-field</a:t>
            </a:r>
          </a:p>
          <a:p>
            <a:pPr marL="342900" indent="-342900">
              <a:buFont typeface="Arial" charset="0"/>
              <a:buChar char="•"/>
            </a:pPr>
            <a:r>
              <a:rPr lang="en-US" sz="2000" dirty="0" smtClean="0">
                <a:solidFill>
                  <a:srgbClr val="4F81BD"/>
                </a:solidFill>
              </a:rPr>
              <a:t>Digital injections into 1024 pixels (3 </a:t>
            </a:r>
            <a:r>
              <a:rPr lang="mr-IN" sz="2000" dirty="0" smtClean="0">
                <a:solidFill>
                  <a:srgbClr val="4F81BD"/>
                </a:solidFill>
              </a:rPr>
              <a:t>–</a:t>
            </a:r>
            <a:r>
              <a:rPr lang="en-US" sz="2000" dirty="0" smtClean="0">
                <a:solidFill>
                  <a:srgbClr val="4F81BD"/>
                </a:solidFill>
              </a:rPr>
              <a:t> 4 times max. occupancy expected in L0)</a:t>
            </a:r>
          </a:p>
          <a:p>
            <a:pPr marL="342900" indent="-342900">
              <a:buFont typeface="Arial" charset="0"/>
              <a:buChar char="•"/>
            </a:pPr>
            <a:r>
              <a:rPr lang="en-US" sz="2000" dirty="0" smtClean="0">
                <a:solidFill>
                  <a:srgbClr val="4F81BD"/>
                </a:solidFill>
              </a:rPr>
              <a:t>Scan of trigger frequency between 40 kHz and 400 kHz</a:t>
            </a:r>
          </a:p>
          <a:p>
            <a:pPr marL="342900" indent="-342900">
              <a:buFont typeface="Arial" charset="0"/>
              <a:buChar char="•"/>
            </a:pPr>
            <a:endParaRPr lang="en-US" sz="2000" dirty="0">
              <a:solidFill>
                <a:srgbClr val="4F81BD"/>
              </a:solidFill>
            </a:endParaRPr>
          </a:p>
          <a:p>
            <a:r>
              <a:rPr lang="en-US" sz="2000" dirty="0" smtClean="0">
                <a:solidFill>
                  <a:srgbClr val="4F81BD"/>
                </a:solidFill>
              </a:rPr>
              <a:t>Observations:</a:t>
            </a:r>
          </a:p>
          <a:p>
            <a:pPr marL="342900" indent="-342900">
              <a:buFont typeface="Arial" charset="0"/>
              <a:buChar char="•"/>
            </a:pPr>
            <a:r>
              <a:rPr lang="en-US" sz="2000" dirty="0" smtClean="0">
                <a:solidFill>
                  <a:srgbClr val="4F81BD"/>
                </a:solidFill>
              </a:rPr>
              <a:t>Chip kept working throughout (and after) test</a:t>
            </a:r>
          </a:p>
          <a:p>
            <a:pPr marL="342900" indent="-342900">
              <a:buFont typeface="Arial" charset="0"/>
              <a:buChar char="•"/>
            </a:pPr>
            <a:r>
              <a:rPr lang="en-US" sz="2000" dirty="0" smtClean="0">
                <a:solidFill>
                  <a:srgbClr val="4F81BD"/>
                </a:solidFill>
              </a:rPr>
              <a:t>Monitoring of bond wires with USB microscope did not reveal any movement of the bond wires</a:t>
            </a:r>
            <a:br>
              <a:rPr lang="en-US" sz="2000" dirty="0" smtClean="0">
                <a:solidFill>
                  <a:srgbClr val="4F81BD"/>
                </a:solidFill>
              </a:rPr>
            </a:br>
            <a:r>
              <a:rPr lang="en-US" sz="2000" dirty="0" smtClean="0">
                <a:solidFill>
                  <a:srgbClr val="4F81BD"/>
                </a:solidFill>
              </a:rPr>
              <a:t>(next slide)</a:t>
            </a: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25</a:t>
            </a:fld>
            <a:endParaRPr lang="en-US"/>
          </a:p>
        </p:txBody>
      </p:sp>
    </p:spTree>
    <p:extLst>
      <p:ext uri="{BB962C8B-B14F-4D97-AF65-F5344CB8AC3E}">
        <p14:creationId xmlns:p14="http://schemas.microsoft.com/office/powerpoint/2010/main" val="1762906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3483133"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Tests in Magnetic Field</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7995971" cy="400110"/>
          </a:xfrm>
          <a:prstGeom prst="rect">
            <a:avLst/>
          </a:prstGeom>
          <a:noFill/>
        </p:spPr>
        <p:txBody>
          <a:bodyPr wrap="none" rtlCol="0">
            <a:spAutoFit/>
          </a:bodyPr>
          <a:lstStyle/>
          <a:p>
            <a:r>
              <a:rPr lang="en-US" sz="2000" dirty="0" smtClean="0">
                <a:solidFill>
                  <a:srgbClr val="4F81BD"/>
                </a:solidFill>
              </a:rPr>
              <a:t>Microscope picture of bond wires (digital supply) during magnetic field test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26</a:t>
            </a:fld>
            <a:endParaRPr lang="en-US"/>
          </a:p>
        </p:txBody>
      </p:sp>
      <p:pic>
        <p:nvPicPr>
          <p:cNvPr id="8" name="Content Placeholder 5" descr="Screen Shot 2017-04-07 at 13.35.54.png"/>
          <p:cNvPicPr>
            <a:picLocks noChangeAspect="1"/>
          </p:cNvPicPr>
          <p:nvPr/>
        </p:nvPicPr>
        <p:blipFill rotWithShape="1">
          <a:blip r:embed="rId2" cstate="screen">
            <a:extLst>
              <a:ext uri="{28A0092B-C50C-407E-A947-70E740481C1C}">
                <a14:useLocalDpi xmlns:a14="http://schemas.microsoft.com/office/drawing/2010/main"/>
              </a:ext>
            </a:extLst>
          </a:blip>
          <a:srcRect b="-530"/>
          <a:stretch/>
        </p:blipFill>
        <p:spPr>
          <a:xfrm>
            <a:off x="3006635" y="1993061"/>
            <a:ext cx="5636535" cy="4237869"/>
          </a:xfrm>
          <a:prstGeom prst="rect">
            <a:avLst/>
          </a:prstGeom>
        </p:spPr>
      </p:pic>
      <p:cxnSp>
        <p:nvCxnSpPr>
          <p:cNvPr id="10" name="Straight Arrow Connector 9"/>
          <p:cNvCxnSpPr/>
          <p:nvPr/>
        </p:nvCxnSpPr>
        <p:spPr>
          <a:xfrm flipV="1">
            <a:off x="2513013" y="4513411"/>
            <a:ext cx="792110" cy="216030"/>
          </a:xfrm>
          <a:prstGeom prst="straightConnector1">
            <a:avLst/>
          </a:prstGeom>
          <a:ln w="28575">
            <a:solidFill>
              <a:schemeClr val="accent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363769" y="2346517"/>
            <a:ext cx="792110" cy="216030"/>
          </a:xfrm>
          <a:prstGeom prst="straightConnector1">
            <a:avLst/>
          </a:prstGeom>
          <a:ln w="28575">
            <a:solidFill>
              <a:schemeClr val="accent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8201803" y="3721301"/>
            <a:ext cx="1084233" cy="216030"/>
          </a:xfrm>
          <a:prstGeom prst="straightConnector1">
            <a:avLst/>
          </a:prstGeom>
          <a:ln w="28575">
            <a:solidFill>
              <a:schemeClr val="accent6"/>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97623" y="2454532"/>
            <a:ext cx="914400" cy="432000"/>
          </a:xfrm>
          <a:prstGeom prst="rect">
            <a:avLst/>
          </a:prstGeom>
          <a:noFill/>
        </p:spPr>
        <p:txBody>
          <a:bodyPr wrap="none" lIns="36000" tIns="36000" rIns="36000" bIns="36000" rtlCol="0" anchor="ctr" anchorCtr="0">
            <a:noAutofit/>
          </a:bodyPr>
          <a:lstStyle/>
          <a:p>
            <a:r>
              <a:rPr lang="en-US" sz="1400" smtClean="0">
                <a:solidFill>
                  <a:schemeClr val="tx2"/>
                </a:solidFill>
              </a:rPr>
              <a:t>DGND</a:t>
            </a:r>
            <a:endParaRPr lang="en-US" sz="1400" dirty="0" smtClean="0">
              <a:solidFill>
                <a:schemeClr val="tx2"/>
              </a:solidFill>
            </a:endParaRPr>
          </a:p>
        </p:txBody>
      </p:sp>
      <p:sp>
        <p:nvSpPr>
          <p:cNvPr id="14" name="TextBox 13"/>
          <p:cNvSpPr txBox="1"/>
          <p:nvPr/>
        </p:nvSpPr>
        <p:spPr>
          <a:xfrm>
            <a:off x="1834830" y="4603332"/>
            <a:ext cx="914400" cy="432000"/>
          </a:xfrm>
          <a:prstGeom prst="rect">
            <a:avLst/>
          </a:prstGeom>
          <a:noFill/>
        </p:spPr>
        <p:txBody>
          <a:bodyPr wrap="none" lIns="36000" tIns="36000" rIns="36000" bIns="36000" rtlCol="0" anchor="ctr" anchorCtr="0">
            <a:noAutofit/>
          </a:bodyPr>
          <a:lstStyle/>
          <a:p>
            <a:r>
              <a:rPr lang="en-US" sz="1400" dirty="0" smtClean="0">
                <a:solidFill>
                  <a:schemeClr val="tx2"/>
                </a:solidFill>
              </a:rPr>
              <a:t>DVDD</a:t>
            </a:r>
          </a:p>
        </p:txBody>
      </p:sp>
      <p:sp>
        <p:nvSpPr>
          <p:cNvPr id="15" name="TextBox 14"/>
          <p:cNvSpPr txBox="1"/>
          <p:nvPr/>
        </p:nvSpPr>
        <p:spPr>
          <a:xfrm>
            <a:off x="9447703" y="3793371"/>
            <a:ext cx="698370" cy="432000"/>
          </a:xfrm>
          <a:prstGeom prst="rect">
            <a:avLst/>
          </a:prstGeom>
          <a:noFill/>
        </p:spPr>
        <p:txBody>
          <a:bodyPr wrap="none" lIns="36000" tIns="36000" rIns="36000" bIns="36000" rtlCol="0" anchor="ctr" anchorCtr="0">
            <a:noAutofit/>
          </a:bodyPr>
          <a:lstStyle/>
          <a:p>
            <a:r>
              <a:rPr lang="en-US" sz="1400" smtClean="0">
                <a:solidFill>
                  <a:schemeClr val="tx2"/>
                </a:solidFill>
              </a:rPr>
              <a:t>DVDD</a:t>
            </a:r>
            <a:endParaRPr lang="en-US" sz="1400" dirty="0" smtClean="0">
              <a:solidFill>
                <a:schemeClr val="tx2"/>
              </a:solidFill>
            </a:endParaRPr>
          </a:p>
        </p:txBody>
      </p:sp>
    </p:spTree>
    <p:extLst>
      <p:ext uri="{BB962C8B-B14F-4D97-AF65-F5344CB8AC3E}">
        <p14:creationId xmlns:p14="http://schemas.microsoft.com/office/powerpoint/2010/main" val="1500075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659" y="1739902"/>
            <a:ext cx="8686800" cy="3877985"/>
          </a:xfrm>
          <a:prstGeom prst="rect">
            <a:avLst/>
          </a:prstGeom>
          <a:noFill/>
        </p:spPr>
        <p:txBody>
          <a:bodyPr wrap="square" rtlCol="0">
            <a:spAutoFit/>
          </a:bodyPr>
          <a:lstStyle/>
          <a:p>
            <a:pPr>
              <a:lnSpc>
                <a:spcPct val="150000"/>
              </a:lnSpc>
            </a:pPr>
            <a:r>
              <a:rPr lang="en-US" sz="2000" b="1" dirty="0" smtClean="0">
                <a:solidFill>
                  <a:srgbClr val="4F81BD"/>
                </a:solidFill>
              </a:rPr>
              <a:t>OUTLINE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Introduction		</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Electrical </a:t>
            </a:r>
            <a:r>
              <a:rPr lang="en-US" sz="2000" dirty="0" err="1" smtClean="0">
                <a:solidFill>
                  <a:srgbClr val="4F81BD">
                    <a:alpha val="40000"/>
                  </a:srgbClr>
                </a:solidFill>
              </a:rPr>
              <a:t>Characterisation</a:t>
            </a:r>
            <a:endParaRPr lang="en-US" sz="2000" dirty="0" smtClean="0">
              <a:solidFill>
                <a:srgbClr val="4F81BD">
                  <a:alpha val="40000"/>
                </a:srgbClr>
              </a:solidFill>
            </a:endParaRP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Data Transmission</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Threshold and Noise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Ageing</a:t>
            </a:r>
          </a:p>
          <a:p>
            <a:pPr marL="914400" lvl="1" indent="-457200">
              <a:lnSpc>
                <a:spcPct val="130000"/>
              </a:lnSpc>
              <a:spcBef>
                <a:spcPts val="1200"/>
              </a:spcBef>
              <a:buSzPct val="70000"/>
              <a:buFont typeface="+mj-ea"/>
              <a:buAutoNum type="circleNumDbPlain"/>
            </a:pPr>
            <a:r>
              <a:rPr lang="en-US" sz="2000" dirty="0" smtClean="0">
                <a:solidFill>
                  <a:srgbClr val="4F81BD"/>
                </a:solidFill>
              </a:rPr>
              <a:t>Stave Tests</a:t>
            </a:r>
          </a:p>
        </p:txBody>
      </p:sp>
      <p:sp>
        <p:nvSpPr>
          <p:cNvPr id="3" name="Date Placeholder 2"/>
          <p:cNvSpPr>
            <a:spLocks noGrp="1"/>
          </p:cNvSpPr>
          <p:nvPr>
            <p:ph type="dt" sz="half" idx="10"/>
          </p:nvPr>
        </p:nvSpPr>
        <p:spPr>
          <a:xfrm>
            <a:off x="603012" y="6356352"/>
            <a:ext cx="2814056" cy="365125"/>
          </a:xfrm>
        </p:spPr>
        <p:txBody>
          <a:bodyPr/>
          <a:lstStyle/>
          <a:p>
            <a:r>
              <a:rPr lang="en-US" smtClean="0"/>
              <a:t>27/04/17</a:t>
            </a:r>
            <a:endParaRPr lang="en-US" dirty="0"/>
          </a:p>
        </p:txBody>
      </p:sp>
      <p:sp>
        <p:nvSpPr>
          <p:cNvPr id="4" name="Slide Number Placeholder 3"/>
          <p:cNvSpPr>
            <a:spLocks noGrp="1"/>
          </p:cNvSpPr>
          <p:nvPr>
            <p:ph type="sldNum" sz="quarter" idx="12"/>
          </p:nvPr>
        </p:nvSpPr>
        <p:spPr>
          <a:xfrm>
            <a:off x="8643170" y="6356352"/>
            <a:ext cx="2814056" cy="365125"/>
          </a:xfrm>
        </p:spPr>
        <p:txBody>
          <a:bodyPr/>
          <a:lstStyle/>
          <a:p>
            <a:fld id="{B7F62631-D247-0E44-B808-5D23CBBA66F7}" type="slidenum">
              <a:rPr lang="en-US" smtClean="0"/>
              <a:pPr/>
              <a:t>27</a:t>
            </a:fld>
            <a:endParaRPr lang="en-US" dirty="0"/>
          </a:p>
        </p:txBody>
      </p:sp>
    </p:spTree>
    <p:extLst>
      <p:ext uri="{BB962C8B-B14F-4D97-AF65-F5344CB8AC3E}">
        <p14:creationId xmlns:p14="http://schemas.microsoft.com/office/powerpoint/2010/main" val="1350629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1769267"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Stave Tests</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556288" cy="1323439"/>
          </a:xfrm>
          <a:prstGeom prst="rect">
            <a:avLst/>
          </a:prstGeom>
          <a:noFill/>
        </p:spPr>
        <p:txBody>
          <a:bodyPr wrap="none" rtlCol="0">
            <a:spAutoFit/>
          </a:bodyPr>
          <a:lstStyle/>
          <a:p>
            <a:r>
              <a:rPr lang="en-US" sz="2000" dirty="0" smtClean="0">
                <a:solidFill>
                  <a:srgbClr val="4F81BD"/>
                </a:solidFill>
              </a:rPr>
              <a:t>The same functional </a:t>
            </a:r>
            <a:r>
              <a:rPr lang="en-US" sz="2000" dirty="0" err="1" smtClean="0">
                <a:solidFill>
                  <a:srgbClr val="4F81BD"/>
                </a:solidFill>
              </a:rPr>
              <a:t>characterisation</a:t>
            </a:r>
            <a:r>
              <a:rPr lang="en-US" sz="2000" dirty="0" smtClean="0">
                <a:solidFill>
                  <a:srgbClr val="4F81BD"/>
                </a:solidFill>
              </a:rPr>
              <a:t> has been performed for HICs and staves; no difference in </a:t>
            </a:r>
            <a:br>
              <a:rPr lang="en-US" sz="2000" dirty="0" smtClean="0">
                <a:solidFill>
                  <a:srgbClr val="4F81BD"/>
                </a:solidFill>
              </a:rPr>
            </a:br>
            <a:r>
              <a:rPr lang="en-US" sz="2000" dirty="0" smtClean="0">
                <a:solidFill>
                  <a:srgbClr val="4F81BD"/>
                </a:solidFill>
              </a:rPr>
              <a:t>performance has been observed. Below: comparison for a HIC before and after mounting on a stave</a:t>
            </a:r>
          </a:p>
          <a:p>
            <a:pPr marL="342900" indent="-342900">
              <a:buFont typeface="Arial" charset="0"/>
              <a:buChar char="•"/>
            </a:pPr>
            <a:r>
              <a:rPr lang="en-US" sz="2000" dirty="0" smtClean="0">
                <a:solidFill>
                  <a:srgbClr val="4F81BD"/>
                </a:solidFill>
              </a:rPr>
              <a:t>Left: Comparison of noise per chip</a:t>
            </a:r>
          </a:p>
          <a:p>
            <a:pPr marL="342900" indent="-342900">
              <a:buFont typeface="Arial" charset="0"/>
              <a:buChar char="•"/>
            </a:pPr>
            <a:r>
              <a:rPr lang="en-US" sz="2000" dirty="0" smtClean="0">
                <a:solidFill>
                  <a:srgbClr val="4F81BD"/>
                </a:solidFill>
              </a:rPr>
              <a:t>Right: Correlation of thresholds </a:t>
            </a: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28</a:t>
            </a:fld>
            <a:endParaRPr lang="en-US"/>
          </a:p>
        </p:txBody>
      </p:sp>
      <p:pic>
        <p:nvPicPr>
          <p:cNvPr id="6" name="Picture 5"/>
          <p:cNvPicPr>
            <a:picLocks noChangeAspect="1"/>
          </p:cNvPicPr>
          <p:nvPr/>
        </p:nvPicPr>
        <p:blipFill>
          <a:blip r:embed="rId2"/>
          <a:stretch>
            <a:fillRect/>
          </a:stretch>
        </p:blipFill>
        <p:spPr>
          <a:xfrm>
            <a:off x="5613765" y="2767470"/>
            <a:ext cx="5284894" cy="3588882"/>
          </a:xfrm>
          <a:prstGeom prst="rect">
            <a:avLst/>
          </a:prstGeom>
        </p:spPr>
      </p:pic>
      <p:pic>
        <p:nvPicPr>
          <p:cNvPr id="7" name="Picture 6"/>
          <p:cNvPicPr>
            <a:picLocks noChangeAspect="1"/>
          </p:cNvPicPr>
          <p:nvPr/>
        </p:nvPicPr>
        <p:blipFill>
          <a:blip r:embed="rId3"/>
          <a:stretch>
            <a:fillRect/>
          </a:stretch>
        </p:blipFill>
        <p:spPr>
          <a:xfrm>
            <a:off x="288001" y="2804984"/>
            <a:ext cx="5218641" cy="3551368"/>
          </a:xfrm>
          <a:prstGeom prst="rect">
            <a:avLst/>
          </a:prstGeom>
        </p:spPr>
      </p:pic>
    </p:spTree>
    <p:extLst>
      <p:ext uri="{BB962C8B-B14F-4D97-AF65-F5344CB8AC3E}">
        <p14:creationId xmlns:p14="http://schemas.microsoft.com/office/powerpoint/2010/main" val="4310436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3033266"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Executive Summary</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622183" cy="3170099"/>
          </a:xfrm>
          <a:prstGeom prst="rect">
            <a:avLst/>
          </a:prstGeom>
          <a:noFill/>
        </p:spPr>
        <p:txBody>
          <a:bodyPr wrap="square" rtlCol="0">
            <a:spAutoFit/>
          </a:bodyPr>
          <a:lstStyle/>
          <a:p>
            <a:r>
              <a:rPr lang="en-US" sz="2000" dirty="0" smtClean="0">
                <a:solidFill>
                  <a:srgbClr val="4F81BD"/>
                </a:solidFill>
              </a:rPr>
              <a:t>An extensive </a:t>
            </a:r>
            <a:r>
              <a:rPr lang="en-US" sz="2000" dirty="0" err="1" smtClean="0">
                <a:solidFill>
                  <a:srgbClr val="4F81BD"/>
                </a:solidFill>
              </a:rPr>
              <a:t>characterisation</a:t>
            </a:r>
            <a:r>
              <a:rPr lang="en-US" sz="2000" dirty="0" smtClean="0">
                <a:solidFill>
                  <a:srgbClr val="4F81BD"/>
                </a:solidFill>
              </a:rPr>
              <a:t> program has been executed with inner barrel HICs and staves. </a:t>
            </a:r>
          </a:p>
          <a:p>
            <a:endParaRPr lang="en-US" sz="2000" dirty="0" smtClean="0">
              <a:solidFill>
                <a:srgbClr val="4F81BD"/>
              </a:solidFill>
            </a:endParaRPr>
          </a:p>
          <a:p>
            <a:r>
              <a:rPr lang="en-US" sz="2000" dirty="0" smtClean="0">
                <a:solidFill>
                  <a:srgbClr val="4F81BD"/>
                </a:solidFill>
              </a:rPr>
              <a:t>The electrical </a:t>
            </a:r>
            <a:r>
              <a:rPr lang="en-US" sz="2000" dirty="0" err="1" smtClean="0">
                <a:solidFill>
                  <a:srgbClr val="4F81BD"/>
                </a:solidFill>
              </a:rPr>
              <a:t>characterisation</a:t>
            </a:r>
            <a:r>
              <a:rPr lang="en-US" sz="2000" dirty="0" smtClean="0">
                <a:solidFill>
                  <a:srgbClr val="4F81BD"/>
                </a:solidFill>
              </a:rPr>
              <a:t> shows characteristics well in agreement with simulations of the FPC whereas the functional </a:t>
            </a:r>
            <a:r>
              <a:rPr lang="en-US" sz="2000" dirty="0" err="1" smtClean="0">
                <a:solidFill>
                  <a:srgbClr val="4F81BD"/>
                </a:solidFill>
              </a:rPr>
              <a:t>characterisation</a:t>
            </a:r>
            <a:r>
              <a:rPr lang="en-US" sz="2000" dirty="0" smtClean="0">
                <a:solidFill>
                  <a:srgbClr val="4F81BD"/>
                </a:solidFill>
              </a:rPr>
              <a:t> demonstrates a performance comparable to single ALPIDE chips. </a:t>
            </a:r>
          </a:p>
          <a:p>
            <a:endParaRPr lang="en-US" sz="2000" dirty="0">
              <a:solidFill>
                <a:srgbClr val="4F81BD"/>
              </a:solidFill>
            </a:endParaRPr>
          </a:p>
          <a:p>
            <a:r>
              <a:rPr lang="en-US" sz="2000" dirty="0" smtClean="0">
                <a:solidFill>
                  <a:srgbClr val="4F81BD"/>
                </a:solidFill>
              </a:rPr>
              <a:t>No significant difference in performance was found between bare HICs and HICs mounted on staves.  </a:t>
            </a:r>
          </a:p>
          <a:p>
            <a:endParaRPr lang="en-US" sz="2000" dirty="0">
              <a:solidFill>
                <a:srgbClr val="4F81BD"/>
              </a:solidFill>
            </a:endParaRPr>
          </a:p>
          <a:p>
            <a:r>
              <a:rPr lang="en-US" sz="2000" dirty="0" smtClean="0">
                <a:solidFill>
                  <a:srgbClr val="4F81BD"/>
                </a:solidFill>
              </a:rPr>
              <a:t>Ageing studies showed no evidence of damage, neither due to thermal cycles nor due to wire bond vibrations in a magnetic field. </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29</a:t>
            </a:fld>
            <a:endParaRPr lang="en-US"/>
          </a:p>
        </p:txBody>
      </p:sp>
    </p:spTree>
    <p:extLst>
      <p:ext uri="{BB962C8B-B14F-4D97-AF65-F5344CB8AC3E}">
        <p14:creationId xmlns:p14="http://schemas.microsoft.com/office/powerpoint/2010/main" val="1577299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659" y="1739902"/>
            <a:ext cx="8686800" cy="3877985"/>
          </a:xfrm>
          <a:prstGeom prst="rect">
            <a:avLst/>
          </a:prstGeom>
          <a:noFill/>
        </p:spPr>
        <p:txBody>
          <a:bodyPr wrap="square" rtlCol="0">
            <a:spAutoFit/>
          </a:bodyPr>
          <a:lstStyle/>
          <a:p>
            <a:pPr>
              <a:lnSpc>
                <a:spcPct val="150000"/>
              </a:lnSpc>
            </a:pPr>
            <a:r>
              <a:rPr lang="en-US" sz="2000" b="1" dirty="0" smtClean="0">
                <a:solidFill>
                  <a:srgbClr val="4F81BD"/>
                </a:solidFill>
              </a:rPr>
              <a:t>OUTLINE</a:t>
            </a:r>
          </a:p>
          <a:p>
            <a:pPr marL="914400" lvl="1" indent="-457200">
              <a:lnSpc>
                <a:spcPct val="130000"/>
              </a:lnSpc>
              <a:spcBef>
                <a:spcPts val="1200"/>
              </a:spcBef>
              <a:buSzPct val="70000"/>
              <a:buFont typeface="+mj-ea"/>
              <a:buAutoNum type="circleNumDbPlain"/>
            </a:pPr>
            <a:r>
              <a:rPr lang="en-US" sz="2000" dirty="0" smtClean="0">
                <a:solidFill>
                  <a:srgbClr val="4F81BD"/>
                </a:solidFill>
              </a:rPr>
              <a:t>Introduction		</a:t>
            </a:r>
          </a:p>
          <a:p>
            <a:pPr marL="914400" lvl="1" indent="-457200">
              <a:lnSpc>
                <a:spcPct val="130000"/>
              </a:lnSpc>
              <a:spcBef>
                <a:spcPts val="1200"/>
              </a:spcBef>
              <a:buSzPct val="70000"/>
              <a:buFont typeface="+mj-ea"/>
              <a:buAutoNum type="circleNumDbPlain"/>
            </a:pPr>
            <a:r>
              <a:rPr lang="en-US" sz="2000" dirty="0" smtClean="0">
                <a:solidFill>
                  <a:srgbClr val="4F81BD"/>
                </a:solidFill>
              </a:rPr>
              <a:t>Electrical </a:t>
            </a:r>
            <a:r>
              <a:rPr lang="en-US" sz="2000" dirty="0" err="1" smtClean="0">
                <a:solidFill>
                  <a:srgbClr val="4F81BD"/>
                </a:solidFill>
              </a:rPr>
              <a:t>Characterisation</a:t>
            </a:r>
            <a:endParaRPr lang="en-US" sz="2000" dirty="0" smtClean="0">
              <a:solidFill>
                <a:srgbClr val="4F81BD"/>
              </a:solidFill>
            </a:endParaRPr>
          </a:p>
          <a:p>
            <a:pPr marL="914400" lvl="1" indent="-457200">
              <a:lnSpc>
                <a:spcPct val="130000"/>
              </a:lnSpc>
              <a:spcBef>
                <a:spcPts val="1200"/>
              </a:spcBef>
              <a:buSzPct val="70000"/>
              <a:buFont typeface="+mj-ea"/>
              <a:buAutoNum type="circleNumDbPlain"/>
            </a:pPr>
            <a:r>
              <a:rPr lang="en-US" sz="2000" dirty="0" smtClean="0">
                <a:solidFill>
                  <a:srgbClr val="4F81BD"/>
                </a:solidFill>
              </a:rPr>
              <a:t>Data Transmission</a:t>
            </a:r>
          </a:p>
          <a:p>
            <a:pPr marL="914400" lvl="1" indent="-457200">
              <a:lnSpc>
                <a:spcPct val="130000"/>
              </a:lnSpc>
              <a:spcBef>
                <a:spcPts val="1200"/>
              </a:spcBef>
              <a:buSzPct val="70000"/>
              <a:buFont typeface="+mj-ea"/>
              <a:buAutoNum type="circleNumDbPlain"/>
            </a:pPr>
            <a:r>
              <a:rPr lang="en-US" sz="2000" dirty="0" smtClean="0">
                <a:solidFill>
                  <a:srgbClr val="4F81BD"/>
                </a:solidFill>
              </a:rPr>
              <a:t>Threshold and Noise</a:t>
            </a:r>
          </a:p>
          <a:p>
            <a:pPr marL="914400" lvl="1" indent="-457200">
              <a:lnSpc>
                <a:spcPct val="130000"/>
              </a:lnSpc>
              <a:spcBef>
                <a:spcPts val="1200"/>
              </a:spcBef>
              <a:buSzPct val="70000"/>
              <a:buFont typeface="+mj-ea"/>
              <a:buAutoNum type="circleNumDbPlain"/>
            </a:pPr>
            <a:r>
              <a:rPr lang="en-US" sz="2000" dirty="0" smtClean="0">
                <a:solidFill>
                  <a:srgbClr val="4F81BD"/>
                </a:solidFill>
              </a:rPr>
              <a:t>Ageing</a:t>
            </a:r>
          </a:p>
          <a:p>
            <a:pPr marL="914400" lvl="1" indent="-457200">
              <a:lnSpc>
                <a:spcPct val="130000"/>
              </a:lnSpc>
              <a:spcBef>
                <a:spcPts val="1200"/>
              </a:spcBef>
              <a:buSzPct val="70000"/>
              <a:buFont typeface="+mj-ea"/>
              <a:buAutoNum type="circleNumDbPlain"/>
            </a:pPr>
            <a:r>
              <a:rPr lang="en-US" sz="2000" dirty="0" smtClean="0">
                <a:solidFill>
                  <a:srgbClr val="4F81BD"/>
                </a:solidFill>
              </a:rPr>
              <a:t>Stave Tests</a:t>
            </a:r>
          </a:p>
        </p:txBody>
      </p:sp>
      <p:sp>
        <p:nvSpPr>
          <p:cNvPr id="3" name="Date Placeholder 2"/>
          <p:cNvSpPr>
            <a:spLocks noGrp="1"/>
          </p:cNvSpPr>
          <p:nvPr>
            <p:ph type="dt" sz="half" idx="10"/>
          </p:nvPr>
        </p:nvSpPr>
        <p:spPr>
          <a:xfrm>
            <a:off x="603012" y="6356352"/>
            <a:ext cx="2814056" cy="365125"/>
          </a:xfrm>
        </p:spPr>
        <p:txBody>
          <a:bodyPr/>
          <a:lstStyle/>
          <a:p>
            <a:r>
              <a:rPr lang="en-US" smtClean="0"/>
              <a:t>27/04/17</a:t>
            </a:r>
            <a:endParaRPr lang="en-US" dirty="0"/>
          </a:p>
        </p:txBody>
      </p:sp>
      <p:sp>
        <p:nvSpPr>
          <p:cNvPr id="4" name="Slide Number Placeholder 3"/>
          <p:cNvSpPr>
            <a:spLocks noGrp="1"/>
          </p:cNvSpPr>
          <p:nvPr>
            <p:ph type="sldNum" sz="quarter" idx="12"/>
          </p:nvPr>
        </p:nvSpPr>
        <p:spPr>
          <a:xfrm>
            <a:off x="8643170" y="6356352"/>
            <a:ext cx="2814056" cy="365125"/>
          </a:xfrm>
        </p:spPr>
        <p:txBody>
          <a:bodyPr/>
          <a:lstStyle/>
          <a:p>
            <a:fld id="{B7F62631-D247-0E44-B808-5D23CBBA66F7}" type="slidenum">
              <a:rPr lang="en-US" smtClean="0"/>
              <a:pPr/>
              <a:t>3</a:t>
            </a:fld>
            <a:endParaRPr lang="en-US" dirty="0"/>
          </a:p>
        </p:txBody>
      </p:sp>
    </p:spTree>
    <p:extLst>
      <p:ext uri="{BB962C8B-B14F-4D97-AF65-F5344CB8AC3E}">
        <p14:creationId xmlns:p14="http://schemas.microsoft.com/office/powerpoint/2010/main" val="656295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1684564"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Test Setup</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10622183" cy="3477875"/>
          </a:xfrm>
          <a:prstGeom prst="rect">
            <a:avLst/>
          </a:prstGeom>
          <a:noFill/>
        </p:spPr>
        <p:txBody>
          <a:bodyPr wrap="square" rtlCol="0">
            <a:spAutoFit/>
          </a:bodyPr>
          <a:lstStyle/>
          <a:p>
            <a:r>
              <a:rPr lang="en-US" sz="2000" dirty="0" smtClean="0">
                <a:solidFill>
                  <a:srgbClr val="4F81BD"/>
                </a:solidFill>
              </a:rPr>
              <a:t>In order to guarantee conditions as close as possible to the final detector, the test setup used for the measurements shown in this presentation has been modified with respect to the production test setup:</a:t>
            </a:r>
          </a:p>
          <a:p>
            <a:endParaRPr lang="en-US" sz="2000" dirty="0">
              <a:solidFill>
                <a:srgbClr val="4F81BD"/>
              </a:solidFill>
            </a:endParaRPr>
          </a:p>
          <a:p>
            <a:pPr marL="342900" indent="-342900">
              <a:buFont typeface="Arial" charset="0"/>
              <a:buChar char="•"/>
              <a:tabLst>
                <a:tab pos="1503363" algn="l"/>
              </a:tabLst>
            </a:pPr>
            <a:r>
              <a:rPr lang="en-US" sz="2000" dirty="0" smtClean="0">
                <a:solidFill>
                  <a:srgbClr val="4F81BD"/>
                </a:solidFill>
              </a:rPr>
              <a:t>Powering: 	powering is done with a prototype power board, which is connected to the HIC 	through 5 m long cables</a:t>
            </a:r>
          </a:p>
          <a:p>
            <a:pPr marL="342900" indent="-342900">
              <a:buFont typeface="Arial" charset="0"/>
              <a:buChar char="•"/>
              <a:tabLst>
                <a:tab pos="1503363" algn="l"/>
              </a:tabLst>
            </a:pPr>
            <a:endParaRPr lang="en-US" sz="2000" dirty="0">
              <a:solidFill>
                <a:srgbClr val="4F81BD"/>
              </a:solidFill>
            </a:endParaRPr>
          </a:p>
          <a:p>
            <a:pPr marL="342900" indent="-342900">
              <a:buFont typeface="Arial" charset="0"/>
              <a:buChar char="•"/>
              <a:tabLst>
                <a:tab pos="1503363" algn="l"/>
              </a:tabLst>
            </a:pPr>
            <a:r>
              <a:rPr lang="en-US" sz="2000" dirty="0" smtClean="0">
                <a:solidFill>
                  <a:srgbClr val="4F81BD"/>
                </a:solidFill>
              </a:rPr>
              <a:t>Data readout: Data readout is done through a 5 m long </a:t>
            </a:r>
            <a:r>
              <a:rPr lang="en-US" sz="2000" dirty="0" err="1" smtClean="0">
                <a:solidFill>
                  <a:srgbClr val="4F81BD"/>
                </a:solidFill>
              </a:rPr>
              <a:t>FireFly</a:t>
            </a:r>
            <a:r>
              <a:rPr lang="en-US" sz="2000" dirty="0" smtClean="0">
                <a:solidFill>
                  <a:srgbClr val="4F81BD"/>
                </a:solidFill>
              </a:rPr>
              <a:t> cable</a:t>
            </a:r>
          </a:p>
          <a:p>
            <a:pPr marL="342900" indent="-342900">
              <a:buFont typeface="Arial" charset="0"/>
              <a:buChar char="•"/>
              <a:tabLst>
                <a:tab pos="1503363" algn="l"/>
              </a:tabLst>
            </a:pPr>
            <a:endParaRPr lang="en-US" sz="2000" dirty="0">
              <a:solidFill>
                <a:srgbClr val="4F81BD"/>
              </a:solidFill>
            </a:endParaRPr>
          </a:p>
          <a:p>
            <a:pPr marL="342900" indent="-342900">
              <a:buFont typeface="Arial" charset="0"/>
              <a:buChar char="•"/>
              <a:tabLst>
                <a:tab pos="1503363" algn="l"/>
              </a:tabLst>
            </a:pPr>
            <a:r>
              <a:rPr lang="en-US" sz="2000" dirty="0" smtClean="0">
                <a:solidFill>
                  <a:srgbClr val="4F81BD"/>
                </a:solidFill>
              </a:rPr>
              <a:t>Data transmission: 	for tests of the data transmission a prototype of the ITS readout unit is used 			instead of the MOSAIC test board</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4</a:t>
            </a:fld>
            <a:endParaRPr lang="en-US"/>
          </a:p>
        </p:txBody>
      </p:sp>
    </p:spTree>
    <p:extLst>
      <p:ext uri="{BB962C8B-B14F-4D97-AF65-F5344CB8AC3E}">
        <p14:creationId xmlns:p14="http://schemas.microsoft.com/office/powerpoint/2010/main" val="1345969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659" y="1739902"/>
            <a:ext cx="8686800" cy="3877985"/>
          </a:xfrm>
          <a:prstGeom prst="rect">
            <a:avLst/>
          </a:prstGeom>
          <a:noFill/>
        </p:spPr>
        <p:txBody>
          <a:bodyPr wrap="square" rtlCol="0">
            <a:spAutoFit/>
          </a:bodyPr>
          <a:lstStyle/>
          <a:p>
            <a:pPr>
              <a:lnSpc>
                <a:spcPct val="150000"/>
              </a:lnSpc>
            </a:pPr>
            <a:r>
              <a:rPr lang="en-US" sz="2000" b="1" dirty="0" smtClean="0">
                <a:solidFill>
                  <a:srgbClr val="4F81BD"/>
                </a:solidFill>
              </a:rPr>
              <a:t>OUTLINE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Introduction	</a:t>
            </a:r>
            <a:r>
              <a:rPr lang="en-US" sz="2000" dirty="0" smtClean="0">
                <a:solidFill>
                  <a:srgbClr val="4F81BD"/>
                </a:solidFill>
              </a:rPr>
              <a:t>	</a:t>
            </a:r>
          </a:p>
          <a:p>
            <a:pPr marL="914400" lvl="1" indent="-457200">
              <a:lnSpc>
                <a:spcPct val="130000"/>
              </a:lnSpc>
              <a:spcBef>
                <a:spcPts val="1200"/>
              </a:spcBef>
              <a:buSzPct val="70000"/>
              <a:buFont typeface="+mj-ea"/>
              <a:buAutoNum type="circleNumDbPlain"/>
            </a:pPr>
            <a:r>
              <a:rPr lang="en-US" sz="2000" dirty="0" smtClean="0">
                <a:solidFill>
                  <a:srgbClr val="4F81BD"/>
                </a:solidFill>
              </a:rPr>
              <a:t>Electrical </a:t>
            </a:r>
            <a:r>
              <a:rPr lang="en-US" sz="2000" dirty="0" err="1" smtClean="0">
                <a:solidFill>
                  <a:srgbClr val="4F81BD"/>
                </a:solidFill>
              </a:rPr>
              <a:t>Characterisation</a:t>
            </a:r>
            <a:endParaRPr lang="en-US" sz="2000" dirty="0" smtClean="0">
              <a:solidFill>
                <a:srgbClr val="4F81BD"/>
              </a:solidFill>
            </a:endParaRP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Data Transmission</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Threshold and Noise</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Ageing</a:t>
            </a:r>
          </a:p>
          <a:p>
            <a:pPr marL="914400" lvl="1" indent="-457200">
              <a:lnSpc>
                <a:spcPct val="130000"/>
              </a:lnSpc>
              <a:spcBef>
                <a:spcPts val="1200"/>
              </a:spcBef>
              <a:buSzPct val="70000"/>
              <a:buFont typeface="+mj-ea"/>
              <a:buAutoNum type="circleNumDbPlain"/>
            </a:pPr>
            <a:r>
              <a:rPr lang="en-US" sz="2000" dirty="0" smtClean="0">
                <a:solidFill>
                  <a:srgbClr val="4F81BD">
                    <a:alpha val="40000"/>
                  </a:srgbClr>
                </a:solidFill>
              </a:rPr>
              <a:t>Stave Tests</a:t>
            </a:r>
          </a:p>
        </p:txBody>
      </p:sp>
      <p:sp>
        <p:nvSpPr>
          <p:cNvPr id="3" name="Date Placeholder 2"/>
          <p:cNvSpPr>
            <a:spLocks noGrp="1"/>
          </p:cNvSpPr>
          <p:nvPr>
            <p:ph type="dt" sz="half" idx="10"/>
          </p:nvPr>
        </p:nvSpPr>
        <p:spPr>
          <a:xfrm>
            <a:off x="603012" y="6356352"/>
            <a:ext cx="2814056" cy="365125"/>
          </a:xfrm>
        </p:spPr>
        <p:txBody>
          <a:bodyPr/>
          <a:lstStyle/>
          <a:p>
            <a:r>
              <a:rPr lang="en-US" smtClean="0"/>
              <a:t>27/04/17</a:t>
            </a:r>
            <a:endParaRPr lang="en-US" dirty="0"/>
          </a:p>
        </p:txBody>
      </p:sp>
      <p:sp>
        <p:nvSpPr>
          <p:cNvPr id="4" name="Slide Number Placeholder 3"/>
          <p:cNvSpPr>
            <a:spLocks noGrp="1"/>
          </p:cNvSpPr>
          <p:nvPr>
            <p:ph type="sldNum" sz="quarter" idx="12"/>
          </p:nvPr>
        </p:nvSpPr>
        <p:spPr>
          <a:xfrm>
            <a:off x="8643170" y="6356352"/>
            <a:ext cx="2814056" cy="365125"/>
          </a:xfrm>
        </p:spPr>
        <p:txBody>
          <a:bodyPr/>
          <a:lstStyle/>
          <a:p>
            <a:fld id="{B7F62631-D247-0E44-B808-5D23CBBA66F7}" type="slidenum">
              <a:rPr lang="en-US" smtClean="0"/>
              <a:pPr/>
              <a:t>5</a:t>
            </a:fld>
            <a:endParaRPr lang="en-US" dirty="0"/>
          </a:p>
        </p:txBody>
      </p:sp>
    </p:spTree>
    <p:extLst>
      <p:ext uri="{BB962C8B-B14F-4D97-AF65-F5344CB8AC3E}">
        <p14:creationId xmlns:p14="http://schemas.microsoft.com/office/powerpoint/2010/main" val="431080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2961132"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Static Voltage Drop</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8446030" cy="1631216"/>
          </a:xfrm>
          <a:prstGeom prst="rect">
            <a:avLst/>
          </a:prstGeom>
          <a:noFill/>
        </p:spPr>
        <p:txBody>
          <a:bodyPr wrap="none" rtlCol="0">
            <a:spAutoFit/>
          </a:bodyPr>
          <a:lstStyle/>
          <a:p>
            <a:r>
              <a:rPr lang="en-US" sz="2000" dirty="0" smtClean="0">
                <a:solidFill>
                  <a:srgbClr val="4F81BD"/>
                </a:solidFill>
              </a:rPr>
              <a:t>Measurement of the supply voltages at the decoupling capacitors along the HIC</a:t>
            </a:r>
          </a:p>
          <a:p>
            <a:pPr marL="342900" indent="-342900">
              <a:buFont typeface="Arial" charset="0"/>
              <a:buChar char="•"/>
            </a:pPr>
            <a:r>
              <a:rPr lang="en-US" sz="2000" smtClean="0">
                <a:solidFill>
                  <a:srgbClr val="4F81BD"/>
                </a:solidFill>
              </a:rPr>
              <a:t>Drop </a:t>
            </a:r>
            <a:r>
              <a:rPr lang="en-US" sz="2000" smtClean="0">
                <a:solidFill>
                  <a:srgbClr val="4F81BD"/>
                </a:solidFill>
              </a:rPr>
              <a:t>between first and last chip in </a:t>
            </a:r>
            <a:r>
              <a:rPr lang="en-US" sz="2000" dirty="0" smtClean="0">
                <a:solidFill>
                  <a:srgbClr val="4F81BD"/>
                </a:solidFill>
              </a:rPr>
              <a:t>DVDD </a:t>
            </a:r>
            <a:r>
              <a:rPr lang="en-US" sz="2000" smtClean="0">
                <a:solidFill>
                  <a:srgbClr val="4F81BD"/>
                </a:solidFill>
              </a:rPr>
              <a:t>48 </a:t>
            </a:r>
            <a:r>
              <a:rPr lang="en-US" sz="2000" smtClean="0">
                <a:solidFill>
                  <a:srgbClr val="4F81BD"/>
                </a:solidFill>
              </a:rPr>
              <a:t>mV, </a:t>
            </a:r>
            <a:r>
              <a:rPr lang="en-US" sz="2000" dirty="0" smtClean="0">
                <a:solidFill>
                  <a:srgbClr val="4F81BD"/>
                </a:solidFill>
              </a:rPr>
              <a:t>in AVDD 14 mV</a:t>
            </a:r>
          </a:p>
          <a:p>
            <a:pPr marL="342900" indent="-342900">
              <a:buFont typeface="Arial" charset="0"/>
              <a:buChar char="•"/>
            </a:pPr>
            <a:r>
              <a:rPr lang="en-US" sz="2000" dirty="0" smtClean="0">
                <a:solidFill>
                  <a:srgbClr val="4F81BD"/>
                </a:solidFill>
              </a:rPr>
              <a:t>Both comparable to values from the simulation </a:t>
            </a:r>
            <a:r>
              <a:rPr lang="en-US" sz="2000" dirty="0" smtClean="0">
                <a:solidFill>
                  <a:srgbClr val="4F81BD"/>
                </a:solidFill>
              </a:rPr>
              <a:t>(52 mV / 15 mV)</a:t>
            </a:r>
            <a:endParaRPr lang="en-US" sz="2000" dirty="0" smtClean="0">
              <a:solidFill>
                <a:srgbClr val="4F81BD"/>
              </a:solidFill>
            </a:endParaRPr>
          </a:p>
          <a:p>
            <a:pPr marL="342900" indent="-342900">
              <a:buFont typeface="Arial" charset="0"/>
              <a:buChar char="•"/>
            </a:pPr>
            <a:r>
              <a:rPr lang="en-US" sz="2000" dirty="0" smtClean="0">
                <a:solidFill>
                  <a:srgbClr val="4F81BD"/>
                </a:solidFill>
              </a:rPr>
              <a:t>Drop </a:t>
            </a:r>
            <a:r>
              <a:rPr lang="en-US" sz="2000" dirty="0" smtClean="0">
                <a:solidFill>
                  <a:srgbClr val="4F81BD"/>
                </a:solidFill>
              </a:rPr>
              <a:t>in extension comparable to drop along HIC</a:t>
            </a:r>
          </a:p>
          <a:p>
            <a:pPr marL="342900" indent="-342900">
              <a:buFont typeface="Arial" charset="0"/>
              <a:buChar char="•"/>
            </a:pPr>
            <a:r>
              <a:rPr lang="en-US" sz="2000" dirty="0" smtClean="0">
                <a:solidFill>
                  <a:srgbClr val="4F81BD"/>
                </a:solidFill>
              </a:rPr>
              <a:t>Currents during measurement: digital 885 mA, analogue 110 mA</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6</a:t>
            </a:fld>
            <a:endParaRPr lang="en-US"/>
          </a:p>
        </p:txBody>
      </p:sp>
      <p:pic>
        <p:nvPicPr>
          <p:cNvPr id="7" name="Picture 6"/>
          <p:cNvPicPr>
            <a:picLocks noChangeAspect="1"/>
          </p:cNvPicPr>
          <p:nvPr/>
        </p:nvPicPr>
        <p:blipFill>
          <a:blip r:embed="rId2"/>
          <a:stretch>
            <a:fillRect/>
          </a:stretch>
        </p:blipFill>
        <p:spPr>
          <a:xfrm>
            <a:off x="2940214" y="2831025"/>
            <a:ext cx="5394037" cy="3670727"/>
          </a:xfrm>
          <a:prstGeom prst="rect">
            <a:avLst/>
          </a:prstGeom>
        </p:spPr>
      </p:pic>
    </p:spTree>
    <p:extLst>
      <p:ext uri="{BB962C8B-B14F-4D97-AF65-F5344CB8AC3E}">
        <p14:creationId xmlns:p14="http://schemas.microsoft.com/office/powerpoint/2010/main" val="902964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3422284"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Dynamic Voltage Drop</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9076780" cy="1323439"/>
          </a:xfrm>
          <a:prstGeom prst="rect">
            <a:avLst/>
          </a:prstGeom>
          <a:noFill/>
        </p:spPr>
        <p:txBody>
          <a:bodyPr wrap="none" rtlCol="0">
            <a:spAutoFit/>
          </a:bodyPr>
          <a:lstStyle/>
          <a:p>
            <a:r>
              <a:rPr lang="en-US" sz="2000" dirty="0" smtClean="0">
                <a:solidFill>
                  <a:srgbClr val="4F81BD"/>
                </a:solidFill>
              </a:rPr>
              <a:t>Digital Voltage at last chip on HIC during digital injections with 100 kHz into 512 pixels</a:t>
            </a:r>
          </a:p>
          <a:p>
            <a:r>
              <a:rPr lang="en-US" sz="2000" dirty="0" smtClean="0">
                <a:solidFill>
                  <a:srgbClr val="4F81BD"/>
                </a:solidFill>
              </a:rPr>
              <a:t>Powering scheme: power board with full length (5 m) power cables</a:t>
            </a:r>
          </a:p>
          <a:p>
            <a:endParaRPr lang="en-US" sz="2000" dirty="0">
              <a:solidFill>
                <a:srgbClr val="4F81BD"/>
              </a:solidFill>
            </a:endParaRPr>
          </a:p>
          <a:p>
            <a:r>
              <a:rPr lang="en-US" sz="2000" dirty="0" smtClean="0">
                <a:solidFill>
                  <a:srgbClr val="4F81BD"/>
                </a:solidFill>
              </a:rPr>
              <a:t>Train of 1000 triggers, voltage saturates at </a:t>
            </a:r>
            <a:r>
              <a:rPr lang="en-US" sz="2000" dirty="0" smtClean="0">
                <a:solidFill>
                  <a:srgbClr val="4F81BD"/>
                </a:solidFill>
                <a:latin typeface="Symbol" charset="2"/>
                <a:ea typeface="Symbol" charset="2"/>
                <a:cs typeface="Symbol" charset="2"/>
              </a:rPr>
              <a:t>D</a:t>
            </a:r>
            <a:r>
              <a:rPr lang="en-US" sz="2000" dirty="0" smtClean="0">
                <a:solidFill>
                  <a:srgbClr val="4F81BD"/>
                </a:solidFill>
              </a:rPr>
              <a:t>V = - 30 mV</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7</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8109" y="2792571"/>
            <a:ext cx="4392610" cy="3294458"/>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2161" y="2792571"/>
            <a:ext cx="4392611" cy="3294458"/>
          </a:xfrm>
          <a:prstGeom prst="rect">
            <a:avLst/>
          </a:prstGeom>
        </p:spPr>
      </p:pic>
      <p:sp>
        <p:nvSpPr>
          <p:cNvPr id="8" name="TextBox 7"/>
          <p:cNvSpPr txBox="1"/>
          <p:nvPr/>
        </p:nvSpPr>
        <p:spPr>
          <a:xfrm>
            <a:off x="1307814" y="6087029"/>
            <a:ext cx="2255489" cy="369332"/>
          </a:xfrm>
          <a:prstGeom prst="rect">
            <a:avLst/>
          </a:prstGeom>
          <a:noFill/>
        </p:spPr>
        <p:txBody>
          <a:bodyPr wrap="none" rtlCol="0">
            <a:spAutoFit/>
          </a:bodyPr>
          <a:lstStyle/>
          <a:p>
            <a:r>
              <a:rPr lang="en-US" sz="1800" dirty="0" smtClean="0"/>
              <a:t>Time scale: 20 us / div</a:t>
            </a:r>
            <a:endParaRPr lang="en-US" sz="1800" dirty="0"/>
          </a:p>
        </p:txBody>
      </p:sp>
      <p:sp>
        <p:nvSpPr>
          <p:cNvPr id="9" name="TextBox 8"/>
          <p:cNvSpPr txBox="1"/>
          <p:nvPr/>
        </p:nvSpPr>
        <p:spPr>
          <a:xfrm>
            <a:off x="5826842" y="6106205"/>
            <a:ext cx="2200987" cy="369332"/>
          </a:xfrm>
          <a:prstGeom prst="rect">
            <a:avLst/>
          </a:prstGeom>
          <a:noFill/>
        </p:spPr>
        <p:txBody>
          <a:bodyPr wrap="none" rtlCol="0">
            <a:spAutoFit/>
          </a:bodyPr>
          <a:lstStyle/>
          <a:p>
            <a:r>
              <a:rPr lang="en-US" sz="1800" dirty="0" smtClean="0"/>
              <a:t>Time scale: 2 </a:t>
            </a:r>
            <a:r>
              <a:rPr lang="en-US" sz="1800" dirty="0" err="1" smtClean="0"/>
              <a:t>ms</a:t>
            </a:r>
            <a:r>
              <a:rPr lang="en-US" sz="1800" dirty="0" smtClean="0"/>
              <a:t> / div</a:t>
            </a:r>
            <a:endParaRPr lang="en-US" sz="1800" dirty="0"/>
          </a:p>
        </p:txBody>
      </p:sp>
    </p:spTree>
    <p:extLst>
      <p:ext uri="{BB962C8B-B14F-4D97-AF65-F5344CB8AC3E}">
        <p14:creationId xmlns:p14="http://schemas.microsoft.com/office/powerpoint/2010/main" val="1844400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3422284"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Dynamic Voltage Drop</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8730723" cy="1015663"/>
          </a:xfrm>
          <a:prstGeom prst="rect">
            <a:avLst/>
          </a:prstGeom>
          <a:noFill/>
        </p:spPr>
        <p:txBody>
          <a:bodyPr wrap="none" rtlCol="0">
            <a:spAutoFit/>
          </a:bodyPr>
          <a:lstStyle/>
          <a:p>
            <a:r>
              <a:rPr lang="en-US" sz="2000" dirty="0" smtClean="0">
                <a:solidFill>
                  <a:srgbClr val="4F81BD"/>
                </a:solidFill>
              </a:rPr>
              <a:t>Same conditions but measured on the power extension</a:t>
            </a:r>
          </a:p>
          <a:p>
            <a:endParaRPr lang="en-US" sz="2000" dirty="0">
              <a:solidFill>
                <a:srgbClr val="4F81BD"/>
              </a:solidFill>
            </a:endParaRPr>
          </a:p>
          <a:p>
            <a:r>
              <a:rPr lang="en-US" sz="2000" dirty="0" smtClean="0">
                <a:solidFill>
                  <a:srgbClr val="4F81BD"/>
                </a:solidFill>
              </a:rPr>
              <a:t>High-frequency component completely filtered by capacitors, voltage drop -22 mV</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8</a:t>
            </a:fld>
            <a:endParaRPr lang="en-US"/>
          </a:p>
        </p:txBody>
      </p:sp>
      <p:sp>
        <p:nvSpPr>
          <p:cNvPr id="8" name="TextBox 7"/>
          <p:cNvSpPr txBox="1"/>
          <p:nvPr/>
        </p:nvSpPr>
        <p:spPr>
          <a:xfrm>
            <a:off x="1307814" y="6087029"/>
            <a:ext cx="2255489" cy="369332"/>
          </a:xfrm>
          <a:prstGeom prst="rect">
            <a:avLst/>
          </a:prstGeom>
          <a:noFill/>
        </p:spPr>
        <p:txBody>
          <a:bodyPr wrap="none" rtlCol="0">
            <a:spAutoFit/>
          </a:bodyPr>
          <a:lstStyle/>
          <a:p>
            <a:r>
              <a:rPr lang="en-US" sz="1800" dirty="0" smtClean="0"/>
              <a:t>Time scale: 20 us / div</a:t>
            </a:r>
            <a:endParaRPr lang="en-US" sz="1800" dirty="0"/>
          </a:p>
        </p:txBody>
      </p:sp>
      <p:sp>
        <p:nvSpPr>
          <p:cNvPr id="9" name="TextBox 8"/>
          <p:cNvSpPr txBox="1"/>
          <p:nvPr/>
        </p:nvSpPr>
        <p:spPr>
          <a:xfrm>
            <a:off x="5826842" y="6106205"/>
            <a:ext cx="2200987" cy="369332"/>
          </a:xfrm>
          <a:prstGeom prst="rect">
            <a:avLst/>
          </a:prstGeom>
          <a:noFill/>
        </p:spPr>
        <p:txBody>
          <a:bodyPr wrap="none" rtlCol="0">
            <a:spAutoFit/>
          </a:bodyPr>
          <a:lstStyle/>
          <a:p>
            <a:r>
              <a:rPr lang="en-US" sz="1800" dirty="0" smtClean="0"/>
              <a:t>Time scale: 2 </a:t>
            </a:r>
            <a:r>
              <a:rPr lang="en-US" sz="1800" dirty="0" err="1" smtClean="0"/>
              <a:t>ms</a:t>
            </a:r>
            <a:r>
              <a:rPr lang="en-US" sz="1800" dirty="0" smtClean="0"/>
              <a:t> / div</a:t>
            </a: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3316" y="2802049"/>
            <a:ext cx="4379973" cy="3284980"/>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8579" y="2802049"/>
            <a:ext cx="4379973" cy="3284980"/>
          </a:xfrm>
          <a:prstGeom prst="rect">
            <a:avLst/>
          </a:prstGeom>
        </p:spPr>
      </p:pic>
    </p:spTree>
    <p:extLst>
      <p:ext uri="{BB962C8B-B14F-4D97-AF65-F5344CB8AC3E}">
        <p14:creationId xmlns:p14="http://schemas.microsoft.com/office/powerpoint/2010/main" val="146405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8001" y="93600"/>
            <a:ext cx="2860142"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rgbClr val="4F81BD"/>
                </a:solidFill>
                <a:latin typeface="Calibri" charset="0"/>
                <a:cs typeface="Calibri" charset="0"/>
              </a:rPr>
              <a:t>Signal Attenuation</a:t>
            </a:r>
            <a:endParaRPr lang="en-US" sz="2800" b="0" dirty="0">
              <a:solidFill>
                <a:srgbClr val="4F81BD"/>
              </a:solidFill>
              <a:latin typeface="Calibri" charset="0"/>
              <a:cs typeface="Calibri" charset="0"/>
            </a:endParaRPr>
          </a:p>
        </p:txBody>
      </p:sp>
      <p:sp>
        <p:nvSpPr>
          <p:cNvPr id="3" name="TextBox 2"/>
          <p:cNvSpPr txBox="1"/>
          <p:nvPr/>
        </p:nvSpPr>
        <p:spPr>
          <a:xfrm>
            <a:off x="350617" y="1199809"/>
            <a:ext cx="9284273" cy="1015663"/>
          </a:xfrm>
          <a:prstGeom prst="rect">
            <a:avLst/>
          </a:prstGeom>
          <a:noFill/>
        </p:spPr>
        <p:txBody>
          <a:bodyPr wrap="none" rtlCol="0">
            <a:spAutoFit/>
          </a:bodyPr>
          <a:lstStyle/>
          <a:p>
            <a:r>
              <a:rPr lang="en-US" sz="2000" dirty="0" smtClean="0">
                <a:solidFill>
                  <a:srgbClr val="4F81BD"/>
                </a:solidFill>
              </a:rPr>
              <a:t>Comparison of HS data lines of first and last chip, measured on the FPC (connector end)</a:t>
            </a:r>
          </a:p>
          <a:p>
            <a:r>
              <a:rPr lang="en-US" sz="2000" dirty="0" smtClean="0">
                <a:solidFill>
                  <a:srgbClr val="4F81BD"/>
                </a:solidFill>
              </a:rPr>
              <a:t>Measured attenuation ~13% , corresponding to -1.2 dB</a:t>
            </a:r>
            <a:br>
              <a:rPr lang="en-US" sz="2000" dirty="0" smtClean="0">
                <a:solidFill>
                  <a:srgbClr val="4F81BD"/>
                </a:solidFill>
              </a:rPr>
            </a:br>
            <a:r>
              <a:rPr lang="en-US" sz="2000" dirty="0" smtClean="0">
                <a:solidFill>
                  <a:srgbClr val="4F81BD"/>
                </a:solidFill>
              </a:rPr>
              <a:t>(note: distance between first and last chip is only half of total FPC length)</a:t>
            </a:r>
            <a:endParaRPr lang="en-US" sz="2000" dirty="0">
              <a:solidFill>
                <a:srgbClr val="4F81BD"/>
              </a:solidFill>
            </a:endParaRPr>
          </a:p>
        </p:txBody>
      </p:sp>
      <p:sp>
        <p:nvSpPr>
          <p:cNvPr id="4" name="Date Placeholder 3"/>
          <p:cNvSpPr>
            <a:spLocks noGrp="1"/>
          </p:cNvSpPr>
          <p:nvPr>
            <p:ph type="dt" sz="half" idx="10"/>
          </p:nvPr>
        </p:nvSpPr>
        <p:spPr/>
        <p:txBody>
          <a:bodyPr/>
          <a:lstStyle/>
          <a:p>
            <a:r>
              <a:rPr lang="en-US" smtClean="0"/>
              <a:t>27/04/17</a:t>
            </a:r>
            <a:endParaRPr lang="en-US"/>
          </a:p>
        </p:txBody>
      </p:sp>
      <p:sp>
        <p:nvSpPr>
          <p:cNvPr id="5" name="Slide Number Placeholder 4"/>
          <p:cNvSpPr>
            <a:spLocks noGrp="1"/>
          </p:cNvSpPr>
          <p:nvPr>
            <p:ph type="sldNum" sz="quarter" idx="12"/>
          </p:nvPr>
        </p:nvSpPr>
        <p:spPr/>
        <p:txBody>
          <a:bodyPr/>
          <a:lstStyle/>
          <a:p>
            <a:fld id="{B7F62631-D247-0E44-B808-5D23CBBA66F7}" type="slidenum">
              <a:rPr lang="en-US" smtClean="0"/>
              <a:t>9</a:t>
            </a:fld>
            <a:endParaRPr lang="en-US"/>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5456" y="2686221"/>
            <a:ext cx="4495366" cy="324623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3389" y="2701897"/>
            <a:ext cx="4486777" cy="3230556"/>
          </a:xfrm>
          <a:prstGeom prst="rect">
            <a:avLst/>
          </a:prstGeom>
        </p:spPr>
      </p:pic>
    </p:spTree>
    <p:extLst>
      <p:ext uri="{BB962C8B-B14F-4D97-AF65-F5344CB8AC3E}">
        <p14:creationId xmlns:p14="http://schemas.microsoft.com/office/powerpoint/2010/main" val="20589821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1503</TotalTime>
  <Words>1114</Words>
  <Application>Microsoft Macintosh PowerPoint</Application>
  <PresentationFormat>Custom</PresentationFormat>
  <Paragraphs>248</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Mangal</vt:lpstr>
      <vt:lpstr>ＭＳ Ｐゴシック</vt:lpstr>
      <vt:lpstr>Symbol</vt:lpstr>
      <vt:lpstr>Arial</vt:lpstr>
      <vt:lpstr>Office Theme</vt:lpstr>
      <vt:lpstr>Characterisation of IB HIC and Stave Prototypes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luciano musa</dc:creator>
  <cp:lastModifiedBy>Microsoft Office User</cp:lastModifiedBy>
  <cp:revision>37</cp:revision>
  <dcterms:created xsi:type="dcterms:W3CDTF">2017-04-19T10:51:49Z</dcterms:created>
  <dcterms:modified xsi:type="dcterms:W3CDTF">2017-04-22T13:24:27Z</dcterms:modified>
</cp:coreProperties>
</file>