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36"/>
  </p:notesMasterIdLst>
  <p:sldIdLst>
    <p:sldId id="312" r:id="rId2"/>
    <p:sldId id="259" r:id="rId3"/>
    <p:sldId id="285" r:id="rId4"/>
    <p:sldId id="313" r:id="rId5"/>
    <p:sldId id="314" r:id="rId6"/>
    <p:sldId id="286" r:id="rId7"/>
    <p:sldId id="287" r:id="rId8"/>
    <p:sldId id="288" r:id="rId9"/>
    <p:sldId id="260" r:id="rId10"/>
    <p:sldId id="263" r:id="rId11"/>
    <p:sldId id="264" r:id="rId12"/>
    <p:sldId id="265" r:id="rId13"/>
    <p:sldId id="266" r:id="rId14"/>
    <p:sldId id="267" r:id="rId15"/>
    <p:sldId id="281" r:id="rId16"/>
    <p:sldId id="269" r:id="rId17"/>
    <p:sldId id="292" r:id="rId18"/>
    <p:sldId id="344" r:id="rId19"/>
    <p:sldId id="317" r:id="rId20"/>
    <p:sldId id="293" r:id="rId21"/>
    <p:sldId id="294" r:id="rId22"/>
    <p:sldId id="297" r:id="rId23"/>
    <p:sldId id="299" r:id="rId24"/>
    <p:sldId id="309" r:id="rId25"/>
    <p:sldId id="300" r:id="rId26"/>
    <p:sldId id="333" r:id="rId27"/>
    <p:sldId id="339" r:id="rId28"/>
    <p:sldId id="340" r:id="rId29"/>
    <p:sldId id="341" r:id="rId30"/>
    <p:sldId id="334" r:id="rId31"/>
    <p:sldId id="342" r:id="rId32"/>
    <p:sldId id="343" r:id="rId33"/>
    <p:sldId id="318" r:id="rId34"/>
    <p:sldId id="315" r:id="rId35"/>
  </p:sldIdLst>
  <p:sldSz cx="12060238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26" autoAdjust="0"/>
    <p:restoredTop sz="94660"/>
  </p:normalViewPr>
  <p:slideViewPr>
    <p:cSldViewPr snapToGrid="0">
      <p:cViewPr>
        <p:scale>
          <a:sx n="90" d="100"/>
          <a:sy n="90" d="100"/>
        </p:scale>
        <p:origin x="276" y="954"/>
      </p:cViewPr>
      <p:guideLst>
        <p:guide orient="horz" pos="2160"/>
        <p:guide pos="37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39CB0-5E4F-4555-AB4A-B155F5E46630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33488"/>
            <a:ext cx="58610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C553E-A753-40EB-84CA-E59093227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09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553E-A753-40EB-84CA-E590932274F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4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233488"/>
            <a:ext cx="5861050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553E-A753-40EB-84CA-E590932274F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73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233488"/>
            <a:ext cx="5861050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16462-FBBF-4982-8DF5-3DD6BE1CB01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21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553E-A753-40EB-84CA-E590932274F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24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613" y="1378519"/>
            <a:ext cx="10251202" cy="1470025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9036" y="3886200"/>
            <a:ext cx="8442167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58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4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6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2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7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ALICE ITS Upgrade </a:t>
            </a:r>
          </a:p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Stave Production Readiness Review</a:t>
            </a:r>
          </a:p>
          <a:p>
            <a:pPr>
              <a:spcBef>
                <a:spcPts val="1512"/>
              </a:spcBef>
            </a:pPr>
            <a:r>
              <a:rPr lang="en-US" sz="2000" i="1" dirty="0" smtClean="0">
                <a:solidFill>
                  <a:schemeClr val="accent1"/>
                </a:solidFill>
              </a:rPr>
              <a:t>CERN, 27 April 2017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943" y="817222"/>
            <a:ext cx="719328" cy="972312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313923" y="1078302"/>
            <a:ext cx="10322892" cy="215444"/>
            <a:chOff x="313923" y="1078301"/>
            <a:chExt cx="7150100" cy="215443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13923" y="12906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809446" y="1078301"/>
              <a:ext cx="654577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ALICE ITS Upgrade</a:t>
              </a:r>
              <a:endParaRPr lang="en-US" sz="800" dirty="0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 flipH="1">
            <a:off x="313924" y="2848544"/>
            <a:ext cx="10322891" cy="13316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350616" y="2929404"/>
            <a:ext cx="2973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Antonello</a:t>
            </a:r>
            <a:r>
              <a:rPr lang="en-US" sz="20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 Mauro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- CERN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9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370535" y="938444"/>
            <a:ext cx="7760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 smtClean="0">
                <a:solidFill>
                  <a:srgbClr val="4F81BD"/>
                </a:solidFill>
              </a:rPr>
              <a:t>Outline</a:t>
            </a:r>
            <a:endParaRPr lang="en-US" sz="1600" b="0" dirty="0">
              <a:solidFill>
                <a:srgbClr val="4F81BD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 flipV="1">
            <a:off x="313927" y="1519277"/>
            <a:ext cx="10187663" cy="3068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9012183" y="1317526"/>
            <a:ext cx="1497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  <p:pic>
        <p:nvPicPr>
          <p:cNvPr id="10" name="Picture 9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287" y="767590"/>
            <a:ext cx="719328" cy="972312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3012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3170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286" y="107959"/>
            <a:ext cx="514977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5" y="668377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845668" y="456001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362059"/>
            <a:ext cx="10401955" cy="303251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6700" y="1266824"/>
            <a:ext cx="10826680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74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530" y="1122363"/>
            <a:ext cx="9045179" cy="2387600"/>
          </a:xfrm>
        </p:spPr>
        <p:txBody>
          <a:bodyPr anchor="b"/>
          <a:lstStyle>
            <a:lvl1pPr algn="ctr">
              <a:defRPr sz="593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530" y="3602038"/>
            <a:ext cx="9045179" cy="1655762"/>
          </a:xfrm>
        </p:spPr>
        <p:txBody>
          <a:bodyPr/>
          <a:lstStyle>
            <a:lvl1pPr marL="0" indent="0" algn="ctr">
              <a:buNone/>
              <a:defRPr sz="2374"/>
            </a:lvl1pPr>
            <a:lvl2pPr marL="452262" indent="0" algn="ctr">
              <a:buNone/>
              <a:defRPr sz="1978"/>
            </a:lvl2pPr>
            <a:lvl3pPr marL="904524" indent="0" algn="ctr">
              <a:buNone/>
              <a:defRPr sz="1781"/>
            </a:lvl3pPr>
            <a:lvl4pPr marL="1356787" indent="0" algn="ctr">
              <a:buNone/>
              <a:defRPr sz="1583"/>
            </a:lvl4pPr>
            <a:lvl5pPr marL="1809049" indent="0" algn="ctr">
              <a:buNone/>
              <a:defRPr sz="1583"/>
            </a:lvl5pPr>
            <a:lvl6pPr marL="2261311" indent="0" algn="ctr">
              <a:buNone/>
              <a:defRPr sz="1583"/>
            </a:lvl6pPr>
            <a:lvl7pPr marL="2713573" indent="0" algn="ctr">
              <a:buNone/>
              <a:defRPr sz="1583"/>
            </a:lvl7pPr>
            <a:lvl8pPr marL="3165836" indent="0" algn="ctr">
              <a:buNone/>
              <a:defRPr sz="1583"/>
            </a:lvl8pPr>
            <a:lvl9pPr marL="3618098" indent="0" algn="ctr">
              <a:buNone/>
              <a:defRPr sz="158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2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429" y="150049"/>
            <a:ext cx="948740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1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429" y="150049"/>
            <a:ext cx="948740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287" y="107959"/>
            <a:ext cx="514977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6" y="668377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845668" y="456001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1" dirty="0" smtClean="0"/>
              <a:t>ALICE ITS Upgrade</a:t>
            </a:r>
            <a:endParaRPr lang="en-US" sz="791" dirty="0"/>
          </a:p>
        </p:txBody>
      </p:sp>
    </p:spTree>
    <p:extLst>
      <p:ext uri="{BB962C8B-B14F-4D97-AF65-F5344CB8AC3E}">
        <p14:creationId xmlns:p14="http://schemas.microsoft.com/office/powerpoint/2010/main" val="106718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286" y="107959"/>
            <a:ext cx="514977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5" y="668377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845668" y="456001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2544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9142" y="365126"/>
            <a:ext cx="104019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142" y="1825625"/>
            <a:ext cx="104019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9141" y="6356351"/>
            <a:ext cx="2713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4954" y="6356351"/>
            <a:ext cx="4070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7543" y="6356351"/>
            <a:ext cx="2713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360E-EF99-4FB7-B47D-D55CAF133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06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691" r:id="rId4"/>
    <p:sldLayoutId id="2147483692" r:id="rId5"/>
    <p:sldLayoutId id="2147483697" r:id="rId6"/>
    <p:sldLayoutId id="2147483703" r:id="rId7"/>
    <p:sldLayoutId id="2147483707" r:id="rId8"/>
  </p:sldLayoutIdLst>
  <p:hf hdr="0"/>
  <p:txStyles>
    <p:titleStyle>
      <a:lvl1pPr algn="l" defTabSz="904524" rtl="0" eaLnBrk="1" latinLnBrk="0" hangingPunct="1">
        <a:lnSpc>
          <a:spcPct val="90000"/>
        </a:lnSpc>
        <a:spcBef>
          <a:spcPct val="0"/>
        </a:spcBef>
        <a:buNone/>
        <a:defRPr sz="43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131" indent="-226131" algn="l" defTabSz="904524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2770" kern="1200">
          <a:solidFill>
            <a:schemeClr val="tx1"/>
          </a:solidFill>
          <a:latin typeface="+mn-lt"/>
          <a:ea typeface="+mn-ea"/>
          <a:cs typeface="+mn-cs"/>
        </a:defRPr>
      </a:lvl1pPr>
      <a:lvl2pPr marL="678393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4" kern="1200">
          <a:solidFill>
            <a:schemeClr val="tx1"/>
          </a:solidFill>
          <a:latin typeface="+mn-lt"/>
          <a:ea typeface="+mn-ea"/>
          <a:cs typeface="+mn-cs"/>
        </a:defRPr>
      </a:lvl2pPr>
      <a:lvl3pPr marL="1130656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8" kern="1200">
          <a:solidFill>
            <a:schemeClr val="tx1"/>
          </a:solidFill>
          <a:latin typeface="+mn-lt"/>
          <a:ea typeface="+mn-ea"/>
          <a:cs typeface="+mn-cs"/>
        </a:defRPr>
      </a:lvl3pPr>
      <a:lvl4pPr marL="1582918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2035180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487442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939705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391967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844229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52262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904524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56787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809049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61311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713573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165836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618098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e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IB </a:t>
            </a:r>
            <a:r>
              <a:rPr lang="en-US" dirty="0" smtClean="0">
                <a:solidFill>
                  <a:srgbClr val="4F81BD"/>
                </a:solidFill>
              </a:rPr>
              <a:t>Stave </a:t>
            </a:r>
            <a:r>
              <a:rPr lang="en-US" dirty="0">
                <a:solidFill>
                  <a:srgbClr val="4F81BD"/>
                </a:solidFill>
              </a:rPr>
              <a:t>construction and prototypes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1134"/>
              </a:spcBef>
            </a:pPr>
            <a:r>
              <a:rPr lang="en-US" sz="3165" dirty="0"/>
              <a:t>ALICE ITS Upgrade </a:t>
            </a:r>
          </a:p>
          <a:p>
            <a:pPr>
              <a:spcBef>
                <a:spcPts val="1134"/>
              </a:spcBef>
            </a:pPr>
            <a:r>
              <a:rPr lang="en-US" sz="3165" dirty="0"/>
              <a:t>Stave Production Readiness Review</a:t>
            </a:r>
          </a:p>
          <a:p>
            <a:pPr>
              <a:spcBef>
                <a:spcPts val="1134"/>
              </a:spcBef>
            </a:pPr>
            <a:r>
              <a:rPr lang="en-US" sz="1978" i="1" dirty="0"/>
              <a:t>CERN, 27 April 2017</a:t>
            </a:r>
          </a:p>
        </p:txBody>
      </p:sp>
    </p:spTree>
    <p:extLst>
      <p:ext uri="{BB962C8B-B14F-4D97-AF65-F5344CB8AC3E}">
        <p14:creationId xmlns:p14="http://schemas.microsoft.com/office/powerpoint/2010/main" val="42736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10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US" sz="3200" dirty="0"/>
              <a:t>1</a:t>
            </a:r>
            <a:r>
              <a:rPr lang="en-US" sz="3200" dirty="0" smtClean="0"/>
              <a:t>. </a:t>
            </a:r>
            <a:r>
              <a:rPr lang="en-US" sz="3200" dirty="0"/>
              <a:t>C</a:t>
            </a:r>
            <a:r>
              <a:rPr lang="en-US" sz="3200" dirty="0" smtClean="0"/>
              <a:t>hips Inspection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6433" y="834745"/>
            <a:ext cx="10826680" cy="195717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2E75B6"/>
                </a:solidFill>
              </a:rPr>
              <a:t>Chips are identified by the serial no. of the storage tray and by the position inside it. Each position in a tray is uniquely associated to a position in the original </a:t>
            </a:r>
            <a:r>
              <a:rPr lang="en-US" sz="2000" dirty="0" smtClean="0">
                <a:solidFill>
                  <a:srgbClr val="2E75B6"/>
                </a:solidFill>
              </a:rPr>
              <a:t>wafer</a:t>
            </a:r>
            <a:endParaRPr lang="en-US" sz="2000" dirty="0">
              <a:solidFill>
                <a:srgbClr val="2E75B6"/>
              </a:solidFill>
            </a:endParaRPr>
          </a:p>
          <a:p>
            <a:r>
              <a:rPr lang="en-US" sz="2000" dirty="0">
                <a:solidFill>
                  <a:srgbClr val="2E75B6"/>
                </a:solidFill>
              </a:rPr>
              <a:t>Prior to assembly, chips are inspected to verify dimensions (the size shall not differ from nominal one by more than </a:t>
            </a:r>
            <a:r>
              <a:rPr lang="en-US" sz="2000" dirty="0" smtClean="0">
                <a:solidFill>
                  <a:srgbClr val="2E75B6"/>
                </a:solidFill>
              </a:rPr>
              <a:t>±5 </a:t>
            </a:r>
            <a:r>
              <a:rPr lang="en-US" sz="2000" dirty="0">
                <a:solidFill>
                  <a:srgbClr val="2E75B6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rgbClr val="2E75B6"/>
                </a:solidFill>
              </a:rPr>
              <a:t>m), edge integrity (no cracks shall be present at a distance shorter than 10 </a:t>
            </a:r>
            <a:r>
              <a:rPr lang="en-US" sz="2000" dirty="0" smtClean="0">
                <a:solidFill>
                  <a:srgbClr val="2E75B6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2E75B6"/>
                </a:solidFill>
              </a:rPr>
              <a:t>m </a:t>
            </a:r>
            <a:r>
              <a:rPr lang="en-US" sz="2000" dirty="0">
                <a:solidFill>
                  <a:srgbClr val="2E75B6"/>
                </a:solidFill>
              </a:rPr>
              <a:t>from the seal ring) and pad cleanliness (the total area occupied by one or more particles shall not exceed 10% of the pad surface).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07" y="2947788"/>
            <a:ext cx="3408564" cy="3408564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119" y="2935282"/>
            <a:ext cx="3433576" cy="3433576"/>
          </a:xfrm>
          <a:prstGeom prst="rect">
            <a:avLst/>
          </a:prstGeom>
          <a:ln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16690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35" t="16943" b="16675"/>
          <a:stretch/>
        </p:blipFill>
        <p:spPr>
          <a:xfrm>
            <a:off x="4561643" y="2724149"/>
            <a:ext cx="7505993" cy="3276589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>
            <a:no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 </a:t>
            </a:r>
            <a:r>
              <a:rPr lang="en-GB" sz="3200" dirty="0"/>
              <a:t>Chip </a:t>
            </a:r>
            <a:r>
              <a:rPr lang="en-GB" sz="3200" dirty="0" smtClean="0"/>
              <a:t>Alignment </a:t>
            </a:r>
            <a:r>
              <a:rPr lang="en-GB" sz="3200" dirty="0"/>
              <a:t>on </a:t>
            </a:r>
            <a:r>
              <a:rPr lang="en-GB" sz="3200" dirty="0" smtClean="0"/>
              <a:t>Assembly </a:t>
            </a:r>
            <a:r>
              <a:rPr lang="en-GB" sz="3200" dirty="0"/>
              <a:t>table </a:t>
            </a:r>
            <a:r>
              <a:rPr lang="en-GB" sz="3200" dirty="0" smtClean="0"/>
              <a:t>Vacuum </a:t>
            </a:r>
            <a:r>
              <a:rPr lang="en-GB" sz="3200" dirty="0"/>
              <a:t>C</a:t>
            </a:r>
            <a:r>
              <a:rPr lang="en-GB" sz="3200" dirty="0" smtClean="0"/>
              <a:t>huck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6700" y="985476"/>
            <a:ext cx="10826680" cy="434015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2E75B6"/>
                </a:solidFill>
              </a:rPr>
              <a:t>Chips which </a:t>
            </a:r>
            <a:r>
              <a:rPr lang="en-US" sz="2000" dirty="0" smtClean="0">
                <a:solidFill>
                  <a:srgbClr val="2E75B6"/>
                </a:solidFill>
              </a:rPr>
              <a:t>pass </a:t>
            </a:r>
            <a:r>
              <a:rPr lang="en-US" sz="2000" dirty="0">
                <a:solidFill>
                  <a:srgbClr val="2E75B6"/>
                </a:solidFill>
              </a:rPr>
              <a:t>the quality inspection are aligned on the vacuum chuck of the assembly table</a:t>
            </a:r>
          </a:p>
          <a:p>
            <a:r>
              <a:rPr lang="en-US" sz="2000" dirty="0">
                <a:solidFill>
                  <a:srgbClr val="2E75B6"/>
                </a:solidFill>
              </a:rPr>
              <a:t>An accuracy of ± 5 </a:t>
            </a:r>
            <a:r>
              <a:rPr lang="en-US" sz="2000" dirty="0">
                <a:solidFill>
                  <a:srgbClr val="2E75B6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rgbClr val="2E75B6"/>
                </a:solidFill>
              </a:rPr>
              <a:t>m is required on the position; the gap between the chips is 150 </a:t>
            </a:r>
            <a:r>
              <a:rPr lang="en-US" sz="2000" dirty="0">
                <a:solidFill>
                  <a:srgbClr val="2E75B6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rgbClr val="2E75B6"/>
                </a:solidFill>
              </a:rPr>
              <a:t>m (seal-ring to seal-ring) </a:t>
            </a:r>
            <a:endParaRPr lang="en-US" sz="2000" dirty="0" smtClean="0">
              <a:solidFill>
                <a:srgbClr val="2E75B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4"/>
          <a:stretch/>
        </p:blipFill>
        <p:spPr>
          <a:xfrm>
            <a:off x="255798" y="2154383"/>
            <a:ext cx="4821027" cy="2970056"/>
          </a:xfrm>
          <a:prstGeom prst="rect">
            <a:avLst/>
          </a:prstGeom>
          <a:ln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15530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12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>
            <a:normAutofit fontScale="90000"/>
          </a:bodyPr>
          <a:lstStyle/>
          <a:p>
            <a:r>
              <a:rPr lang="en-US" sz="3561" dirty="0"/>
              <a:t>3. </a:t>
            </a:r>
            <a:r>
              <a:rPr lang="en-GB" sz="3561" dirty="0"/>
              <a:t>FPC M</a:t>
            </a:r>
            <a:r>
              <a:rPr lang="en-GB" sz="3561" dirty="0" smtClean="0"/>
              <a:t>ounting on Gripper</a:t>
            </a:r>
            <a:endParaRPr lang="en-GB" sz="356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856" y="1979525"/>
            <a:ext cx="11462221" cy="3590837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03385" y="1122362"/>
            <a:ext cx="9118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+mj-lt"/>
              </a:rPr>
              <a:t>The FPC is aligned on the gripper using dowel pins and vacuum is started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88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86115" y="4141717"/>
            <a:ext cx="19341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Glue preparation</a:t>
            </a:r>
            <a:endParaRPr lang="en-GB" sz="2400" dirty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00537" y="2907011"/>
            <a:ext cx="4124714" cy="34389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20515" y="2902986"/>
            <a:ext cx="4277248" cy="33597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13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>
            <a:noAutofit/>
          </a:bodyPr>
          <a:lstStyle/>
          <a:p>
            <a:r>
              <a:rPr lang="en-US" sz="3200" dirty="0"/>
              <a:t>4</a:t>
            </a:r>
            <a:r>
              <a:rPr lang="en-US" sz="3200" dirty="0" smtClean="0"/>
              <a:t>. </a:t>
            </a:r>
            <a:r>
              <a:rPr lang="en-GB" sz="3200" dirty="0"/>
              <a:t>Adhesive </a:t>
            </a:r>
            <a:r>
              <a:rPr lang="en-GB" sz="3200" dirty="0" smtClean="0"/>
              <a:t>Mask </a:t>
            </a:r>
            <a:r>
              <a:rPr lang="en-GB" sz="3200" dirty="0"/>
              <a:t>A</a:t>
            </a:r>
            <a:r>
              <a:rPr lang="en-GB" sz="3200" dirty="0" smtClean="0"/>
              <a:t>pplication </a:t>
            </a:r>
            <a:r>
              <a:rPr lang="en-GB" sz="3200" dirty="0"/>
              <a:t>on FPC and </a:t>
            </a:r>
            <a:r>
              <a:rPr lang="en-GB" sz="3200" dirty="0" smtClean="0"/>
              <a:t>Glue </a:t>
            </a:r>
            <a:r>
              <a:rPr lang="en-GB" sz="3200" dirty="0"/>
              <a:t>D</a:t>
            </a:r>
            <a:r>
              <a:rPr lang="en-GB" sz="3200" dirty="0" smtClean="0"/>
              <a:t>istribution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7047" y="1066619"/>
            <a:ext cx="347123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The </a:t>
            </a:r>
            <a:r>
              <a:rPr lang="en-GB" sz="2400" dirty="0" smtClean="0">
                <a:latin typeface="+mj-lt"/>
              </a:rPr>
              <a:t>gluing mask </a:t>
            </a:r>
            <a:r>
              <a:rPr lang="en-GB" sz="2400" dirty="0">
                <a:latin typeface="+mj-lt"/>
              </a:rPr>
              <a:t>is aligned </a:t>
            </a:r>
            <a:r>
              <a:rPr lang="en-GB" sz="2400" dirty="0" smtClean="0">
                <a:latin typeface="+mj-lt"/>
              </a:rPr>
              <a:t>on top of the FPC using the same </a:t>
            </a:r>
            <a:r>
              <a:rPr lang="en-GB" sz="2400" dirty="0">
                <a:latin typeface="+mj-lt"/>
              </a:rPr>
              <a:t>dowel pins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7879" y="748298"/>
            <a:ext cx="6903218" cy="19267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91265" y="3607937"/>
            <a:ext cx="165215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Glue distribution using a metallic spatula</a:t>
            </a:r>
            <a:endParaRPr lang="en-GB" sz="24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3860" y="918131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2224471" y="265033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16374" y="285955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47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14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>
            <a:noAutofit/>
          </a:bodyPr>
          <a:lstStyle/>
          <a:p>
            <a:r>
              <a:rPr lang="en-US" sz="3200" dirty="0"/>
              <a:t>5</a:t>
            </a:r>
            <a:r>
              <a:rPr lang="en-US" sz="3200" dirty="0" smtClean="0"/>
              <a:t>. </a:t>
            </a:r>
            <a:r>
              <a:rPr lang="en-GB" sz="3200" dirty="0"/>
              <a:t>Mask </a:t>
            </a:r>
            <a:r>
              <a:rPr lang="en-GB" sz="3200" dirty="0" smtClean="0"/>
              <a:t>Removal </a:t>
            </a:r>
            <a:r>
              <a:rPr lang="en-GB" sz="3200" dirty="0"/>
              <a:t>and A</a:t>
            </a:r>
            <a:r>
              <a:rPr lang="en-GB" sz="3200" dirty="0" smtClean="0"/>
              <a:t>pplication of Shims (90 um tape)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56070" y="1387146"/>
            <a:ext cx="4702630" cy="3857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092" y="3199498"/>
            <a:ext cx="7505011" cy="3280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093" y="952960"/>
            <a:ext cx="7505011" cy="21030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785" y="10186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610938" y="10186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938" y="333607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73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15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>
            <a:noAutofit/>
          </a:bodyPr>
          <a:lstStyle/>
          <a:p>
            <a:r>
              <a:rPr lang="en-US" sz="3200" dirty="0"/>
              <a:t>6</a:t>
            </a:r>
            <a:r>
              <a:rPr lang="en-US" sz="3200" dirty="0" smtClean="0"/>
              <a:t>. </a:t>
            </a:r>
            <a:r>
              <a:rPr lang="en-GB" sz="3200" dirty="0"/>
              <a:t>Flip FPC and </a:t>
            </a:r>
            <a:r>
              <a:rPr lang="en-GB" sz="3200" dirty="0" smtClean="0"/>
              <a:t>Overlap </a:t>
            </a:r>
            <a:r>
              <a:rPr lang="en-GB" sz="3200" dirty="0"/>
              <a:t>on </a:t>
            </a:r>
            <a:r>
              <a:rPr lang="en-GB" sz="3200" dirty="0" smtClean="0"/>
              <a:t>Aligned </a:t>
            </a:r>
            <a:r>
              <a:rPr lang="en-GB" sz="3200" dirty="0"/>
              <a:t>C</a:t>
            </a:r>
            <a:r>
              <a:rPr lang="en-GB" sz="3200" dirty="0" smtClean="0"/>
              <a:t>hips </a:t>
            </a:r>
            <a:r>
              <a:rPr lang="en-GB" sz="3200" dirty="0"/>
              <a:t>U</a:t>
            </a:r>
            <a:r>
              <a:rPr lang="en-GB" sz="3200" dirty="0" smtClean="0"/>
              <a:t>sing </a:t>
            </a:r>
            <a:r>
              <a:rPr lang="en-GB" sz="3200" dirty="0"/>
              <a:t>R</a:t>
            </a:r>
            <a:r>
              <a:rPr lang="en-GB" sz="3200" dirty="0" smtClean="0"/>
              <a:t>uby </a:t>
            </a:r>
            <a:r>
              <a:rPr lang="en-GB" sz="3200" dirty="0"/>
              <a:t>B</a:t>
            </a:r>
            <a:r>
              <a:rPr lang="en-GB" sz="3200" dirty="0" smtClean="0"/>
              <a:t>alls</a:t>
            </a:r>
            <a:endParaRPr lang="en-GB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39165" y="2007536"/>
            <a:ext cx="5601953" cy="324896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852" y="864926"/>
            <a:ext cx="4421831" cy="27725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6507" y="867337"/>
            <a:ext cx="4415242" cy="27725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852" y="3637500"/>
            <a:ext cx="4183847" cy="27676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5864" y="3637500"/>
            <a:ext cx="4422013" cy="275975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56785" y="109532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3641074" y="10186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088178" y="10186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41074" y="3973508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88178" y="3973508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8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IB STAVE construction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16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>
            <a:noAutofit/>
          </a:bodyPr>
          <a:lstStyle/>
          <a:p>
            <a:r>
              <a:rPr lang="en-US" sz="3200" dirty="0" smtClean="0"/>
              <a:t>Last Steps</a:t>
            </a:r>
            <a:endParaRPr lang="en-GB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70789" y="957272"/>
            <a:ext cx="6084125" cy="1184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7. Curing at room T for 12 h</a:t>
            </a:r>
          </a:p>
          <a:p>
            <a:pPr marL="0" indent="0">
              <a:buNone/>
            </a:pPr>
            <a:r>
              <a:rPr lang="en-GB" sz="2000" dirty="0" smtClean="0"/>
              <a:t>8</a:t>
            </a:r>
            <a:r>
              <a:rPr lang="en-GB" sz="2000" dirty="0"/>
              <a:t>. </a:t>
            </a:r>
            <a:r>
              <a:rPr lang="en-GB" sz="2000" dirty="0" smtClean="0"/>
              <a:t>Removal from machine and transfer </a:t>
            </a:r>
            <a:r>
              <a:rPr lang="en-GB" sz="2000" dirty="0"/>
              <a:t>o</a:t>
            </a:r>
            <a:r>
              <a:rPr lang="en-GB" sz="2000" dirty="0" smtClean="0"/>
              <a:t>n </a:t>
            </a:r>
            <a:r>
              <a:rPr lang="en-GB" sz="2000" dirty="0"/>
              <a:t>wire bonding </a:t>
            </a:r>
            <a:r>
              <a:rPr lang="en-GB" sz="2000" dirty="0" smtClean="0"/>
              <a:t>jig (copy of chips vacuum chuck)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495" y="851231"/>
            <a:ext cx="5476351" cy="1539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89" y="2209132"/>
            <a:ext cx="2601817" cy="3386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828" y="2193448"/>
            <a:ext cx="2924071" cy="340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119" y="2465412"/>
            <a:ext cx="1894552" cy="22881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455" y="2465412"/>
            <a:ext cx="4067833" cy="22881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378" y="4828450"/>
            <a:ext cx="4975782" cy="1992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39922" y="2268330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66762" y="2268330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17437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34762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675709" y="912703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0929411" y="494832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0789" y="5670366"/>
            <a:ext cx="60293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latin typeface="+mj-lt"/>
              </a:rPr>
              <a:t>9. Visual inspection </a:t>
            </a:r>
            <a:r>
              <a:rPr lang="en-GB" sz="2000" dirty="0" smtClean="0">
                <a:latin typeface="+mj-lt"/>
              </a:rPr>
              <a:t>under microscope (alignment</a:t>
            </a:r>
            <a:r>
              <a:rPr lang="en-GB" sz="2000" dirty="0">
                <a:latin typeface="+mj-lt"/>
              </a:rPr>
              <a:t>, presence of glue)</a:t>
            </a:r>
          </a:p>
          <a:p>
            <a:r>
              <a:rPr lang="en-GB" sz="2000" dirty="0">
                <a:latin typeface="+mj-lt"/>
              </a:rPr>
              <a:t>10. Chips interconnection by wire-bonding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76402" y="2268330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03242" y="2268330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3917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12189" y="912703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8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478" y="3732422"/>
            <a:ext cx="5409271" cy="27843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17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dirty="0" smtClean="0"/>
              <a:t>11. Transfer on HIC Storage </a:t>
            </a:r>
            <a:r>
              <a:rPr lang="en-GB" dirty="0"/>
              <a:t>P</a:t>
            </a:r>
            <a:r>
              <a:rPr lang="en-GB" dirty="0" smtClean="0"/>
              <a:t>late and Electrical </a:t>
            </a:r>
            <a:r>
              <a:rPr lang="en-GB" dirty="0"/>
              <a:t>T</a:t>
            </a:r>
            <a:r>
              <a:rPr lang="en-GB" dirty="0" smtClean="0"/>
              <a:t>est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85" y="1133349"/>
            <a:ext cx="5113203" cy="2631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351" y="1031910"/>
            <a:ext cx="5281954" cy="2718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184" y="864336"/>
            <a:ext cx="2752142" cy="1416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4" y="4254541"/>
            <a:ext cx="3415521" cy="1758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397" y="4254541"/>
            <a:ext cx="3119098" cy="16054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76015" y="257059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8618" y="3899787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84702" y="4069875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11426" y="3051760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83385" y="1571979"/>
            <a:ext cx="341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New base plate of bonding jig with FPC extension support </a:t>
            </a:r>
            <a:endParaRPr lang="en-GB" dirty="0">
              <a:latin typeface="+mj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607736" y="2156295"/>
            <a:ext cx="131088" cy="4335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27762" y="3233011"/>
            <a:ext cx="341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New FPC extension support on FPC gripper </a:t>
            </a:r>
            <a:endParaRPr lang="en-GB" dirty="0">
              <a:latin typeface="+mj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8064564" y="2749636"/>
            <a:ext cx="895834" cy="403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86749" y="949004"/>
            <a:ext cx="26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Spring loaded pin to align/release FPC/HIC</a:t>
            </a:r>
            <a:endParaRPr lang="en-GB" dirty="0">
              <a:latin typeface="+mj-lt"/>
            </a:endParaRPr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7601991" y="1272170"/>
            <a:ext cx="484758" cy="373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16683" y="6061284"/>
            <a:ext cx="207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HIC storage plate</a:t>
            </a:r>
            <a:endParaRPr lang="en-GB" dirty="0">
              <a:latin typeface="+mj-lt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777802" y="6132722"/>
            <a:ext cx="934858" cy="1517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3209" y="877146"/>
            <a:ext cx="4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New (improved) tools under procurement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30628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Flip-chip gluing optimization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209" y="758185"/>
            <a:ext cx="11505798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After the assembly of the first functional HICs, </a:t>
            </a:r>
            <a:r>
              <a:rPr lang="en-US" sz="1800" dirty="0">
                <a:solidFill>
                  <a:srgbClr val="4F81BD"/>
                </a:solidFill>
                <a:cs typeface="Times New Roman"/>
              </a:rPr>
              <a:t>t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he nominal 50 </a:t>
            </a:r>
            <a:r>
              <a:rPr lang="en-US" sz="1800" dirty="0" err="1" smtClean="0">
                <a:solidFill>
                  <a:srgbClr val="4F81BD"/>
                </a:solidFill>
                <a:cs typeface="Times New Roman"/>
              </a:rPr>
              <a:t>μm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 thickness of the glue layer turned out to be not sufficient to compensate the mechanical tolerances on the planarity of assembly table, FPC gripper, FPC, silicon chip and shim. </a:t>
            </a:r>
          </a:p>
          <a:p>
            <a:pPr algn="just">
              <a:spcBef>
                <a:spcPts val="1200"/>
              </a:spcBef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Local defects of the surfaces and/or the presence of dust particles trapped between the FPC and the silicon chip may cause </a:t>
            </a:r>
            <a:r>
              <a:rPr lang="en-US" sz="1800" dirty="0" err="1" smtClean="0">
                <a:solidFill>
                  <a:srgbClr val="4F81BD"/>
                </a:solidFill>
                <a:cs typeface="Times New Roman"/>
              </a:rPr>
              <a:t>ohmic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 contacts between strips of the power mesh that lead to an excessive power consumption.</a:t>
            </a:r>
          </a:p>
          <a:p>
            <a:pPr algn="just">
              <a:spcBef>
                <a:spcPts val="1200"/>
              </a:spcBef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These “shorts” are systematically cured when the corresponding supply</a:t>
            </a:r>
          </a:p>
          <a:p>
            <a:pPr algn="just"/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voltage is progressively increased to the nominal value</a:t>
            </a:r>
            <a:endParaRPr lang="en-US" sz="1800" dirty="0">
              <a:solidFill>
                <a:srgbClr val="4F81BD"/>
              </a:solidFill>
              <a:cs typeface="Times New Roman"/>
            </a:endParaRPr>
          </a:p>
          <a:p>
            <a:pPr algn="just">
              <a:spcBef>
                <a:spcPts val="1200"/>
              </a:spcBef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To mitigate this issue the following actions have been taken:</a:t>
            </a:r>
          </a:p>
          <a:p>
            <a:pPr marL="867811" lvl="1" indent="-285750" algn="just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Increase the thickness of the glue layer from 50 to 90 </a:t>
            </a:r>
            <a:r>
              <a:rPr lang="en-US" sz="1800" dirty="0" err="1" smtClean="0">
                <a:solidFill>
                  <a:srgbClr val="4F81BD"/>
                </a:solidFill>
                <a:cs typeface="Times New Roman"/>
              </a:rPr>
              <a:t>μm</a:t>
            </a:r>
            <a:endParaRPr lang="en-US" sz="1800" dirty="0" smtClean="0">
              <a:solidFill>
                <a:srgbClr val="4F81BD"/>
              </a:solidFill>
              <a:cs typeface="Times New Roman"/>
            </a:endParaRPr>
          </a:p>
          <a:p>
            <a:pPr marL="867811" lvl="1" indent="-285750" algn="just"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Deposit a polyimide protection layer on the chip surface as</a:t>
            </a:r>
          </a:p>
          <a:p>
            <a:pPr lvl="1" algn="just"/>
            <a:r>
              <a:rPr lang="en-US" sz="1800" dirty="0">
                <a:solidFill>
                  <a:srgbClr val="4F81BD"/>
                </a:solidFill>
                <a:cs typeface="Times New Roman"/>
              </a:rPr>
              <a:t> 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    an additional step of the wafer processing</a:t>
            </a:r>
          </a:p>
          <a:p>
            <a:pPr algn="just">
              <a:spcBef>
                <a:spcPts val="1200"/>
              </a:spcBef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Outcome of the HICs assembled with these options </a:t>
            </a:r>
            <a:endParaRPr lang="en-US" sz="1800" dirty="0">
              <a:solidFill>
                <a:srgbClr val="4F81BD"/>
              </a:solidFill>
              <a:cs typeface="Times New Roman"/>
            </a:endParaRPr>
          </a:p>
          <a:p>
            <a:pPr marL="867811" lvl="1" indent="-285750" algn="just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IB HIC →  90 </a:t>
            </a:r>
            <a:r>
              <a:rPr lang="en-US" sz="1800" dirty="0" err="1" smtClean="0">
                <a:solidFill>
                  <a:srgbClr val="4F81BD"/>
                </a:solidFill>
                <a:cs typeface="Times New Roman"/>
              </a:rPr>
              <a:t>μm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 of glue prevents the appearance of shorts regardless the presence of </a:t>
            </a:r>
            <a:r>
              <a:rPr lang="en-US" sz="1800" dirty="0">
                <a:solidFill>
                  <a:srgbClr val="4F81BD"/>
                </a:solidFill>
                <a:cs typeface="Times New Roman"/>
              </a:rPr>
              <a:t>the polyimide 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layer</a:t>
            </a:r>
          </a:p>
          <a:p>
            <a:pPr lvl="4" algn="just">
              <a:spcBef>
                <a:spcPts val="1200"/>
              </a:spcBef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The polyimide layer prevents the appearance of shorts even if the glue layer is reduced to 50 </a:t>
            </a:r>
            <a:r>
              <a:rPr lang="en-US" sz="1800" dirty="0" err="1" smtClean="0">
                <a:solidFill>
                  <a:srgbClr val="4F81BD"/>
                </a:solidFill>
                <a:cs typeface="Times New Roman"/>
              </a:rPr>
              <a:t>μm</a:t>
            </a:r>
            <a:endParaRPr lang="en-US" sz="1800" dirty="0" smtClean="0">
              <a:solidFill>
                <a:srgbClr val="4F81BD"/>
              </a:solidFill>
              <a:cs typeface="Times New Roman"/>
            </a:endParaRPr>
          </a:p>
          <a:p>
            <a:pPr marL="867811" lvl="1" indent="-285750" algn="just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OB </a:t>
            </a:r>
            <a:r>
              <a:rPr lang="en-US" dirty="0">
                <a:solidFill>
                  <a:srgbClr val="4F81BD"/>
                </a:solidFill>
                <a:cs typeface="Times New Roman"/>
              </a:rPr>
              <a:t>HIC → 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90 </a:t>
            </a:r>
            <a:r>
              <a:rPr lang="en-US" sz="1800" dirty="0" err="1" smtClean="0">
                <a:solidFill>
                  <a:srgbClr val="4F81BD"/>
                </a:solidFill>
                <a:cs typeface="Times New Roman"/>
              </a:rPr>
              <a:t>μm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 </a:t>
            </a:r>
            <a:r>
              <a:rPr lang="en-US" sz="1800" dirty="0">
                <a:solidFill>
                  <a:srgbClr val="4F81BD"/>
                </a:solidFill>
                <a:cs typeface="Times New Roman"/>
              </a:rPr>
              <a:t>of glue 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is not sufficient to prevent </a:t>
            </a:r>
            <a:r>
              <a:rPr lang="en-US" sz="1800" dirty="0">
                <a:solidFill>
                  <a:srgbClr val="4F81BD"/>
                </a:solidFill>
                <a:cs typeface="Times New Roman"/>
              </a:rPr>
              <a:t>the appearance of the </a:t>
            </a: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shorts if the chip surface is </a:t>
            </a:r>
            <a:r>
              <a:rPr lang="en-US" sz="1800" dirty="0">
                <a:solidFill>
                  <a:srgbClr val="4F81BD"/>
                </a:solidFill>
                <a:cs typeface="Times New Roman"/>
              </a:rPr>
              <a:t>not </a:t>
            </a:r>
          </a:p>
          <a:p>
            <a:pPr lvl="1" algn="just">
              <a:spcBef>
                <a:spcPts val="300"/>
              </a:spcBef>
            </a:pPr>
            <a:r>
              <a:rPr lang="en-US" sz="1800" dirty="0" smtClean="0">
                <a:solidFill>
                  <a:srgbClr val="4F81BD"/>
                </a:solidFill>
                <a:cs typeface="Times New Roman"/>
              </a:rPr>
              <a:t>			protected with the polyimide layer</a:t>
            </a:r>
            <a:endParaRPr lang="en-US" sz="1800" dirty="0">
              <a:solidFill>
                <a:srgbClr val="4F81BD"/>
              </a:solidFill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26862"/>
          <a:stretch/>
        </p:blipFill>
        <p:spPr>
          <a:xfrm>
            <a:off x="7966784" y="2433142"/>
            <a:ext cx="3225049" cy="240319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7543" y="6038830"/>
            <a:ext cx="2713554" cy="365125"/>
          </a:xfrm>
        </p:spPr>
        <p:txBody>
          <a:bodyPr/>
          <a:lstStyle/>
          <a:p>
            <a:fld id="{FB6C516F-D6A2-4AC3-9E1D-EC537F4F2FB0}" type="slidenum">
              <a:rPr lang="en-GB" smtClean="0"/>
              <a:t>19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>
            <a:noAutofit/>
          </a:bodyPr>
          <a:lstStyle/>
          <a:p>
            <a:r>
              <a:rPr lang="en-GB" sz="3200" dirty="0"/>
              <a:t>Summary of IB HIC </a:t>
            </a:r>
            <a:r>
              <a:rPr lang="en-GB" sz="3200" dirty="0" smtClean="0"/>
              <a:t>Pre-Series</a:t>
            </a:r>
            <a:endParaRPr lang="en-GB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73469175"/>
              </p:ext>
            </p:extLst>
          </p:nvPr>
        </p:nvGraphicFramePr>
        <p:xfrm>
          <a:off x="140676" y="1745372"/>
          <a:ext cx="5858189" cy="4295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900"/>
                <a:gridCol w="788382"/>
                <a:gridCol w="1509647"/>
                <a:gridCol w="2193260"/>
              </a:tblGrid>
              <a:tr h="2751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HIC ID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Chip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status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Comments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IB-HIC-WB05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79200" marB="79200" anchor="ctr"/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um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1757" marR="81757" marT="33919" marB="33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OK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IB-HIC-WB08</a:t>
                      </a:r>
                    </a:p>
                  </a:txBody>
                  <a:tcPr marL="81757" marR="81757" marT="79200" marB="7920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1757" marR="81757" marT="33919" marB="33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8000"/>
                        </a:solidFill>
                      </a:endParaRPr>
                    </a:p>
                  </a:txBody>
                  <a:tcPr marL="81757" marR="81757" marT="33919" marB="33919"/>
                </a:tc>
                <a:tc rowSpan="7">
                  <a:txBody>
                    <a:bodyPr/>
                    <a:lstStyle/>
                    <a:p>
                      <a:pPr algn="just"/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Initial high</a:t>
                      </a:r>
                      <a:r>
                        <a:rPr lang="en-GB" sz="1400" baseline="0" dirty="0" smtClean="0">
                          <a:solidFill>
                            <a:srgbClr val="000000"/>
                          </a:solidFill>
                        </a:rPr>
                        <a:t> currents 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 at low</a:t>
                      </a:r>
                      <a:r>
                        <a:rPr lang="en-GB" sz="1400" baseline="0" dirty="0" smtClean="0">
                          <a:solidFill>
                            <a:srgbClr val="000000"/>
                          </a:solidFill>
                        </a:rPr>
                        <a:t> supply voltages. Current reach their nominal value when supply voltage is increased progressively to the nominal value. 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GB" sz="1400" baseline="0" dirty="0" smtClean="0">
                          <a:solidFill>
                            <a:srgbClr val="000000"/>
                          </a:solidFill>
                        </a:rPr>
                        <a:t>Afterwards supply currents show nominal values at all supply voltages 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IB-HIC-WB09</a:t>
                      </a:r>
                    </a:p>
                  </a:txBody>
                  <a:tcPr marL="81757" marR="81757" marT="79200" marB="792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>
                          <a:solidFill>
                            <a:srgbClr val="008000"/>
                          </a:solidFill>
                        </a:rPr>
                        <a:t>working</a:t>
                      </a:r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GB" sz="1400" dirty="0">
                        <a:solidFill>
                          <a:srgbClr val="0080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IB-HIC-WB10</a:t>
                      </a:r>
                    </a:p>
                  </a:txBody>
                  <a:tcPr marL="81757" marR="81757" marT="79200" marB="792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partially</a:t>
                      </a:r>
                      <a:r>
                        <a:rPr lang="en-GB" sz="1400" baseline="0" dirty="0" smtClean="0">
                          <a:solidFill>
                            <a:srgbClr val="FF0000"/>
                          </a:solidFill>
                        </a:rPr>
                        <a:t> working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IB-HIC-WB11</a:t>
                      </a:r>
                    </a:p>
                  </a:txBody>
                  <a:tcPr marL="81757" marR="81757" marT="79200" marB="792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80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</a:tr>
              <a:tr h="3198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IB-HIC-WB12</a:t>
                      </a:r>
                    </a:p>
                  </a:txBody>
                  <a:tcPr marL="81757" marR="81757" marT="79200" marB="792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partially working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IB-HIC-WB13</a:t>
                      </a:r>
                    </a:p>
                  </a:txBody>
                  <a:tcPr marL="81757" marR="81757" marT="79200" marB="792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80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IB-HIC-WB23</a:t>
                      </a:r>
                    </a:p>
                  </a:txBody>
                  <a:tcPr marL="81757" marR="81757" marT="79200" marB="792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um PIQ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80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80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IB-HIC-WB26</a:t>
                      </a:r>
                    </a:p>
                  </a:txBody>
                  <a:tcPr marL="81757" marR="81757" marT="79200" marB="7920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um PIQ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1757" marR="81757" marT="33919" marB="33919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OK</a:t>
                      </a:r>
                    </a:p>
                  </a:txBody>
                  <a:tcPr marL="81757" marR="81757" marT="33919" marB="33919" anchor="ctr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IB-HIC-WB27</a:t>
                      </a:r>
                    </a:p>
                  </a:txBody>
                  <a:tcPr marL="81757" marR="81757" marT="79200" marB="792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3518" y="727657"/>
            <a:ext cx="453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2E75B6"/>
                </a:solidFill>
                <a:latin typeface="+mj-lt"/>
              </a:rPr>
              <a:t>List of prototypes produced since 08/2016 </a:t>
            </a:r>
            <a:endParaRPr lang="en-GB" sz="2000" dirty="0">
              <a:solidFill>
                <a:srgbClr val="2E75B6"/>
              </a:solidFill>
              <a:latin typeface="+mj-lt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399848"/>
              </p:ext>
            </p:extLst>
          </p:nvPr>
        </p:nvGraphicFramePr>
        <p:xfrm>
          <a:off x="6129493" y="1076972"/>
          <a:ext cx="5759923" cy="5490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971"/>
                <a:gridCol w="775158"/>
                <a:gridCol w="1484324"/>
                <a:gridCol w="2156470"/>
              </a:tblGrid>
              <a:tr h="2751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HIC ID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Chip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status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Comments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IB-HIC-WB14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79200" marB="7920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100</a:t>
                      </a:r>
                      <a:r>
                        <a:rPr lang="en-GB" sz="1400" baseline="0" dirty="0" smtClean="0">
                          <a:solidFill>
                            <a:srgbClr val="006600"/>
                          </a:solidFill>
                        </a:rPr>
                        <a:t> um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OK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IB-HIC-WB15</a:t>
                      </a:r>
                    </a:p>
                  </a:txBody>
                  <a:tcPr marL="81757" marR="81757" marT="79200" marB="7920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IB-HIC-WB16</a:t>
                      </a:r>
                    </a:p>
                  </a:txBody>
                  <a:tcPr marL="81757" marR="81757" marT="79200" marB="79200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IB-HIC-WB17</a:t>
                      </a:r>
                    </a:p>
                  </a:txBody>
                  <a:tcPr marL="81757" marR="81757" marT="79200" marB="792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r>
                        <a:rPr lang="en-GB" sz="1400" baseline="0" dirty="0" smtClean="0">
                          <a:solidFill>
                            <a:srgbClr val="FF0000"/>
                          </a:solidFill>
                        </a:rPr>
                        <a:t> um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GB" sz="1400" baseline="0" dirty="0" smtClean="0">
                          <a:solidFill>
                            <a:srgbClr val="FF0000"/>
                          </a:solidFill>
                        </a:rPr>
                        <a:t> out of 9 chips working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chip</a:t>
                      </a:r>
                      <a:r>
                        <a:rPr lang="en-GB" sz="1400" baseline="0" dirty="0" smtClean="0">
                          <a:solidFill>
                            <a:srgbClr val="FF0000"/>
                          </a:solidFill>
                        </a:rPr>
                        <a:t> damaged during removal from temporary storage plate</a:t>
                      </a:r>
                      <a:endParaRPr lang="en-GB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IB-HIC-WB18</a:t>
                      </a:r>
                    </a:p>
                  </a:txBody>
                  <a:tcPr marL="81757" marR="81757" marT="79200" marB="79200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50 um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OK</a:t>
                      </a:r>
                    </a:p>
                  </a:txBody>
                  <a:tcPr marL="81757" marR="81757" marT="33919" marB="33919" anchor="ctr"/>
                </a:tc>
              </a:tr>
              <a:tr h="3198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IB-HIC-WB19</a:t>
                      </a:r>
                    </a:p>
                  </a:txBody>
                  <a:tcPr marL="81757" marR="81757" marT="79200" marB="79200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IB-HIC-WB20</a:t>
                      </a:r>
                    </a:p>
                  </a:txBody>
                  <a:tcPr marL="81757" marR="81757" marT="79200" marB="79200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working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IB-HIC-WB21</a:t>
                      </a:r>
                    </a:p>
                  </a:txBody>
                  <a:tcPr marL="81757" marR="81757" marT="79200" marB="79200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IB-HIC-WB22</a:t>
                      </a:r>
                    </a:p>
                  </a:txBody>
                  <a:tcPr marL="81757" marR="81757" marT="79200" marB="792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100</a:t>
                      </a:r>
                      <a:r>
                        <a:rPr lang="en-GB" sz="1400" baseline="0" dirty="0" smtClean="0">
                          <a:solidFill>
                            <a:srgbClr val="006600"/>
                          </a:solidFill>
                        </a:rPr>
                        <a:t> um PIQ</a:t>
                      </a: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IB-HIC-WB24</a:t>
                      </a:r>
                    </a:p>
                  </a:txBody>
                  <a:tcPr marL="81757" marR="81757" marT="79200" marB="7920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50</a:t>
                      </a:r>
                      <a:r>
                        <a:rPr lang="en-GB" sz="1400" baseline="0" dirty="0" smtClean="0">
                          <a:solidFill>
                            <a:srgbClr val="006600"/>
                          </a:solidFill>
                        </a:rPr>
                        <a:t> um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IB-HIC-WB25</a:t>
                      </a:r>
                    </a:p>
                  </a:txBody>
                  <a:tcPr marL="81757" marR="81757" marT="79200" marB="79200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6600"/>
                          </a:solidFill>
                        </a:rPr>
                        <a:t>IB-HIC-WB28</a:t>
                      </a:r>
                    </a:p>
                  </a:txBody>
                  <a:tcPr marL="81757" marR="81757" marT="79200" marB="79200"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Ready for testing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81757" marR="81757" marT="33919" marB="33919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81757" marR="81757" marT="33919" marB="33919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03266" y="1310346"/>
            <a:ext cx="224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50 um thick glue layer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886742" y="716372"/>
            <a:ext cx="224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</a:t>
            </a:r>
            <a:r>
              <a:rPr lang="en-GB" dirty="0" smtClean="0"/>
              <a:t>0 um thick glue layer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517543" y="6356351"/>
            <a:ext cx="2713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87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E360E-EF99-4FB7-B47D-D55CAF133C31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2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Introduction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2E75B6"/>
                </a:solidFill>
              </a:rPr>
              <a:t>The stave assembly procedure has been established with the aim to ensure 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2E75B6"/>
                </a:solidFill>
              </a:rPr>
              <a:t>chip integrity (IB silicon chips are thinned to 50 </a:t>
            </a:r>
            <a:r>
              <a:rPr lang="en-US" dirty="0" smtClean="0">
                <a:solidFill>
                  <a:srgbClr val="2E75B6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2E75B6"/>
                </a:solidFill>
              </a:rPr>
              <a:t>m) </a:t>
            </a:r>
            <a:endParaRPr lang="en-US" dirty="0">
              <a:solidFill>
                <a:srgbClr val="2E75B6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2E75B6"/>
                </a:solidFill>
              </a:rPr>
              <a:t>precise alignment to better than 10 </a:t>
            </a:r>
            <a:r>
              <a:rPr lang="en-US" dirty="0" smtClean="0">
                <a:solidFill>
                  <a:srgbClr val="2E75B6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2E75B6"/>
                </a:solidFill>
              </a:rPr>
              <a:t>m of full stave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2E75B6"/>
                </a:solidFill>
              </a:rPr>
              <a:t>r</a:t>
            </a:r>
            <a:r>
              <a:rPr lang="en-US" dirty="0" smtClean="0">
                <a:solidFill>
                  <a:srgbClr val="2E75B6"/>
                </a:solidFill>
              </a:rPr>
              <a:t>eliable and reproducible results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 smtClean="0">
                <a:solidFill>
                  <a:srgbClr val="2E75B6"/>
                </a:solidFill>
              </a:rPr>
              <a:t>The main steps are</a:t>
            </a:r>
          </a:p>
          <a:p>
            <a:pPr marL="904524" lvl="1" indent="-452262">
              <a:spcBef>
                <a:spcPts val="600"/>
              </a:spcBef>
              <a:buAutoNum type="arabicParenR"/>
            </a:pPr>
            <a:r>
              <a:rPr lang="en-US" dirty="0" smtClean="0">
                <a:solidFill>
                  <a:srgbClr val="2E75B6"/>
                </a:solidFill>
              </a:rPr>
              <a:t>Chips alignment</a:t>
            </a:r>
          </a:p>
          <a:p>
            <a:pPr marL="904524" lvl="1" indent="-452262">
              <a:spcBef>
                <a:spcPts val="600"/>
              </a:spcBef>
              <a:buAutoNum type="arabicParenR"/>
            </a:pPr>
            <a:r>
              <a:rPr lang="en-US" dirty="0" smtClean="0">
                <a:solidFill>
                  <a:srgbClr val="2E75B6"/>
                </a:solidFill>
              </a:rPr>
              <a:t>Chips gluing on FPC (HIC) and wire bonding </a:t>
            </a:r>
          </a:p>
          <a:p>
            <a:pPr marL="904524" lvl="1" indent="-452262">
              <a:spcBef>
                <a:spcPts val="600"/>
              </a:spcBef>
              <a:buAutoNum type="arabicParenR"/>
            </a:pPr>
            <a:r>
              <a:rPr lang="en-US" dirty="0" smtClean="0">
                <a:solidFill>
                  <a:srgbClr val="2E75B6"/>
                </a:solidFill>
              </a:rPr>
              <a:t>HIC gluing on carbon fiber </a:t>
            </a:r>
            <a:r>
              <a:rPr lang="en-US" dirty="0" err="1" smtClean="0">
                <a:solidFill>
                  <a:srgbClr val="2E75B6"/>
                </a:solidFill>
              </a:rPr>
              <a:t>spaceframe</a:t>
            </a:r>
            <a:r>
              <a:rPr lang="en-US" dirty="0" smtClean="0">
                <a:solidFill>
                  <a:srgbClr val="2E75B6"/>
                </a:solidFill>
              </a:rPr>
              <a:t> (STAVE)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 smtClean="0"/>
              <a:t>After the EDR, we focused mainly on 2) since 1) is ensured by the MAM and 3) was already well advanced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1583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33" y="728393"/>
            <a:ext cx="5442141" cy="3563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831" y="3415781"/>
            <a:ext cx="5400173" cy="3356987"/>
          </a:xfrm>
          <a:prstGeom prst="rect">
            <a:avLst/>
          </a:prstGeom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20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dirty="0" smtClean="0"/>
              <a:t>Wire Bonding </a:t>
            </a:r>
            <a:r>
              <a:rPr lang="en-GB" dirty="0"/>
              <a:t>C</a:t>
            </a:r>
            <a:r>
              <a:rPr lang="en-GB" dirty="0" smtClean="0"/>
              <a:t>haracterisation (@ CERN Bond-Lab)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76028" y="766924"/>
            <a:ext cx="3411411" cy="2648858"/>
          </a:xfrm>
        </p:spPr>
        <p:txBody>
          <a:bodyPr>
            <a:normAutofit lnSpcReduction="10000"/>
          </a:bodyPr>
          <a:lstStyle/>
          <a:p>
            <a:r>
              <a:rPr lang="en-GB" sz="1800" dirty="0" err="1" smtClean="0"/>
              <a:t>Avg</a:t>
            </a:r>
            <a:r>
              <a:rPr lang="en-GB" sz="1800" dirty="0" smtClean="0"/>
              <a:t>- 3stdev = 8.4 g (&gt; 7 g min. ref. load)</a:t>
            </a:r>
          </a:p>
          <a:p>
            <a:r>
              <a:rPr lang="en-GB" sz="1800" dirty="0" smtClean="0"/>
              <a:t>Failure modes: </a:t>
            </a:r>
          </a:p>
          <a:p>
            <a:pPr lvl="1"/>
            <a:r>
              <a:rPr lang="en-GB" sz="1800" dirty="0" smtClean="0"/>
              <a:t>1</a:t>
            </a:r>
            <a:r>
              <a:rPr lang="en-GB" sz="1800" baseline="30000" dirty="0" smtClean="0"/>
              <a:t>st</a:t>
            </a:r>
            <a:r>
              <a:rPr lang="en-GB" sz="1800" dirty="0" smtClean="0"/>
              <a:t> bond heel break ,  46 wires </a:t>
            </a:r>
          </a:p>
          <a:p>
            <a:pPr lvl="1"/>
            <a:r>
              <a:rPr lang="en-GB" sz="1800" dirty="0" smtClean="0"/>
              <a:t>2</a:t>
            </a:r>
            <a:r>
              <a:rPr lang="en-GB" sz="1800" baseline="30000" dirty="0" smtClean="0"/>
              <a:t>nd</a:t>
            </a:r>
            <a:r>
              <a:rPr lang="en-GB" sz="1800" dirty="0" smtClean="0"/>
              <a:t> bond lift, 4 wires</a:t>
            </a:r>
          </a:p>
          <a:p>
            <a:r>
              <a:rPr lang="en-GB" sz="1800" dirty="0" smtClean="0"/>
              <a:t>Bond loop </a:t>
            </a:r>
            <a:r>
              <a:rPr lang="en-GB" sz="1800" dirty="0" err="1" smtClean="0"/>
              <a:t>params</a:t>
            </a:r>
            <a:r>
              <a:rPr lang="en-GB" sz="1800" dirty="0" smtClean="0"/>
              <a:t>:</a:t>
            </a:r>
          </a:p>
          <a:p>
            <a:pPr lvl="1"/>
            <a:r>
              <a:rPr lang="en-GB" sz="1404" dirty="0"/>
              <a:t>h = </a:t>
            </a:r>
            <a:r>
              <a:rPr lang="en-GB" sz="1404" dirty="0" smtClean="0"/>
              <a:t>220;</a:t>
            </a:r>
            <a:r>
              <a:rPr lang="en-GB" sz="1404" dirty="0"/>
              <a:t> </a:t>
            </a:r>
            <a:r>
              <a:rPr lang="en-GB" sz="1404" dirty="0" smtClean="0"/>
              <a:t>H </a:t>
            </a:r>
            <a:r>
              <a:rPr lang="en-GB" sz="1404" dirty="0"/>
              <a:t>= </a:t>
            </a:r>
            <a:r>
              <a:rPr lang="en-GB" sz="1404" dirty="0" smtClean="0"/>
              <a:t>420</a:t>
            </a:r>
          </a:p>
          <a:p>
            <a:pPr lvl="1"/>
            <a:r>
              <a:rPr lang="en-GB" sz="1404" dirty="0" smtClean="0"/>
              <a:t>L </a:t>
            </a:r>
            <a:r>
              <a:rPr lang="en-GB" sz="1404" dirty="0"/>
              <a:t>= </a:t>
            </a:r>
            <a:r>
              <a:rPr lang="en-GB" sz="1404" dirty="0" smtClean="0"/>
              <a:t>700;</a:t>
            </a:r>
            <a:r>
              <a:rPr lang="en-GB" sz="1404" dirty="0"/>
              <a:t> </a:t>
            </a:r>
            <a:r>
              <a:rPr lang="en-GB" sz="1404" dirty="0" smtClean="0"/>
              <a:t>l </a:t>
            </a:r>
            <a:r>
              <a:rPr lang="en-GB" sz="1404" dirty="0"/>
              <a:t>= </a:t>
            </a:r>
            <a:r>
              <a:rPr lang="en-GB" sz="1404" dirty="0" smtClean="0"/>
              <a:t>335</a:t>
            </a:r>
          </a:p>
          <a:p>
            <a:pPr lvl="1"/>
            <a:endParaRPr lang="en-GB" sz="1404" dirty="0" smtClean="0"/>
          </a:p>
          <a:p>
            <a:endParaRPr lang="en-GB" sz="1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46596" y="4443011"/>
            <a:ext cx="5583523" cy="186204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2E75B6"/>
                </a:solidFill>
                <a:latin typeface="+mj-lt"/>
              </a:rPr>
              <a:t>Ageing </a:t>
            </a:r>
            <a:r>
              <a:rPr lang="en-GB" sz="2000" dirty="0" smtClean="0">
                <a:solidFill>
                  <a:srgbClr val="2E75B6"/>
                </a:solidFill>
                <a:latin typeface="+mj-lt"/>
              </a:rPr>
              <a:t>test: </a:t>
            </a:r>
            <a:r>
              <a:rPr lang="en-GB" sz="2000" dirty="0">
                <a:solidFill>
                  <a:srgbClr val="2E75B6"/>
                </a:solidFill>
                <a:latin typeface="+mj-lt"/>
              </a:rPr>
              <a:t>check the evolution of the Al based FPC metallisation over time (</a:t>
            </a:r>
            <a:r>
              <a:rPr lang="en-GB" sz="2000" b="1" u="sng" dirty="0">
                <a:solidFill>
                  <a:srgbClr val="2E75B6"/>
                </a:solidFill>
                <a:latin typeface="+mj-lt"/>
              </a:rPr>
              <a:t>10 years at 30 </a:t>
            </a:r>
            <a:r>
              <a:rPr lang="en-GB" sz="2000" b="1" u="sng" baseline="30000" dirty="0" err="1">
                <a:solidFill>
                  <a:srgbClr val="2E75B6"/>
                </a:solidFill>
                <a:latin typeface="+mj-lt"/>
              </a:rPr>
              <a:t>o</a:t>
            </a:r>
            <a:r>
              <a:rPr lang="en-GB" sz="2000" b="1" u="sng" dirty="0" err="1">
                <a:solidFill>
                  <a:srgbClr val="2E75B6"/>
                </a:solidFill>
                <a:latin typeface="+mj-lt"/>
              </a:rPr>
              <a:t>C</a:t>
            </a:r>
            <a:r>
              <a:rPr lang="en-GB" sz="2000" b="1" u="sng" dirty="0">
                <a:solidFill>
                  <a:srgbClr val="2E75B6"/>
                </a:solidFill>
                <a:latin typeface="+mj-lt"/>
              </a:rPr>
              <a:t> is 12 days at 130 </a:t>
            </a:r>
            <a:r>
              <a:rPr lang="en-GB" sz="2000" b="1" u="sng" baseline="30000" dirty="0" err="1">
                <a:solidFill>
                  <a:srgbClr val="2E75B6"/>
                </a:solidFill>
                <a:latin typeface="+mj-lt"/>
              </a:rPr>
              <a:t>o</a:t>
            </a:r>
            <a:r>
              <a:rPr lang="en-GB" sz="2000" b="1" u="sng" dirty="0" err="1">
                <a:solidFill>
                  <a:srgbClr val="2E75B6"/>
                </a:solidFill>
                <a:latin typeface="+mj-lt"/>
              </a:rPr>
              <a:t>C</a:t>
            </a:r>
            <a:r>
              <a:rPr lang="en-GB" sz="2000" b="1" u="sng" dirty="0" smtClean="0">
                <a:solidFill>
                  <a:srgbClr val="2E75B6"/>
                </a:solidFill>
                <a:latin typeface="+mj-lt"/>
              </a:rPr>
              <a:t>)</a:t>
            </a:r>
            <a:r>
              <a:rPr lang="en-GB" sz="2000" dirty="0" smtClean="0">
                <a:solidFill>
                  <a:srgbClr val="2E75B6"/>
                </a:solidFill>
                <a:latin typeface="+mj-lt"/>
              </a:rPr>
              <a:t>, </a:t>
            </a:r>
            <a:r>
              <a:rPr lang="en-GB" sz="2000" dirty="0">
                <a:solidFill>
                  <a:srgbClr val="2E75B6"/>
                </a:solidFill>
                <a:latin typeface="+mj-lt"/>
              </a:rPr>
              <a:t>7 </a:t>
            </a:r>
            <a:r>
              <a:rPr lang="en-GB" sz="2000" dirty="0" smtClean="0">
                <a:solidFill>
                  <a:srgbClr val="2E75B6"/>
                </a:solidFill>
                <a:latin typeface="+mj-lt"/>
              </a:rPr>
              <a:t>samples, 30 bonds on each test</a:t>
            </a:r>
          </a:p>
          <a:p>
            <a:pPr>
              <a:spcBef>
                <a:spcPts val="1800"/>
              </a:spcBef>
            </a:pPr>
            <a:r>
              <a:rPr lang="en-GB" sz="2000" dirty="0" smtClean="0">
                <a:solidFill>
                  <a:srgbClr val="008000"/>
                </a:solidFill>
                <a:latin typeface="+mj-lt"/>
              </a:rPr>
              <a:t>After 10 y a pull force of 7.5 g has been obtained , which is considered a standard value</a:t>
            </a:r>
            <a:endParaRPr lang="en-GB" sz="2000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917" y="817277"/>
            <a:ext cx="2842832" cy="22937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8305" y="784978"/>
            <a:ext cx="3397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latin typeface="+mj-lt"/>
              </a:rPr>
              <a:t>Results of pull test on </a:t>
            </a:r>
            <a:r>
              <a:rPr lang="en-GB" sz="2000" b="1" dirty="0" smtClean="0">
                <a:latin typeface="+mj-lt"/>
              </a:rPr>
              <a:t>50 </a:t>
            </a:r>
            <a:r>
              <a:rPr lang="en-GB" sz="2000" b="1" dirty="0">
                <a:latin typeface="+mj-lt"/>
              </a:rPr>
              <a:t>bonds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92973" y="3078682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Min = 8.96 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58296" y="3111873"/>
            <a:ext cx="1498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Max= 13.78 g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43589" y="1374293"/>
            <a:ext cx="167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mean </a:t>
            </a:r>
            <a:r>
              <a:rPr lang="en-GB" dirty="0"/>
              <a:t>= 11.2 </a:t>
            </a:r>
            <a:r>
              <a:rPr lang="en-GB" dirty="0" smtClean="0"/>
              <a:t>g  </a:t>
            </a:r>
          </a:p>
          <a:p>
            <a:r>
              <a:rPr lang="en-GB" dirty="0" err="1" smtClean="0"/>
              <a:t>stdev</a:t>
            </a:r>
            <a:r>
              <a:rPr lang="en-GB" dirty="0" smtClean="0"/>
              <a:t> </a:t>
            </a:r>
            <a:r>
              <a:rPr lang="en-GB" dirty="0"/>
              <a:t>= 0.93 g </a:t>
            </a:r>
          </a:p>
        </p:txBody>
      </p:sp>
    </p:spTree>
    <p:extLst>
      <p:ext uri="{BB962C8B-B14F-4D97-AF65-F5344CB8AC3E}">
        <p14:creationId xmlns:p14="http://schemas.microsoft.com/office/powerpoint/2010/main" val="339142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21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dirty="0" smtClean="0"/>
              <a:t>IB STAVE Assembly Procedure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66433" y="735196"/>
            <a:ext cx="10826680" cy="4340155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smtClean="0">
                <a:solidFill>
                  <a:srgbClr val="2E75B6"/>
                </a:solidFill>
              </a:rPr>
              <a:t>Objective </a:t>
            </a:r>
            <a:endParaRPr lang="en-GB" sz="2800" b="1" dirty="0">
              <a:solidFill>
                <a:srgbClr val="2E75B6"/>
              </a:solidFill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rgbClr val="2E75B6"/>
                </a:solidFill>
              </a:rPr>
              <a:t>glue </a:t>
            </a:r>
            <a:r>
              <a:rPr lang="en-GB" sz="2800" dirty="0">
                <a:solidFill>
                  <a:srgbClr val="2E75B6"/>
                </a:solidFill>
              </a:rPr>
              <a:t>the HIC to the IB spaceframe &amp; </a:t>
            </a:r>
            <a:r>
              <a:rPr lang="en-GB" sz="2800" dirty="0" err="1">
                <a:solidFill>
                  <a:srgbClr val="2E75B6"/>
                </a:solidFill>
              </a:rPr>
              <a:t>coldplate</a:t>
            </a:r>
            <a:r>
              <a:rPr lang="en-GB" sz="2800" dirty="0">
                <a:solidFill>
                  <a:srgbClr val="2E75B6"/>
                </a:solidFill>
              </a:rPr>
              <a:t>, such to provide HIC </a:t>
            </a:r>
            <a:r>
              <a:rPr lang="en-GB" sz="2800" dirty="0" smtClean="0">
                <a:solidFill>
                  <a:srgbClr val="2E75B6"/>
                </a:solidFill>
              </a:rPr>
              <a:t>support, alignment</a:t>
            </a:r>
            <a:r>
              <a:rPr lang="en-GB" sz="2800" dirty="0">
                <a:solidFill>
                  <a:srgbClr val="2E75B6"/>
                </a:solidFill>
              </a:rPr>
              <a:t>, and thermal contact to the </a:t>
            </a:r>
            <a:r>
              <a:rPr lang="en-GB" sz="2800" dirty="0" err="1" smtClean="0">
                <a:solidFill>
                  <a:srgbClr val="2E75B6"/>
                </a:solidFill>
              </a:rPr>
              <a:t>coldplate</a:t>
            </a:r>
            <a:endParaRPr lang="en-GB" sz="2800" dirty="0">
              <a:solidFill>
                <a:srgbClr val="2E75B6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2E75B6"/>
              </a:solidFill>
            </a:endParaRPr>
          </a:p>
          <a:p>
            <a:pPr marL="0" indent="0" algn="ctr">
              <a:buNone/>
            </a:pP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Only minor changes </a:t>
            </a:r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</a:rPr>
              <a:t>wrt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 to EDR</a:t>
            </a:r>
          </a:p>
          <a:p>
            <a:pPr marL="0" indent="0">
              <a:buNone/>
            </a:pPr>
            <a:endParaRPr lang="en-GB" sz="2800" dirty="0">
              <a:solidFill>
                <a:srgbClr val="2E75B6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2E75B6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2E75B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8" b="44804"/>
          <a:stretch/>
        </p:blipFill>
        <p:spPr>
          <a:xfrm>
            <a:off x="60467" y="3391786"/>
            <a:ext cx="11939304" cy="1339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8" b="35502"/>
          <a:stretch/>
        </p:blipFill>
        <p:spPr>
          <a:xfrm>
            <a:off x="829141" y="4816069"/>
            <a:ext cx="10699271" cy="19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4209283" y="2890155"/>
            <a:ext cx="284919" cy="265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sp>
        <p:nvSpPr>
          <p:cNvPr id="3" name="Ovale 2"/>
          <p:cNvSpPr/>
          <p:nvPr/>
        </p:nvSpPr>
        <p:spPr>
          <a:xfrm>
            <a:off x="5233386" y="2890155"/>
            <a:ext cx="284919" cy="265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sp>
        <p:nvSpPr>
          <p:cNvPr id="4" name="Arco 3"/>
          <p:cNvSpPr/>
          <p:nvPr/>
        </p:nvSpPr>
        <p:spPr>
          <a:xfrm>
            <a:off x="4164784" y="2830461"/>
            <a:ext cx="391764" cy="427379"/>
          </a:xfrm>
          <a:prstGeom prst="arc">
            <a:avLst>
              <a:gd name="adj1" fmla="val 10721515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cxnSp>
        <p:nvCxnSpPr>
          <p:cNvPr id="5" name="Connettore 1 4"/>
          <p:cNvCxnSpPr/>
          <p:nvPr/>
        </p:nvCxnSpPr>
        <p:spPr>
          <a:xfrm>
            <a:off x="4556548" y="3156209"/>
            <a:ext cx="6232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4556548" y="3044152"/>
            <a:ext cx="0" cy="112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4164784" y="3044152"/>
            <a:ext cx="0" cy="112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o 7"/>
          <p:cNvSpPr/>
          <p:nvPr/>
        </p:nvSpPr>
        <p:spPr>
          <a:xfrm>
            <a:off x="5179809" y="2830461"/>
            <a:ext cx="391764" cy="427379"/>
          </a:xfrm>
          <a:prstGeom prst="arc">
            <a:avLst>
              <a:gd name="adj1" fmla="val 10721515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cxnSp>
        <p:nvCxnSpPr>
          <p:cNvPr id="9" name="Connettore 1 8"/>
          <p:cNvCxnSpPr/>
          <p:nvPr/>
        </p:nvCxnSpPr>
        <p:spPr>
          <a:xfrm>
            <a:off x="5571573" y="3044152"/>
            <a:ext cx="0" cy="112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5179809" y="3044152"/>
            <a:ext cx="0" cy="112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5571573" y="3142286"/>
            <a:ext cx="6944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3479199" y="3156209"/>
            <a:ext cx="685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3479198" y="3157365"/>
            <a:ext cx="27779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5375691" y="1568261"/>
            <a:ext cx="154" cy="2493043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4378723" y="1497032"/>
            <a:ext cx="16" cy="2564272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3488101" y="4539622"/>
            <a:ext cx="2777962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>
            <a:off x="6257161" y="4539622"/>
            <a:ext cx="2323411" cy="0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>
            <a:off x="3479198" y="4106527"/>
            <a:ext cx="277796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uppo 49"/>
          <p:cNvGrpSpPr/>
          <p:nvPr/>
        </p:nvGrpSpPr>
        <p:grpSpPr>
          <a:xfrm>
            <a:off x="6248257" y="3495861"/>
            <a:ext cx="2341679" cy="610667"/>
            <a:chOff x="3788913" y="1268760"/>
            <a:chExt cx="2367263" cy="617339"/>
          </a:xfrm>
        </p:grpSpPr>
        <p:cxnSp>
          <p:nvCxnSpPr>
            <p:cNvPr id="51" name="Connettore 2 50"/>
            <p:cNvCxnSpPr/>
            <p:nvPr/>
          </p:nvCxnSpPr>
          <p:spPr>
            <a:xfrm flipH="1">
              <a:off x="3788913" y="1268760"/>
              <a:ext cx="711079" cy="617339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/>
          </p:nvCxnSpPr>
          <p:spPr>
            <a:xfrm>
              <a:off x="4499992" y="1268760"/>
              <a:ext cx="16561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CasellaDiTesto 52"/>
          <p:cNvSpPr txBox="1"/>
          <p:nvPr/>
        </p:nvSpPr>
        <p:spPr>
          <a:xfrm>
            <a:off x="6960553" y="3232239"/>
            <a:ext cx="2430718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Glue </a:t>
            </a:r>
            <a:r>
              <a:rPr lang="it-IT" sz="1385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(90µm</a:t>
            </a:r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 </a:t>
            </a:r>
            <a:endParaRPr lang="fr-FR" sz="1385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4" name="Connettore 2 53"/>
          <p:cNvCxnSpPr/>
          <p:nvPr/>
        </p:nvCxnSpPr>
        <p:spPr>
          <a:xfrm flipH="1">
            <a:off x="6257161" y="2524651"/>
            <a:ext cx="703394" cy="610667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>
            <a:off x="6960554" y="2524649"/>
            <a:ext cx="16382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/>
          <p:cNvCxnSpPr/>
          <p:nvPr/>
        </p:nvCxnSpPr>
        <p:spPr>
          <a:xfrm>
            <a:off x="5375845" y="3155730"/>
            <a:ext cx="8902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7007430" y="4229456"/>
            <a:ext cx="2430718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Pixel Chip (50µm) </a:t>
            </a:r>
            <a:endParaRPr lang="fr-FR" sz="1385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4" name="Connettore 2 63"/>
          <p:cNvCxnSpPr/>
          <p:nvPr/>
        </p:nvCxnSpPr>
        <p:spPr>
          <a:xfrm>
            <a:off x="3488102" y="1212112"/>
            <a:ext cx="2760154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/>
          <p:cNvSpPr txBox="1"/>
          <p:nvPr/>
        </p:nvSpPr>
        <p:spPr>
          <a:xfrm>
            <a:off x="4592427" y="1284104"/>
            <a:ext cx="716814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/>
              <a:t>5 mm </a:t>
            </a:r>
            <a:endParaRPr lang="fr-FR" sz="1385" dirty="0"/>
          </a:p>
        </p:txBody>
      </p:sp>
      <p:cxnSp>
        <p:nvCxnSpPr>
          <p:cNvPr id="66" name="Connettore 1 65"/>
          <p:cNvCxnSpPr/>
          <p:nvPr/>
        </p:nvCxnSpPr>
        <p:spPr>
          <a:xfrm flipH="1" flipV="1">
            <a:off x="3479199" y="1079419"/>
            <a:ext cx="8904" cy="1078213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 flipH="1" flipV="1">
            <a:off x="6249673" y="1119022"/>
            <a:ext cx="8904" cy="1078213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6987245" y="2280560"/>
            <a:ext cx="1278700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Cold plate</a:t>
            </a:r>
            <a:endParaRPr lang="fr-FR" sz="1385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9" name="Connettore 1 68"/>
          <p:cNvCxnSpPr/>
          <p:nvPr/>
        </p:nvCxnSpPr>
        <p:spPr>
          <a:xfrm>
            <a:off x="3283296" y="5262053"/>
            <a:ext cx="3134111" cy="1176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uppo 69"/>
          <p:cNvGrpSpPr/>
          <p:nvPr/>
        </p:nvGrpSpPr>
        <p:grpSpPr>
          <a:xfrm flipV="1">
            <a:off x="6417408" y="5292574"/>
            <a:ext cx="2341679" cy="659544"/>
            <a:chOff x="3788913" y="1268760"/>
            <a:chExt cx="2367263" cy="617339"/>
          </a:xfrm>
        </p:grpSpPr>
        <p:cxnSp>
          <p:nvCxnSpPr>
            <p:cNvPr id="71" name="Connettore 2 70"/>
            <p:cNvCxnSpPr/>
            <p:nvPr/>
          </p:nvCxnSpPr>
          <p:spPr>
            <a:xfrm flipH="1">
              <a:off x="3788913" y="1268760"/>
              <a:ext cx="711079" cy="617339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/>
          </p:nvCxnSpPr>
          <p:spPr>
            <a:xfrm>
              <a:off x="4499992" y="1268760"/>
              <a:ext cx="16561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CasellaDiTesto 72"/>
          <p:cNvSpPr txBox="1"/>
          <p:nvPr/>
        </p:nvSpPr>
        <p:spPr>
          <a:xfrm>
            <a:off x="7049570" y="5699590"/>
            <a:ext cx="2430718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FPC  (175µm) </a:t>
            </a:r>
            <a:endParaRPr lang="fr-FR" sz="1385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4565433" y="927194"/>
            <a:ext cx="952873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/>
              <a:t>15,4 mm </a:t>
            </a:r>
            <a:endParaRPr lang="fr-FR" sz="1385" dirty="0"/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2CFB2-DE7B-4985-A64A-84CEF56B313D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IB Stave </a:t>
            </a:r>
            <a:r>
              <a:rPr lang="en-GB" sz="3200" dirty="0"/>
              <a:t>L</a:t>
            </a:r>
            <a:r>
              <a:rPr lang="en-GB" sz="3200" dirty="0" smtClean="0"/>
              <a:t>ayout</a:t>
            </a:r>
            <a:endParaRPr lang="en-GB" sz="3200" dirty="0"/>
          </a:p>
        </p:txBody>
      </p:sp>
      <p:cxnSp>
        <p:nvCxnSpPr>
          <p:cNvPr id="84" name="Connettore 2 63"/>
          <p:cNvCxnSpPr/>
          <p:nvPr/>
        </p:nvCxnSpPr>
        <p:spPr>
          <a:xfrm>
            <a:off x="3283296" y="5939965"/>
            <a:ext cx="3134111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74"/>
          <p:cNvSpPr txBox="1"/>
          <p:nvPr/>
        </p:nvSpPr>
        <p:spPr>
          <a:xfrm>
            <a:off x="4565433" y="5654052"/>
            <a:ext cx="952873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/>
              <a:t>16.15 mm </a:t>
            </a:r>
            <a:endParaRPr lang="fr-FR" sz="1385" dirty="0"/>
          </a:p>
        </p:txBody>
      </p:sp>
      <p:cxnSp>
        <p:nvCxnSpPr>
          <p:cNvPr id="45" name="Connettore 1 65"/>
          <p:cNvCxnSpPr/>
          <p:nvPr/>
        </p:nvCxnSpPr>
        <p:spPr>
          <a:xfrm flipH="1" flipV="1">
            <a:off x="3274392" y="5273814"/>
            <a:ext cx="3057" cy="78367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66"/>
          <p:cNvCxnSpPr/>
          <p:nvPr/>
        </p:nvCxnSpPr>
        <p:spPr>
          <a:xfrm flipV="1">
            <a:off x="6417408" y="5304712"/>
            <a:ext cx="13335" cy="78975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79199" y="4870523"/>
            <a:ext cx="2786865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17407" y="4870523"/>
            <a:ext cx="854757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13458" y="4870523"/>
            <a:ext cx="569838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sellaDiTesto 74"/>
          <p:cNvSpPr txBox="1"/>
          <p:nvPr/>
        </p:nvSpPr>
        <p:spPr>
          <a:xfrm>
            <a:off x="4507847" y="4591271"/>
            <a:ext cx="952873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/>
              <a:t>15 mm </a:t>
            </a:r>
            <a:endParaRPr lang="fr-FR" sz="1385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3488101" y="4553547"/>
            <a:ext cx="0" cy="463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283296" y="4836439"/>
            <a:ext cx="0" cy="361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77918" y="4553547"/>
            <a:ext cx="0" cy="463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417407" y="4762972"/>
            <a:ext cx="0" cy="463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277919" y="4870523"/>
            <a:ext cx="210719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274394" y="4870523"/>
            <a:ext cx="20480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sellaDiTesto 74"/>
          <p:cNvSpPr txBox="1"/>
          <p:nvPr/>
        </p:nvSpPr>
        <p:spPr>
          <a:xfrm>
            <a:off x="7343395" y="4696656"/>
            <a:ext cx="952873" cy="3044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385" dirty="0">
                <a:solidFill>
                  <a:schemeClr val="accent4">
                    <a:lumMod val="75000"/>
                  </a:schemeClr>
                </a:solidFill>
              </a:rPr>
              <a:t>0.3 mm </a:t>
            </a:r>
            <a:endParaRPr lang="fr-FR" sz="1385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7" name="CasellaDiTesto 74"/>
          <p:cNvSpPr txBox="1"/>
          <p:nvPr/>
        </p:nvSpPr>
        <p:spPr>
          <a:xfrm>
            <a:off x="2420487" y="4576350"/>
            <a:ext cx="952873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>
                <a:solidFill>
                  <a:schemeClr val="accent4">
                    <a:lumMod val="75000"/>
                  </a:schemeClr>
                </a:solidFill>
              </a:rPr>
              <a:t>0.85 mm </a:t>
            </a:r>
            <a:endParaRPr lang="fr-FR" sz="1385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3488102" y="4540924"/>
            <a:ext cx="2136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9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498915" y="2483565"/>
            <a:ext cx="9062408" cy="4350300"/>
          </a:xfrm>
          <a:custGeom>
            <a:avLst/>
            <a:gdLst>
              <a:gd name="connsiteX0" fmla="*/ 0 w 9161418"/>
              <a:gd name="connsiteY0" fmla="*/ 0 h 4397829"/>
              <a:gd name="connsiteX1" fmla="*/ 8709 w 9161418"/>
              <a:gd name="connsiteY1" fmla="*/ 4380412 h 4397829"/>
              <a:gd name="connsiteX2" fmla="*/ 9161418 w 9161418"/>
              <a:gd name="connsiteY2" fmla="*/ 4397829 h 4397829"/>
              <a:gd name="connsiteX3" fmla="*/ 9144000 w 9161418"/>
              <a:gd name="connsiteY3" fmla="*/ 1045029 h 4397829"/>
              <a:gd name="connsiteX4" fmla="*/ 0 w 9161418"/>
              <a:gd name="connsiteY4" fmla="*/ 0 h 439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1418" h="4397829">
                <a:moveTo>
                  <a:pt x="0" y="0"/>
                </a:moveTo>
                <a:lnTo>
                  <a:pt x="8709" y="4380412"/>
                </a:lnTo>
                <a:lnTo>
                  <a:pt x="9161418" y="4397829"/>
                </a:lnTo>
                <a:lnTo>
                  <a:pt x="9144000" y="1045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9B23-03A1-4F82-B7F5-420678CE1EA2}" type="slidenum">
              <a:rPr lang="en-GB" smtClean="0"/>
              <a:t>23</a:t>
            </a:fld>
            <a:endParaRPr lang="en-GB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Assembly Components and Jigs</a:t>
            </a:r>
            <a:endParaRPr lang="en-GB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530" y="634951"/>
            <a:ext cx="3191662" cy="1941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044" y="867855"/>
            <a:ext cx="3601773" cy="1932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959" y="1303020"/>
            <a:ext cx="3832564" cy="1880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043" y="4567947"/>
            <a:ext cx="5201611" cy="225940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552121" y="2865924"/>
            <a:ext cx="3832564" cy="1880702"/>
            <a:chOff x="-933" y="2462196"/>
            <a:chExt cx="3874436" cy="190124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3" y="2462196"/>
              <a:ext cx="3874436" cy="1901249"/>
            </a:xfrm>
            <a:prstGeom prst="rect">
              <a:avLst/>
            </a:prstGeom>
          </p:spPr>
        </p:pic>
        <p:sp>
          <p:nvSpPr>
            <p:cNvPr id="53" name="Flowchart: Data 52"/>
            <p:cNvSpPr/>
            <p:nvPr/>
          </p:nvSpPr>
          <p:spPr>
            <a:xfrm rot="9560272" flipV="1">
              <a:off x="3037851" y="2772229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4" name="Flowchart: Data 53"/>
            <p:cNvSpPr/>
            <p:nvPr/>
          </p:nvSpPr>
          <p:spPr>
            <a:xfrm rot="9560272" flipV="1">
              <a:off x="2736226" y="2889842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5" name="Flowchart: Data 54"/>
            <p:cNvSpPr/>
            <p:nvPr/>
          </p:nvSpPr>
          <p:spPr>
            <a:xfrm rot="9560272" flipV="1">
              <a:off x="2434600" y="3007456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6" name="Flowchart: Data 55"/>
            <p:cNvSpPr/>
            <p:nvPr/>
          </p:nvSpPr>
          <p:spPr>
            <a:xfrm rot="9560272" flipV="1">
              <a:off x="2132975" y="3125069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7" name="Flowchart: Data 56"/>
            <p:cNvSpPr/>
            <p:nvPr/>
          </p:nvSpPr>
          <p:spPr>
            <a:xfrm rot="9560272" flipV="1">
              <a:off x="1831498" y="3242164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8" name="Flowchart: Data 57"/>
            <p:cNvSpPr/>
            <p:nvPr/>
          </p:nvSpPr>
          <p:spPr>
            <a:xfrm rot="9560272" flipV="1">
              <a:off x="1526698" y="3359777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9" name="Flowchart: Data 58"/>
            <p:cNvSpPr/>
            <p:nvPr/>
          </p:nvSpPr>
          <p:spPr>
            <a:xfrm rot="9560272" flipV="1">
              <a:off x="1221897" y="3477391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0" name="Flowchart: Data 59"/>
            <p:cNvSpPr/>
            <p:nvPr/>
          </p:nvSpPr>
          <p:spPr>
            <a:xfrm rot="9560272" flipV="1">
              <a:off x="910747" y="3591829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1" name="Flowchart: Data 60"/>
            <p:cNvSpPr/>
            <p:nvPr/>
          </p:nvSpPr>
          <p:spPr>
            <a:xfrm rot="9560272" flipV="1">
              <a:off x="593246" y="3712618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029471" y="3225353"/>
            <a:ext cx="4967858" cy="3123239"/>
            <a:chOff x="-146101" y="3101978"/>
            <a:chExt cx="5022134" cy="315736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6101" y="3101978"/>
              <a:ext cx="5022134" cy="3157362"/>
            </a:xfrm>
            <a:prstGeom prst="rect">
              <a:avLst/>
            </a:prstGeom>
          </p:spPr>
        </p:pic>
        <p:sp>
          <p:nvSpPr>
            <p:cNvPr id="62" name="Flowchart: Data 61"/>
            <p:cNvSpPr/>
            <p:nvPr/>
          </p:nvSpPr>
          <p:spPr>
            <a:xfrm rot="9560272" flipV="1">
              <a:off x="3802509" y="4244544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3" name="Flowchart: Data 62"/>
            <p:cNvSpPr/>
            <p:nvPr/>
          </p:nvSpPr>
          <p:spPr>
            <a:xfrm rot="9560272" flipV="1">
              <a:off x="3500884" y="4362157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4" name="Flowchart: Data 63"/>
            <p:cNvSpPr/>
            <p:nvPr/>
          </p:nvSpPr>
          <p:spPr>
            <a:xfrm rot="9560272" flipV="1">
              <a:off x="3199258" y="4479771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5" name="Flowchart: Data 64"/>
            <p:cNvSpPr/>
            <p:nvPr/>
          </p:nvSpPr>
          <p:spPr>
            <a:xfrm rot="9560272" flipV="1">
              <a:off x="2897633" y="4597384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6" name="Flowchart: Data 65"/>
            <p:cNvSpPr/>
            <p:nvPr/>
          </p:nvSpPr>
          <p:spPr>
            <a:xfrm rot="9560272" flipV="1">
              <a:off x="2596156" y="4714479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7" name="Flowchart: Data 66"/>
            <p:cNvSpPr/>
            <p:nvPr/>
          </p:nvSpPr>
          <p:spPr>
            <a:xfrm rot="9560272" flipV="1">
              <a:off x="2291356" y="4832092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8" name="Flowchart: Data 67"/>
            <p:cNvSpPr/>
            <p:nvPr/>
          </p:nvSpPr>
          <p:spPr>
            <a:xfrm rot="9560272" flipV="1">
              <a:off x="1986555" y="4949706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9" name="Flowchart: Data 68"/>
            <p:cNvSpPr/>
            <p:nvPr/>
          </p:nvSpPr>
          <p:spPr>
            <a:xfrm rot="9560272" flipV="1">
              <a:off x="1675405" y="5064144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70" name="Flowchart: Data 69"/>
            <p:cNvSpPr/>
            <p:nvPr/>
          </p:nvSpPr>
          <p:spPr>
            <a:xfrm rot="9560272" flipV="1">
              <a:off x="1357904" y="5184933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543041" y="666503"/>
            <a:ext cx="454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jig used for HIC gluing to IB spaceframe</a:t>
            </a:r>
            <a:endParaRPr lang="fr-FR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0400" y="2428477"/>
            <a:ext cx="1727332" cy="39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978" b="1" dirty="0" err="1" smtClean="0"/>
              <a:t>Spaceframe</a:t>
            </a:r>
            <a:r>
              <a:rPr lang="it-IT" sz="1978" b="1" dirty="0" smtClean="0"/>
              <a:t> </a:t>
            </a:r>
            <a:r>
              <a:rPr lang="it-IT" sz="1978" b="1" dirty="0" err="1" smtClean="0"/>
              <a:t>jig</a:t>
            </a:r>
            <a:endParaRPr lang="fr-FR" sz="1978" b="1" dirty="0"/>
          </a:p>
        </p:txBody>
      </p:sp>
      <p:sp>
        <p:nvSpPr>
          <p:cNvPr id="38" name="Rectangle 37"/>
          <p:cNvSpPr/>
          <p:nvPr/>
        </p:nvSpPr>
        <p:spPr>
          <a:xfrm>
            <a:off x="7883725" y="3705289"/>
            <a:ext cx="2514919" cy="39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978" b="1" dirty="0" smtClean="0"/>
              <a:t>FPC/HIC_ </a:t>
            </a:r>
            <a:r>
              <a:rPr lang="it-IT" sz="1978" b="1" dirty="0"/>
              <a:t>jig (vacuum)</a:t>
            </a:r>
            <a:endParaRPr lang="fr-FR" sz="1978" b="1" dirty="0"/>
          </a:p>
        </p:txBody>
      </p:sp>
      <p:sp>
        <p:nvSpPr>
          <p:cNvPr id="37" name="Rectangle 36"/>
          <p:cNvSpPr/>
          <p:nvPr/>
        </p:nvSpPr>
        <p:spPr>
          <a:xfrm>
            <a:off x="7997330" y="2653406"/>
            <a:ext cx="2646371" cy="365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781" b="1" dirty="0"/>
              <a:t>IB Spaceframe&amp; Coldplate</a:t>
            </a:r>
            <a:endParaRPr lang="fr-FR" sz="1781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451933" y="2243371"/>
            <a:ext cx="868583" cy="410037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875447" y="3027497"/>
            <a:ext cx="582262" cy="365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781" b="1" dirty="0"/>
              <a:t>glue</a:t>
            </a:r>
            <a:endParaRPr lang="fr-FR" sz="1781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424321" y="3327792"/>
            <a:ext cx="533787" cy="553437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280011" y="5729374"/>
            <a:ext cx="529934" cy="365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781" b="1" dirty="0"/>
              <a:t>FPC</a:t>
            </a:r>
            <a:endParaRPr lang="fr-FR" sz="1781" b="1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862275" y="5128984"/>
            <a:ext cx="576512" cy="771101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5840390" y="2015357"/>
            <a:ext cx="61756" cy="402240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7723659" y="3377173"/>
            <a:ext cx="868583" cy="410037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24</a:t>
            </a:fld>
            <a:endParaRPr lang="en-US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Tooling and Mechanical </a:t>
            </a:r>
            <a:r>
              <a:rPr lang="en-GB" sz="3200" dirty="0"/>
              <a:t>T</a:t>
            </a:r>
            <a:r>
              <a:rPr lang="en-GB" sz="3200" dirty="0" smtClean="0"/>
              <a:t>olerances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1342863" y="862253"/>
            <a:ext cx="840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Requirements: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geometrical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tolerance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10 micron (planarity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)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1623" y="5944617"/>
            <a:ext cx="608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Measured: g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eometrical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tolerance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15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micron (planarity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)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38" y="3797768"/>
            <a:ext cx="5371511" cy="2042160"/>
          </a:xfrm>
          <a:prstGeom prst="rect">
            <a:avLst/>
          </a:prstGeom>
        </p:spPr>
      </p:pic>
      <p:pic>
        <p:nvPicPr>
          <p:cNvPr id="25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01" y="1678819"/>
            <a:ext cx="5442514" cy="1623911"/>
          </a:xfrm>
        </p:spPr>
      </p:pic>
      <p:grpSp>
        <p:nvGrpSpPr>
          <p:cNvPr id="6" name="Group 5"/>
          <p:cNvGrpSpPr/>
          <p:nvPr/>
        </p:nvGrpSpPr>
        <p:grpSpPr>
          <a:xfrm>
            <a:off x="4795520" y="1304684"/>
            <a:ext cx="5711884" cy="4652770"/>
            <a:chOff x="3323911" y="1281474"/>
            <a:chExt cx="5774289" cy="470360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834" y="3067957"/>
              <a:ext cx="4462366" cy="291712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100392" y="3044520"/>
              <a:ext cx="432048" cy="2154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711877" y="2480523"/>
              <a:ext cx="432048" cy="2154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033" y="1281474"/>
              <a:ext cx="3829232" cy="269308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582630" y="3586041"/>
              <a:ext cx="1056263" cy="215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76322" y="3413283"/>
              <a:ext cx="1056263" cy="215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20" name="Rettangolo 27"/>
            <p:cNvSpPr/>
            <p:nvPr/>
          </p:nvSpPr>
          <p:spPr>
            <a:xfrm>
              <a:off x="6914482" y="1852149"/>
              <a:ext cx="8451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81" dirty="0"/>
                <a:t>~12µm</a:t>
              </a:r>
            </a:p>
          </p:txBody>
        </p:sp>
        <p:sp>
          <p:nvSpPr>
            <p:cNvPr id="21" name="Rettangolo 27"/>
            <p:cNvSpPr/>
            <p:nvPr/>
          </p:nvSpPr>
          <p:spPr>
            <a:xfrm>
              <a:off x="6867017" y="3864264"/>
              <a:ext cx="898091" cy="370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81" dirty="0"/>
                <a:t>~</a:t>
              </a:r>
              <a:r>
                <a:rPr lang="en-US" sz="1781" dirty="0" smtClean="0"/>
                <a:t>15 </a:t>
              </a:r>
              <a:r>
                <a:rPr lang="en-US" sz="1781" dirty="0"/>
                <a:t>µm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323911" y="2031275"/>
              <a:ext cx="1824154" cy="556288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3755293" y="3851755"/>
              <a:ext cx="1327216" cy="603193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IB STAVE construction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9141" y="1692920"/>
            <a:ext cx="155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Spaceframe jig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63739" y="3859561"/>
            <a:ext cx="364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FPC/HIC jig (optimized vacuum holes)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7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25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IB SF + HIC Gluing </a:t>
            </a:r>
            <a:r>
              <a:rPr lang="en-GB" sz="3200" dirty="0"/>
              <a:t>S</a:t>
            </a:r>
            <a:r>
              <a:rPr lang="en-GB" sz="3200" dirty="0" smtClean="0"/>
              <a:t>teps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867" y="1794798"/>
            <a:ext cx="7489991" cy="221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6867" y="1257637"/>
            <a:ext cx="7489991" cy="537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720" y="888305"/>
            <a:ext cx="509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+mj-lt"/>
              </a:rPr>
              <a:t>1. Install the IB speceframe&amp;coldplate in the SF_ jig</a:t>
            </a:r>
            <a:endParaRPr lang="fr-FR" b="1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867" y="4468579"/>
            <a:ext cx="8161676" cy="19203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6867" y="4018143"/>
            <a:ext cx="647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>
                <a:solidFill>
                  <a:schemeClr val="tx1"/>
                </a:solidFill>
                <a:latin typeface="+mj-lt"/>
              </a:rPr>
              <a:t>2. Position gluing mask 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9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0 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µm thick), 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using 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locating pins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54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63518"/>
            <a:ext cx="10401955" cy="303251"/>
          </a:xfrm>
        </p:spPr>
        <p:txBody>
          <a:bodyPr/>
          <a:lstStyle/>
          <a:p>
            <a:r>
              <a:rPr lang="en-GB" sz="3200" dirty="0"/>
              <a:t>IB SF + HIC </a:t>
            </a:r>
            <a:r>
              <a:rPr lang="en-GB" sz="3200" dirty="0" smtClean="0"/>
              <a:t>Gluing </a:t>
            </a:r>
            <a:r>
              <a:rPr lang="en-GB" sz="3200" dirty="0"/>
              <a:t>S</a:t>
            </a:r>
            <a:r>
              <a:rPr lang="en-GB" sz="3200" dirty="0" smtClean="0"/>
              <a:t>teps</a:t>
            </a:r>
            <a:endParaRPr lang="en-GB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84517" y="2405539"/>
            <a:ext cx="4340225" cy="2441376"/>
          </a:xfr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76609" y="2405539"/>
            <a:ext cx="4340225" cy="2441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4908" y="1030367"/>
            <a:ext cx="456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>
                <a:solidFill>
                  <a:schemeClr val="tx1"/>
                </a:solidFill>
                <a:latin typeface="+mj-lt"/>
              </a:rPr>
              <a:t>3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. Distribute glue Ablestik 45 using a spatula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0119" y="1033020"/>
            <a:ext cx="317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>
                <a:solidFill>
                  <a:schemeClr val="tx1"/>
                </a:solidFill>
                <a:latin typeface="+mj-lt"/>
              </a:rPr>
              <a:t>4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. Remove the mask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81728" y="2405540"/>
            <a:ext cx="4340225" cy="2441376"/>
          </a:xfrm>
          <a:prstGeom prst="rect">
            <a:avLst/>
          </a:prstGeom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20603" y="2405540"/>
            <a:ext cx="4340225" cy="24413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4114" y="1467455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122291" y="145611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68749" y="145611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17545" y="1467455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15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/>
              <a:t>IB SF + HIC G</a:t>
            </a:r>
            <a:r>
              <a:rPr lang="en-GB" sz="3200" dirty="0" smtClean="0"/>
              <a:t>luing </a:t>
            </a:r>
            <a:r>
              <a:rPr lang="en-GB" sz="3200" dirty="0"/>
              <a:t>S</a:t>
            </a:r>
            <a:r>
              <a:rPr lang="en-GB" sz="3200" dirty="0" smtClean="0"/>
              <a:t>teps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64907" y="909928"/>
            <a:ext cx="909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>
                <a:solidFill>
                  <a:schemeClr val="tx1"/>
                </a:solidFill>
                <a:latin typeface="+mj-lt"/>
              </a:rPr>
              <a:t>5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. </a:t>
            </a: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Position 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SF jig </a:t>
            </a: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on top  of 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HIC jig using ruby balls for alignment;</a:t>
            </a:r>
            <a:endParaRPr lang="en-GB" dirty="0">
              <a:solidFill>
                <a:schemeClr val="tx1"/>
              </a:solidFill>
              <a:latin typeface="+mj-lt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nominal 50 µm glue 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layer </a:t>
            </a: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after the matching of the 2 </a:t>
            </a:r>
            <a:r>
              <a:rPr lang="en-GB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jigs is obtained by design of the SF jig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29" y="1761079"/>
            <a:ext cx="5181971" cy="2913636"/>
          </a:xfrm>
        </p:spPr>
      </p:pic>
      <p:pic>
        <p:nvPicPr>
          <p:cNvPr id="15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8838" y="1761079"/>
            <a:ext cx="3138339" cy="3862631"/>
          </a:xfrm>
          <a:prstGeom prst="rect">
            <a:avLst/>
          </a:prstGeom>
        </p:spPr>
      </p:pic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5220" y="1761079"/>
            <a:ext cx="2622181" cy="38626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31621" y="176849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8723670" y="178902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24397" y="181026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01366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/>
              <a:t>IB SF + HIC </a:t>
            </a:r>
            <a:r>
              <a:rPr lang="en-GB" sz="3200" dirty="0" smtClean="0"/>
              <a:t>Gluing </a:t>
            </a:r>
            <a:r>
              <a:rPr lang="en-GB" sz="3200" dirty="0"/>
              <a:t>S</a:t>
            </a:r>
            <a:r>
              <a:rPr lang="en-GB" sz="3200" dirty="0" smtClean="0"/>
              <a:t>teps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266433" y="890891"/>
            <a:ext cx="4082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GB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Rotate 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assembly and cure </a:t>
            </a:r>
            <a:r>
              <a:rPr lang="en-GB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12h </a:t>
            </a:r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 RT. </a:t>
            </a:r>
            <a:endParaRPr lang="en-GB" dirty="0">
              <a:latin typeface="+mj-lt"/>
            </a:endParaRPr>
          </a:p>
        </p:txBody>
      </p:sp>
      <p:pic>
        <p:nvPicPr>
          <p:cNvPr id="1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45893" y="2451348"/>
            <a:ext cx="4914440" cy="2764372"/>
          </a:xfrm>
        </p:spPr>
      </p:pic>
      <p:sp>
        <p:nvSpPr>
          <p:cNvPr id="18" name="Rectangle 17"/>
          <p:cNvSpPr/>
          <p:nvPr/>
        </p:nvSpPr>
        <p:spPr>
          <a:xfrm>
            <a:off x="4777473" y="890891"/>
            <a:ext cx="5312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GB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Brake the vacuum on the HIC jig and remove the SF jig</a:t>
            </a:r>
            <a:endParaRPr lang="en-GB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97" y="1573396"/>
            <a:ext cx="7552033" cy="42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57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/>
              <a:t>IB SF + HIC </a:t>
            </a:r>
            <a:r>
              <a:rPr lang="en-GB" sz="3200" dirty="0" smtClean="0"/>
              <a:t>Gluing </a:t>
            </a:r>
            <a:r>
              <a:rPr lang="en-GB" sz="3200" dirty="0"/>
              <a:t>S</a:t>
            </a:r>
            <a:r>
              <a:rPr lang="en-GB" sz="3200" dirty="0" smtClean="0"/>
              <a:t>teps</a:t>
            </a:r>
            <a:endParaRPr lang="en-GB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35612"/>
            <a:ext cx="5434162" cy="2797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85" y="1342077"/>
            <a:ext cx="5254585" cy="27046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209" y="778605"/>
            <a:ext cx="417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New (improved)  tools under procurement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9141" y="1225762"/>
            <a:ext cx="374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FPC extension support on FPC/HIC  jig</a:t>
            </a:r>
            <a:endParaRPr lang="en-GB" dirty="0"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185918" y="1513519"/>
            <a:ext cx="249048" cy="3117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78754" y="3633708"/>
            <a:ext cx="374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FPC extension support on SF  jig</a:t>
            </a:r>
            <a:endParaRPr lang="en-GB" dirty="0">
              <a:latin typeface="+mj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8065284" y="3269480"/>
            <a:ext cx="1105834" cy="425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35" y="3608333"/>
            <a:ext cx="4970358" cy="255839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64488" y="3906294"/>
            <a:ext cx="374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Gluing of the stave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780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 rot="5400000">
            <a:off x="5681073" y="2431348"/>
            <a:ext cx="588598" cy="1068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8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3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US" sz="3200" dirty="0" smtClean="0"/>
              <a:t>Interconnection Layout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56" r="8784" b="25786"/>
          <a:stretch/>
        </p:blipFill>
        <p:spPr>
          <a:xfrm>
            <a:off x="1587225" y="3670529"/>
            <a:ext cx="5079389" cy="2187071"/>
          </a:xfrm>
          <a:solidFill>
            <a:srgbClr val="FFC000"/>
          </a:solidFill>
        </p:spPr>
      </p:pic>
      <p:sp>
        <p:nvSpPr>
          <p:cNvPr id="20" name="TextBox 19"/>
          <p:cNvSpPr txBox="1"/>
          <p:nvPr/>
        </p:nvSpPr>
        <p:spPr>
          <a:xfrm rot="16200000">
            <a:off x="3230272" y="2326613"/>
            <a:ext cx="526763" cy="365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81" dirty="0"/>
              <a:t>FPC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4114" y="1978218"/>
            <a:ext cx="9925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coverlay</a:t>
            </a:r>
            <a:r>
              <a:rPr lang="en-GB" sz="1000" dirty="0"/>
              <a:t> 20 um</a:t>
            </a:r>
          </a:p>
          <a:p>
            <a:r>
              <a:rPr lang="en-GB" sz="1000" dirty="0"/>
              <a:t>Al             25 </a:t>
            </a:r>
            <a:r>
              <a:rPr lang="en-GB" sz="1000" dirty="0" smtClean="0"/>
              <a:t>um</a:t>
            </a:r>
          </a:p>
          <a:p>
            <a:endParaRPr lang="en-GB" sz="500" dirty="0"/>
          </a:p>
          <a:p>
            <a:r>
              <a:rPr lang="en-GB" sz="1000" dirty="0" err="1"/>
              <a:t>p.i</a:t>
            </a:r>
            <a:r>
              <a:rPr lang="en-GB" sz="1000" dirty="0"/>
              <a:t>.           75 um</a:t>
            </a:r>
          </a:p>
          <a:p>
            <a:endParaRPr lang="en-GB" sz="500" dirty="0" smtClean="0"/>
          </a:p>
          <a:p>
            <a:r>
              <a:rPr lang="en-GB" sz="1000" dirty="0" smtClean="0"/>
              <a:t>Al             </a:t>
            </a:r>
            <a:r>
              <a:rPr lang="en-GB" sz="1000" dirty="0"/>
              <a:t>25 um</a:t>
            </a:r>
          </a:p>
          <a:p>
            <a:r>
              <a:rPr lang="en-GB" sz="1000" dirty="0" err="1"/>
              <a:t>coverlay</a:t>
            </a:r>
            <a:r>
              <a:rPr lang="en-GB" sz="1000" dirty="0"/>
              <a:t> 20 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3278" y="2939013"/>
            <a:ext cx="152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Ablestik</a:t>
            </a:r>
            <a:r>
              <a:rPr lang="en-GB" sz="1200" dirty="0"/>
              <a:t> 45W 90 um</a:t>
            </a:r>
          </a:p>
          <a:p>
            <a:endParaRPr lang="en-GB" sz="1200" dirty="0"/>
          </a:p>
          <a:p>
            <a:r>
              <a:rPr lang="en-GB" sz="1200" dirty="0"/>
              <a:t>ALPIDE            50 um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6693" y="1401900"/>
            <a:ext cx="5208511" cy="365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81" dirty="0">
                <a:solidFill>
                  <a:srgbClr val="FF0000"/>
                </a:solidFill>
              </a:rPr>
              <a:t>Hybrid Integrated Circuit (HIC) schematic cross section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01942" y="1926615"/>
            <a:ext cx="4123034" cy="459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dirty="0"/>
              <a:t>Main constraints for FPC to silicon gluing</a:t>
            </a:r>
            <a:r>
              <a:rPr lang="en-GB" sz="1781" dirty="0" smtClean="0"/>
              <a:t>:</a:t>
            </a:r>
          </a:p>
          <a:p>
            <a:endParaRPr lang="en-GB" sz="1781" dirty="0"/>
          </a:p>
          <a:p>
            <a:pPr marL="339197" indent="-339197">
              <a:spcBef>
                <a:spcPts val="300"/>
              </a:spcBef>
              <a:buFont typeface="+mj-lt"/>
              <a:buAutoNum type="arabicPeriod"/>
            </a:pPr>
            <a:r>
              <a:rPr lang="en-GB" sz="1781" dirty="0"/>
              <a:t>Optimize/minimize amount of glue</a:t>
            </a:r>
          </a:p>
          <a:p>
            <a:pPr marL="339197" indent="-339197">
              <a:spcBef>
                <a:spcPts val="300"/>
              </a:spcBef>
              <a:buFont typeface="+mj-lt"/>
              <a:buAutoNum type="arabicPeriod"/>
            </a:pPr>
            <a:r>
              <a:rPr lang="en-GB" sz="1781" dirty="0"/>
              <a:t>Ensure good adherence under FPC pads, no vibrations during wire bonding</a:t>
            </a:r>
          </a:p>
          <a:p>
            <a:pPr marL="339197" indent="-339197">
              <a:spcBef>
                <a:spcPts val="300"/>
              </a:spcBef>
              <a:buFont typeface="+mj-lt"/>
              <a:buAutoNum type="arabicPeriod"/>
            </a:pPr>
            <a:r>
              <a:rPr lang="en-GB" sz="1781" dirty="0" smtClean="0"/>
              <a:t>Prevent glue contamination </a:t>
            </a:r>
            <a:r>
              <a:rPr lang="en-GB" sz="1781" dirty="0"/>
              <a:t>of </a:t>
            </a:r>
            <a:r>
              <a:rPr lang="en-GB" sz="1781" dirty="0" smtClean="0"/>
              <a:t>pads </a:t>
            </a:r>
            <a:r>
              <a:rPr lang="en-GB" sz="1781" dirty="0"/>
              <a:t>to be bonded</a:t>
            </a:r>
          </a:p>
          <a:p>
            <a:pPr marL="339197" indent="-339197">
              <a:buFont typeface="+mj-lt"/>
              <a:buAutoNum type="arabicPeriod"/>
            </a:pPr>
            <a:endParaRPr lang="en-GB" sz="1781" dirty="0" smtClean="0"/>
          </a:p>
          <a:p>
            <a:endParaRPr lang="en-GB" sz="1781" dirty="0"/>
          </a:p>
          <a:p>
            <a:pPr marL="339197" indent="-339197">
              <a:buFont typeface="+mj-lt"/>
              <a:buAutoNum type="arabicPeriod"/>
            </a:pPr>
            <a:endParaRPr lang="en-GB" sz="1781" dirty="0"/>
          </a:p>
          <a:p>
            <a:endParaRPr lang="en-GB" sz="1781" dirty="0"/>
          </a:p>
          <a:p>
            <a:pPr marL="282664" indent="-282664">
              <a:buFont typeface="Arial" panose="020B0604020202020204" pitchFamily="34" charset="0"/>
              <a:buChar char="•"/>
            </a:pPr>
            <a:r>
              <a:rPr lang="en-GB" sz="1781" dirty="0">
                <a:solidFill>
                  <a:srgbClr val="FF0000"/>
                </a:solidFill>
              </a:rPr>
              <a:t>Optimisation of gluing mask</a:t>
            </a:r>
          </a:p>
          <a:p>
            <a:pPr marL="282664" indent="-282664">
              <a:buFont typeface="Arial" panose="020B0604020202020204" pitchFamily="34" charset="0"/>
              <a:buChar char="•"/>
            </a:pPr>
            <a:r>
              <a:rPr lang="en-GB" sz="1781" dirty="0">
                <a:solidFill>
                  <a:srgbClr val="FF0000"/>
                </a:solidFill>
              </a:rPr>
              <a:t>Characterisation of glue layer</a:t>
            </a:r>
          </a:p>
          <a:p>
            <a:endParaRPr lang="en-GB" sz="1781" dirty="0"/>
          </a:p>
          <a:p>
            <a:endParaRPr lang="en-GB" sz="1781" dirty="0"/>
          </a:p>
        </p:txBody>
      </p:sp>
      <p:sp>
        <p:nvSpPr>
          <p:cNvPr id="25" name="TextBox 24"/>
          <p:cNvSpPr txBox="1"/>
          <p:nvPr/>
        </p:nvSpPr>
        <p:spPr>
          <a:xfrm>
            <a:off x="3248487" y="5964578"/>
            <a:ext cx="2384037" cy="334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83" dirty="0"/>
              <a:t>(power supply connection)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9187666" y="4323898"/>
            <a:ext cx="351585" cy="45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2" tIns="45226" rIns="90452" bIns="452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81"/>
          </a:p>
        </p:txBody>
      </p:sp>
      <p:grpSp>
        <p:nvGrpSpPr>
          <p:cNvPr id="58" name="Group 57"/>
          <p:cNvGrpSpPr/>
          <p:nvPr/>
        </p:nvGrpSpPr>
        <p:grpSpPr>
          <a:xfrm>
            <a:off x="1643666" y="1936336"/>
            <a:ext cx="5009602" cy="1596874"/>
            <a:chOff x="1643666" y="1936336"/>
            <a:chExt cx="5009602" cy="1596874"/>
          </a:xfrm>
        </p:grpSpPr>
        <p:grpSp>
          <p:nvGrpSpPr>
            <p:cNvPr id="3" name="Group 2"/>
            <p:cNvGrpSpPr/>
            <p:nvPr/>
          </p:nvGrpSpPr>
          <p:grpSpPr>
            <a:xfrm>
              <a:off x="1643666" y="1936336"/>
              <a:ext cx="5009602" cy="1596874"/>
              <a:chOff x="2412211" y="4511749"/>
              <a:chExt cx="4321512" cy="127135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415886" y="5585673"/>
                <a:ext cx="4312227" cy="19742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781" dirty="0"/>
                  <a:t>      silicon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415886" y="4799156"/>
                <a:ext cx="1252105" cy="30133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186158" y="4821796"/>
                <a:ext cx="535131" cy="27774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415886" y="5101937"/>
                <a:ext cx="1080133" cy="9468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415886" y="4721046"/>
                <a:ext cx="1252105" cy="1007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364432" y="5100492"/>
                <a:ext cx="356857" cy="794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182784" y="4727277"/>
                <a:ext cx="545329" cy="921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5400000">
                <a:off x="3479762" y="4916233"/>
                <a:ext cx="468612" cy="9215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837141" y="4710484"/>
                <a:ext cx="923007" cy="4178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771589" y="4710484"/>
                <a:ext cx="0" cy="472243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3496019" y="5100491"/>
                <a:ext cx="171971" cy="9666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412211" y="5182727"/>
                <a:ext cx="1384392" cy="10336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85846" y="5098691"/>
                <a:ext cx="180513" cy="8706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6077300" y="4689251"/>
                <a:ext cx="1056" cy="4965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060674" y="4705771"/>
                <a:ext cx="401482" cy="96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6460547" y="4626578"/>
                <a:ext cx="267566" cy="9607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39" name="Flowchart: Punched Tape 38"/>
              <p:cNvSpPr/>
              <p:nvPr/>
            </p:nvSpPr>
            <p:spPr>
              <a:xfrm rot="16200000">
                <a:off x="2824620" y="4935944"/>
                <a:ext cx="320707" cy="1022090"/>
              </a:xfrm>
              <a:prstGeom prst="flowChartPunchedTap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 dirty="0"/>
              </a:p>
            </p:txBody>
          </p:sp>
          <p:sp>
            <p:nvSpPr>
              <p:cNvPr id="40" name="Flowchart: Punched Tape 39"/>
              <p:cNvSpPr/>
              <p:nvPr/>
            </p:nvSpPr>
            <p:spPr>
              <a:xfrm rot="16200000">
                <a:off x="6412129" y="5277411"/>
                <a:ext cx="312364" cy="330824"/>
              </a:xfrm>
              <a:prstGeom prst="flowChartPunchedTap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453622" y="5562818"/>
                <a:ext cx="772241" cy="4452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3384960" y="4511749"/>
                <a:ext cx="1710994" cy="1022538"/>
              </a:xfrm>
              <a:custGeom>
                <a:avLst/>
                <a:gdLst>
                  <a:gd name="connsiteX0" fmla="*/ 0 w 1710994"/>
                  <a:gd name="connsiteY0" fmla="*/ 209624 h 1196952"/>
                  <a:gd name="connsiteX1" fmla="*/ 572201 w 1710994"/>
                  <a:gd name="connsiteY1" fmla="*/ 46939 h 1196952"/>
                  <a:gd name="connsiteX2" fmla="*/ 1239769 w 1710994"/>
                  <a:gd name="connsiteY2" fmla="*/ 950120 h 1196952"/>
                  <a:gd name="connsiteX3" fmla="*/ 1710994 w 1710994"/>
                  <a:gd name="connsiteY3" fmla="*/ 1196952 h 1196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0994" h="1196952">
                    <a:moveTo>
                      <a:pt x="0" y="209624"/>
                    </a:moveTo>
                    <a:cubicBezTo>
                      <a:pt x="182786" y="66573"/>
                      <a:pt x="365573" y="-76477"/>
                      <a:pt x="572201" y="46939"/>
                    </a:cubicBezTo>
                    <a:cubicBezTo>
                      <a:pt x="778829" y="170355"/>
                      <a:pt x="1049970" y="758451"/>
                      <a:pt x="1239769" y="950120"/>
                    </a:cubicBezTo>
                    <a:cubicBezTo>
                      <a:pt x="1429568" y="1141789"/>
                      <a:pt x="1570281" y="1169370"/>
                      <a:pt x="1710994" y="1196952"/>
                    </a:cubicBezTo>
                  </a:path>
                </a:pathLst>
              </a:custGeom>
              <a:noFill/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745847" y="5308236"/>
                <a:ext cx="583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81" dirty="0">
                    <a:solidFill>
                      <a:schemeClr val="bg1"/>
                    </a:solidFill>
                  </a:rPr>
                  <a:t>glue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461637" y="4808470"/>
                <a:ext cx="11814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81" dirty="0">
                    <a:solidFill>
                      <a:schemeClr val="bg1"/>
                    </a:solidFill>
                  </a:rPr>
                  <a:t>Upilex-75S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060674" y="5179970"/>
                <a:ext cx="667439" cy="10939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81"/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1654300" y="2080567"/>
              <a:ext cx="488330" cy="11885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</p:grpSp>
    </p:spTree>
    <p:extLst>
      <p:ext uri="{BB962C8B-B14F-4D97-AF65-F5344CB8AC3E}">
        <p14:creationId xmlns:p14="http://schemas.microsoft.com/office/powerpoint/2010/main" val="8957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/>
              <a:t>IB SF + HIC </a:t>
            </a:r>
            <a:r>
              <a:rPr lang="en-GB" sz="3200" dirty="0" smtClean="0"/>
              <a:t>Gluing </a:t>
            </a:r>
            <a:r>
              <a:rPr lang="en-GB" sz="3200" dirty="0"/>
              <a:t>S</a:t>
            </a:r>
            <a:r>
              <a:rPr lang="en-GB" sz="3200" dirty="0" smtClean="0"/>
              <a:t>teps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9" y="1011942"/>
            <a:ext cx="5194151" cy="26735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261" y="866197"/>
            <a:ext cx="4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New (improved) tools under procurement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8898" y="1279325"/>
            <a:ext cx="173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Stave holder</a:t>
            </a:r>
            <a:endParaRPr lang="en-GB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515358" y="1597660"/>
            <a:ext cx="249048" cy="3117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09" y="909993"/>
            <a:ext cx="4902888" cy="2523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63397" y="860123"/>
            <a:ext cx="3886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+mj-lt"/>
              </a:rPr>
              <a:t>8</a:t>
            </a:r>
            <a:r>
              <a:rPr lang="en-GB" sz="2000" b="1" dirty="0" smtClean="0">
                <a:latin typeface="+mj-lt"/>
              </a:rPr>
              <a:t>. Stave storage and cutting of wings</a:t>
            </a:r>
            <a:endParaRPr lang="en-GB" sz="2000" b="1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9" y="3467522"/>
            <a:ext cx="5258491" cy="27067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6655" y="3503749"/>
            <a:ext cx="220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Stave storage/testing plate</a:t>
            </a:r>
            <a:endParaRPr lang="en-GB" dirty="0"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147645" y="4142872"/>
            <a:ext cx="249048" cy="3117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1"/>
          <a:stretch/>
        </p:blipFill>
        <p:spPr>
          <a:xfrm>
            <a:off x="6741042" y="3503749"/>
            <a:ext cx="4115775" cy="2699819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4886960" y="3972560"/>
            <a:ext cx="2092960" cy="6654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79653" y="5386854"/>
            <a:ext cx="3273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Wings are cut using special pliers</a:t>
            </a:r>
          </a:p>
          <a:p>
            <a:r>
              <a:rPr lang="en-GB" dirty="0" smtClean="0">
                <a:latin typeface="+mj-lt"/>
              </a:rPr>
              <a:t>(procedure under test)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4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dirty="0" smtClean="0"/>
              <a:t>Pre-series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88341030"/>
              </p:ext>
            </p:extLst>
          </p:nvPr>
        </p:nvGraphicFramePr>
        <p:xfrm>
          <a:off x="321440" y="1321570"/>
          <a:ext cx="11447316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361"/>
                <a:gridCol w="1755407"/>
                <a:gridCol w="2900703"/>
                <a:gridCol w="524184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j-lt"/>
                        </a:rPr>
                        <a:t>ID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j-lt"/>
                        </a:rPr>
                        <a:t>HIC</a:t>
                      </a:r>
                      <a:r>
                        <a:rPr lang="en-GB" sz="1800" baseline="0" dirty="0" smtClean="0">
                          <a:latin typeface="+mj-lt"/>
                        </a:rPr>
                        <a:t> used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j-lt"/>
                        </a:rPr>
                        <a:t>Main</a:t>
                      </a:r>
                      <a:r>
                        <a:rPr lang="en-GB" sz="1800" baseline="0" dirty="0" smtClean="0">
                          <a:latin typeface="+mj-lt"/>
                        </a:rPr>
                        <a:t> HIC characteristics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j-lt"/>
                        </a:rPr>
                        <a:t>Status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STAVE-00</a:t>
                      </a:r>
                      <a:endParaRPr lang="en-GB" sz="1800" dirty="0">
                        <a:solidFill>
                          <a:srgbClr val="008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IB-HIC-WB09</a:t>
                      </a:r>
                      <a:endParaRPr lang="en-GB" sz="1800" dirty="0">
                        <a:solidFill>
                          <a:srgbClr val="008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100 um chip, 50 um glue</a:t>
                      </a:r>
                      <a:endParaRPr lang="en-GB" sz="1800" dirty="0">
                        <a:solidFill>
                          <a:srgbClr val="008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Working 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-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tested in NA61 with </a:t>
                      </a:r>
                      <a:r>
                        <a:rPr lang="en-GB" sz="1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Pb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beam)</a:t>
                      </a:r>
                      <a:endParaRPr lang="en-GB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STAVE-01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04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IB-HIC-WB18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50 um chip, 90 um glue</a:t>
                      </a:r>
                      <a:endParaRPr lang="en-GB" sz="1800" dirty="0">
                        <a:solidFill>
                          <a:srgbClr val="008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Working</a:t>
                      </a:r>
                      <a:r>
                        <a:rPr lang="en-GB" sz="1800" baseline="0" dirty="0" smtClean="0">
                          <a:latin typeface="+mj-lt"/>
                        </a:rPr>
                        <a:t> - </a:t>
                      </a:r>
                      <a:r>
                        <a:rPr lang="en-GB" sz="1800" dirty="0" smtClean="0">
                          <a:latin typeface="+mj-lt"/>
                        </a:rPr>
                        <a:t>used for cooling and full electrical</a:t>
                      </a:r>
                      <a:r>
                        <a:rPr lang="en-GB" sz="1800" baseline="0" dirty="0" smtClean="0">
                          <a:latin typeface="+mj-lt"/>
                        </a:rPr>
                        <a:t> characterisation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STAVE-02</a:t>
                      </a:r>
                      <a:endParaRPr lang="en-GB" sz="1800" dirty="0">
                        <a:solidFill>
                          <a:srgbClr val="008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04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IB-HIC-WB21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50 um chip, 90 um glue</a:t>
                      </a:r>
                      <a:endParaRPr lang="en-GB" sz="1800" dirty="0">
                        <a:solidFill>
                          <a:srgbClr val="008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Working</a:t>
                      </a:r>
                      <a:r>
                        <a:rPr lang="en-GB" sz="1800" baseline="0" dirty="0" smtClean="0">
                          <a:latin typeface="+mj-lt"/>
                        </a:rPr>
                        <a:t> - </a:t>
                      </a:r>
                      <a:r>
                        <a:rPr lang="en-GB" sz="1800" dirty="0" smtClean="0">
                          <a:latin typeface="+mj-lt"/>
                        </a:rPr>
                        <a:t>used for ageing test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FF6600"/>
                          </a:solidFill>
                          <a:latin typeface="+mj-lt"/>
                        </a:rPr>
                        <a:t>STAVE-03</a:t>
                      </a:r>
                      <a:endParaRPr lang="en-GB" sz="1800" dirty="0">
                        <a:solidFill>
                          <a:srgbClr val="FF66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04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rgbClr val="FF6600"/>
                          </a:solidFill>
                          <a:latin typeface="+mj-lt"/>
                          <a:ea typeface="+mn-ea"/>
                          <a:cs typeface="+mn-cs"/>
                        </a:rPr>
                        <a:t>IB-HIC-WB24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FF6600"/>
                          </a:solidFill>
                          <a:latin typeface="+mj-lt"/>
                        </a:rPr>
                        <a:t>50 um chip, 90 um glue</a:t>
                      </a:r>
                      <a:endParaRPr lang="en-GB" sz="1800" dirty="0">
                        <a:solidFill>
                          <a:srgbClr val="FF66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FF6600"/>
                          </a:solidFill>
                          <a:latin typeface="+mj-lt"/>
                        </a:rPr>
                        <a:t>Partially working</a:t>
                      </a:r>
                      <a:r>
                        <a:rPr lang="en-GB" sz="1800" baseline="0" dirty="0" smtClean="0">
                          <a:solidFill>
                            <a:srgbClr val="FF6600"/>
                          </a:solidFill>
                          <a:latin typeface="+mj-lt"/>
                        </a:rPr>
                        <a:t> </a:t>
                      </a:r>
                      <a:r>
                        <a:rPr lang="en-GB" sz="1800" baseline="0" dirty="0" smtClean="0">
                          <a:latin typeface="+mj-lt"/>
                        </a:rPr>
                        <a:t>(</a:t>
                      </a:r>
                      <a:r>
                        <a:rPr lang="en-GB" sz="1800" dirty="0" smtClean="0">
                          <a:solidFill>
                            <a:srgbClr val="FF6600"/>
                          </a:solidFill>
                          <a:latin typeface="+mj-lt"/>
                        </a:rPr>
                        <a:t>1 chip physically damaged -</a:t>
                      </a:r>
                      <a:r>
                        <a:rPr lang="en-GB" sz="1800" baseline="0" dirty="0" smtClean="0">
                          <a:solidFill>
                            <a:srgbClr val="FF6600"/>
                          </a:solidFill>
                          <a:latin typeface="+mj-lt"/>
                        </a:rPr>
                        <a:t> </a:t>
                      </a:r>
                      <a:r>
                        <a:rPr lang="en-GB" sz="1800" dirty="0" smtClean="0">
                          <a:solidFill>
                            <a:srgbClr val="FF6600"/>
                          </a:solidFill>
                          <a:latin typeface="+mj-lt"/>
                        </a:rPr>
                        <a:t>handling</a:t>
                      </a:r>
                      <a:r>
                        <a:rPr lang="en-GB" sz="1800" dirty="0" smtClean="0">
                          <a:latin typeface="+mj-lt"/>
                        </a:rPr>
                        <a:t>)</a:t>
                      </a:r>
                      <a:r>
                        <a:rPr lang="en-GB" sz="1800" baseline="0" dirty="0" smtClean="0">
                          <a:latin typeface="+mj-lt"/>
                        </a:rPr>
                        <a:t> -</a:t>
                      </a:r>
                      <a:r>
                        <a:rPr lang="en-GB" sz="1800" dirty="0" smtClean="0">
                          <a:latin typeface="+mj-lt"/>
                        </a:rPr>
                        <a:t> used for mechanical</a:t>
                      </a:r>
                      <a:r>
                        <a:rPr lang="en-GB" sz="1800" baseline="0" dirty="0" smtClean="0">
                          <a:latin typeface="+mj-lt"/>
                        </a:rPr>
                        <a:t> and </a:t>
                      </a:r>
                      <a:r>
                        <a:rPr lang="en-GB" sz="1800" baseline="0" dirty="0" err="1" smtClean="0">
                          <a:latin typeface="+mj-lt"/>
                        </a:rPr>
                        <a:t>thermoelastic</a:t>
                      </a:r>
                      <a:r>
                        <a:rPr lang="en-GB" sz="1800" baseline="0" dirty="0" smtClean="0">
                          <a:latin typeface="+mj-lt"/>
                        </a:rPr>
                        <a:t> tests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STAVE-04</a:t>
                      </a:r>
                      <a:endParaRPr lang="en-GB" sz="1800" dirty="0">
                        <a:solidFill>
                          <a:srgbClr val="008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04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rgbClr val="008000"/>
                          </a:solidFill>
                          <a:latin typeface="+mj-lt"/>
                          <a:ea typeface="+mn-ea"/>
                          <a:cs typeface="+mn-cs"/>
                        </a:rPr>
                        <a:t>IB-HIC-WB25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50 um chip, 90 um glue</a:t>
                      </a:r>
                      <a:endParaRPr lang="en-GB" sz="1800" dirty="0">
                        <a:solidFill>
                          <a:srgbClr val="008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Working</a:t>
                      </a:r>
                      <a:r>
                        <a:rPr lang="en-GB" sz="1800" baseline="0" dirty="0" smtClean="0">
                          <a:solidFill>
                            <a:srgbClr val="008000"/>
                          </a:solidFill>
                          <a:latin typeface="+mj-lt"/>
                        </a:rPr>
                        <a:t> -</a:t>
                      </a:r>
                      <a:r>
                        <a:rPr lang="en-GB" sz="1800" dirty="0" smtClean="0">
                          <a:solidFill>
                            <a:srgbClr val="008000"/>
                          </a:solidFill>
                          <a:latin typeface="+mj-lt"/>
                        </a:rPr>
                        <a:t>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used for metrology program validation</a:t>
                      </a:r>
                      <a:endParaRPr lang="en-GB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00"/>
                          </a:solidFill>
                          <a:latin typeface="+mj-lt"/>
                        </a:rPr>
                        <a:t>STAVE-05</a:t>
                      </a:r>
                      <a:endParaRPr lang="en-GB" sz="1800" dirty="0">
                        <a:solidFill>
                          <a:srgbClr val="0066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04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rgbClr val="006600"/>
                          </a:solidFill>
                          <a:latin typeface="+mj-lt"/>
                          <a:ea typeface="+mn-ea"/>
                          <a:cs typeface="+mn-cs"/>
                        </a:rPr>
                        <a:t>IB-HIC-WB27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00"/>
                          </a:solidFill>
                          <a:latin typeface="+mj-lt"/>
                        </a:rPr>
                        <a:t>100 um PIQ chip, 50 um glue</a:t>
                      </a:r>
                      <a:endParaRPr lang="en-GB" sz="1800" dirty="0">
                        <a:solidFill>
                          <a:srgbClr val="0066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6600"/>
                          </a:solidFill>
                          <a:latin typeface="+mj-lt"/>
                        </a:rPr>
                        <a:t>Working</a:t>
                      </a:r>
                      <a:endParaRPr lang="en-GB" sz="1800" dirty="0">
                        <a:solidFill>
                          <a:srgbClr val="006600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j-lt"/>
                        </a:rPr>
                        <a:t>STAVE-06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04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IB-HIC-WB28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j-lt"/>
                        </a:rPr>
                        <a:t>50 um chip, 90 um glue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+mj-lt"/>
                        </a:rPr>
                        <a:t>In</a:t>
                      </a:r>
                      <a:r>
                        <a:rPr lang="en-GB" sz="1800" baseline="0" dirty="0" smtClean="0">
                          <a:latin typeface="+mj-lt"/>
                        </a:rPr>
                        <a:t> preparation</a:t>
                      </a:r>
                      <a:endParaRPr lang="en-GB" sz="18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6535" y="821154"/>
            <a:ext cx="7370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small pre-series of 6 staves all based on final components was built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62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dirty="0" smtClean="0"/>
              <a:t>Metrology Check for QA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66433" y="911225"/>
            <a:ext cx="10826680" cy="1588136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2E75B6"/>
                </a:solidFill>
              </a:rPr>
              <a:t>All staves will be checked at the CERN metrology</a:t>
            </a:r>
          </a:p>
          <a:p>
            <a:pPr lvl="1">
              <a:spcBef>
                <a:spcPts val="1200"/>
              </a:spcBef>
            </a:pPr>
            <a:r>
              <a:rPr lang="en-GB" sz="2000" dirty="0" smtClean="0">
                <a:solidFill>
                  <a:srgbClr val="2E75B6"/>
                </a:solidFill>
              </a:rPr>
              <a:t>To verify the correct alignment</a:t>
            </a:r>
          </a:p>
          <a:p>
            <a:pPr lvl="1">
              <a:spcBef>
                <a:spcPts val="1200"/>
              </a:spcBef>
            </a:pPr>
            <a:r>
              <a:rPr lang="en-GB" sz="2000" dirty="0" smtClean="0">
                <a:solidFill>
                  <a:srgbClr val="2E75B6"/>
                </a:solidFill>
              </a:rPr>
              <a:t>Map chips position inside the stave </a:t>
            </a:r>
            <a:endParaRPr lang="en-GB" sz="2000" dirty="0">
              <a:solidFill>
                <a:srgbClr val="2E75B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9" y="2377440"/>
            <a:ext cx="5453687" cy="3571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40741" r="26083" b="23111"/>
          <a:stretch/>
        </p:blipFill>
        <p:spPr>
          <a:xfrm>
            <a:off x="6617292" y="2184400"/>
            <a:ext cx="5069841" cy="247904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452880" y="3921760"/>
            <a:ext cx="4577239" cy="203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17264" y="2409139"/>
            <a:ext cx="93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STAVE-4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8067040" y="1778000"/>
            <a:ext cx="10160" cy="347472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804400" y="1778000"/>
            <a:ext cx="10160" cy="347472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072120" y="5140960"/>
            <a:ext cx="173228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700054" y="472221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4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Lab Space at the CERN Department Silicon Facility</a:t>
            </a:r>
            <a:endParaRPr lang="en-GB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98" y="911226"/>
            <a:ext cx="4802222" cy="2701250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879" y="911226"/>
            <a:ext cx="4808049" cy="2704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951866"/>
            <a:ext cx="2823797" cy="369332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2E75B6"/>
                </a:solidFill>
                <a:latin typeface="+mj-lt"/>
              </a:rPr>
              <a:t>HIC and Stave assembly area</a:t>
            </a:r>
            <a:endParaRPr lang="en-GB" b="1" dirty="0">
              <a:solidFill>
                <a:srgbClr val="2E75B6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4547" y="951866"/>
            <a:ext cx="4202931" cy="369332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2E75B6"/>
                </a:solidFill>
                <a:latin typeface="+mj-lt"/>
              </a:rPr>
              <a:t>Components  cleaning and inspection area</a:t>
            </a:r>
            <a:endParaRPr lang="en-GB" b="1" dirty="0">
              <a:solidFill>
                <a:srgbClr val="2E75B6"/>
              </a:solidFill>
              <a:latin typeface="+mj-lt"/>
            </a:endParaRPr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07" y="3776346"/>
            <a:ext cx="4821213" cy="27119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3901203"/>
            <a:ext cx="2881506" cy="369332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2E75B6"/>
                </a:solidFill>
                <a:latin typeface="+mj-lt"/>
              </a:rPr>
              <a:t>Microscope inspection tables</a:t>
            </a:r>
            <a:endParaRPr lang="en-GB" b="1" dirty="0">
              <a:solidFill>
                <a:srgbClr val="2E75B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4547" y="4485981"/>
            <a:ext cx="474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+mj-lt"/>
              </a:rPr>
              <a:t>Preparation of zones for electrical test and storage in progress </a:t>
            </a:r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457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dirty="0" smtClean="0"/>
              <a:t>Production Workflow and Planning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68803359"/>
              </p:ext>
            </p:extLst>
          </p:nvPr>
        </p:nvGraphicFramePr>
        <p:xfrm>
          <a:off x="5369545" y="1616435"/>
          <a:ext cx="54133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147"/>
                <a:gridCol w="578311"/>
                <a:gridCol w="902229"/>
                <a:gridCol w="902229"/>
                <a:gridCol w="902229"/>
                <a:gridCol w="90222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d+a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b+c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d+</a:t>
                      </a:r>
                      <a:r>
                        <a:rPr lang="en-US" baseline="0" dirty="0" smtClean="0"/>
                        <a:t>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b+c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d+a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afternoon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1358" y="1431060"/>
            <a:ext cx="512205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2E75B6"/>
                </a:solidFill>
                <a:latin typeface="+mj-lt"/>
              </a:rPr>
              <a:t>a) HIC assembly: 14h  (chips alignment in machine and gluing preparation: ~ 2 h; curing : 12h;  visual inspection: ~ 1 h) 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2E75B6"/>
                </a:solidFill>
                <a:latin typeface="+mj-lt"/>
              </a:rPr>
              <a:t>b) HIC wire bonding: 2 h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2E75B6"/>
                </a:solidFill>
                <a:latin typeface="+mj-lt"/>
              </a:rPr>
              <a:t>c) HIC electrical tes</a:t>
            </a:r>
            <a:r>
              <a:rPr lang="en-US" sz="2000" dirty="0">
                <a:solidFill>
                  <a:srgbClr val="2E75B6"/>
                </a:solidFill>
                <a:latin typeface="+mj-lt"/>
              </a:rPr>
              <a:t>t</a:t>
            </a:r>
            <a:r>
              <a:rPr lang="en-US" sz="2000" dirty="0" smtClean="0">
                <a:solidFill>
                  <a:srgbClr val="2E75B6"/>
                </a:solidFill>
                <a:latin typeface="+mj-lt"/>
              </a:rPr>
              <a:t>: 2 h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2E75B6"/>
                </a:solidFill>
                <a:latin typeface="+mj-lt"/>
              </a:rPr>
              <a:t>d) STAVE assembly and test : 1 day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3415" y="1237206"/>
            <a:ext cx="33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Tentative production weekly plan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1357" y="4363064"/>
            <a:ext cx="10771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Starting in June 2017, with a </a:t>
            </a:r>
            <a:r>
              <a:rPr lang="en-US" sz="2000" dirty="0" smtClean="0">
                <a:latin typeface="+mj-lt"/>
              </a:rPr>
              <a:t>rate </a:t>
            </a:r>
            <a:r>
              <a:rPr lang="en-US" sz="2000" dirty="0">
                <a:latin typeface="+mj-lt"/>
              </a:rPr>
              <a:t>of 10 HICs and STAVES / month and a yield of 90%, expect to complete the IB-1 by </a:t>
            </a:r>
            <a:r>
              <a:rPr lang="en-US" sz="2000" dirty="0" smtClean="0">
                <a:latin typeface="+mj-lt"/>
              </a:rPr>
              <a:t>January 2018 </a:t>
            </a:r>
            <a:r>
              <a:rPr lang="en-US" sz="2000" dirty="0">
                <a:latin typeface="+mj-lt"/>
              </a:rPr>
              <a:t>and </a:t>
            </a:r>
            <a:r>
              <a:rPr lang="en-US" sz="2000" dirty="0" smtClean="0">
                <a:latin typeface="+mj-lt"/>
              </a:rPr>
              <a:t>IB-2 + spares </a:t>
            </a:r>
            <a:r>
              <a:rPr lang="en-US" sz="2000" dirty="0">
                <a:latin typeface="+mj-lt"/>
              </a:rPr>
              <a:t>by July 2018.</a:t>
            </a:r>
          </a:p>
        </p:txBody>
      </p:sp>
    </p:spTree>
    <p:extLst>
      <p:ext uri="{BB962C8B-B14F-4D97-AF65-F5344CB8AC3E}">
        <p14:creationId xmlns:p14="http://schemas.microsoft.com/office/powerpoint/2010/main" val="213005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6" y="1755846"/>
            <a:ext cx="5507620" cy="32608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810" y="2299236"/>
            <a:ext cx="4812995" cy="27847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Jigs for HIC Assembly </a:t>
            </a:r>
            <a:endParaRPr lang="en-GB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4920" y="702910"/>
            <a:ext cx="8513057" cy="1718393"/>
          </a:xfrm>
        </p:spPr>
      </p:pic>
      <p:sp>
        <p:nvSpPr>
          <p:cNvPr id="9" name="TextBox 8"/>
          <p:cNvSpPr txBox="1"/>
          <p:nvPr/>
        </p:nvSpPr>
        <p:spPr>
          <a:xfrm>
            <a:off x="330175" y="866484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FPC gripper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4860" y="3623534"/>
            <a:ext cx="1216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Recess to accommodate SMD and wire bonds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251789" y="3328463"/>
            <a:ext cx="957988" cy="295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047284" y="2798555"/>
            <a:ext cx="162493" cy="824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43338" y="4100587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Planarity: 15 um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3756538" y="884010"/>
            <a:ext cx="2282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FPC extension support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(temporary)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369105" y="1260266"/>
            <a:ext cx="149617" cy="5246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-33051" y="4907464"/>
            <a:ext cx="12351413" cy="1961553"/>
            <a:chOff x="-48236" y="709945"/>
            <a:chExt cx="12351413" cy="19615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72" b="27128"/>
            <a:stretch/>
          </p:blipFill>
          <p:spPr>
            <a:xfrm>
              <a:off x="-48236" y="715556"/>
              <a:ext cx="6427002" cy="19374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4" t="21037" b="27074"/>
            <a:stretch/>
          </p:blipFill>
          <p:spPr>
            <a:xfrm>
              <a:off x="6264191" y="709945"/>
              <a:ext cx="6038986" cy="196155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622273" y="3958409"/>
            <a:ext cx="1216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Grooves for vacuum clamping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66196" y="3639040"/>
            <a:ext cx="319722" cy="4132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889384" y="3269383"/>
            <a:ext cx="268649" cy="7672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793" y="2710299"/>
            <a:ext cx="5726030" cy="41477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IB STAVE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Jigs for HIC Assembly </a:t>
            </a:r>
            <a:endParaRPr lang="en-GB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433" y="804132"/>
            <a:ext cx="11067131" cy="2415582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953153" y="867161"/>
            <a:ext cx="329341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Chips vacuum chuck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(HIC assembly table)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9364" y="3358536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Planarity: 13 um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37" y="4099625"/>
            <a:ext cx="6747316" cy="2120202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69037" y="4099625"/>
            <a:ext cx="3838457" cy="523220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Wire bonding table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6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Gluing Mask </a:t>
            </a:r>
            <a:r>
              <a:rPr lang="en-GB" sz="3200" dirty="0"/>
              <a:t>O</a:t>
            </a:r>
            <a:r>
              <a:rPr lang="en-GB" sz="3200" dirty="0" smtClean="0"/>
              <a:t>ptimisation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6433" y="1071845"/>
            <a:ext cx="6636282" cy="4340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Initially the procedure to glue FPC and chips was based on adhesive mask </a:t>
            </a:r>
            <a:r>
              <a:rPr lang="en-GB" sz="2000" dirty="0" err="1" smtClean="0"/>
              <a:t>Oracal</a:t>
            </a:r>
            <a:r>
              <a:rPr lang="en-GB" sz="2000" dirty="0" smtClean="0"/>
              <a:t> 638, 90 </a:t>
            </a:r>
            <a:r>
              <a:rPr lang="en-GB" sz="2000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GB" sz="2000" dirty="0" smtClean="0"/>
              <a:t>m </a:t>
            </a:r>
            <a:r>
              <a:rPr lang="en-GB" sz="2000" dirty="0" smtClean="0"/>
              <a:t>thick associated to shimming producing a final glue layer of 50 </a:t>
            </a:r>
            <a:r>
              <a:rPr lang="en-GB" sz="20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GB" sz="2000" dirty="0" smtClean="0"/>
              <a:t>m</a:t>
            </a:r>
            <a:r>
              <a:rPr lang="en-GB" sz="2000" dirty="0" smtClean="0"/>
              <a:t>. This turned out to be incompatible with the sum of the assembly tolerances involved </a:t>
            </a:r>
            <a:r>
              <a:rPr lang="en-GB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2000" dirty="0">
                <a:sym typeface="Wingdings"/>
              </a:rPr>
              <a:t> </a:t>
            </a:r>
            <a:r>
              <a:rPr lang="en-GB" sz="2000" dirty="0" smtClean="0">
                <a:sym typeface="Wingdings"/>
              </a:rPr>
              <a:t>glue layer was increased to </a:t>
            </a:r>
            <a:r>
              <a:rPr lang="en-GB" sz="2000" dirty="0" smtClean="0">
                <a:sym typeface="Wingdings"/>
              </a:rPr>
              <a:t>90 </a:t>
            </a:r>
            <a:r>
              <a:rPr lang="en-GB" sz="20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GB" sz="2000" dirty="0" smtClean="0">
                <a:sym typeface="Wingdings"/>
              </a:rPr>
              <a:t>m</a:t>
            </a:r>
            <a:endParaRPr lang="en-GB" sz="2000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Other critical items optimized since EDR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Glue spots not close enough to </a:t>
            </a:r>
            <a:r>
              <a:rPr lang="en-GB" sz="2000" dirty="0" err="1">
                <a:solidFill>
                  <a:srgbClr val="FF0000"/>
                </a:solidFill>
              </a:rPr>
              <a:t>vias</a:t>
            </a:r>
            <a:r>
              <a:rPr lang="en-GB" sz="2000" dirty="0">
                <a:solidFill>
                  <a:srgbClr val="FF0000"/>
                </a:solidFill>
              </a:rPr>
              <a:t> edges</a:t>
            </a:r>
          </a:p>
          <a:p>
            <a:pPr lvl="1"/>
            <a:r>
              <a:rPr lang="en-GB" sz="2000" dirty="0" smtClean="0">
                <a:solidFill>
                  <a:srgbClr val="FF0000"/>
                </a:solidFill>
              </a:rPr>
              <a:t>Weak adherence </a:t>
            </a:r>
            <a:r>
              <a:rPr lang="en-GB" sz="2004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356348" y="3201874"/>
            <a:ext cx="4354178" cy="777974"/>
          </a:xfrm>
          <a:prstGeom prst="rect">
            <a:avLst/>
          </a:prstGeom>
          <a:pattFill prst="wdDn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9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6840" y="3419197"/>
            <a:ext cx="13846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Chip vacuum chuck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56347" y="1300495"/>
            <a:ext cx="4354178" cy="777974"/>
          </a:xfrm>
          <a:prstGeom prst="rect">
            <a:avLst/>
          </a:prstGeom>
          <a:pattFill prst="wdDn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9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3196" y="1584500"/>
            <a:ext cx="9028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FPC </a:t>
            </a:r>
            <a:r>
              <a:rPr lang="en-GB" sz="1200" dirty="0" smtClean="0"/>
              <a:t>gripper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8548501" y="959980"/>
            <a:ext cx="1896218" cy="365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81" dirty="0"/>
              <a:t>Assembly stack-up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739772"/>
              </p:ext>
            </p:extLst>
          </p:nvPr>
        </p:nvGraphicFramePr>
        <p:xfrm>
          <a:off x="7493234" y="3989690"/>
          <a:ext cx="4052828" cy="2126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973"/>
                <a:gridCol w="1335855"/>
              </a:tblGrid>
              <a:tr h="301506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Component</a:t>
                      </a:r>
                      <a:endParaRPr lang="en-GB" sz="14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Tolerance</a:t>
                      </a:r>
                      <a:endParaRPr lang="en-GB" sz="1400" dirty="0"/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Chip vacuum chuck planarity</a:t>
                      </a:r>
                      <a:endParaRPr lang="en-GB" sz="14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13 um</a:t>
                      </a:r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Chip thickness</a:t>
                      </a:r>
                      <a:endParaRPr lang="en-GB" sz="14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 um</a:t>
                      </a:r>
                      <a:endParaRPr lang="en-GB" sz="1400" dirty="0"/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FPC thickness (5 sigma)</a:t>
                      </a:r>
                      <a:endParaRPr lang="en-GB" sz="14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20 um</a:t>
                      </a:r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FPC vacuum chuck</a:t>
                      </a:r>
                      <a:endParaRPr lang="en-GB" sz="14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15 um</a:t>
                      </a:r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Shimming (5 sigma)</a:t>
                      </a:r>
                      <a:endParaRPr lang="en-GB" sz="14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5 </a:t>
                      </a:r>
                      <a:r>
                        <a:rPr lang="en-GB" sz="14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sz="1400" dirty="0" smtClean="0"/>
                        <a:t>m</a:t>
                      </a:r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TOTAL (linear)</a:t>
                      </a:r>
                      <a:endParaRPr lang="en-GB" sz="14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 58 um</a:t>
                      </a:r>
                    </a:p>
                  </a:txBody>
                  <a:tcPr marL="90452" marR="90452" marT="45226" marB="45226"/>
                </a:tc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574" y="4149970"/>
            <a:ext cx="2492348" cy="1339704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5692793" y="2419666"/>
            <a:ext cx="1696891" cy="1839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186224" y="896495"/>
            <a:ext cx="4640685" cy="53535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2" tIns="45226" rIns="90452" bIns="452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81"/>
          </a:p>
        </p:txBody>
      </p:sp>
      <p:sp>
        <p:nvSpPr>
          <p:cNvPr id="40" name="TextBox 39"/>
          <p:cNvSpPr txBox="1"/>
          <p:nvPr/>
        </p:nvSpPr>
        <p:spPr>
          <a:xfrm>
            <a:off x="3634028" y="5590364"/>
            <a:ext cx="2751260" cy="45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87" dirty="0"/>
              <a:t>Glass plate glued on chip using mask with 50 um shimming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79" y="4149970"/>
            <a:ext cx="2409903" cy="218677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356347" y="2071796"/>
            <a:ext cx="4366211" cy="1171170"/>
            <a:chOff x="2412211" y="4626578"/>
            <a:chExt cx="4327829" cy="1156523"/>
          </a:xfrm>
        </p:grpSpPr>
        <p:sp>
          <p:nvSpPr>
            <p:cNvPr id="41" name="Rectangle 40"/>
            <p:cNvSpPr/>
            <p:nvPr/>
          </p:nvSpPr>
          <p:spPr>
            <a:xfrm>
              <a:off x="2427813" y="5585674"/>
              <a:ext cx="4312227" cy="19742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781" dirty="0"/>
                <a:t>      silicon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415886" y="4799156"/>
              <a:ext cx="1252105" cy="3013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86158" y="4821796"/>
              <a:ext cx="535131" cy="2777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15886" y="5101937"/>
              <a:ext cx="1080133" cy="946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5886" y="4721046"/>
              <a:ext cx="1252105" cy="100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364432" y="5100492"/>
              <a:ext cx="356857" cy="794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182784" y="4727277"/>
              <a:ext cx="545329" cy="921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49" name="Rectangle 48"/>
            <p:cNvSpPr/>
            <p:nvPr/>
          </p:nvSpPr>
          <p:spPr>
            <a:xfrm rot="5400000">
              <a:off x="3479762" y="4916234"/>
              <a:ext cx="468612" cy="921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837141" y="4710484"/>
              <a:ext cx="923007" cy="4178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771589" y="4710484"/>
              <a:ext cx="0" cy="47224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3496019" y="5100491"/>
              <a:ext cx="171971" cy="966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412211" y="5182727"/>
              <a:ext cx="1384392" cy="10336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185846" y="5098691"/>
              <a:ext cx="180513" cy="8706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077300" y="4689251"/>
              <a:ext cx="1056" cy="4965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060674" y="4705771"/>
              <a:ext cx="401482" cy="96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6460547" y="4626578"/>
              <a:ext cx="267566" cy="960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58" name="Flowchart: Punched Tape 57"/>
            <p:cNvSpPr/>
            <p:nvPr/>
          </p:nvSpPr>
          <p:spPr>
            <a:xfrm rot="16200000">
              <a:off x="2824620" y="4935944"/>
              <a:ext cx="320707" cy="1022090"/>
            </a:xfrm>
            <a:prstGeom prst="flowChartPunchedTap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 dirty="0"/>
            </a:p>
          </p:txBody>
        </p:sp>
        <p:sp>
          <p:nvSpPr>
            <p:cNvPr id="59" name="Flowchart: Punched Tape 58"/>
            <p:cNvSpPr/>
            <p:nvPr/>
          </p:nvSpPr>
          <p:spPr>
            <a:xfrm rot="16200000">
              <a:off x="6412129" y="5277411"/>
              <a:ext cx="312364" cy="330824"/>
            </a:xfrm>
            <a:prstGeom prst="flowChartPunchedTap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453622" y="5562818"/>
              <a:ext cx="772241" cy="4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721995" y="5260710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81" dirty="0">
                  <a:solidFill>
                    <a:schemeClr val="bg1"/>
                  </a:solidFill>
                </a:rPr>
                <a:t>glue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37706" y="4808470"/>
              <a:ext cx="524659" cy="361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81" dirty="0" smtClean="0"/>
                <a:t>FPC</a:t>
              </a:r>
              <a:endParaRPr lang="en-US" sz="1781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060674" y="5179970"/>
              <a:ext cx="667439" cy="10939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7362686" y="2066925"/>
            <a:ext cx="422360" cy="9636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81"/>
          </a:p>
        </p:txBody>
      </p:sp>
      <p:sp>
        <p:nvSpPr>
          <p:cNvPr id="66" name="Rectangle 65"/>
          <p:cNvSpPr/>
          <p:nvPr/>
        </p:nvSpPr>
        <p:spPr>
          <a:xfrm rot="5400000">
            <a:off x="10888389" y="2349724"/>
            <a:ext cx="474547" cy="92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81"/>
          </a:p>
        </p:txBody>
      </p:sp>
    </p:spTree>
    <p:extLst>
      <p:ext uri="{BB962C8B-B14F-4D97-AF65-F5344CB8AC3E}">
        <p14:creationId xmlns:p14="http://schemas.microsoft.com/office/powerpoint/2010/main" val="43255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7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/>
              <a:t>Gluing mask optimisation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6699" y="1135436"/>
            <a:ext cx="11128131" cy="4340155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2E75B6"/>
                </a:solidFill>
              </a:rPr>
              <a:t>Upgraded gluing procedure </a:t>
            </a:r>
          </a:p>
          <a:p>
            <a:pPr lvl="1">
              <a:spcBef>
                <a:spcPts val="1200"/>
              </a:spcBef>
            </a:pPr>
            <a:r>
              <a:rPr lang="en-GB" sz="2000" dirty="0"/>
              <a:t>Optimised holes amount and geometry </a:t>
            </a:r>
            <a:r>
              <a:rPr lang="en-GB" sz="2000" dirty="0" smtClean="0"/>
              <a:t>(remove holes where not necessary, use everywhere Ø 0.7 mm)</a:t>
            </a:r>
            <a:endParaRPr lang="en-GB" sz="2000" dirty="0"/>
          </a:p>
          <a:p>
            <a:pPr lvl="1">
              <a:spcBef>
                <a:spcPts val="1200"/>
              </a:spcBef>
            </a:pPr>
            <a:r>
              <a:rPr lang="en-GB" sz="2000" dirty="0" smtClean="0"/>
              <a:t>SDAG adhesive film RS-150-137 (150 um thick) with </a:t>
            </a:r>
            <a:r>
              <a:rPr lang="en-GB" sz="2000" dirty="0"/>
              <a:t>90 </a:t>
            </a:r>
            <a:r>
              <a:rPr lang="en-GB" sz="2000" dirty="0" smtClean="0"/>
              <a:t>um shimming (</a:t>
            </a:r>
            <a:r>
              <a:rPr lang="en-GB" sz="2000" dirty="0" err="1" smtClean="0"/>
              <a:t>Oracal</a:t>
            </a:r>
            <a:r>
              <a:rPr lang="en-GB" sz="2000" dirty="0" smtClean="0"/>
              <a:t> 638 tape)</a:t>
            </a:r>
          </a:p>
          <a:p>
            <a:pPr lvl="1">
              <a:spcBef>
                <a:spcPts val="1200"/>
              </a:spcBef>
            </a:pPr>
            <a:r>
              <a:rPr lang="en-GB" sz="2000" dirty="0" smtClean="0"/>
              <a:t>Hand mixing of 3g of glue for 30”, instead of plastic mixer nozzle</a:t>
            </a:r>
            <a:endParaRPr lang="en-GB" sz="2000" dirty="0"/>
          </a:p>
          <a:p>
            <a:pPr lvl="1"/>
            <a:endParaRPr lang="en-GB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462" y="3436901"/>
            <a:ext cx="4864635" cy="2736357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488" t="25020" r="26724" b="27601"/>
          <a:stretch/>
        </p:blipFill>
        <p:spPr>
          <a:xfrm>
            <a:off x="829141" y="3436901"/>
            <a:ext cx="4783248" cy="2727796"/>
          </a:xfrm>
          <a:prstGeom prst="rect">
            <a:avLst/>
          </a:prstGeom>
          <a:ln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25513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8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Glue Characterisation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7174" y="750839"/>
            <a:ext cx="4234706" cy="893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2E75B6"/>
                </a:solidFill>
              </a:rPr>
              <a:t>Chemical analysis for ionic impurities </a:t>
            </a:r>
            <a:r>
              <a:rPr lang="en-GB" sz="1800" dirty="0"/>
              <a:t>(MIL STD 883H): dangerous ions concentration is below threshold 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6" y="1728669"/>
            <a:ext cx="5070755" cy="40143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5906" y="5545795"/>
            <a:ext cx="2097241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83" dirty="0" smtClean="0"/>
              <a:t> </a:t>
            </a:r>
            <a:r>
              <a:rPr lang="en-GB" sz="1583" dirty="0"/>
              <a:t>Veritas </a:t>
            </a:r>
            <a:r>
              <a:rPr lang="en-GB" sz="1583" dirty="0" smtClean="0"/>
              <a:t>laboratories (F)</a:t>
            </a:r>
            <a:endParaRPr lang="en-GB" sz="1583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75288" y="770524"/>
            <a:ext cx="2867016" cy="1254989"/>
          </a:xfrm>
          <a:prstGeom prst="rect">
            <a:avLst/>
          </a:prstGeom>
        </p:spPr>
        <p:txBody>
          <a:bodyPr vert="horz" lIns="90452" tIns="45226" rIns="90452" bIns="4522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2E75B6"/>
                </a:solidFill>
                <a:latin typeface="+mj-lt"/>
              </a:rPr>
              <a:t>Pull </a:t>
            </a:r>
            <a:r>
              <a:rPr lang="en-GB" sz="2000" b="1" dirty="0" smtClean="0">
                <a:solidFill>
                  <a:srgbClr val="2E75B6"/>
                </a:solidFill>
                <a:latin typeface="+mj-lt"/>
              </a:rPr>
              <a:t>tests</a:t>
            </a:r>
            <a:endParaRPr lang="en-GB" sz="2000" b="1" dirty="0">
              <a:solidFill>
                <a:srgbClr val="2E75B6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1800" dirty="0" smtClean="0">
                <a:latin typeface="+mj-lt"/>
              </a:rPr>
              <a:t>Single chips glued to 3 FPC samples using same HIC procedure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9360" y="2522308"/>
            <a:ext cx="979562" cy="933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041" y="885374"/>
            <a:ext cx="2215792" cy="3939185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520" y="1988691"/>
            <a:ext cx="3020240" cy="2838484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428560" y="5032794"/>
            <a:ext cx="45576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latin typeface="+mj-lt"/>
              </a:rPr>
              <a:t>In all cases the glue stays on the FPC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latin typeface="+mj-lt"/>
              </a:rPr>
              <a:t>Max </a:t>
            </a:r>
            <a:r>
              <a:rPr lang="en-GB" dirty="0" smtClean="0">
                <a:latin typeface="+mj-lt"/>
              </a:rPr>
              <a:t>load for standard 50 um chip : 3.9 kg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latin typeface="+mj-lt"/>
              </a:rPr>
              <a:t>Max load for PIQ coated 100 um chip: 6.9 kg </a:t>
            </a:r>
            <a:endParaRPr lang="en-GB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72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IB STAVE construction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9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274467"/>
            <a:ext cx="10401955" cy="303251"/>
          </a:xfrm>
        </p:spPr>
        <p:txBody>
          <a:bodyPr/>
          <a:lstStyle/>
          <a:p>
            <a:r>
              <a:rPr lang="en-GB" sz="3200" dirty="0" smtClean="0"/>
              <a:t>HIC Assembly </a:t>
            </a:r>
            <a:r>
              <a:rPr lang="en-GB" sz="3200" dirty="0"/>
              <a:t>P</a:t>
            </a:r>
            <a:r>
              <a:rPr lang="en-GB" sz="3200" dirty="0" smtClean="0"/>
              <a:t>rocedure </a:t>
            </a:r>
            <a:r>
              <a:rPr lang="en-GB" sz="3200" dirty="0"/>
              <a:t>O</a:t>
            </a:r>
            <a:r>
              <a:rPr lang="en-GB" sz="3200" dirty="0" smtClean="0"/>
              <a:t>verview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1441" y="916465"/>
            <a:ext cx="10067910" cy="5379045"/>
          </a:xfrm>
        </p:spPr>
        <p:txBody>
          <a:bodyPr>
            <a:noAutofit/>
          </a:bodyPr>
          <a:lstStyle/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2E75B6"/>
                </a:solidFill>
              </a:rPr>
              <a:t>Chip automated inspection in ALICIA </a:t>
            </a: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2E75B6"/>
                </a:solidFill>
              </a:rPr>
              <a:t>Chip alignment on ALICIA assembly table </a:t>
            </a: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2E75B6"/>
                </a:solidFill>
              </a:rPr>
              <a:t>FPC clamping by vacuum on dedicated jig, alignment using dowel pins</a:t>
            </a: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2E75B6"/>
                </a:solidFill>
              </a:rPr>
              <a:t>Adhesive mask application on FPC and glue distribution</a:t>
            </a: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2E75B6"/>
                </a:solidFill>
              </a:rPr>
              <a:t>Mask removal, check of glue spots, application of shims (adhesive tape) on FPC wings</a:t>
            </a: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2E75B6"/>
                </a:solidFill>
              </a:rPr>
              <a:t>Flip FPC and overlap on chips using ruby balls for alignment</a:t>
            </a: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2E75B6"/>
                </a:solidFill>
              </a:rPr>
              <a:t>C</a:t>
            </a:r>
            <a:r>
              <a:rPr lang="en-GB" sz="2000" dirty="0" smtClean="0">
                <a:solidFill>
                  <a:srgbClr val="2E75B6"/>
                </a:solidFill>
              </a:rPr>
              <a:t>uring on assembly table at room T for 12 h</a:t>
            </a: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2E75B6"/>
                </a:solidFill>
              </a:rPr>
              <a:t>Transfer on wire bonding </a:t>
            </a:r>
            <a:r>
              <a:rPr lang="en-GB" sz="2000" dirty="0" smtClean="0">
                <a:solidFill>
                  <a:srgbClr val="2E75B6"/>
                </a:solidFill>
              </a:rPr>
              <a:t>jig</a:t>
            </a:r>
            <a:endParaRPr lang="en-GB" sz="2000" dirty="0">
              <a:solidFill>
                <a:srgbClr val="2E75B6"/>
              </a:solidFill>
            </a:endParaRP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2E75B6"/>
                </a:solidFill>
              </a:rPr>
              <a:t>Visual inspection</a:t>
            </a: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2E75B6"/>
                </a:solidFill>
              </a:rPr>
              <a:t>Chips interconnection by wire-bonding</a:t>
            </a:r>
          </a:p>
          <a:p>
            <a:pPr marL="508795" indent="-508795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2E75B6"/>
                </a:solidFill>
              </a:rPr>
              <a:t>Transfer on HIC storage plate and electrical test</a:t>
            </a:r>
          </a:p>
          <a:p>
            <a:pPr>
              <a:lnSpc>
                <a:spcPct val="100000"/>
              </a:lnSpc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205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8601</TotalTime>
  <Words>2230</Words>
  <Application>Microsoft Office PowerPoint</Application>
  <PresentationFormat>Custom</PresentationFormat>
  <Paragraphs>485</Paragraphs>
  <Slides>34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IB Stave construction and prototypes</vt:lpstr>
      <vt:lpstr>Introduction</vt:lpstr>
      <vt:lpstr>Interconnection Layout</vt:lpstr>
      <vt:lpstr>Jigs for HIC Assembly </vt:lpstr>
      <vt:lpstr>Jigs for HIC Assembly </vt:lpstr>
      <vt:lpstr>Gluing Mask Optimisation</vt:lpstr>
      <vt:lpstr>Gluing mask optimisation</vt:lpstr>
      <vt:lpstr>Glue Characterisation</vt:lpstr>
      <vt:lpstr>HIC Assembly Procedure Overview</vt:lpstr>
      <vt:lpstr>1. Chips Inspection </vt:lpstr>
      <vt:lpstr>2. Chip Alignment on Assembly table Vacuum Chuck</vt:lpstr>
      <vt:lpstr>3. FPC Mounting on Gripper</vt:lpstr>
      <vt:lpstr>4. Adhesive Mask Application on FPC and Glue Distribution</vt:lpstr>
      <vt:lpstr>5. Mask Removal and Application of Shims (90 um tape)</vt:lpstr>
      <vt:lpstr>6. Flip FPC and Overlap on Aligned Chips Using Ruby Balls</vt:lpstr>
      <vt:lpstr>Last Steps</vt:lpstr>
      <vt:lpstr>11. Transfer on HIC Storage Plate and Electrical Test</vt:lpstr>
      <vt:lpstr>PowerPoint Presentation</vt:lpstr>
      <vt:lpstr>Summary of IB HIC Pre-Series</vt:lpstr>
      <vt:lpstr>Wire Bonding Characterisation (@ CERN Bond-Lab)</vt:lpstr>
      <vt:lpstr>IB STAVE Assembly Procedure</vt:lpstr>
      <vt:lpstr>IB Stave Layout</vt:lpstr>
      <vt:lpstr>Assembly Components and Jigs</vt:lpstr>
      <vt:lpstr>Tooling and Mechanical Tolerances</vt:lpstr>
      <vt:lpstr>IB SF + HIC Gluing Steps</vt:lpstr>
      <vt:lpstr>IB SF + HIC Gluing Steps</vt:lpstr>
      <vt:lpstr>IB SF + HIC Gluing Steps</vt:lpstr>
      <vt:lpstr>IB SF + HIC Gluing Steps</vt:lpstr>
      <vt:lpstr>IB SF + HIC Gluing Steps</vt:lpstr>
      <vt:lpstr>IB SF + HIC Gluing Steps</vt:lpstr>
      <vt:lpstr>Pre-series</vt:lpstr>
      <vt:lpstr>Metrology Check for QA</vt:lpstr>
      <vt:lpstr>Lab Space at the CERN Department Silicon Facility</vt:lpstr>
      <vt:lpstr>Production Workflow and Planning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 stave overview</dc:title>
  <dc:creator>Antonello Di Mauro</dc:creator>
  <cp:lastModifiedBy>Antonello Di Mauro</cp:lastModifiedBy>
  <cp:revision>200</cp:revision>
  <cp:lastPrinted>2017-04-18T06:45:50Z</cp:lastPrinted>
  <dcterms:created xsi:type="dcterms:W3CDTF">2016-04-12T08:57:39Z</dcterms:created>
  <dcterms:modified xsi:type="dcterms:W3CDTF">2017-04-26T17:46:39Z</dcterms:modified>
</cp:coreProperties>
</file>