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1"/>
  </p:notesMasterIdLst>
  <p:sldIdLst>
    <p:sldId id="312" r:id="rId2"/>
    <p:sldId id="259" r:id="rId3"/>
    <p:sldId id="285" r:id="rId4"/>
    <p:sldId id="313" r:id="rId5"/>
    <p:sldId id="314" r:id="rId6"/>
    <p:sldId id="286" r:id="rId7"/>
    <p:sldId id="287" r:id="rId8"/>
    <p:sldId id="288" r:id="rId9"/>
    <p:sldId id="260" r:id="rId10"/>
    <p:sldId id="263" r:id="rId11"/>
    <p:sldId id="264" r:id="rId12"/>
    <p:sldId id="265" r:id="rId13"/>
    <p:sldId id="266" r:id="rId14"/>
    <p:sldId id="267" r:id="rId15"/>
    <p:sldId id="281" r:id="rId16"/>
    <p:sldId id="269" r:id="rId17"/>
    <p:sldId id="292" r:id="rId18"/>
    <p:sldId id="289" r:id="rId19"/>
    <p:sldId id="290" r:id="rId20"/>
    <p:sldId id="293" r:id="rId21"/>
    <p:sldId id="294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5" r:id="rId39"/>
    <p:sldId id="316" r:id="rId40"/>
  </p:sldIdLst>
  <p:sldSz cx="12060238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6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39CB0-5E4F-4555-AB4A-B155F5E46630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8610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C553E-A753-40EB-84CA-E59093227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09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3488"/>
            <a:ext cx="5861050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C553E-A753-40EB-84CA-E590932274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3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3488"/>
            <a:ext cx="5861050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16462-FBBF-4982-8DF5-3DD6BE1CB01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12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8313" y="1233488"/>
            <a:ext cx="5861050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16462-FBBF-4982-8DF5-3DD6BE1CB01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0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613" y="1378519"/>
            <a:ext cx="10251202" cy="1470025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9036" y="3886200"/>
            <a:ext cx="8442167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ALICE ITS Upgrade </a:t>
            </a:r>
          </a:p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Stave Production Readiness Review</a:t>
            </a:r>
          </a:p>
          <a:p>
            <a:pPr>
              <a:spcBef>
                <a:spcPts val="1512"/>
              </a:spcBef>
            </a:pPr>
            <a:r>
              <a:rPr lang="en-US" sz="2000" i="1" dirty="0" smtClean="0">
                <a:solidFill>
                  <a:schemeClr val="accent1"/>
                </a:solidFill>
              </a:rPr>
              <a:t>CERN, 27 April 2017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943" y="817222"/>
            <a:ext cx="719328" cy="97231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3924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350616" y="2929404"/>
            <a:ext cx="2973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Antonello</a:t>
            </a:r>
            <a:r>
              <a:rPr lang="en-US" sz="20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Mauro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CERN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9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70535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 smtClean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313927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01218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10" name="Picture 9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33" y="362059"/>
            <a:ext cx="10401955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0" y="1266824"/>
            <a:ext cx="10826680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4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530" y="1122363"/>
            <a:ext cx="9045179" cy="2387600"/>
          </a:xfrm>
        </p:spPr>
        <p:txBody>
          <a:bodyPr anchor="b"/>
          <a:lstStyle>
            <a:lvl1pPr algn="ctr">
              <a:defRPr sz="593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530" y="3602038"/>
            <a:ext cx="9045179" cy="1655762"/>
          </a:xfrm>
        </p:spPr>
        <p:txBody>
          <a:bodyPr/>
          <a:lstStyle>
            <a:lvl1pPr marL="0" indent="0" algn="ctr">
              <a:buNone/>
              <a:defRPr sz="2374"/>
            </a:lvl1pPr>
            <a:lvl2pPr marL="452262" indent="0" algn="ctr">
              <a:buNone/>
              <a:defRPr sz="1978"/>
            </a:lvl2pPr>
            <a:lvl3pPr marL="904524" indent="0" algn="ctr">
              <a:buNone/>
              <a:defRPr sz="1781"/>
            </a:lvl3pPr>
            <a:lvl4pPr marL="1356787" indent="0" algn="ctr">
              <a:buNone/>
              <a:defRPr sz="1583"/>
            </a:lvl4pPr>
            <a:lvl5pPr marL="1809049" indent="0" algn="ctr">
              <a:buNone/>
              <a:defRPr sz="1583"/>
            </a:lvl5pPr>
            <a:lvl6pPr marL="2261311" indent="0" algn="ctr">
              <a:buNone/>
              <a:defRPr sz="1583"/>
            </a:lvl6pPr>
            <a:lvl7pPr marL="2713573" indent="0" algn="ctr">
              <a:buNone/>
              <a:defRPr sz="1583"/>
            </a:lvl7pPr>
            <a:lvl8pPr marL="3165836" indent="0" algn="ctr">
              <a:buNone/>
              <a:defRPr sz="1583"/>
            </a:lvl8pPr>
            <a:lvl9pPr marL="3618098" indent="0" algn="ctr">
              <a:buNone/>
              <a:defRPr sz="158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2790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429" y="150049"/>
            <a:ext cx="948740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429" y="150049"/>
            <a:ext cx="948740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7" y="107959"/>
            <a:ext cx="514977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6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1" dirty="0" smtClean="0"/>
              <a:t>ALICE ITS Upgrade</a:t>
            </a:r>
            <a:endParaRPr lang="en-US" sz="791" dirty="0"/>
          </a:p>
        </p:txBody>
      </p:sp>
    </p:spTree>
    <p:extLst>
      <p:ext uri="{BB962C8B-B14F-4D97-AF65-F5344CB8AC3E}">
        <p14:creationId xmlns:p14="http://schemas.microsoft.com/office/powerpoint/2010/main" val="106718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142" y="365126"/>
            <a:ext cx="104019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142" y="1825625"/>
            <a:ext cx="104019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141" y="6356351"/>
            <a:ext cx="271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4954" y="6356351"/>
            <a:ext cx="4070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7543" y="6356351"/>
            <a:ext cx="271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360E-EF99-4FB7-B47D-D55CAF133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6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691" r:id="rId4"/>
    <p:sldLayoutId id="2147483692" r:id="rId5"/>
    <p:sldLayoutId id="2147483697" r:id="rId6"/>
    <p:sldLayoutId id="2147483703" r:id="rId7"/>
  </p:sldLayoutIdLst>
  <p:hf hdr="0"/>
  <p:txStyles>
    <p:titleStyle>
      <a:lvl1pPr algn="l" defTabSz="904524" rtl="0" eaLnBrk="1" latinLnBrk="0" hangingPunct="1">
        <a:lnSpc>
          <a:spcPct val="90000"/>
        </a:lnSpc>
        <a:spcBef>
          <a:spcPct val="0"/>
        </a:spcBef>
        <a:buNone/>
        <a:defRPr sz="43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131" indent="-226131" algn="l" defTabSz="904524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2770" kern="1200">
          <a:solidFill>
            <a:schemeClr val="tx1"/>
          </a:solidFill>
          <a:latin typeface="+mn-lt"/>
          <a:ea typeface="+mn-ea"/>
          <a:cs typeface="+mn-cs"/>
        </a:defRPr>
      </a:lvl1pPr>
      <a:lvl2pPr marL="678393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4" kern="1200">
          <a:solidFill>
            <a:schemeClr val="tx1"/>
          </a:solidFill>
          <a:latin typeface="+mn-lt"/>
          <a:ea typeface="+mn-ea"/>
          <a:cs typeface="+mn-cs"/>
        </a:defRPr>
      </a:lvl2pPr>
      <a:lvl3pPr marL="1130656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3pPr>
      <a:lvl4pPr marL="1582918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35180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487442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939705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391967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844229" indent="-226131" algn="l" defTabSz="90452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2262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04524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56787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09049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61311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13573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65836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18098" algn="l" defTabSz="904524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7.wdp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46.png"/><Relationship Id="rId5" Type="http://schemas.openxmlformats.org/officeDocument/2006/relationships/image" Target="../media/image78.jpeg"/><Relationship Id="rId10" Type="http://schemas.microsoft.com/office/2007/relationships/hdphoto" Target="../media/hdphoto5.wdp"/><Relationship Id="rId4" Type="http://schemas.openxmlformats.org/officeDocument/2006/relationships/image" Target="../media/image77.jpe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openxmlformats.org/officeDocument/2006/relationships/image" Target="../media/image47.png"/><Relationship Id="rId5" Type="http://schemas.openxmlformats.org/officeDocument/2006/relationships/image" Target="../media/image85.png"/><Relationship Id="rId10" Type="http://schemas.openxmlformats.org/officeDocument/2006/relationships/image" Target="../media/image88.jpeg"/><Relationship Id="rId4" Type="http://schemas.openxmlformats.org/officeDocument/2006/relationships/image" Target="../media/image84.png"/><Relationship Id="rId9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IB stave construction and prototypes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1134"/>
              </a:spcBef>
            </a:pPr>
            <a:r>
              <a:rPr lang="en-US" sz="3165" dirty="0"/>
              <a:t>ALICE ITS Upgrade </a:t>
            </a:r>
          </a:p>
          <a:p>
            <a:pPr>
              <a:spcBef>
                <a:spcPts val="1134"/>
              </a:spcBef>
            </a:pPr>
            <a:r>
              <a:rPr lang="en-US" sz="3165" dirty="0"/>
              <a:t>Stave Production Readiness Review</a:t>
            </a:r>
          </a:p>
          <a:p>
            <a:pPr>
              <a:spcBef>
                <a:spcPts val="1134"/>
              </a:spcBef>
            </a:pPr>
            <a:r>
              <a:rPr lang="en-US" sz="1978" i="1" dirty="0"/>
              <a:t>CERN, 27 April 2017</a:t>
            </a:r>
            <a:endParaRPr lang="en-US" sz="1978" i="1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1</a:t>
            </a:r>
            <a:r>
              <a:rPr lang="en-US" sz="3200" dirty="0" smtClean="0"/>
              <a:t>. </a:t>
            </a:r>
            <a:r>
              <a:rPr lang="en-US" sz="3200" dirty="0"/>
              <a:t>C</a:t>
            </a:r>
            <a:r>
              <a:rPr lang="en-US" sz="3200" dirty="0" smtClean="0"/>
              <a:t>hips inspection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433" y="834745"/>
            <a:ext cx="10826680" cy="4340155"/>
          </a:xfrm>
        </p:spPr>
        <p:txBody>
          <a:bodyPr>
            <a:normAutofit/>
          </a:bodyPr>
          <a:lstStyle/>
          <a:p>
            <a:r>
              <a:rPr lang="en-US" sz="2374" dirty="0"/>
              <a:t>Chips are identified by the serial no. of the storage tray and by the position inside it. </a:t>
            </a:r>
            <a:r>
              <a:rPr lang="en-US" sz="2374" dirty="0"/>
              <a:t>Each position in a tray is uniquely associated to a position in the original </a:t>
            </a:r>
            <a:r>
              <a:rPr lang="en-US" sz="2374" dirty="0" smtClean="0"/>
              <a:t>wafer</a:t>
            </a:r>
            <a:endParaRPr lang="en-US" sz="2374" dirty="0"/>
          </a:p>
          <a:p>
            <a:r>
              <a:rPr lang="en-US" sz="2374" dirty="0"/>
              <a:t>Prior to assembly, chips are inspected to verify dimensions (the size shall not differ from nominal one by more than </a:t>
            </a:r>
            <a:r>
              <a:rPr lang="en-US" sz="2374" dirty="0"/>
              <a:t>5</a:t>
            </a:r>
            <a:r>
              <a:rPr lang="en-US" sz="2374" dirty="0"/>
              <a:t> </a:t>
            </a:r>
            <a:r>
              <a:rPr lang="en-US" sz="2374" dirty="0">
                <a:latin typeface="Symbol" panose="05050102010706020507" pitchFamily="18" charset="2"/>
              </a:rPr>
              <a:t>m</a:t>
            </a:r>
            <a:r>
              <a:rPr lang="en-US" sz="2374" dirty="0"/>
              <a:t>m), edge integrity (no cracks shall be present at a distance shorter than 10 </a:t>
            </a:r>
            <a:r>
              <a:rPr lang="en-US" sz="2374" dirty="0">
                <a:latin typeface="Symbol" panose="05050102010706020507" pitchFamily="18" charset="2"/>
              </a:rPr>
              <a:t>m</a:t>
            </a:r>
            <a:r>
              <a:rPr lang="en-US" sz="2374" dirty="0"/>
              <a:t>m from the seal ring) and pad cleanliness (the total area occupied by one or more particles shall not exceed 10% of the pad surface).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07" y="2947788"/>
            <a:ext cx="3408564" cy="3408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119" y="2935282"/>
            <a:ext cx="3433576" cy="343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GB" sz="3200" dirty="0"/>
              <a:t>Chip alignment on assembly table vacuum </a:t>
            </a:r>
            <a:r>
              <a:rPr lang="en-GB" sz="3200" dirty="0" smtClean="0"/>
              <a:t>chuck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700" y="985476"/>
            <a:ext cx="10826680" cy="4340155"/>
          </a:xfrm>
        </p:spPr>
        <p:txBody>
          <a:bodyPr>
            <a:normAutofit/>
          </a:bodyPr>
          <a:lstStyle/>
          <a:p>
            <a:r>
              <a:rPr lang="en-US" sz="2374" dirty="0"/>
              <a:t>Chips which passes the quality inspection are aligned on the vacuum chuck of the assembly table</a:t>
            </a:r>
          </a:p>
          <a:p>
            <a:r>
              <a:rPr lang="en-US" sz="2374" dirty="0"/>
              <a:t>An accuracy of ± 5 </a:t>
            </a:r>
            <a:r>
              <a:rPr lang="en-US" sz="2374" dirty="0">
                <a:latin typeface="Symbol" panose="05050102010706020507" pitchFamily="18" charset="2"/>
              </a:rPr>
              <a:t>m</a:t>
            </a:r>
            <a:r>
              <a:rPr lang="en-US" sz="2374" dirty="0"/>
              <a:t>m is required on the position; the gap between the chips is 150 </a:t>
            </a:r>
            <a:r>
              <a:rPr lang="en-US" sz="2374" dirty="0">
                <a:latin typeface="Symbol" panose="05050102010706020507" pitchFamily="18" charset="2"/>
              </a:rPr>
              <a:t>m</a:t>
            </a:r>
            <a:r>
              <a:rPr lang="en-US" sz="2374" dirty="0"/>
              <a:t>m (seal-ring to seal-ring) </a:t>
            </a:r>
            <a:endParaRPr lang="en-US" sz="2374" dirty="0" smtClean="0"/>
          </a:p>
          <a:p>
            <a:r>
              <a:rPr lang="en-US" sz="2374" dirty="0" smtClean="0"/>
              <a:t>After alignment a further visual inspection is performed to spot presence of bumps produced by particle under the chips (→ chips and table cleaning)</a:t>
            </a:r>
            <a:endParaRPr lang="en-GB" sz="2374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46" y="3386296"/>
            <a:ext cx="5280100" cy="2970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05" y="3386137"/>
            <a:ext cx="5557998" cy="29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12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61" dirty="0"/>
              <a:t>3. </a:t>
            </a:r>
            <a:r>
              <a:rPr lang="en-GB" sz="3561" dirty="0"/>
              <a:t>FPC </a:t>
            </a:r>
            <a:r>
              <a:rPr lang="en-GB" sz="3561" dirty="0" smtClean="0"/>
              <a:t>mounting on gripper</a:t>
            </a:r>
            <a:endParaRPr lang="en-GB" sz="356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79525"/>
            <a:ext cx="12060238" cy="37781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385" y="1122362"/>
            <a:ext cx="911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+mj-lt"/>
              </a:rPr>
              <a:t>The FPC is aligned on the gripper using dowel pins and vacuum is started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8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86115" y="4141717"/>
            <a:ext cx="1934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Glue preparation</a:t>
            </a:r>
            <a:endParaRPr lang="en-GB" sz="2400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0537" y="2907011"/>
            <a:ext cx="4124714" cy="34389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0515" y="2902986"/>
            <a:ext cx="4277248" cy="33597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. </a:t>
            </a:r>
            <a:r>
              <a:rPr lang="en-GB" sz="3200" dirty="0"/>
              <a:t>Adhesive mask application on FPC and glue </a:t>
            </a:r>
            <a:r>
              <a:rPr lang="en-GB" sz="3200" dirty="0" smtClean="0"/>
              <a:t>distribution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7047" y="1066619"/>
            <a:ext cx="34712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The </a:t>
            </a:r>
            <a:r>
              <a:rPr lang="en-GB" sz="2400" dirty="0" smtClean="0">
                <a:latin typeface="+mj-lt"/>
              </a:rPr>
              <a:t>gluing mask </a:t>
            </a:r>
            <a:r>
              <a:rPr lang="en-GB" sz="2400" dirty="0">
                <a:latin typeface="+mj-lt"/>
              </a:rPr>
              <a:t>is aligned </a:t>
            </a:r>
            <a:r>
              <a:rPr lang="en-GB" sz="2400" dirty="0" smtClean="0">
                <a:latin typeface="+mj-lt"/>
              </a:rPr>
              <a:t>on top of the FPC using the same </a:t>
            </a:r>
            <a:r>
              <a:rPr lang="en-GB" sz="2400" dirty="0">
                <a:latin typeface="+mj-lt"/>
              </a:rPr>
              <a:t>dowel pins</a:t>
            </a:r>
            <a:endParaRPr lang="en-GB" sz="24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879" y="748298"/>
            <a:ext cx="6903218" cy="19267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1265" y="3607937"/>
            <a:ext cx="165215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Glue distribution using a metallic spatula</a:t>
            </a:r>
            <a:endParaRPr lang="en-GB" sz="24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3860" y="918131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2224471" y="265033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816374" y="285955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7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5</a:t>
            </a:r>
            <a:r>
              <a:rPr lang="en-US" sz="3200" dirty="0" smtClean="0"/>
              <a:t>. </a:t>
            </a:r>
            <a:r>
              <a:rPr lang="en-GB" sz="3200" dirty="0"/>
              <a:t>Mask removal and </a:t>
            </a:r>
            <a:r>
              <a:rPr lang="en-GB" sz="3200" dirty="0" smtClean="0"/>
              <a:t>application of shims (90 um tape)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56070" y="1387146"/>
            <a:ext cx="4702630" cy="3857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092" y="3199498"/>
            <a:ext cx="7505011" cy="3280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093" y="952960"/>
            <a:ext cx="7505011" cy="21030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785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610938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610938" y="333607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3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15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6</a:t>
            </a:r>
            <a:r>
              <a:rPr lang="en-US" sz="3200" dirty="0" smtClean="0"/>
              <a:t>. </a:t>
            </a:r>
            <a:r>
              <a:rPr lang="en-GB" sz="3200" dirty="0"/>
              <a:t>Flip FPC and overlap on aligned chips using </a:t>
            </a:r>
            <a:r>
              <a:rPr lang="en-GB" sz="3200" dirty="0" smtClean="0"/>
              <a:t>ruby balls</a:t>
            </a: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39165" y="1930893"/>
            <a:ext cx="5601953" cy="324896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852" y="864926"/>
            <a:ext cx="4421831" cy="27725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507" y="867337"/>
            <a:ext cx="4415242" cy="27725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852" y="3637500"/>
            <a:ext cx="4183847" cy="27676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5864" y="3637500"/>
            <a:ext cx="4422013" cy="275975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56785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3641074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8088178" y="101867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3641074" y="397350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8088178" y="3973508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8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Last steps</a:t>
            </a:r>
            <a:endParaRPr lang="en-GB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0789" y="957272"/>
            <a:ext cx="6084125" cy="1184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7. Curing at room T for 12 h</a:t>
            </a:r>
          </a:p>
          <a:p>
            <a:pPr marL="0" indent="0">
              <a:buNone/>
            </a:pPr>
            <a:r>
              <a:rPr lang="en-GB" sz="2000" dirty="0" smtClean="0"/>
              <a:t>8</a:t>
            </a:r>
            <a:r>
              <a:rPr lang="en-GB" sz="2000" dirty="0"/>
              <a:t>. </a:t>
            </a:r>
            <a:r>
              <a:rPr lang="en-GB" sz="2000" dirty="0" smtClean="0"/>
              <a:t>Removal from machine and transfer </a:t>
            </a:r>
            <a:r>
              <a:rPr lang="en-GB" sz="2000" dirty="0"/>
              <a:t>o</a:t>
            </a:r>
            <a:r>
              <a:rPr lang="en-GB" sz="2000" dirty="0" smtClean="0"/>
              <a:t>n </a:t>
            </a:r>
            <a:r>
              <a:rPr lang="en-GB" sz="2000" dirty="0"/>
              <a:t>wire </a:t>
            </a:r>
            <a:r>
              <a:rPr lang="en-GB" sz="2000" dirty="0"/>
              <a:t>bonding </a:t>
            </a:r>
            <a:r>
              <a:rPr lang="en-GB" sz="2000" dirty="0" smtClean="0"/>
              <a:t>jig (copy of chips vacuum chuck)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495" y="851231"/>
            <a:ext cx="5476351" cy="1539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89" y="2406214"/>
            <a:ext cx="2601817" cy="3386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828" y="2390530"/>
            <a:ext cx="2924071" cy="340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119" y="2465412"/>
            <a:ext cx="1894552" cy="2288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455" y="2465412"/>
            <a:ext cx="4067833" cy="2288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378" y="4828450"/>
            <a:ext cx="4975782" cy="1992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3992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36676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517437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153476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675709" y="91270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929411" y="494832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70789" y="5867448"/>
            <a:ext cx="60293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+mj-lt"/>
              </a:rPr>
              <a:t>9. Visual inspection (alignment, presence of glue)</a:t>
            </a:r>
          </a:p>
          <a:p>
            <a:r>
              <a:rPr lang="en-GB" sz="2000" dirty="0">
                <a:latin typeface="+mj-lt"/>
              </a:rPr>
              <a:t>10. Chips interconnection by wire-bonding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640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03242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553917" y="2465412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712189" y="91270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8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478" y="3666728"/>
            <a:ext cx="5409271" cy="27843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17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11. Transfer on HIC storage plate and electrical test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85" y="1034808"/>
            <a:ext cx="5113203" cy="2631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51" y="933369"/>
            <a:ext cx="5281954" cy="2718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184" y="765795"/>
            <a:ext cx="2752142" cy="1416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" y="4156000"/>
            <a:ext cx="3415521" cy="1758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397" y="4156000"/>
            <a:ext cx="3119098" cy="16054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76015" y="2472053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268618" y="3801246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484702" y="3971334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211426" y="2953219"/>
            <a:ext cx="30168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3385" y="1473438"/>
            <a:ext cx="341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New base plate of bonding jig with FPC extension support </a:t>
            </a:r>
            <a:endParaRPr lang="en-GB" dirty="0">
              <a:latin typeface="+mj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607736" y="2057754"/>
            <a:ext cx="131088" cy="433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60398" y="2868094"/>
            <a:ext cx="341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New FPC extension support on FPC gripper </a:t>
            </a:r>
            <a:endParaRPr lang="en-GB" dirty="0">
              <a:latin typeface="+mj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8064564" y="2651095"/>
            <a:ext cx="895834" cy="403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86749" y="850463"/>
            <a:ext cx="26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Spring loaded pin to align/release FPC/HIC</a:t>
            </a:r>
            <a:endParaRPr lang="en-GB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7601991" y="1173629"/>
            <a:ext cx="484758" cy="373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16683" y="5962743"/>
            <a:ext cx="207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HIC storage plate</a:t>
            </a:r>
            <a:endParaRPr lang="en-GB" dirty="0">
              <a:latin typeface="+mj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777802" y="6034181"/>
            <a:ext cx="934858" cy="151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3209" y="778605"/>
            <a:ext cx="30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tools under procurement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516F-D6A2-4AC3-9E1D-EC537F4F2FB0}" type="slidenum">
              <a:rPr lang="en-GB" smtClean="0"/>
              <a:t>18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Summary of IB HIC prototypes</a:t>
            </a:r>
            <a:endParaRPr lang="en-GB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52279902"/>
              </p:ext>
            </p:extLst>
          </p:nvPr>
        </p:nvGraphicFramePr>
        <p:xfrm>
          <a:off x="673240" y="1160484"/>
          <a:ext cx="9995147" cy="5535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157369"/>
                <a:gridCol w="1027958"/>
                <a:gridCol w="2391508"/>
                <a:gridCol w="2589512"/>
              </a:tblGrid>
              <a:tr h="2751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HIC ID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Gluing</a:t>
                      </a:r>
                      <a:r>
                        <a:rPr lang="en-GB" sz="1400" baseline="0" dirty="0" smtClean="0"/>
                        <a:t> procedure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Chip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status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Comments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IB-HIC-proto-WB05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50 </a:t>
                      </a:r>
                      <a:r>
                        <a:rPr lang="en-GB" sz="1400" baseline="0" dirty="0" smtClean="0"/>
                        <a:t>um shims, </a:t>
                      </a:r>
                      <a:r>
                        <a:rPr lang="en-GB" sz="1400" baseline="0" dirty="0" smtClean="0"/>
                        <a:t>mask V4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r>
                        <a:rPr lang="en-GB" sz="1400" baseline="0" dirty="0" smtClean="0"/>
                        <a:t> um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baseline="0" dirty="0" smtClean="0"/>
                        <a:t>bonding wires, </a:t>
                      </a:r>
                      <a:r>
                        <a:rPr lang="en-GB" sz="1400" dirty="0" smtClean="0"/>
                        <a:t>no shorts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IB-HIC-proto-WB08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=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=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 b. w., initial shorts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IB-HIC-proto-WB09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=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working</a:t>
                      </a:r>
                      <a:r>
                        <a:rPr lang="en-GB" sz="1400" dirty="0" smtClean="0"/>
                        <a:t> -&gt; </a:t>
                      </a:r>
                      <a:r>
                        <a:rPr lang="en-GB" sz="1400" baseline="0" dirty="0" smtClean="0"/>
                        <a:t> STAVE-0 </a:t>
                      </a:r>
                      <a:r>
                        <a:rPr lang="en-GB" sz="1400" baseline="0" dirty="0" smtClean="0"/>
                        <a:t>(NA61) 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initial shorts </a:t>
                      </a: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IB-HIC-proto-WB10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+ hand mixing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partially</a:t>
                      </a:r>
                      <a:r>
                        <a:rPr lang="en-GB" sz="1400" baseline="0" dirty="0" smtClean="0"/>
                        <a:t> 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initial shorts</a:t>
                      </a: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IB-HIC-proto-WB11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initial shorts</a:t>
                      </a:r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IB-HIC-proto-WB12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partially 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initial shorts</a:t>
                      </a: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IB-HIC-proto-WB13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+ mask V5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initial shorts</a:t>
                      </a:r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IB-HIC-proto-WB14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90 </a:t>
                      </a:r>
                      <a:r>
                        <a:rPr lang="en-GB" sz="1400" dirty="0" smtClean="0"/>
                        <a:t>um </a:t>
                      </a:r>
                      <a:r>
                        <a:rPr lang="en-GB" sz="1400" dirty="0" smtClean="0"/>
                        <a:t>shims + mask V6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working, ageing test done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 b. w., </a:t>
                      </a:r>
                      <a:r>
                        <a:rPr lang="en-US" sz="1400" dirty="0" smtClean="0"/>
                        <a:t>no shorts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IB-HIC-proto-WB15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+</a:t>
                      </a:r>
                      <a:r>
                        <a:rPr lang="en-GB" sz="1400" baseline="0" dirty="0" smtClean="0"/>
                        <a:t> mask V7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working, ageing test done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 b. w., </a:t>
                      </a:r>
                      <a:r>
                        <a:rPr lang="en-US" sz="1400" dirty="0" smtClean="0"/>
                        <a:t>no shorts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IB-HIC-proto-WB16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working,</a:t>
                      </a:r>
                      <a:r>
                        <a:rPr lang="en-GB" sz="1400" baseline="0" dirty="0" smtClean="0"/>
                        <a:t> ageing test done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</a:t>
                      </a:r>
                      <a:r>
                        <a:rPr lang="en-US" sz="1400" dirty="0" smtClean="0"/>
                        <a:t>no shorts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IB-HIC-proto-WB17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 um 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working, ageing test partial 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</a:t>
                      </a:r>
                      <a:r>
                        <a:rPr lang="en-US" sz="1400" dirty="0" smtClean="0"/>
                        <a:t>“small” shorts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IB-HIC-proto-WB18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 -&gt; STAVE</a:t>
                      </a:r>
                      <a:r>
                        <a:rPr lang="en-GB" sz="1400" baseline="0" dirty="0" smtClean="0"/>
                        <a:t>-1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</a:t>
                      </a:r>
                      <a:r>
                        <a:rPr lang="en-US" sz="1400" dirty="0" smtClean="0"/>
                        <a:t>no shorts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IB-HIC-proto-WB19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 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 working, ageing test</a:t>
                      </a:r>
                      <a:r>
                        <a:rPr lang="en-GB" sz="1400" baseline="0" dirty="0" smtClean="0"/>
                        <a:t> in progress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</a:t>
                      </a:r>
                      <a:r>
                        <a:rPr lang="en-US" sz="1400" dirty="0" smtClean="0"/>
                        <a:t>no </a:t>
                      </a:r>
                      <a:r>
                        <a:rPr lang="en-US" sz="1400" dirty="0" smtClean="0"/>
                        <a:t>shorts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3391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IB-HIC-proto-WB20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 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 chips 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</a:t>
                      </a:r>
                      <a:r>
                        <a:rPr lang="en-US" sz="1400" dirty="0" smtClean="0"/>
                        <a:t>no shorts, chip 9 broke after</a:t>
                      </a:r>
                      <a:r>
                        <a:rPr lang="en-US" sz="1400" baseline="0" dirty="0" smtClean="0"/>
                        <a:t> transfer on test plate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78505" y="781401"/>
            <a:ext cx="417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+mj-lt"/>
              </a:rPr>
              <a:t>List of prototypes produced from 08/2016 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3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C516F-D6A2-4AC3-9E1D-EC537F4F2FB0}" type="slidenum">
              <a:rPr lang="en-GB" smtClean="0"/>
              <a:t>19</a:t>
            </a:fld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Summary of IB HIC prototypes</a:t>
            </a:r>
            <a:endParaRPr lang="en-GB" sz="3200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470599"/>
              </p:ext>
            </p:extLst>
          </p:nvPr>
        </p:nvGraphicFramePr>
        <p:xfrm>
          <a:off x="673241" y="1164151"/>
          <a:ext cx="9995147" cy="282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157369"/>
                <a:gridCol w="1027957"/>
                <a:gridCol w="2391509"/>
                <a:gridCol w="2589512"/>
              </a:tblGrid>
              <a:tr h="2751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HIC ID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Gluing</a:t>
                      </a:r>
                      <a:r>
                        <a:rPr lang="en-GB" sz="1400" baseline="0" dirty="0" smtClean="0"/>
                        <a:t> procedure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Chip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status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Comments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IB-HIC-proto-WB21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90 um shims + mask V7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r>
                        <a:rPr lang="en-GB" sz="1400" baseline="0" dirty="0" smtClean="0"/>
                        <a:t> um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 -&gt; STAVE-2, </a:t>
                      </a:r>
                    </a:p>
                    <a:p>
                      <a:pPr algn="ctr"/>
                      <a:r>
                        <a:rPr lang="en-GB" sz="1400" dirty="0" smtClean="0"/>
                        <a:t>ageing test in progress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r>
                        <a:rPr lang="en-GB" sz="1400" baseline="0" dirty="0" smtClean="0"/>
                        <a:t> b. w., </a:t>
                      </a:r>
                      <a:r>
                        <a:rPr lang="en-GB" sz="1400" dirty="0" smtClean="0"/>
                        <a:t>no shorts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IB-HIC-proto-WB22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=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100</a:t>
                      </a:r>
                      <a:r>
                        <a:rPr lang="en-GB" sz="1400" baseline="0" dirty="0" smtClean="0"/>
                        <a:t> um PIQ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working, </a:t>
                      </a:r>
                    </a:p>
                    <a:p>
                      <a:pPr marL="0" marR="0" lvl="0" indent="0" algn="ctr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ageing test in progress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 b. w., no</a:t>
                      </a:r>
                      <a:r>
                        <a:rPr lang="en-GB" sz="1400" baseline="0" dirty="0" smtClean="0"/>
                        <a:t> shorts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IB-HIC-proto-WB23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50 um shims + mask v7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r>
                        <a:rPr lang="en-GB" sz="1400" baseline="0" dirty="0" smtClean="0"/>
                        <a:t> um PIQ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initial short</a:t>
                      </a:r>
                      <a:r>
                        <a:rPr lang="en-GB" sz="1400" baseline="0" dirty="0" smtClean="0"/>
                        <a:t> in one </a:t>
                      </a:r>
                      <a:r>
                        <a:rPr lang="en-GB" sz="1400" baseline="0" dirty="0" smtClean="0"/>
                        <a:t>chip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IB-HIC-proto-WB24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90 um shims + mask V7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 um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initial shorts</a:t>
                      </a:r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IB-HIC-proto-WB25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=</a:t>
                      </a:r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r>
                        <a:rPr lang="en-GB" sz="1400" baseline="0" dirty="0" smtClean="0"/>
                        <a:t> um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working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 b. w., initial shorts</a:t>
                      </a:r>
                    </a:p>
                  </a:txBody>
                  <a:tcPr marL="81757" marR="81757" marT="33919" marB="33919"/>
                </a:tc>
              </a:tr>
              <a:tr h="429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IB-HIC-proto-WB26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04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50 um shims + mask v7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100</a:t>
                      </a:r>
                      <a:r>
                        <a:rPr lang="en-GB" sz="1400" baseline="0" dirty="0" smtClean="0"/>
                        <a:t> um PIQ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under test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  <a:tr h="275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IB-HIC-proto-WB27</a:t>
                      </a:r>
                      <a:endParaRPr lang="en-GB" sz="1400" dirty="0" smtClean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=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r>
                        <a:rPr lang="en-GB" sz="1400" baseline="0" dirty="0" smtClean="0"/>
                        <a:t> um PIQ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under</a:t>
                      </a:r>
                      <a:r>
                        <a:rPr lang="en-GB" sz="1400" baseline="0" dirty="0" smtClean="0"/>
                        <a:t> test</a:t>
                      </a:r>
                      <a:endParaRPr lang="en-GB" sz="1400" dirty="0"/>
                    </a:p>
                  </a:txBody>
                  <a:tcPr marL="81757" marR="81757" marT="33919" marB="3391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 marL="81757" marR="81757" marT="33919" marB="33919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78505" y="781401"/>
            <a:ext cx="417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+mj-lt"/>
              </a:rPr>
              <a:t>List of prototypes produced from 08/2016 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82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Introduction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stave assembly </a:t>
            </a:r>
            <a:r>
              <a:rPr lang="en-US" dirty="0" smtClean="0"/>
              <a:t>procedure has been established with the aim to ensure: </a:t>
            </a:r>
          </a:p>
          <a:p>
            <a:pPr lvl="1"/>
            <a:r>
              <a:rPr lang="en-US" dirty="0" smtClean="0"/>
              <a:t>chip integrity (IB silicon chips are thinned to 50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m) </a:t>
            </a:r>
            <a:endParaRPr lang="en-US" dirty="0"/>
          </a:p>
          <a:p>
            <a:pPr lvl="1"/>
            <a:r>
              <a:rPr lang="en-US" dirty="0" smtClean="0"/>
              <a:t>precise alignment to better than 10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eliable and reproducible results </a:t>
            </a:r>
          </a:p>
          <a:p>
            <a:r>
              <a:rPr lang="en-US" dirty="0" smtClean="0"/>
              <a:t>The main steps are:</a:t>
            </a:r>
          </a:p>
          <a:p>
            <a:pPr marL="904524" lvl="1" indent="-452262">
              <a:buAutoNum type="arabicParenR"/>
            </a:pPr>
            <a:r>
              <a:rPr lang="en-US" dirty="0" smtClean="0"/>
              <a:t>Chips alignment</a:t>
            </a:r>
          </a:p>
          <a:p>
            <a:pPr marL="904524" lvl="1" indent="-452262">
              <a:buAutoNum type="arabicParenR"/>
            </a:pPr>
            <a:r>
              <a:rPr lang="en-US" dirty="0" smtClean="0"/>
              <a:t>Chips gluing on FPC (HIC) and wire bonding </a:t>
            </a:r>
          </a:p>
          <a:p>
            <a:pPr marL="904524" lvl="1" indent="-452262">
              <a:buAutoNum type="arabicParenR"/>
            </a:pPr>
            <a:r>
              <a:rPr lang="en-US" dirty="0" smtClean="0"/>
              <a:t>HIC gluing on carbon fiber spaceframe (STAVE)</a:t>
            </a:r>
          </a:p>
          <a:p>
            <a:r>
              <a:rPr lang="en-US" dirty="0" smtClean="0"/>
              <a:t>After the EDR, we focused mainly on 2) since 1) is ensured by the MAM and 3) was already well advanced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8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Wire bonding characterisation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Results of pull test on 80 bonds</a:t>
            </a:r>
          </a:p>
          <a:p>
            <a:pPr lvl="1"/>
            <a:r>
              <a:rPr lang="en-GB" dirty="0" smtClean="0"/>
              <a:t>Min load= 8.278 g, Max load= 13.476 g, </a:t>
            </a:r>
            <a:r>
              <a:rPr lang="en-GB" dirty="0" err="1" smtClean="0"/>
              <a:t>avg</a:t>
            </a:r>
            <a:r>
              <a:rPr lang="en-GB" dirty="0" smtClean="0"/>
              <a:t> = 11.005 g,  </a:t>
            </a:r>
            <a:r>
              <a:rPr lang="en-GB" dirty="0" err="1" smtClean="0"/>
              <a:t>stdev</a:t>
            </a:r>
            <a:r>
              <a:rPr lang="en-GB" dirty="0" smtClean="0"/>
              <a:t> = 1.08 g </a:t>
            </a:r>
          </a:p>
          <a:p>
            <a:pPr lvl="1"/>
            <a:r>
              <a:rPr lang="en-GB" dirty="0" err="1" smtClean="0"/>
              <a:t>Avg</a:t>
            </a:r>
            <a:r>
              <a:rPr lang="en-GB" dirty="0" smtClean="0"/>
              <a:t>- 3stdev = 7.764 g (&gt; 7 g min. ref. load)</a:t>
            </a:r>
          </a:p>
          <a:p>
            <a:pPr lvl="1"/>
            <a:r>
              <a:rPr lang="en-GB" dirty="0" smtClean="0"/>
              <a:t>Grade details: </a:t>
            </a:r>
          </a:p>
          <a:p>
            <a:pPr lvl="2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bond heel break ,  79 events, avg. 10.993 g </a:t>
            </a:r>
          </a:p>
          <a:p>
            <a:pPr lvl="2"/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bond lift, 1 event, 11.926 g</a:t>
            </a:r>
          </a:p>
          <a:p>
            <a:pPr lvl="2"/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RESULTS FROM AGEING TEST TO BE ADDED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23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21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STAVE assembly procedure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9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33853" y="37060"/>
            <a:ext cx="6261930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STAVE ASSEMBLY</a:t>
            </a:r>
            <a:endParaRPr lang="en-US" sz="356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507532" y="605376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12481" y="2004404"/>
            <a:ext cx="8592919" cy="80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197" indent="-339197">
              <a:spcBef>
                <a:spcPts val="1781"/>
              </a:spcBef>
              <a:buFont typeface="Wingdings" charset="2"/>
              <a:buChar char=""/>
            </a:pPr>
            <a:r>
              <a:rPr lang="it-IT" sz="1583" b="1" dirty="0">
                <a:solidFill>
                  <a:srgbClr val="002060"/>
                </a:solidFill>
              </a:rPr>
              <a:t>ASSEMBLY PROCEDURE</a:t>
            </a:r>
            <a:endParaRPr lang="it-IT" sz="1583" b="1" dirty="0">
              <a:solidFill>
                <a:srgbClr val="002060"/>
              </a:solidFill>
            </a:endParaRPr>
          </a:p>
          <a:p>
            <a:pPr marL="339197" indent="-339197">
              <a:spcBef>
                <a:spcPts val="1781"/>
              </a:spcBef>
              <a:buFont typeface="Wingdings" charset="2"/>
              <a:buChar char=""/>
            </a:pPr>
            <a:r>
              <a:rPr lang="it-IT" sz="1583" b="1" dirty="0">
                <a:solidFill>
                  <a:srgbClr val="002060"/>
                </a:solidFill>
              </a:rPr>
              <a:t>TOOLING AND MECHANICAL TOLERANCES</a:t>
            </a:r>
          </a:p>
        </p:txBody>
      </p:sp>
      <p:pic>
        <p:nvPicPr>
          <p:cNvPr id="10" name="Picture 3" descr="G:\Workspaces\e\ellaudi\Alice_photo_repository\pictures\2015_03_03_stave1_21_HIC\DSCN1647.JP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5183" y="5498372"/>
            <a:ext cx="8534691" cy="13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252" y="4691251"/>
            <a:ext cx="8210922" cy="125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4605523" y="3229377"/>
            <a:ext cx="284919" cy="265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3" name="Ovale 2"/>
          <p:cNvSpPr/>
          <p:nvPr/>
        </p:nvSpPr>
        <p:spPr>
          <a:xfrm>
            <a:off x="5629626" y="3229377"/>
            <a:ext cx="284919" cy="265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4" name="Arco 3"/>
          <p:cNvSpPr/>
          <p:nvPr/>
        </p:nvSpPr>
        <p:spPr>
          <a:xfrm>
            <a:off x="4561024" y="3169683"/>
            <a:ext cx="391764" cy="427379"/>
          </a:xfrm>
          <a:prstGeom prst="arc">
            <a:avLst>
              <a:gd name="adj1" fmla="val 1072151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cxnSp>
        <p:nvCxnSpPr>
          <p:cNvPr id="5" name="Connettore 1 4"/>
          <p:cNvCxnSpPr/>
          <p:nvPr/>
        </p:nvCxnSpPr>
        <p:spPr>
          <a:xfrm>
            <a:off x="4952788" y="3495431"/>
            <a:ext cx="6232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4952788" y="3383374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4561024" y="3383374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o 7"/>
          <p:cNvSpPr/>
          <p:nvPr/>
        </p:nvSpPr>
        <p:spPr>
          <a:xfrm>
            <a:off x="5576049" y="3169683"/>
            <a:ext cx="391764" cy="427379"/>
          </a:xfrm>
          <a:prstGeom prst="arc">
            <a:avLst>
              <a:gd name="adj1" fmla="val 1072151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cxnSp>
        <p:nvCxnSpPr>
          <p:cNvPr id="9" name="Connettore 1 8"/>
          <p:cNvCxnSpPr/>
          <p:nvPr/>
        </p:nvCxnSpPr>
        <p:spPr>
          <a:xfrm>
            <a:off x="5967813" y="3383374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576049" y="3383374"/>
            <a:ext cx="0" cy="112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5967813" y="3481508"/>
            <a:ext cx="6944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875439" y="3495431"/>
            <a:ext cx="685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3875438" y="3496587"/>
            <a:ext cx="27779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5771931" y="1907483"/>
            <a:ext cx="154" cy="2493043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4774963" y="1836254"/>
            <a:ext cx="16" cy="256427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3884341" y="4878844"/>
            <a:ext cx="2777962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6653401" y="4878844"/>
            <a:ext cx="2323411" cy="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>
            <a:off x="3875438" y="4445749"/>
            <a:ext cx="277796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o 49"/>
          <p:cNvGrpSpPr/>
          <p:nvPr/>
        </p:nvGrpSpPr>
        <p:grpSpPr>
          <a:xfrm>
            <a:off x="6644497" y="3835083"/>
            <a:ext cx="2341679" cy="610667"/>
            <a:chOff x="3788913" y="1268760"/>
            <a:chExt cx="2367263" cy="617339"/>
          </a:xfrm>
        </p:grpSpPr>
        <p:cxnSp>
          <p:nvCxnSpPr>
            <p:cNvPr id="51" name="Connettore 2 50"/>
            <p:cNvCxnSpPr/>
            <p:nvPr/>
          </p:nvCxnSpPr>
          <p:spPr>
            <a:xfrm flipH="1">
              <a:off x="3788913" y="1268760"/>
              <a:ext cx="711079" cy="617339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4499992" y="1268760"/>
              <a:ext cx="1656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asellaDiTesto 52"/>
          <p:cNvSpPr txBox="1"/>
          <p:nvPr/>
        </p:nvSpPr>
        <p:spPr>
          <a:xfrm>
            <a:off x="7356793" y="3571461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Glue (50µm)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 flipH="1">
            <a:off x="6653401" y="2863873"/>
            <a:ext cx="703394" cy="610667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7356794" y="2863871"/>
            <a:ext cx="1638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>
            <a:off x="5772085" y="3494952"/>
            <a:ext cx="890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7403670" y="4568678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Pixel Chip (</a:t>
            </a:r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0µm)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4" name="Connettore 2 63"/>
          <p:cNvCxnSpPr/>
          <p:nvPr/>
        </p:nvCxnSpPr>
        <p:spPr>
          <a:xfrm>
            <a:off x="3884342" y="1551334"/>
            <a:ext cx="2760154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/>
          <p:cNvSpPr txBox="1"/>
          <p:nvPr/>
        </p:nvSpPr>
        <p:spPr>
          <a:xfrm>
            <a:off x="4988667" y="1623326"/>
            <a:ext cx="716814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5 mm </a:t>
            </a:r>
            <a:endParaRPr lang="fr-FR" sz="1385" dirty="0"/>
          </a:p>
        </p:txBody>
      </p:sp>
      <p:cxnSp>
        <p:nvCxnSpPr>
          <p:cNvPr id="66" name="Connettore 1 65"/>
          <p:cNvCxnSpPr/>
          <p:nvPr/>
        </p:nvCxnSpPr>
        <p:spPr>
          <a:xfrm flipH="1" flipV="1">
            <a:off x="3875439" y="1418641"/>
            <a:ext cx="8904" cy="1078213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flipH="1" flipV="1">
            <a:off x="6645913" y="1458244"/>
            <a:ext cx="8904" cy="1078213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7383485" y="2619782"/>
            <a:ext cx="1278700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Cold plate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9" name="Connettore 1 68"/>
          <p:cNvCxnSpPr/>
          <p:nvPr/>
        </p:nvCxnSpPr>
        <p:spPr>
          <a:xfrm>
            <a:off x="3679536" y="5601275"/>
            <a:ext cx="3134111" cy="117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po 69"/>
          <p:cNvGrpSpPr/>
          <p:nvPr/>
        </p:nvGrpSpPr>
        <p:grpSpPr>
          <a:xfrm flipV="1">
            <a:off x="6813648" y="5631796"/>
            <a:ext cx="2341679" cy="659544"/>
            <a:chOff x="3788913" y="1268760"/>
            <a:chExt cx="2367263" cy="617339"/>
          </a:xfrm>
        </p:grpSpPr>
        <p:cxnSp>
          <p:nvCxnSpPr>
            <p:cNvPr id="71" name="Connettore 2 70"/>
            <p:cNvCxnSpPr/>
            <p:nvPr/>
          </p:nvCxnSpPr>
          <p:spPr>
            <a:xfrm flipH="1">
              <a:off x="3788913" y="1268760"/>
              <a:ext cx="711079" cy="617339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/>
          </p:nvCxnSpPr>
          <p:spPr>
            <a:xfrm>
              <a:off x="4499992" y="1268760"/>
              <a:ext cx="16561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CasellaDiTesto 72"/>
          <p:cNvSpPr txBox="1"/>
          <p:nvPr/>
        </p:nvSpPr>
        <p:spPr>
          <a:xfrm>
            <a:off x="7445810" y="6038812"/>
            <a:ext cx="2430718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FPC  (175µm) </a:t>
            </a:r>
            <a:endParaRPr lang="fr-FR" sz="1385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4961673" y="1266416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15,4 mm </a:t>
            </a:r>
            <a:endParaRPr lang="fr-FR" sz="1385" dirty="0"/>
          </a:p>
        </p:txBody>
      </p:sp>
      <p:sp>
        <p:nvSpPr>
          <p:cNvPr id="76" name="CasellaDiTesto 75"/>
          <p:cNvSpPr txBox="1"/>
          <p:nvPr/>
        </p:nvSpPr>
        <p:spPr>
          <a:xfrm>
            <a:off x="7312257" y="1199700"/>
            <a:ext cx="3053494" cy="51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70" dirty="0"/>
              <a:t>INNER BARREL</a:t>
            </a:r>
            <a:endParaRPr lang="fr-FR" sz="2770" dirty="0"/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2CFB2-DE7B-4985-A64A-84CEF56B313D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1657436" y="-66629"/>
            <a:ext cx="3662626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Layout</a:t>
            </a:r>
            <a:endParaRPr lang="en-US" sz="3561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magine 7" descr="acquia_marina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478" y="60712"/>
            <a:ext cx="533300" cy="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Connettore 2 63"/>
          <p:cNvCxnSpPr/>
          <p:nvPr/>
        </p:nvCxnSpPr>
        <p:spPr>
          <a:xfrm>
            <a:off x="3679536" y="6279187"/>
            <a:ext cx="3134111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74"/>
          <p:cNvSpPr txBox="1"/>
          <p:nvPr/>
        </p:nvSpPr>
        <p:spPr>
          <a:xfrm>
            <a:off x="4961673" y="5993274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16.15 mm </a:t>
            </a:r>
            <a:endParaRPr lang="fr-FR" sz="1385" dirty="0"/>
          </a:p>
        </p:txBody>
      </p:sp>
      <p:cxnSp>
        <p:nvCxnSpPr>
          <p:cNvPr id="45" name="Connettore 1 65"/>
          <p:cNvCxnSpPr/>
          <p:nvPr/>
        </p:nvCxnSpPr>
        <p:spPr>
          <a:xfrm flipH="1" flipV="1">
            <a:off x="3670632" y="5613036"/>
            <a:ext cx="3057" cy="78367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66"/>
          <p:cNvCxnSpPr/>
          <p:nvPr/>
        </p:nvCxnSpPr>
        <p:spPr>
          <a:xfrm flipV="1">
            <a:off x="6813648" y="5643934"/>
            <a:ext cx="13335" cy="78975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75439" y="5209745"/>
            <a:ext cx="2786865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13647" y="5209745"/>
            <a:ext cx="85475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09698" y="5209745"/>
            <a:ext cx="56983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74"/>
          <p:cNvSpPr txBox="1"/>
          <p:nvPr/>
        </p:nvSpPr>
        <p:spPr>
          <a:xfrm>
            <a:off x="4904087" y="4930493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15 mm </a:t>
            </a:r>
            <a:endParaRPr lang="fr-FR" sz="1385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3884341" y="4892769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679536" y="5175661"/>
            <a:ext cx="0" cy="361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674158" y="4892769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813647" y="5102194"/>
            <a:ext cx="0" cy="463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74159" y="5209745"/>
            <a:ext cx="210719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670634" y="5209745"/>
            <a:ext cx="20480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sellaDiTesto 74"/>
          <p:cNvSpPr txBox="1"/>
          <p:nvPr/>
        </p:nvSpPr>
        <p:spPr>
          <a:xfrm>
            <a:off x="7739635" y="5035878"/>
            <a:ext cx="952873" cy="3044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385" dirty="0">
                <a:solidFill>
                  <a:schemeClr val="accent4">
                    <a:lumMod val="75000"/>
                  </a:schemeClr>
                </a:solidFill>
              </a:rPr>
              <a:t>0.3 mm </a:t>
            </a:r>
            <a:endParaRPr lang="fr-FR" sz="1385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7" name="CasellaDiTesto 74"/>
          <p:cNvSpPr txBox="1"/>
          <p:nvPr/>
        </p:nvSpPr>
        <p:spPr>
          <a:xfrm>
            <a:off x="2816727" y="4915572"/>
            <a:ext cx="952873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>
                <a:solidFill>
                  <a:schemeClr val="accent4">
                    <a:lumMod val="75000"/>
                  </a:schemeClr>
                </a:solidFill>
              </a:rPr>
              <a:t>0.85 mm </a:t>
            </a:r>
            <a:endParaRPr lang="fr-FR" sz="1385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3884342" y="4880146"/>
            <a:ext cx="2136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24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37" y="1976379"/>
            <a:ext cx="9045178" cy="48445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3189" y="687074"/>
            <a:ext cx="8407261" cy="91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Objective: </a:t>
            </a:r>
          </a:p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	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glue the HIC to the IB spaceframe &amp; </a:t>
            </a:r>
            <a:r>
              <a:rPr lang="en-GB" sz="178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coldplate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such to provide HIC support,	alignment, and thermal contact to the </a:t>
            </a:r>
            <a:r>
              <a:rPr lang="en-GB" sz="178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coldplate</a:t>
            </a:r>
            <a:endParaRPr lang="en-GB" sz="178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Immagine 7" descr="acquia_marin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478" y="60712"/>
            <a:ext cx="533300" cy="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00415" y="5808407"/>
            <a:ext cx="2065664" cy="3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5" dirty="0"/>
              <a:t>temporary test wires  </a:t>
            </a:r>
            <a:endParaRPr lang="fr-FR" sz="1385" dirty="0"/>
          </a:p>
        </p:txBody>
      </p:sp>
      <p:sp>
        <p:nvSpPr>
          <p:cNvPr id="14" name="TextBox 1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498915" y="2483565"/>
            <a:ext cx="9062408" cy="4350300"/>
          </a:xfrm>
          <a:custGeom>
            <a:avLst/>
            <a:gdLst>
              <a:gd name="connsiteX0" fmla="*/ 0 w 9161418"/>
              <a:gd name="connsiteY0" fmla="*/ 0 h 4397829"/>
              <a:gd name="connsiteX1" fmla="*/ 8709 w 9161418"/>
              <a:gd name="connsiteY1" fmla="*/ 4380412 h 4397829"/>
              <a:gd name="connsiteX2" fmla="*/ 9161418 w 9161418"/>
              <a:gd name="connsiteY2" fmla="*/ 4397829 h 4397829"/>
              <a:gd name="connsiteX3" fmla="*/ 9144000 w 9161418"/>
              <a:gd name="connsiteY3" fmla="*/ 1045029 h 4397829"/>
              <a:gd name="connsiteX4" fmla="*/ 0 w 9161418"/>
              <a:gd name="connsiteY4" fmla="*/ 0 h 43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1418" h="4397829">
                <a:moveTo>
                  <a:pt x="0" y="0"/>
                </a:moveTo>
                <a:lnTo>
                  <a:pt x="8709" y="4380412"/>
                </a:lnTo>
                <a:lnTo>
                  <a:pt x="9161418" y="4397829"/>
                </a:lnTo>
                <a:lnTo>
                  <a:pt x="9144000" y="10450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8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25</a:t>
            </a:fld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530" y="533351"/>
            <a:ext cx="3191662" cy="1941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044" y="867855"/>
            <a:ext cx="3601773" cy="1932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959" y="1303020"/>
            <a:ext cx="3832564" cy="1880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043" y="4567947"/>
            <a:ext cx="5201611" cy="225940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552121" y="2865924"/>
            <a:ext cx="3832564" cy="1880702"/>
            <a:chOff x="-933" y="2462196"/>
            <a:chExt cx="3874436" cy="190124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3" y="2462196"/>
              <a:ext cx="3874436" cy="1901249"/>
            </a:xfrm>
            <a:prstGeom prst="rect">
              <a:avLst/>
            </a:prstGeom>
          </p:spPr>
        </p:pic>
        <p:sp>
          <p:nvSpPr>
            <p:cNvPr id="53" name="Flowchart: Data 52"/>
            <p:cNvSpPr/>
            <p:nvPr/>
          </p:nvSpPr>
          <p:spPr>
            <a:xfrm rot="9560272" flipV="1">
              <a:off x="3037851" y="277222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4" name="Flowchart: Data 53"/>
            <p:cNvSpPr/>
            <p:nvPr/>
          </p:nvSpPr>
          <p:spPr>
            <a:xfrm rot="9560272" flipV="1">
              <a:off x="2736226" y="2889842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5" name="Flowchart: Data 54"/>
            <p:cNvSpPr/>
            <p:nvPr/>
          </p:nvSpPr>
          <p:spPr>
            <a:xfrm rot="9560272" flipV="1">
              <a:off x="2434600" y="3007456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6" name="Flowchart: Data 55"/>
            <p:cNvSpPr/>
            <p:nvPr/>
          </p:nvSpPr>
          <p:spPr>
            <a:xfrm rot="9560272" flipV="1">
              <a:off x="2132975" y="312506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7" name="Flowchart: Data 56"/>
            <p:cNvSpPr/>
            <p:nvPr/>
          </p:nvSpPr>
          <p:spPr>
            <a:xfrm rot="9560272" flipV="1">
              <a:off x="1831498" y="324216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8" name="Flowchart: Data 57"/>
            <p:cNvSpPr/>
            <p:nvPr/>
          </p:nvSpPr>
          <p:spPr>
            <a:xfrm rot="9560272" flipV="1">
              <a:off x="1526698" y="3359777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59" name="Flowchart: Data 58"/>
            <p:cNvSpPr/>
            <p:nvPr/>
          </p:nvSpPr>
          <p:spPr>
            <a:xfrm rot="9560272" flipV="1">
              <a:off x="1221897" y="3477391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0" name="Flowchart: Data 59"/>
            <p:cNvSpPr/>
            <p:nvPr/>
          </p:nvSpPr>
          <p:spPr>
            <a:xfrm rot="9560272" flipV="1">
              <a:off x="910747" y="359182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1" name="Flowchart: Data 60"/>
            <p:cNvSpPr/>
            <p:nvPr/>
          </p:nvSpPr>
          <p:spPr>
            <a:xfrm rot="9560272" flipV="1">
              <a:off x="593246" y="3712618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29471" y="3225353"/>
            <a:ext cx="4967858" cy="3123239"/>
            <a:chOff x="-146101" y="3101978"/>
            <a:chExt cx="5022134" cy="31573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6101" y="3101978"/>
              <a:ext cx="5022134" cy="3157362"/>
            </a:xfrm>
            <a:prstGeom prst="rect">
              <a:avLst/>
            </a:prstGeom>
          </p:spPr>
        </p:pic>
        <p:sp>
          <p:nvSpPr>
            <p:cNvPr id="62" name="Flowchart: Data 61"/>
            <p:cNvSpPr/>
            <p:nvPr/>
          </p:nvSpPr>
          <p:spPr>
            <a:xfrm rot="9560272" flipV="1">
              <a:off x="3802509" y="424454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3" name="Flowchart: Data 62"/>
            <p:cNvSpPr/>
            <p:nvPr/>
          </p:nvSpPr>
          <p:spPr>
            <a:xfrm rot="9560272" flipV="1">
              <a:off x="3500884" y="4362157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4" name="Flowchart: Data 63"/>
            <p:cNvSpPr/>
            <p:nvPr/>
          </p:nvSpPr>
          <p:spPr>
            <a:xfrm rot="9560272" flipV="1">
              <a:off x="3199258" y="4479771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5" name="Flowchart: Data 64"/>
            <p:cNvSpPr/>
            <p:nvPr/>
          </p:nvSpPr>
          <p:spPr>
            <a:xfrm rot="9560272" flipV="1">
              <a:off x="2897633" y="459738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6" name="Flowchart: Data 65"/>
            <p:cNvSpPr/>
            <p:nvPr/>
          </p:nvSpPr>
          <p:spPr>
            <a:xfrm rot="9560272" flipV="1">
              <a:off x="2596156" y="4714479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7" name="Flowchart: Data 66"/>
            <p:cNvSpPr/>
            <p:nvPr/>
          </p:nvSpPr>
          <p:spPr>
            <a:xfrm rot="9560272" flipV="1">
              <a:off x="2291356" y="4832092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8" name="Flowchart: Data 67"/>
            <p:cNvSpPr/>
            <p:nvPr/>
          </p:nvSpPr>
          <p:spPr>
            <a:xfrm rot="9560272" flipV="1">
              <a:off x="1986555" y="4949706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69" name="Flowchart: Data 68"/>
            <p:cNvSpPr/>
            <p:nvPr/>
          </p:nvSpPr>
          <p:spPr>
            <a:xfrm rot="9560272" flipV="1">
              <a:off x="1675405" y="5064144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70" name="Flowchart: Data 69"/>
            <p:cNvSpPr/>
            <p:nvPr/>
          </p:nvSpPr>
          <p:spPr>
            <a:xfrm rot="9560272" flipV="1">
              <a:off x="1357904" y="5184933"/>
              <a:ext cx="378325" cy="76448"/>
            </a:xfrm>
            <a:prstGeom prst="flowChartInputOutpu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</p:grp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657436" y="-66629"/>
            <a:ext cx="7649253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Assembly components and jigs </a:t>
            </a:r>
            <a:endParaRPr lang="en-US" sz="3561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507532" y="517787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7" descr="acquia_marina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478" y="60712"/>
            <a:ext cx="533300" cy="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7772" y="575311"/>
            <a:ext cx="4805771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jig used for HIC gluing to IB spaceframe</a:t>
            </a:r>
            <a:endParaRPr lang="fr-FR" sz="178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6672" y="2373392"/>
            <a:ext cx="850242" cy="395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78" b="1" dirty="0"/>
              <a:t>SF_ jig</a:t>
            </a:r>
            <a:endParaRPr lang="fr-FR" sz="1978" b="1" dirty="0"/>
          </a:p>
        </p:txBody>
      </p:sp>
      <p:sp>
        <p:nvSpPr>
          <p:cNvPr id="38" name="Rectangle 37"/>
          <p:cNvSpPr/>
          <p:nvPr/>
        </p:nvSpPr>
        <p:spPr>
          <a:xfrm>
            <a:off x="7883725" y="3705289"/>
            <a:ext cx="2019901" cy="395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978" b="1" dirty="0"/>
              <a:t>HIC_ jig (vacuum)</a:t>
            </a:r>
            <a:endParaRPr lang="fr-FR" sz="1978" b="1" dirty="0"/>
          </a:p>
        </p:txBody>
      </p:sp>
      <p:sp>
        <p:nvSpPr>
          <p:cNvPr id="37" name="Rectangle 36"/>
          <p:cNvSpPr/>
          <p:nvPr/>
        </p:nvSpPr>
        <p:spPr>
          <a:xfrm>
            <a:off x="7997330" y="2653406"/>
            <a:ext cx="2646371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IB Spaceframe&amp; Coldplate</a:t>
            </a:r>
            <a:endParaRPr lang="fr-FR" sz="1781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451933" y="2243371"/>
            <a:ext cx="868583" cy="4100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875447" y="3027497"/>
            <a:ext cx="582262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glue</a:t>
            </a:r>
            <a:endParaRPr lang="fr-FR" sz="1781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24321" y="3327792"/>
            <a:ext cx="533787" cy="5534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280011" y="5729374"/>
            <a:ext cx="529934" cy="365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781" b="1" dirty="0"/>
              <a:t>FPC</a:t>
            </a:r>
            <a:endParaRPr lang="fr-FR" sz="1781" b="1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862275" y="5128984"/>
            <a:ext cx="576512" cy="771101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840390" y="2015357"/>
            <a:ext cx="61756" cy="402240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723659" y="3377173"/>
            <a:ext cx="868583" cy="410037"/>
          </a:xfrm>
          <a:prstGeom prst="straightConnector1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26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9"/>
          <a:stretch/>
        </p:blipFill>
        <p:spPr>
          <a:xfrm rot="10800000" flipV="1">
            <a:off x="2030390" y="722268"/>
            <a:ext cx="7489990" cy="314579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</a:t>
            </a:r>
            <a:r>
              <a:rPr lang="en-US" sz="3561" dirty="0"/>
              <a:t>Gluing steps</a:t>
            </a:r>
            <a:endParaRPr lang="en-US" sz="356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388" y="3953217"/>
            <a:ext cx="7489991" cy="221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30387" y="6221077"/>
            <a:ext cx="7489991" cy="537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2481" y="3528774"/>
            <a:ext cx="5090690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81" b="1" dirty="0">
                <a:solidFill>
                  <a:schemeClr val="bg1"/>
                </a:solidFill>
              </a:rPr>
              <a:t>1. Install the IB speceframe&amp;coldplate in the SF_ jig</a:t>
            </a:r>
            <a:endParaRPr lang="fr-FR" sz="1781" b="1" dirty="0">
              <a:solidFill>
                <a:schemeClr val="bg1"/>
              </a:solidFill>
            </a:endParaRPr>
          </a:p>
        </p:txBody>
      </p:sp>
      <p:pic>
        <p:nvPicPr>
          <p:cNvPr id="10" name="Immagine 7" descr="acquia_marina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478" y="60712"/>
            <a:ext cx="533300" cy="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27</a:t>
            </a:fld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002" y="2787932"/>
            <a:ext cx="8139703" cy="1923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877" y="4804457"/>
            <a:ext cx="8135954" cy="18519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acquia_marin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004" y="772014"/>
            <a:ext cx="8161676" cy="1920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0021" y="2274453"/>
            <a:ext cx="6472145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sz="1781" dirty="0">
                <a:solidFill>
                  <a:schemeClr val="tx1"/>
                </a:solidFill>
              </a:rPr>
              <a:t>2. Position gluing mask (100 µm thick</a:t>
            </a:r>
            <a:r>
              <a:rPr lang="it-IT" sz="1781" dirty="0">
                <a:solidFill>
                  <a:schemeClr val="tx1"/>
                </a:solidFill>
              </a:rPr>
              <a:t>), </a:t>
            </a:r>
            <a:r>
              <a:rPr lang="it-IT" sz="1781" dirty="0"/>
              <a:t>use locating pins</a:t>
            </a:r>
            <a:endParaRPr lang="fr-FR" sz="1781" dirty="0"/>
          </a:p>
        </p:txBody>
      </p:sp>
      <p:sp>
        <p:nvSpPr>
          <p:cNvPr id="12" name="TextBox 11"/>
          <p:cNvSpPr txBox="1"/>
          <p:nvPr/>
        </p:nvSpPr>
        <p:spPr>
          <a:xfrm>
            <a:off x="1976588" y="4340043"/>
            <a:ext cx="5090690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sz="1781" dirty="0"/>
              <a:t>3. Apply glue ECCOBOND 45 and level with spatula</a:t>
            </a:r>
            <a:endParaRPr lang="fr-FR" sz="1781" dirty="0"/>
          </a:p>
        </p:txBody>
      </p:sp>
      <p:sp>
        <p:nvSpPr>
          <p:cNvPr id="13" name="TextBox 12"/>
          <p:cNvSpPr txBox="1"/>
          <p:nvPr/>
        </p:nvSpPr>
        <p:spPr>
          <a:xfrm>
            <a:off x="1976588" y="6298092"/>
            <a:ext cx="5090690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sz="1781" dirty="0"/>
              <a:t>4. Remove gluing mask</a:t>
            </a:r>
            <a:endParaRPr lang="fr-FR" sz="1781" dirty="0"/>
          </a:p>
        </p:txBody>
      </p:sp>
      <p:sp>
        <p:nvSpPr>
          <p:cNvPr id="17" name="TextBox 16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889" y="4004631"/>
            <a:ext cx="4339887" cy="22023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28</a:t>
            </a:fld>
            <a:endParaRPr lang="en-US"/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Content Placeholder 3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862" y="4740407"/>
            <a:ext cx="4301569" cy="2064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151" y="2448852"/>
            <a:ext cx="5791150" cy="1286921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827561" y="3856380"/>
            <a:ext cx="3757688" cy="776286"/>
            <a:chOff x="440210" y="2806703"/>
            <a:chExt cx="5218770" cy="1078124"/>
          </a:xfrm>
        </p:grpSpPr>
        <p:sp>
          <p:nvSpPr>
            <p:cNvPr id="8" name="TextBox 7"/>
            <p:cNvSpPr txBox="1"/>
            <p:nvPr/>
          </p:nvSpPr>
          <p:spPr>
            <a:xfrm>
              <a:off x="4953648" y="2961842"/>
              <a:ext cx="604773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10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2671" y="3074025"/>
              <a:ext cx="604773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25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52671" y="3210539"/>
              <a:ext cx="604773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75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2670" y="3357077"/>
              <a:ext cx="604773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25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2669" y="3459795"/>
              <a:ext cx="604773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10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3648" y="3609988"/>
              <a:ext cx="705332" cy="274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92" dirty="0">
                  <a:latin typeface="Arial" panose="020B0604020202020204" pitchFamily="34" charset="0"/>
                  <a:cs typeface="Arial" panose="020B0604020202020204" pitchFamily="34" charset="0"/>
                </a:rPr>
                <a:t>100 µm</a:t>
              </a:r>
              <a:endParaRPr lang="fr-FR" sz="6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705256" y="3109497"/>
              <a:ext cx="702437" cy="422829"/>
              <a:chOff x="5977468" y="3643784"/>
              <a:chExt cx="780485" cy="46981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085983" y="3643784"/>
                <a:ext cx="671970" cy="46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92" dirty="0">
                    <a:solidFill>
                      <a:srgbClr val="4F81B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GB" sz="692" dirty="0">
                    <a:solidFill>
                      <a:srgbClr val="4F81B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00 µm</a:t>
                </a:r>
                <a:endParaRPr lang="fr-FR" sz="692" dirty="0">
                  <a:solidFill>
                    <a:srgbClr val="4F81B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574368" y="3778250"/>
                <a:ext cx="177800" cy="0"/>
              </a:xfrm>
              <a:prstGeom prst="straightConnector1">
                <a:avLst/>
              </a:prstGeom>
              <a:ln w="3175" cmpd="sng"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5977468" y="3778250"/>
                <a:ext cx="177800" cy="0"/>
              </a:xfrm>
              <a:prstGeom prst="straightConnector1">
                <a:avLst/>
              </a:prstGeom>
              <a:ln w="3175" cmpd="sng"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440210" y="2806703"/>
              <a:ext cx="4511039" cy="1006403"/>
              <a:chOff x="440210" y="2806703"/>
              <a:chExt cx="4511039" cy="1006403"/>
            </a:xfrm>
          </p:grpSpPr>
          <p:pic>
            <p:nvPicPr>
              <p:cNvPr id="18" name="Picture 17" descr="LaserSoldering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153" t="64859"/>
              <a:stretch/>
            </p:blipFill>
            <p:spPr>
              <a:xfrm>
                <a:off x="440210" y="2806703"/>
                <a:ext cx="4511039" cy="1006403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685600" y="2806703"/>
                <a:ext cx="756000" cy="781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92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2659536" y="3594259"/>
              <a:ext cx="801214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451100" y="2806703"/>
              <a:ext cx="596295" cy="781206"/>
            </a:xfrm>
            <a:custGeom>
              <a:avLst/>
              <a:gdLst>
                <a:gd name="connsiteX0" fmla="*/ 0 w 488950"/>
                <a:gd name="connsiteY0" fmla="*/ 262829 h 622438"/>
                <a:gd name="connsiteX1" fmla="*/ 76200 w 488950"/>
                <a:gd name="connsiteY1" fmla="*/ 59629 h 622438"/>
                <a:gd name="connsiteX2" fmla="*/ 222250 w 488950"/>
                <a:gd name="connsiteY2" fmla="*/ 40579 h 622438"/>
                <a:gd name="connsiteX3" fmla="*/ 387350 w 488950"/>
                <a:gd name="connsiteY3" fmla="*/ 561279 h 622438"/>
                <a:gd name="connsiteX4" fmla="*/ 488950 w 488950"/>
                <a:gd name="connsiteY4" fmla="*/ 612079 h 622438"/>
                <a:gd name="connsiteX5" fmla="*/ 488950 w 488950"/>
                <a:gd name="connsiteY5" fmla="*/ 612079 h 6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950" h="622438">
                  <a:moveTo>
                    <a:pt x="0" y="262829"/>
                  </a:moveTo>
                  <a:cubicBezTo>
                    <a:pt x="19579" y="179750"/>
                    <a:pt x="39158" y="96671"/>
                    <a:pt x="76200" y="59629"/>
                  </a:cubicBezTo>
                  <a:cubicBezTo>
                    <a:pt x="113242" y="22587"/>
                    <a:pt x="170392" y="-43029"/>
                    <a:pt x="222250" y="40579"/>
                  </a:cubicBezTo>
                  <a:cubicBezTo>
                    <a:pt x="274108" y="124187"/>
                    <a:pt x="342900" y="466029"/>
                    <a:pt x="387350" y="561279"/>
                  </a:cubicBezTo>
                  <a:cubicBezTo>
                    <a:pt x="431800" y="656529"/>
                    <a:pt x="488950" y="612079"/>
                    <a:pt x="488950" y="612079"/>
                  </a:cubicBezTo>
                  <a:lnTo>
                    <a:pt x="488950" y="612079"/>
                  </a:ln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92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7" descr="acquia_marina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</a:t>
            </a:r>
            <a:r>
              <a:rPr lang="en-US" sz="3561" dirty="0"/>
              <a:t>Gluing steps</a:t>
            </a:r>
            <a:endParaRPr lang="en-US" sz="3561" dirty="0"/>
          </a:p>
          <a:p>
            <a:endParaRPr lang="en-US" sz="3561" dirty="0"/>
          </a:p>
        </p:txBody>
      </p:sp>
      <p:sp>
        <p:nvSpPr>
          <p:cNvPr id="3" name="Oval 2"/>
          <p:cNvSpPr/>
          <p:nvPr/>
        </p:nvSpPr>
        <p:spPr>
          <a:xfrm>
            <a:off x="6101349" y="2994193"/>
            <a:ext cx="284919" cy="284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1"/>
          </a:p>
        </p:txBody>
      </p:sp>
      <p:sp>
        <p:nvSpPr>
          <p:cNvPr id="28" name="Oval 27"/>
          <p:cNvSpPr/>
          <p:nvPr/>
        </p:nvSpPr>
        <p:spPr>
          <a:xfrm>
            <a:off x="6101349" y="3308256"/>
            <a:ext cx="284919" cy="284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1"/>
          </a:p>
        </p:txBody>
      </p:sp>
      <p:sp>
        <p:nvSpPr>
          <p:cNvPr id="4" name="Oval 3"/>
          <p:cNvSpPr/>
          <p:nvPr/>
        </p:nvSpPr>
        <p:spPr>
          <a:xfrm>
            <a:off x="4035685" y="2994193"/>
            <a:ext cx="213689" cy="2136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81"/>
          </a:p>
        </p:txBody>
      </p:sp>
      <p:cxnSp>
        <p:nvCxnSpPr>
          <p:cNvPr id="30" name="Straight Connector 29"/>
          <p:cNvCxnSpPr>
            <a:stCxn id="4" idx="3"/>
          </p:cNvCxnSpPr>
          <p:nvPr/>
        </p:nvCxnSpPr>
        <p:spPr>
          <a:xfrm flipH="1">
            <a:off x="3716491" y="3176588"/>
            <a:ext cx="350490" cy="67979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81322" y="5728441"/>
            <a:ext cx="2041276" cy="334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83" b="1" dirty="0" err="1">
                <a:solidFill>
                  <a:schemeClr val="bg1"/>
                </a:solidFill>
                <a:latin typeface="+mj-lt"/>
              </a:rPr>
              <a:t>HIC_jig</a:t>
            </a:r>
            <a:r>
              <a:rPr lang="en-GB" sz="1583" b="1" dirty="0">
                <a:solidFill>
                  <a:schemeClr val="bg1"/>
                </a:solidFill>
                <a:latin typeface="+mj-lt"/>
              </a:rPr>
              <a:t> (vacuum chuck)</a:t>
            </a:r>
            <a:endParaRPr lang="en-GB" sz="1583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89942" y="2695355"/>
            <a:ext cx="3162766" cy="91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HIC_jig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has to provide room to allocate the FPC </a:t>
            </a:r>
            <a:r>
              <a:rPr lang="en-GB" sz="1781" dirty="0">
                <a:solidFill>
                  <a:srgbClr val="FF0000"/>
                </a:solidFill>
                <a:latin typeface="+mj-lt"/>
              </a:rPr>
              <a:t>capacitors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and </a:t>
            </a:r>
            <a:r>
              <a:rPr lang="en-GB" sz="1781" dirty="0">
                <a:solidFill>
                  <a:srgbClr val="FFC000"/>
                </a:solidFill>
                <a:latin typeface="+mj-lt"/>
              </a:rPr>
              <a:t>bonded wires</a:t>
            </a:r>
            <a:endParaRPr lang="en-GB" sz="178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153" y="622548"/>
            <a:ext cx="9037847" cy="170951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609187" y="1966722"/>
            <a:ext cx="7490495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</a:rPr>
              <a:t>5. Position the HIC on the HIC-Jig, use locating pins and vacuum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29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990" y="935957"/>
            <a:ext cx="8948954" cy="5199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0774" y="5271206"/>
            <a:ext cx="8510519" cy="63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Position shims to accommodate for a nominal 50 µm glue thickness after the matching of the 2 jigs</a:t>
            </a:r>
            <a:endParaRPr lang="en-GB" sz="1781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7" descr="acquia_marin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sp>
        <p:nvSpPr>
          <p:cNvPr id="13" name="TextBox 12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Interconnection</a:t>
            </a:r>
            <a:r>
              <a:rPr lang="en-US" sz="3200" dirty="0" smtClean="0"/>
              <a:t> layout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85167" y="3963628"/>
            <a:ext cx="2188767" cy="1632540"/>
          </a:xfrm>
          <a:solidFill>
            <a:srgbClr val="FFC000"/>
          </a:solidFill>
        </p:spPr>
      </p:pic>
      <p:grpSp>
        <p:nvGrpSpPr>
          <p:cNvPr id="3" name="Group 2"/>
          <p:cNvGrpSpPr/>
          <p:nvPr/>
        </p:nvGrpSpPr>
        <p:grpSpPr>
          <a:xfrm>
            <a:off x="1676811" y="1973740"/>
            <a:ext cx="5005343" cy="1705817"/>
            <a:chOff x="2415886" y="4543950"/>
            <a:chExt cx="4317837" cy="1358086"/>
          </a:xfrm>
        </p:grpSpPr>
        <p:sp>
          <p:nvSpPr>
            <p:cNvPr id="8" name="Rectangle 7"/>
            <p:cNvSpPr/>
            <p:nvPr/>
          </p:nvSpPr>
          <p:spPr>
            <a:xfrm>
              <a:off x="2415886" y="5704609"/>
              <a:ext cx="4312227" cy="19742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81" dirty="0"/>
                <a:t>      silicon</a:t>
              </a:r>
              <a:endParaRPr lang="en-US" sz="178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15886" y="4799156"/>
              <a:ext cx="1252105" cy="3013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86158" y="4821796"/>
              <a:ext cx="535131" cy="2777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15886" y="5101937"/>
              <a:ext cx="1080133" cy="591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5886" y="4766275"/>
              <a:ext cx="1252105" cy="623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64432" y="5100493"/>
              <a:ext cx="356857" cy="60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92982" y="4762097"/>
              <a:ext cx="535131" cy="637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3501323" y="4932942"/>
              <a:ext cx="398006" cy="646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5993979" y="4929713"/>
              <a:ext cx="398006" cy="646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837143" y="4748449"/>
              <a:ext cx="923007" cy="417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750830" y="4748449"/>
              <a:ext cx="0" cy="41260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496019" y="5100492"/>
              <a:ext cx="171971" cy="605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19559" y="5158302"/>
              <a:ext cx="1347936" cy="743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415886" y="4694713"/>
              <a:ext cx="421256" cy="733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25318" y="5098692"/>
              <a:ext cx="171971" cy="605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158626" y="4749872"/>
              <a:ext cx="0" cy="41260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140209" y="4744809"/>
              <a:ext cx="321947" cy="769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460547" y="4694713"/>
              <a:ext cx="267566" cy="6602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40208" y="5159734"/>
              <a:ext cx="587905" cy="624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39" name="Flowchart: Punched Tape 38"/>
            <p:cNvSpPr/>
            <p:nvPr/>
          </p:nvSpPr>
          <p:spPr>
            <a:xfrm rot="16200000">
              <a:off x="2738142" y="4968401"/>
              <a:ext cx="493664" cy="1022090"/>
            </a:xfrm>
            <a:prstGeom prst="flowChartPunchedTap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 dirty="0"/>
            </a:p>
          </p:txBody>
        </p:sp>
        <p:sp>
          <p:nvSpPr>
            <p:cNvPr id="40" name="Flowchart: Punched Tape 39"/>
            <p:cNvSpPr/>
            <p:nvPr/>
          </p:nvSpPr>
          <p:spPr>
            <a:xfrm rot="16200000">
              <a:off x="6321479" y="5305689"/>
              <a:ext cx="493664" cy="330824"/>
            </a:xfrm>
            <a:prstGeom prst="flowChartPunchedTap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53622" y="5681749"/>
              <a:ext cx="611470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3231253" y="4543950"/>
              <a:ext cx="1710994" cy="1133183"/>
            </a:xfrm>
            <a:custGeom>
              <a:avLst/>
              <a:gdLst>
                <a:gd name="connsiteX0" fmla="*/ 0 w 1710994"/>
                <a:gd name="connsiteY0" fmla="*/ 209624 h 1196952"/>
                <a:gd name="connsiteX1" fmla="*/ 572201 w 1710994"/>
                <a:gd name="connsiteY1" fmla="*/ 46939 h 1196952"/>
                <a:gd name="connsiteX2" fmla="*/ 1239769 w 1710994"/>
                <a:gd name="connsiteY2" fmla="*/ 950120 h 1196952"/>
                <a:gd name="connsiteX3" fmla="*/ 1710994 w 1710994"/>
                <a:gd name="connsiteY3" fmla="*/ 1196952 h 11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0994" h="1196952">
                  <a:moveTo>
                    <a:pt x="0" y="209624"/>
                  </a:moveTo>
                  <a:cubicBezTo>
                    <a:pt x="182786" y="66573"/>
                    <a:pt x="365573" y="-76477"/>
                    <a:pt x="572201" y="46939"/>
                  </a:cubicBezTo>
                  <a:cubicBezTo>
                    <a:pt x="778829" y="170355"/>
                    <a:pt x="1049970" y="758451"/>
                    <a:pt x="1239769" y="950120"/>
                  </a:cubicBezTo>
                  <a:cubicBezTo>
                    <a:pt x="1429568" y="1141789"/>
                    <a:pt x="1570281" y="1169370"/>
                    <a:pt x="1710994" y="1196952"/>
                  </a:cubicBezTo>
                </a:path>
              </a:pathLst>
            </a:custGeom>
            <a:noFill/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81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14832" y="5240065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81" dirty="0">
                  <a:solidFill>
                    <a:schemeClr val="bg1"/>
                  </a:solidFill>
                </a:rPr>
                <a:t>glue</a:t>
              </a:r>
              <a:endParaRPr lang="en-US" sz="178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48132" y="4773340"/>
              <a:ext cx="1181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81" dirty="0">
                  <a:solidFill>
                    <a:schemeClr val="bg1"/>
                  </a:solidFill>
                </a:rPr>
                <a:t>Upilex-75S</a:t>
              </a:r>
              <a:endParaRPr lang="en-US" sz="178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 rot="16200000">
            <a:off x="3116722" y="2326613"/>
            <a:ext cx="526763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/>
              <a:t>FPC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114" y="205264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coverlay</a:t>
            </a:r>
            <a:r>
              <a:rPr lang="en-GB" sz="1000" dirty="0"/>
              <a:t> 20 um</a:t>
            </a:r>
          </a:p>
          <a:p>
            <a:r>
              <a:rPr lang="en-GB" sz="1000" dirty="0"/>
              <a:t>Al             25 um</a:t>
            </a:r>
          </a:p>
          <a:p>
            <a:r>
              <a:rPr lang="en-GB" sz="1000" dirty="0" err="1"/>
              <a:t>p.i</a:t>
            </a:r>
            <a:r>
              <a:rPr lang="en-GB" sz="1000" dirty="0"/>
              <a:t>.           75 um</a:t>
            </a:r>
          </a:p>
          <a:p>
            <a:r>
              <a:rPr lang="en-GB" sz="1000" dirty="0"/>
              <a:t>Al             25 um</a:t>
            </a:r>
          </a:p>
          <a:p>
            <a:r>
              <a:rPr lang="en-GB" sz="1000" dirty="0" err="1"/>
              <a:t>coverlay</a:t>
            </a:r>
            <a:r>
              <a:rPr lang="en-GB" sz="1000" dirty="0"/>
              <a:t> 20 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278" y="3055974"/>
            <a:ext cx="152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Ablestik</a:t>
            </a:r>
            <a:r>
              <a:rPr lang="en-GB" sz="1200" dirty="0"/>
              <a:t> 45W 90 um</a:t>
            </a:r>
          </a:p>
          <a:p>
            <a:endParaRPr lang="en-GB" sz="1200" dirty="0"/>
          </a:p>
          <a:p>
            <a:r>
              <a:rPr lang="en-GB" sz="1200" dirty="0"/>
              <a:t>ALPIDE            50 um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0698" y="1561274"/>
            <a:ext cx="5208511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>
                <a:solidFill>
                  <a:srgbClr val="FF0000"/>
                </a:solidFill>
              </a:rPr>
              <a:t>Hybrid Integrated Circuit (HIC) schematic cross section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01942" y="1926615"/>
            <a:ext cx="4123034" cy="447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Main constraints for FPC to silicon gluing</a:t>
            </a:r>
            <a:r>
              <a:rPr lang="en-GB" sz="1781" dirty="0" smtClean="0"/>
              <a:t>:</a:t>
            </a:r>
          </a:p>
          <a:p>
            <a:endParaRPr lang="en-GB" sz="1781" dirty="0"/>
          </a:p>
          <a:p>
            <a:pPr marL="339197" indent="-339197">
              <a:buFont typeface="+mj-lt"/>
              <a:buAutoNum type="arabicPeriod"/>
            </a:pPr>
            <a:r>
              <a:rPr lang="en-GB" sz="1781" dirty="0"/>
              <a:t>Optimize/minimize amount of glue</a:t>
            </a:r>
          </a:p>
          <a:p>
            <a:pPr marL="339197" indent="-339197">
              <a:buFont typeface="+mj-lt"/>
              <a:buAutoNum type="arabicPeriod"/>
            </a:pPr>
            <a:r>
              <a:rPr lang="en-GB" sz="1781" dirty="0"/>
              <a:t>Ensure good adherence under FPC pads, no vibrations during wire bonding</a:t>
            </a:r>
          </a:p>
          <a:p>
            <a:pPr marL="339197" indent="-339197">
              <a:buFont typeface="+mj-lt"/>
              <a:buAutoNum type="arabicPeriod"/>
            </a:pPr>
            <a:r>
              <a:rPr lang="en-GB" sz="1781" dirty="0" smtClean="0"/>
              <a:t>Prevent glue contamination </a:t>
            </a:r>
            <a:r>
              <a:rPr lang="en-GB" sz="1781" dirty="0"/>
              <a:t>of </a:t>
            </a:r>
            <a:r>
              <a:rPr lang="en-GB" sz="1781" dirty="0" smtClean="0"/>
              <a:t>pads </a:t>
            </a:r>
            <a:r>
              <a:rPr lang="en-GB" sz="1781" dirty="0"/>
              <a:t>to be bonded</a:t>
            </a:r>
          </a:p>
          <a:p>
            <a:pPr marL="339197" indent="-339197">
              <a:buFont typeface="+mj-lt"/>
              <a:buAutoNum type="arabicPeriod"/>
            </a:pPr>
            <a:endParaRPr lang="en-GB" sz="1781" dirty="0" smtClean="0"/>
          </a:p>
          <a:p>
            <a:endParaRPr lang="en-GB" sz="1781" dirty="0"/>
          </a:p>
          <a:p>
            <a:pPr marL="339197" indent="-339197">
              <a:buFont typeface="+mj-lt"/>
              <a:buAutoNum type="arabicPeriod"/>
            </a:pPr>
            <a:endParaRPr lang="en-GB" sz="1781" dirty="0"/>
          </a:p>
          <a:p>
            <a:endParaRPr lang="en-GB" sz="1781" dirty="0"/>
          </a:p>
          <a:p>
            <a:pPr marL="282664" indent="-282664">
              <a:buFont typeface="Arial" panose="020B0604020202020204" pitchFamily="34" charset="0"/>
              <a:buChar char="•"/>
            </a:pPr>
            <a:r>
              <a:rPr lang="en-GB" sz="178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Optimisation of gluing mask</a:t>
            </a:r>
          </a:p>
          <a:p>
            <a:pPr marL="282664" indent="-282664">
              <a:buFont typeface="Arial" panose="020B0604020202020204" pitchFamily="34" charset="0"/>
              <a:buChar char="•"/>
            </a:pPr>
            <a:r>
              <a:rPr lang="en-GB" sz="178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Characterisation of glue layer</a:t>
            </a:r>
          </a:p>
          <a:p>
            <a:endParaRPr lang="en-GB" sz="1781" dirty="0"/>
          </a:p>
          <a:p>
            <a:endParaRPr lang="en-GB" sz="1781" dirty="0"/>
          </a:p>
        </p:txBody>
      </p:sp>
      <p:sp>
        <p:nvSpPr>
          <p:cNvPr id="25" name="TextBox 24"/>
          <p:cNvSpPr txBox="1"/>
          <p:nvPr/>
        </p:nvSpPr>
        <p:spPr>
          <a:xfrm>
            <a:off x="3443464" y="5809581"/>
            <a:ext cx="2384037" cy="334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3" dirty="0"/>
              <a:t>(power supply connection)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9187666" y="4323898"/>
            <a:ext cx="351585" cy="45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2" tIns="45226" rIns="90452" bIns="452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81"/>
          </a:p>
        </p:txBody>
      </p:sp>
    </p:spTree>
    <p:extLst>
      <p:ext uri="{BB962C8B-B14F-4D97-AF65-F5344CB8AC3E}">
        <p14:creationId xmlns:p14="http://schemas.microsoft.com/office/powerpoint/2010/main" val="8957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472" y="4340099"/>
            <a:ext cx="9038236" cy="2579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472" y="1283546"/>
            <a:ext cx="9038236" cy="28491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7" descr="acquia_marina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sp>
        <p:nvSpPr>
          <p:cNvPr id="8" name="Rectangle 7"/>
          <p:cNvSpPr/>
          <p:nvPr/>
        </p:nvSpPr>
        <p:spPr>
          <a:xfrm>
            <a:off x="1692231" y="3703899"/>
            <a:ext cx="8682721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Position the SF_ </a:t>
            </a:r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jig </a:t>
            </a:r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top  </a:t>
            </a:r>
            <a:r>
              <a:rPr lang="en-GB" sz="1781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HIC_jig</a:t>
            </a:r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use locating pin and fasteners. 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9988" y="6489595"/>
            <a:ext cx="8682721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Rotate the assembly and cure 24h at RT. 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31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917" y="793498"/>
            <a:ext cx="8449538" cy="565817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acquia_marin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780" y="133083"/>
            <a:ext cx="432282" cy="43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sp>
        <p:nvSpPr>
          <p:cNvPr id="10" name="Rectangle 9"/>
          <p:cNvSpPr/>
          <p:nvPr/>
        </p:nvSpPr>
        <p:spPr>
          <a:xfrm>
            <a:off x="2033300" y="956463"/>
            <a:ext cx="7122979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Remove </a:t>
            </a:r>
            <a:r>
              <a:rPr lang="en-GB" sz="1781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SF_jig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027" y="5959373"/>
            <a:ext cx="5022978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Remove Stave from SF jig and </a:t>
            </a:r>
            <a:r>
              <a:rPr lang="en-GB" sz="1781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HIC_jig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5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940" y="935958"/>
            <a:ext cx="2493043" cy="24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1091" y="5974709"/>
            <a:ext cx="6543681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Remove wings – cuts wing bridges, procedure under test </a:t>
            </a:r>
            <a:endParaRPr lang="en-GB" sz="1781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7" descr="acquia_marin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995" y="935956"/>
            <a:ext cx="5519806" cy="41398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5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33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755" y="1536913"/>
            <a:ext cx="8974953" cy="477239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7" descr="acquia_marina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298" y="133083"/>
            <a:ext cx="554764" cy="5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SF&amp;CP + HIC  Gluing steps</a:t>
            </a:r>
          </a:p>
          <a:p>
            <a:endParaRPr lang="en-US" sz="3561" dirty="0"/>
          </a:p>
        </p:txBody>
      </p:sp>
      <p:sp>
        <p:nvSpPr>
          <p:cNvPr id="8" name="Rectangle 7"/>
          <p:cNvSpPr/>
          <p:nvPr/>
        </p:nvSpPr>
        <p:spPr>
          <a:xfrm>
            <a:off x="2146819" y="5922042"/>
            <a:ext cx="5022978" cy="36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81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 Acceptance Tests</a:t>
            </a:r>
            <a:endParaRPr lang="en-GB" sz="1781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2170" y="1933175"/>
            <a:ext cx="2691657" cy="33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83" i="1" dirty="0">
                <a:solidFill>
                  <a:schemeClr val="bg1"/>
                </a:solidFill>
              </a:rPr>
              <a:t>Test setup for first prototype </a:t>
            </a:r>
            <a:endParaRPr lang="fr-FR" sz="1583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34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33853" y="37060"/>
            <a:ext cx="6261930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IB STAVE ASSEMBLY</a:t>
            </a:r>
            <a:endParaRPr lang="en-US" sz="356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507532" y="605376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7" descr="acquia_marina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088" y="133081"/>
            <a:ext cx="803974" cy="80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2481" y="2004404"/>
            <a:ext cx="8592919" cy="80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197" indent="-339197">
              <a:spcBef>
                <a:spcPts val="1781"/>
              </a:spcBef>
              <a:buFont typeface="Wingdings" charset="2"/>
              <a:buChar char=""/>
            </a:pPr>
            <a:r>
              <a:rPr lang="it-IT" sz="1583" b="1" dirty="0">
                <a:solidFill>
                  <a:schemeClr val="bg1">
                    <a:lumMod val="85000"/>
                  </a:schemeClr>
                </a:solidFill>
              </a:rPr>
              <a:t>ASSEMBLY PROCEDURE</a:t>
            </a:r>
            <a:endParaRPr lang="it-IT" sz="1583" b="1" dirty="0">
              <a:solidFill>
                <a:schemeClr val="bg1">
                  <a:lumMod val="85000"/>
                </a:schemeClr>
              </a:solidFill>
            </a:endParaRPr>
          </a:p>
          <a:p>
            <a:pPr marL="339197" indent="-339197">
              <a:spcBef>
                <a:spcPts val="1781"/>
              </a:spcBef>
              <a:buFont typeface="Wingdings" charset="2"/>
              <a:buChar char=""/>
            </a:pPr>
            <a:r>
              <a:rPr lang="it-IT" sz="1583" b="1" dirty="0">
                <a:solidFill>
                  <a:srgbClr val="002060"/>
                </a:solidFill>
              </a:rPr>
              <a:t>TOOLING AND MECHANICAL TOLERANCES</a:t>
            </a:r>
          </a:p>
        </p:txBody>
      </p:sp>
      <p:sp>
        <p:nvSpPr>
          <p:cNvPr id="12" name="TextBox 11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35</a:t>
            </a:fld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1507532" y="565363"/>
            <a:ext cx="7219861" cy="0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63934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Tooling and mechanical tolerances</a:t>
            </a:r>
            <a:endParaRPr lang="en-US" sz="3561" dirty="0"/>
          </a:p>
        </p:txBody>
      </p:sp>
      <p:sp>
        <p:nvSpPr>
          <p:cNvPr id="7" name="Rectangle 6"/>
          <p:cNvSpPr/>
          <p:nvPr/>
        </p:nvSpPr>
        <p:spPr>
          <a:xfrm>
            <a:off x="1693189" y="687074"/>
            <a:ext cx="8407261" cy="91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Requirements: </a:t>
            </a:r>
          </a:p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	</a:t>
            </a:r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Geometrical tolerance 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10 micron (planarity)</a:t>
            </a:r>
          </a:p>
          <a:p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	</a:t>
            </a:r>
            <a:endParaRPr lang="en-GB" sz="178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6171" y="5067285"/>
            <a:ext cx="5484694" cy="91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Measured: </a:t>
            </a:r>
          </a:p>
          <a:p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	</a:t>
            </a:r>
            <a:r>
              <a:rPr lang="en-GB" sz="1781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Geometrical tolerance </a:t>
            </a:r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14 micron (planarity)</a:t>
            </a:r>
          </a:p>
          <a:p>
            <a:r>
              <a:rPr lang="en-GB" sz="178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	</a:t>
            </a:r>
            <a:endParaRPr lang="en-GB" sz="178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660068" y="1581824"/>
            <a:ext cx="4491061" cy="3039507"/>
            <a:chOff x="251520" y="1561894"/>
            <a:chExt cx="5004048" cy="33866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20" y="1561894"/>
              <a:ext cx="5004048" cy="21279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20" y="3689835"/>
              <a:ext cx="5004048" cy="125875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55828" y="1304684"/>
            <a:ext cx="4751576" cy="4652770"/>
            <a:chOff x="4294711" y="1281474"/>
            <a:chExt cx="4803489" cy="470360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834" y="3067957"/>
              <a:ext cx="4462366" cy="291712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100392" y="3044520"/>
              <a:ext cx="432048" cy="215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11877" y="2480523"/>
              <a:ext cx="432048" cy="215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3" y="1281474"/>
              <a:ext cx="3829232" cy="269308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82630" y="3586041"/>
              <a:ext cx="1056263" cy="21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76322" y="3413283"/>
              <a:ext cx="1056263" cy="21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81"/>
            </a:p>
          </p:txBody>
        </p:sp>
        <p:sp>
          <p:nvSpPr>
            <p:cNvPr id="20" name="Rettangolo 27"/>
            <p:cNvSpPr/>
            <p:nvPr/>
          </p:nvSpPr>
          <p:spPr>
            <a:xfrm>
              <a:off x="6914482" y="1852149"/>
              <a:ext cx="8451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~12µm</a:t>
              </a:r>
              <a:endParaRPr lang="en-US" sz="1781" dirty="0"/>
            </a:p>
          </p:txBody>
        </p:sp>
        <p:sp>
          <p:nvSpPr>
            <p:cNvPr id="21" name="Rettangolo 27"/>
            <p:cNvSpPr/>
            <p:nvPr/>
          </p:nvSpPr>
          <p:spPr>
            <a:xfrm>
              <a:off x="6867017" y="3864264"/>
              <a:ext cx="898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~14 </a:t>
              </a:r>
              <a:r>
                <a:rPr lang="en-US" sz="1781" dirty="0"/>
                <a:t>µm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4360267" y="2031275"/>
              <a:ext cx="787797" cy="373355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294711" y="3851755"/>
              <a:ext cx="787797" cy="373355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559"/>
          <a:stretch/>
        </p:blipFill>
        <p:spPr>
          <a:xfrm>
            <a:off x="7093794" y="1215648"/>
            <a:ext cx="3312469" cy="20729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9081-4236-4F77-BE81-AF2D961827ED}" type="slidenum">
              <a:rPr lang="en-GB" smtClean="0"/>
              <a:t>36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19" y="3455935"/>
            <a:ext cx="2485089" cy="1402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22" y="3142129"/>
            <a:ext cx="2746117" cy="1653976"/>
          </a:xfrm>
          <a:prstGeom prst="rect">
            <a:avLst/>
          </a:prstGeom>
        </p:spPr>
      </p:pic>
      <p:grpSp>
        <p:nvGrpSpPr>
          <p:cNvPr id="17" name="Gruppo 4"/>
          <p:cNvGrpSpPr>
            <a:grpSpLocks noChangeAspect="1"/>
          </p:cNvGrpSpPr>
          <p:nvPr/>
        </p:nvGrpSpPr>
        <p:grpSpPr>
          <a:xfrm>
            <a:off x="1470162" y="650287"/>
            <a:ext cx="3581353" cy="4279002"/>
            <a:chOff x="4508731" y="608902"/>
            <a:chExt cx="4604014" cy="5500872"/>
          </a:xfrm>
        </p:grpSpPr>
        <p:pic>
          <p:nvPicPr>
            <p:cNvPr id="19" name="Picture 21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662561" y="608902"/>
              <a:ext cx="4450184" cy="3526293"/>
            </a:xfrm>
            <a:prstGeom prst="rect">
              <a:avLst/>
            </a:prstGeom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08731" y="2786953"/>
              <a:ext cx="4094152" cy="285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ttangolo 22"/>
            <p:cNvSpPr/>
            <p:nvPr/>
          </p:nvSpPr>
          <p:spPr>
            <a:xfrm>
              <a:off x="7832312" y="4175103"/>
              <a:ext cx="995183" cy="469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32 </a:t>
              </a:r>
              <a:r>
                <a:rPr lang="en-US" sz="1781" dirty="0"/>
                <a:t>µm</a:t>
              </a:r>
            </a:p>
          </p:txBody>
        </p:sp>
        <p:sp>
          <p:nvSpPr>
            <p:cNvPr id="27" name="Rettangolo 27"/>
            <p:cNvSpPr/>
            <p:nvPr/>
          </p:nvSpPr>
          <p:spPr>
            <a:xfrm>
              <a:off x="7958521" y="5640110"/>
              <a:ext cx="1074682" cy="469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81" dirty="0"/>
                <a:t>~21µm</a:t>
              </a:r>
              <a:endParaRPr lang="en-US" sz="1781" dirty="0"/>
            </a:p>
          </p:txBody>
        </p:sp>
        <p:sp>
          <p:nvSpPr>
            <p:cNvPr id="28" name="Rectangle 27"/>
            <p:cNvSpPr/>
            <p:nvPr/>
          </p:nvSpPr>
          <p:spPr>
            <a:xfrm rot="1228377">
              <a:off x="8194582" y="2887538"/>
              <a:ext cx="487602" cy="3326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88" dirty="0">
                  <a:ea typeface="Tahoma" panose="020B0604030504040204" pitchFamily="34" charset="0"/>
                  <a:cs typeface="Tahoma" panose="020B0604030504040204" pitchFamily="34" charset="0"/>
                </a:rPr>
                <a:t>HIC</a:t>
              </a:r>
              <a:endParaRPr lang="en-GB" sz="1088" dirty="0"/>
            </a:p>
          </p:txBody>
        </p:sp>
        <p:sp>
          <p:nvSpPr>
            <p:cNvPr id="29" name="Rectangle 28"/>
            <p:cNvSpPr/>
            <p:nvPr/>
          </p:nvSpPr>
          <p:spPr>
            <a:xfrm rot="1274952">
              <a:off x="7798181" y="2143066"/>
              <a:ext cx="1186799" cy="5479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88" dirty="0">
                  <a:ea typeface="Tahoma" panose="020B0604030504040204" pitchFamily="34" charset="0"/>
                  <a:cs typeface="Tahoma" panose="020B0604030504040204" pitchFamily="34" charset="0"/>
                </a:rPr>
                <a:t>Spaceframe</a:t>
              </a:r>
              <a:r>
                <a:rPr lang="en-GB" sz="1088" dirty="0"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</a:p>
            <a:p>
              <a:r>
                <a:rPr lang="en-GB" sz="1088" dirty="0">
                  <a:ea typeface="Tahoma" panose="020B0604030504040204" pitchFamily="34" charset="0"/>
                  <a:cs typeface="Tahoma" panose="020B0604030504040204" pitchFamily="34" charset="0"/>
                </a:rPr>
                <a:t>Connectors</a:t>
              </a:r>
              <a:endParaRPr lang="en-GB" sz="1088" dirty="0"/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162" y="3482818"/>
            <a:ext cx="3143885" cy="188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G:\Workspaces\e\ellaudi\Alice_photo_repository\pictures\2015_03_03_stave1_21_HIC\DSCN1647.JPG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5183" y="5498372"/>
            <a:ext cx="8534691" cy="13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583" y="5114618"/>
            <a:ext cx="8210922" cy="125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908793" y="4803620"/>
            <a:ext cx="3497469" cy="33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83" dirty="0">
                <a:solidFill>
                  <a:srgbClr val="336699"/>
                </a:solidFill>
              </a:rPr>
              <a:t>Old  jigs,  out of tolerance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537515" y="589921"/>
            <a:ext cx="7413027" cy="21118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7676915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Tooling and mechanical tolerances:</a:t>
            </a:r>
          </a:p>
          <a:p>
            <a:r>
              <a:rPr lang="en-US" sz="3561" dirty="0"/>
              <a:t>		</a:t>
            </a:r>
            <a:r>
              <a:rPr lang="en-US" sz="3561" dirty="0">
                <a:solidFill>
                  <a:srgbClr val="00B050"/>
                </a:solidFill>
              </a:rPr>
              <a:t>engineering  jig (old)</a:t>
            </a:r>
            <a:endParaRPr lang="en-US" sz="356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"/>
          <a:stretch/>
        </p:blipFill>
        <p:spPr bwMode="auto">
          <a:xfrm rot="21448164">
            <a:off x="6089946" y="5130292"/>
            <a:ext cx="4629705" cy="77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2715">
            <a:off x="5927612" y="3404635"/>
            <a:ext cx="4806822" cy="104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56936">
            <a:off x="6072009" y="1236422"/>
            <a:ext cx="4238987" cy="77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G:\Workspaces\e\ellaudi\Alice_photo_repository\pictures\2015_03_03_stave1_21_HIC\DSCN164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6540" y="3929131"/>
            <a:ext cx="4373341" cy="7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18713" y="1995212"/>
            <a:ext cx="4202558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81" dirty="0" err="1"/>
              <a:t>Spaceframe</a:t>
            </a:r>
            <a:r>
              <a:rPr lang="en-GB" sz="1781" dirty="0"/>
              <a:t> 1_21 ( w/o connectors) </a:t>
            </a:r>
            <a:r>
              <a:rPr lang="en-GB" sz="1781" dirty="0"/>
              <a:t>free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1433" y="5912851"/>
            <a:ext cx="2706732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With HIC, stave </a:t>
            </a:r>
            <a:r>
              <a:rPr lang="en-GB" sz="1781" dirty="0"/>
              <a:t>1_21 </a:t>
            </a:r>
            <a:r>
              <a:rPr lang="en-GB" sz="1781" dirty="0"/>
              <a:t> free</a:t>
            </a:r>
            <a:endParaRPr lang="en-GB" sz="1781" dirty="0"/>
          </a:p>
        </p:txBody>
      </p:sp>
      <p:sp>
        <p:nvSpPr>
          <p:cNvPr id="17" name="TextBox 16"/>
          <p:cNvSpPr txBox="1"/>
          <p:nvPr/>
        </p:nvSpPr>
        <p:spPr>
          <a:xfrm>
            <a:off x="7004497" y="4167331"/>
            <a:ext cx="3416774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With HIC, stave 1_21 clamped</a:t>
            </a:r>
            <a:endParaRPr lang="en-GB" sz="1781" dirty="0"/>
          </a:p>
        </p:txBody>
      </p:sp>
      <p:pic>
        <p:nvPicPr>
          <p:cNvPr id="18" name="Picture 3" descr="G:\Workspaces\e\ellaudi\Alice_photo_repository\pictures\2015_03_03_stave1_21_HIC\DSCN164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6541" y="5492870"/>
            <a:ext cx="4373341" cy="7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9A9A90"/>
              </a:clrFrom>
              <a:clrTo>
                <a:srgbClr val="9A9A9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44120">
            <a:off x="2497465" y="1818755"/>
            <a:ext cx="3384813" cy="35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3776914" y="5046416"/>
            <a:ext cx="2075003" cy="51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5" dirty="0">
                <a:solidFill>
                  <a:srgbClr val="FF33CC"/>
                </a:solidFill>
              </a:rPr>
              <a:t> +0.033 mm</a:t>
            </a:r>
          </a:p>
          <a:p>
            <a:pPr algn="ctr"/>
            <a:r>
              <a:rPr lang="en-GB" sz="1385" dirty="0">
                <a:solidFill>
                  <a:srgbClr val="FF33CC"/>
                </a:solidFill>
              </a:rPr>
              <a:t>- 0.033 mm</a:t>
            </a:r>
            <a:endParaRPr lang="en-GB" sz="1385" dirty="0">
              <a:solidFill>
                <a:srgbClr val="FF33CC"/>
              </a:solidFill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3702205" y="3411565"/>
            <a:ext cx="2075003" cy="51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5" dirty="0">
                <a:solidFill>
                  <a:srgbClr val="FF33CC"/>
                </a:solidFill>
              </a:rPr>
              <a:t> +0.034 mm</a:t>
            </a:r>
          </a:p>
          <a:p>
            <a:pPr algn="ctr"/>
            <a:r>
              <a:rPr lang="en-GB" sz="1385" dirty="0">
                <a:solidFill>
                  <a:srgbClr val="FF33CC"/>
                </a:solidFill>
              </a:rPr>
              <a:t>- 0.034 mm</a:t>
            </a:r>
            <a:endParaRPr lang="en-GB" sz="1385" dirty="0">
              <a:solidFill>
                <a:srgbClr val="FF33CC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3608308" y="1183874"/>
            <a:ext cx="2075003" cy="51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5" dirty="0">
                <a:solidFill>
                  <a:srgbClr val="FF33CC"/>
                </a:solidFill>
              </a:rPr>
              <a:t> +0.039 mm</a:t>
            </a:r>
          </a:p>
          <a:p>
            <a:pPr algn="ctr"/>
            <a:r>
              <a:rPr lang="en-GB" sz="1385" dirty="0">
                <a:solidFill>
                  <a:srgbClr val="FF33CC"/>
                </a:solidFill>
              </a:rPr>
              <a:t>- 0.039 mm</a:t>
            </a:r>
            <a:endParaRPr lang="en-GB" sz="1385" dirty="0">
              <a:solidFill>
                <a:srgbClr val="FF33CC"/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4272042" y="3546742"/>
            <a:ext cx="0" cy="593611"/>
          </a:xfrm>
          <a:prstGeom prst="straightConnector1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4272042" y="5035289"/>
            <a:ext cx="0" cy="593611"/>
          </a:xfrm>
          <a:prstGeom prst="straightConnector1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4178144" y="1156527"/>
            <a:ext cx="0" cy="593611"/>
          </a:xfrm>
          <a:prstGeom prst="straightConnector1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 rot="21322333">
            <a:off x="2581563" y="1577924"/>
            <a:ext cx="473674" cy="304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free</a:t>
            </a:r>
          </a:p>
        </p:txBody>
      </p:sp>
      <p:sp>
        <p:nvSpPr>
          <p:cNvPr id="33" name="Rettangolo 32"/>
          <p:cNvSpPr/>
          <p:nvPr/>
        </p:nvSpPr>
        <p:spPr>
          <a:xfrm rot="21322333">
            <a:off x="5258102" y="1486194"/>
            <a:ext cx="473674" cy="304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free</a:t>
            </a:r>
          </a:p>
        </p:txBody>
      </p:sp>
      <p:sp>
        <p:nvSpPr>
          <p:cNvPr id="34" name="Rettangolo 33"/>
          <p:cNvSpPr/>
          <p:nvPr/>
        </p:nvSpPr>
        <p:spPr>
          <a:xfrm rot="21322333">
            <a:off x="5242309" y="3729414"/>
            <a:ext cx="799500" cy="304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clamped</a:t>
            </a:r>
            <a:endParaRPr lang="en-GB" sz="1385" i="1" dirty="0"/>
          </a:p>
        </p:txBody>
      </p:sp>
      <p:sp>
        <p:nvSpPr>
          <p:cNvPr id="35" name="Rettangolo 34"/>
          <p:cNvSpPr/>
          <p:nvPr/>
        </p:nvSpPr>
        <p:spPr>
          <a:xfrm rot="21322333">
            <a:off x="2464347" y="4085471"/>
            <a:ext cx="799500" cy="3044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clamped</a:t>
            </a:r>
            <a:endParaRPr lang="en-GB" sz="1385" i="1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3136770" y="3664422"/>
            <a:ext cx="101014" cy="529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3162412" y="3670349"/>
            <a:ext cx="2689504" cy="34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/>
          <p:cNvSpPr/>
          <p:nvPr/>
        </p:nvSpPr>
        <p:spPr>
          <a:xfrm rot="21322333">
            <a:off x="2874262" y="5534833"/>
            <a:ext cx="473674" cy="304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free</a:t>
            </a:r>
          </a:p>
        </p:txBody>
      </p:sp>
      <p:sp>
        <p:nvSpPr>
          <p:cNvPr id="46" name="Rettangolo 45"/>
          <p:cNvSpPr/>
          <p:nvPr/>
        </p:nvSpPr>
        <p:spPr>
          <a:xfrm rot="21322333">
            <a:off x="5567604" y="5305837"/>
            <a:ext cx="473674" cy="304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85" i="1" dirty="0"/>
              <a:t>free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681611" y="2636237"/>
            <a:ext cx="2141599" cy="1336816"/>
            <a:chOff x="150692" y="2245039"/>
            <a:chExt cx="1636595" cy="1020800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035976">
              <a:off x="406771" y="2126260"/>
              <a:ext cx="883500" cy="139565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>
              <a:stCxn id="4" idx="3"/>
            </p:cNvCxnSpPr>
            <p:nvPr/>
          </p:nvCxnSpPr>
          <p:spPr>
            <a:xfrm>
              <a:off x="850499" y="2679767"/>
              <a:ext cx="202813" cy="578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62228" y="2563527"/>
              <a:ext cx="588271" cy="23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85" dirty="0">
                  <a:solidFill>
                    <a:schemeClr val="bg1"/>
                  </a:solidFill>
                </a:rPr>
                <a:t>screw</a:t>
              </a:r>
              <a:endParaRPr lang="en-GB" sz="1385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Arrow Connector 37"/>
            <p:cNvCxnSpPr>
              <a:stCxn id="39" idx="2"/>
            </p:cNvCxnSpPr>
            <p:nvPr/>
          </p:nvCxnSpPr>
          <p:spPr>
            <a:xfrm flipH="1">
              <a:off x="1229333" y="2477519"/>
              <a:ext cx="341930" cy="214961"/>
            </a:xfrm>
            <a:prstGeom prst="straightConnector1">
              <a:avLst/>
            </a:prstGeom>
            <a:ln>
              <a:solidFill>
                <a:srgbClr val="FF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355239" y="2245039"/>
              <a:ext cx="432048" cy="23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85" dirty="0"/>
                <a:t>ruby</a:t>
              </a:r>
              <a:endParaRPr lang="en-GB" sz="1385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9081-4236-4F77-BE81-AF2D961827ED}" type="slidenum">
              <a:rPr lang="en-GB" smtClean="0"/>
              <a:t>37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Box 13"/>
          <p:cNvSpPr txBox="1"/>
          <p:nvPr/>
        </p:nvSpPr>
        <p:spPr>
          <a:xfrm>
            <a:off x="1556526" y="1284910"/>
            <a:ext cx="3073121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Before HIC gluing</a:t>
            </a:r>
            <a:endParaRPr lang="en-GB" sz="1781" dirty="0"/>
          </a:p>
        </p:txBody>
      </p:sp>
      <p:sp>
        <p:nvSpPr>
          <p:cNvPr id="50" name="TextBox 13"/>
          <p:cNvSpPr txBox="1"/>
          <p:nvPr/>
        </p:nvSpPr>
        <p:spPr>
          <a:xfrm>
            <a:off x="1600209" y="2351316"/>
            <a:ext cx="3073121" cy="3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1" dirty="0"/>
              <a:t>After HIC gluing</a:t>
            </a:r>
            <a:endParaRPr lang="en-GB" sz="1781" dirty="0"/>
          </a:p>
        </p:txBody>
      </p:sp>
      <p:pic>
        <p:nvPicPr>
          <p:cNvPr id="40" name="Immagine 7" descr="acquia_marina_log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563" y="6298514"/>
            <a:ext cx="533300" cy="5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V="1">
            <a:off x="1537515" y="589921"/>
            <a:ext cx="7413027" cy="21118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756332" y="37060"/>
            <a:ext cx="8664939" cy="11873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US" sz="3561" dirty="0"/>
              <a:t>Tooling and mechanical </a:t>
            </a:r>
            <a:r>
              <a:rPr lang="en-US" sz="3561"/>
              <a:t>tolerances:</a:t>
            </a:r>
          </a:p>
          <a:p>
            <a:r>
              <a:rPr lang="en-US" sz="3561"/>
              <a:t> </a:t>
            </a:r>
            <a:r>
              <a:rPr lang="en-US" sz="3561" dirty="0" err="1"/>
              <a:t>tol</a:t>
            </a:r>
            <a:r>
              <a:rPr lang="en-US" sz="3561" dirty="0"/>
              <a:t> achieved with </a:t>
            </a:r>
            <a:r>
              <a:rPr lang="en-US" sz="3561" dirty="0">
                <a:solidFill>
                  <a:srgbClr val="00B050"/>
                </a:solidFill>
              </a:rPr>
              <a:t>engineering  jig (old)</a:t>
            </a:r>
            <a:endParaRPr lang="en-US" sz="3561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9529914">
            <a:off x="1935209" y="2489070"/>
            <a:ext cx="6722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To be updated</a:t>
            </a:r>
            <a:endParaRPr lang="en-GB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workflow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52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planning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0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174" y="2652765"/>
            <a:ext cx="6377940" cy="369017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Jigs for HIC assembly </a:t>
            </a:r>
            <a:endParaRPr lang="en-GB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036" y="996009"/>
            <a:ext cx="7715955" cy="155749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" y="2482964"/>
            <a:ext cx="5507620" cy="3260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5802" y="1339377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FPC gripper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4860" y="4427769"/>
            <a:ext cx="121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Recess to accommodate SMD and wire bonds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06872" y="4132697"/>
            <a:ext cx="957988" cy="295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102367" y="3602789"/>
            <a:ext cx="162493" cy="824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68908" y="315843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Planarity: 15 um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417552" y="1016211"/>
            <a:ext cx="2282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FPC extension support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(temporary)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030119" y="1392467"/>
            <a:ext cx="149617" cy="524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93" y="2710299"/>
            <a:ext cx="5726030" cy="41477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Jigs for HIC assembly </a:t>
            </a:r>
            <a:endParaRPr lang="en-GB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33" y="804132"/>
            <a:ext cx="11067131" cy="24155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54109" y="867161"/>
            <a:ext cx="24924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Chips vacuum chuck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(HIC assembly table)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9364" y="3358536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Planarity: 13 um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37" y="4099625"/>
            <a:ext cx="6747316" cy="21202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1524" y="4187867"/>
            <a:ext cx="2492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Wire bonding table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Gluing mask optimisation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433" y="1236080"/>
            <a:ext cx="6636282" cy="434015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Initially (at the EDR) the procedure to glue FPC and chips was based on adhesive mask </a:t>
            </a:r>
            <a:r>
              <a:rPr lang="en-GB" sz="2400" dirty="0" err="1" smtClean="0"/>
              <a:t>Oracal</a:t>
            </a:r>
            <a:r>
              <a:rPr lang="en-GB" sz="2400" dirty="0" smtClean="0"/>
              <a:t> 638, 90 um thick associated to shimming producing a final glue layer of 50 um, compatible with the sum of tolerances involved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Observed issues: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Glue spots not close enough to </a:t>
            </a:r>
            <a:r>
              <a:rPr lang="en-GB" sz="2000" dirty="0" err="1">
                <a:solidFill>
                  <a:srgbClr val="FF0000"/>
                </a:solidFill>
              </a:rPr>
              <a:t>vias</a:t>
            </a:r>
            <a:r>
              <a:rPr lang="en-GB" sz="2000" dirty="0">
                <a:solidFill>
                  <a:srgbClr val="FF0000"/>
                </a:solidFill>
              </a:rPr>
              <a:t> edges</a:t>
            </a:r>
          </a:p>
          <a:p>
            <a:pPr lvl="1"/>
            <a:r>
              <a:rPr lang="en-GB" sz="2000" dirty="0" smtClean="0">
                <a:solidFill>
                  <a:srgbClr val="FF0000"/>
                </a:solidFill>
              </a:rPr>
              <a:t>Weak adherence </a:t>
            </a:r>
            <a:r>
              <a:rPr lang="en-GB" sz="2004" dirty="0" smtClean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317602" y="1338599"/>
            <a:ext cx="4408823" cy="2612671"/>
            <a:chOff x="235091" y="1683648"/>
            <a:chExt cx="8666688" cy="4652295"/>
          </a:xfrm>
        </p:grpSpPr>
        <p:grpSp>
          <p:nvGrpSpPr>
            <p:cNvPr id="8" name="Group 7"/>
            <p:cNvGrpSpPr/>
            <p:nvPr/>
          </p:nvGrpSpPr>
          <p:grpSpPr>
            <a:xfrm>
              <a:off x="242220" y="3068960"/>
              <a:ext cx="8659559" cy="1881671"/>
              <a:chOff x="162798" y="2707093"/>
              <a:chExt cx="8659559" cy="18816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939656" y="2820875"/>
                <a:ext cx="819646" cy="99190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91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29168" y="2810715"/>
                <a:ext cx="819646" cy="99190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91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422678" y="3751816"/>
                <a:ext cx="1399677" cy="144000"/>
              </a:xfrm>
              <a:prstGeom prst="rect">
                <a:avLst/>
              </a:prstGeom>
              <a:solidFill>
                <a:srgbClr val="24D64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692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Coverlay</a:t>
                </a:r>
                <a:endParaRPr lang="fr-FR" sz="69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42499" y="4178754"/>
                <a:ext cx="1465203" cy="9086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sz="79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62798" y="4228764"/>
                <a:ext cx="8657389" cy="360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  <a:tint val="66000"/>
                      <a:satMod val="160000"/>
                    </a:schemeClr>
                  </a:gs>
                  <a:gs pos="50000">
                    <a:schemeClr val="tx1">
                      <a:lumMod val="65000"/>
                      <a:lumOff val="35000"/>
                      <a:tint val="44500"/>
                      <a:satMod val="160000"/>
                    </a:schemeClr>
                  </a:gs>
                  <a:gs pos="100000">
                    <a:schemeClr val="tx1">
                      <a:lumMod val="65000"/>
                      <a:lumOff val="35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791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Silicon chip</a:t>
                </a:r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001585" y="2861338"/>
                <a:ext cx="720000" cy="90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sz="791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197381" y="3041338"/>
                <a:ext cx="2624976" cy="540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692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Polyimide</a:t>
                </a:r>
                <a:r>
                  <a:rPr lang="en-GB" sz="791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GB" sz="791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Upilex</a:t>
                </a:r>
                <a:r>
                  <a:rPr lang="en-GB" sz="791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75S)</a:t>
                </a:r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422678" y="2856052"/>
                <a:ext cx="1399679" cy="1861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692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Aluminiium</a:t>
                </a:r>
                <a:endParaRPr lang="fr-FR" sz="69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422677" y="3577974"/>
                <a:ext cx="1399679" cy="17384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692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Aluminium</a:t>
                </a:r>
                <a:endParaRPr lang="fr-FR" sz="69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20512" y="2713941"/>
                <a:ext cx="1399676" cy="144000"/>
              </a:xfrm>
              <a:prstGeom prst="rect">
                <a:avLst/>
              </a:prstGeom>
              <a:solidFill>
                <a:srgbClr val="24D64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692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Coverlay</a:t>
                </a:r>
                <a:endParaRPr lang="fr-FR" sz="69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2799" y="3751816"/>
                <a:ext cx="1399677" cy="144000"/>
              </a:xfrm>
              <a:prstGeom prst="rect">
                <a:avLst/>
              </a:prstGeom>
              <a:solidFill>
                <a:srgbClr val="24D64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259648" y="2862735"/>
                <a:ext cx="720000" cy="90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sz="791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6508" y="3024935"/>
                <a:ext cx="2631877" cy="540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65683" y="2849204"/>
                <a:ext cx="1399679" cy="1861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2798" y="3577974"/>
                <a:ext cx="1399679" cy="17384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3517" y="2707093"/>
                <a:ext cx="1399676" cy="144000"/>
              </a:xfrm>
              <a:prstGeom prst="rect">
                <a:avLst/>
              </a:prstGeom>
              <a:solidFill>
                <a:srgbClr val="24D64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fr-FR" sz="791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62798" y="3906207"/>
                <a:ext cx="928247" cy="3329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91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420512" y="3902744"/>
                <a:ext cx="1387522" cy="3122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91" b="1" dirty="0" err="1">
                    <a:solidFill>
                      <a:schemeClr val="bg1"/>
                    </a:solidFill>
                  </a:rPr>
                  <a:t>Ablestik</a:t>
                </a:r>
                <a:r>
                  <a:rPr lang="en-US" sz="791" b="1" dirty="0">
                    <a:solidFill>
                      <a:schemeClr val="bg1"/>
                    </a:solidFill>
                  </a:rPr>
                  <a:t> 45</a:t>
                </a:r>
                <a:endParaRPr lang="en-GB" sz="791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43962" y="4950631"/>
              <a:ext cx="8657389" cy="1385312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9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386" y="5388498"/>
              <a:ext cx="2462442" cy="4560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989" dirty="0"/>
                <a:t>Chip vacuum chuck</a:t>
              </a:r>
              <a:endParaRPr lang="en-GB" sz="989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5091" y="1683648"/>
              <a:ext cx="8657389" cy="1385312"/>
            </a:xfrm>
            <a:prstGeom prst="rect">
              <a:avLst/>
            </a:prstGeom>
            <a:pattFill prst="wdDn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9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2059" y="2121516"/>
              <a:ext cx="1532076" cy="4354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989" dirty="0"/>
                <a:t>FPC </a:t>
              </a:r>
              <a:r>
                <a:rPr lang="en-GB" sz="989" dirty="0" smtClean="0"/>
                <a:t>gripper</a:t>
              </a:r>
              <a:endParaRPr lang="en-GB" sz="989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548501" y="959980"/>
            <a:ext cx="1896218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/>
              <a:t>Assembly stack-up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13369"/>
              </p:ext>
            </p:extLst>
          </p:nvPr>
        </p:nvGraphicFramePr>
        <p:xfrm>
          <a:off x="7493234" y="3967792"/>
          <a:ext cx="4052828" cy="234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973"/>
                <a:gridCol w="1335855"/>
              </a:tblGrid>
              <a:tr h="3015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Component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Tolerance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Chip vacuum </a:t>
                      </a:r>
                      <a:r>
                        <a:rPr lang="en-GB" sz="1600" dirty="0" smtClean="0"/>
                        <a:t>chuck planarity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± </a:t>
                      </a:r>
                      <a:r>
                        <a:rPr lang="en-GB" sz="1600" dirty="0" smtClean="0"/>
                        <a:t>7 </a:t>
                      </a:r>
                      <a:r>
                        <a:rPr lang="en-GB" sz="1600" dirty="0" smtClean="0"/>
                        <a:t>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Chip thickness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± 5 um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FPC thickness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± 10 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FPC vacuum chuck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± </a:t>
                      </a:r>
                      <a:r>
                        <a:rPr lang="en-GB" sz="1600" dirty="0" smtClean="0"/>
                        <a:t>8 </a:t>
                      </a:r>
                      <a:r>
                        <a:rPr lang="en-GB" sz="1600" dirty="0" smtClean="0"/>
                        <a:t>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TOTAL (linear)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± </a:t>
                      </a:r>
                      <a:r>
                        <a:rPr lang="en-GB" sz="1600" dirty="0" smtClean="0"/>
                        <a:t>30 </a:t>
                      </a:r>
                      <a:r>
                        <a:rPr lang="en-GB" sz="1600" dirty="0" smtClean="0"/>
                        <a:t>um</a:t>
                      </a:r>
                    </a:p>
                  </a:txBody>
                  <a:tcPr marL="90452" marR="90452" marT="45226" marB="45226"/>
                </a:tc>
              </a:tr>
              <a:tr h="301506"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TOTAL (quadratic</a:t>
                      </a:r>
                      <a:r>
                        <a:rPr lang="en-GB" sz="1600" baseline="0" dirty="0" smtClean="0"/>
                        <a:t> sum)</a:t>
                      </a:r>
                      <a:endParaRPr lang="en-GB" sz="1600" dirty="0"/>
                    </a:p>
                  </a:txBody>
                  <a:tcPr marL="90452" marR="90452" marT="45226" marB="452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± </a:t>
                      </a:r>
                      <a:r>
                        <a:rPr lang="en-GB" sz="1600" dirty="0" smtClean="0"/>
                        <a:t>15.5 </a:t>
                      </a:r>
                      <a:r>
                        <a:rPr lang="en-GB" sz="1600" dirty="0" smtClean="0"/>
                        <a:t>um</a:t>
                      </a:r>
                    </a:p>
                  </a:txBody>
                  <a:tcPr marL="90452" marR="90452" marT="45226" marB="45226"/>
                </a:tc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4" y="4149970"/>
            <a:ext cx="2492348" cy="1339704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5598129" y="2609190"/>
            <a:ext cx="1231166" cy="435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186224" y="896495"/>
            <a:ext cx="4640685" cy="5353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452" tIns="45226" rIns="90452" bIns="452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81"/>
          </a:p>
        </p:txBody>
      </p:sp>
      <p:sp>
        <p:nvSpPr>
          <p:cNvPr id="40" name="TextBox 39"/>
          <p:cNvSpPr txBox="1"/>
          <p:nvPr/>
        </p:nvSpPr>
        <p:spPr>
          <a:xfrm>
            <a:off x="3634028" y="5590364"/>
            <a:ext cx="2751260" cy="45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87" dirty="0"/>
              <a:t>Glass plate glued on chip using mask with 50 um shimming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79" y="4149970"/>
            <a:ext cx="2409903" cy="21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Gluing mask optimisation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699" y="1266824"/>
            <a:ext cx="11128131" cy="4340155"/>
          </a:xfrm>
        </p:spPr>
        <p:txBody>
          <a:bodyPr/>
          <a:lstStyle/>
          <a:p>
            <a:r>
              <a:rPr lang="en-GB" dirty="0" smtClean="0"/>
              <a:t>Upgraded gluing procedure: </a:t>
            </a:r>
          </a:p>
          <a:p>
            <a:pPr lvl="1"/>
            <a:r>
              <a:rPr lang="en-GB" dirty="0"/>
              <a:t>Optimised holes amount and geometry </a:t>
            </a:r>
            <a:r>
              <a:rPr lang="en-GB" dirty="0" smtClean="0"/>
              <a:t>(remove holes where not necessary, use everywhere Ø 0.7 mm)</a:t>
            </a:r>
            <a:endParaRPr lang="en-GB" dirty="0"/>
          </a:p>
          <a:p>
            <a:pPr lvl="1"/>
            <a:r>
              <a:rPr lang="en-GB" dirty="0" smtClean="0"/>
              <a:t>SDAG adhesive film RS-150-137 (150 um thick) with </a:t>
            </a:r>
            <a:r>
              <a:rPr lang="en-GB" dirty="0"/>
              <a:t>90 </a:t>
            </a:r>
            <a:r>
              <a:rPr lang="en-GB" dirty="0" smtClean="0"/>
              <a:t>shimming (</a:t>
            </a:r>
            <a:r>
              <a:rPr lang="en-GB" dirty="0" err="1" smtClean="0"/>
              <a:t>Oracal</a:t>
            </a:r>
            <a:r>
              <a:rPr lang="en-GB" dirty="0" smtClean="0"/>
              <a:t> 638 tape)</a:t>
            </a:r>
          </a:p>
          <a:p>
            <a:pPr lvl="1"/>
            <a:r>
              <a:rPr lang="en-GB" dirty="0" smtClean="0"/>
              <a:t>Hand mixing (3g for 30”) instead of mixer dispenser nozzle</a:t>
            </a:r>
            <a:endParaRPr lang="en-GB" dirty="0"/>
          </a:p>
          <a:p>
            <a:pPr lvl="1"/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462" y="3436901"/>
            <a:ext cx="4864635" cy="273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66" y="3410095"/>
            <a:ext cx="5179774" cy="2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Glue characterisation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1781" dirty="0"/>
              <a:t>Chemical analysis for ionic impurities (MIL STD 883H): dangerous ions concentration is below threshold </a:t>
            </a:r>
          </a:p>
          <a:p>
            <a:pPr marL="0" indent="0">
              <a:buNone/>
            </a:pPr>
            <a:endParaRPr lang="en-GB" sz="178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5" y="2206423"/>
            <a:ext cx="4688680" cy="3711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1202" y="1870497"/>
            <a:ext cx="2097241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83" dirty="0" smtClean="0"/>
              <a:t> </a:t>
            </a:r>
            <a:r>
              <a:rPr lang="en-GB" sz="1583" dirty="0"/>
              <a:t>Veritas </a:t>
            </a:r>
            <a:r>
              <a:rPr lang="en-GB" sz="1583" dirty="0" smtClean="0"/>
              <a:t>laboratories (F)</a:t>
            </a:r>
            <a:endParaRPr lang="en-GB" sz="1583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05922" y="3008067"/>
            <a:ext cx="4853138" cy="210858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644875" y="1648402"/>
            <a:ext cx="2589010" cy="3435715"/>
          </a:xfrm>
          <a:prstGeom prst="rect">
            <a:avLst/>
          </a:prstGeom>
        </p:spPr>
        <p:txBody>
          <a:bodyPr vert="horz" lIns="90452" tIns="45226" rIns="90452" bIns="45226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Pull tests</a:t>
            </a:r>
          </a:p>
          <a:p>
            <a:pPr lvl="1"/>
            <a:endParaRPr lang="en-GB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Glue prepared by hand mixing for 30”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5 samples of FPC + single chip using last procedure (mask/shimming</a:t>
            </a:r>
            <a:r>
              <a:rPr lang="en-GB" sz="1600" dirty="0" smtClean="0"/>
              <a:t>)</a:t>
            </a:r>
            <a:endParaRPr lang="en-GB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Average load measured on 3 samples : 3.9 </a:t>
            </a:r>
            <a:r>
              <a:rPr lang="en-GB" sz="1600" dirty="0" smtClean="0"/>
              <a:t>kg</a:t>
            </a:r>
            <a:endParaRPr lang="en-GB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2 samples under ageing test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ADD RESULTS LATER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FF0000"/>
                </a:solidFill>
              </a:rPr>
              <a:t>+ TEST ON PIQ CHIPS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642049" y="5503068"/>
            <a:ext cx="2423235" cy="365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81" dirty="0">
                <a:solidFill>
                  <a:srgbClr val="FF0000"/>
                </a:solidFill>
              </a:rPr>
              <a:t>ADD PHOTO OF SAMPLE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9141" y="3014505"/>
            <a:ext cx="979562" cy="793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6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24/04/2017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ITS Upgrade Stave PRR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9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HIC assembly </a:t>
            </a:r>
            <a:r>
              <a:rPr lang="en-GB" sz="3200" dirty="0" smtClean="0"/>
              <a:t>procedure overview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508795" indent="-508795">
              <a:buFont typeface="+mj-lt"/>
              <a:buAutoNum type="arabicPeriod"/>
            </a:pPr>
            <a:r>
              <a:rPr lang="en-GB" dirty="0" smtClean="0"/>
              <a:t>Chip automated inspection in ALICIA 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Chip </a:t>
            </a:r>
            <a:r>
              <a:rPr lang="en-GB" dirty="0" smtClean="0"/>
              <a:t>alignment </a:t>
            </a:r>
            <a:r>
              <a:rPr lang="en-GB" dirty="0" smtClean="0"/>
              <a:t>on </a:t>
            </a:r>
            <a:r>
              <a:rPr lang="en-GB" dirty="0" smtClean="0"/>
              <a:t>ALICIA assembly </a:t>
            </a:r>
            <a:r>
              <a:rPr lang="en-GB" dirty="0" smtClean="0"/>
              <a:t>table 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FPC clamping by vacuum on dedicated jig, alignment using dowel pins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Adhesive mask application on FPC and glue distribution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Mask </a:t>
            </a:r>
            <a:r>
              <a:rPr lang="en-GB" dirty="0" smtClean="0"/>
              <a:t>removal, </a:t>
            </a:r>
            <a:r>
              <a:rPr lang="en-GB" dirty="0" smtClean="0"/>
              <a:t>check of glue </a:t>
            </a:r>
            <a:r>
              <a:rPr lang="en-GB" dirty="0" smtClean="0"/>
              <a:t>spots, application of shims (adhesive tape) on FPC wings</a:t>
            </a:r>
            <a:endParaRPr lang="en-GB" dirty="0" smtClean="0"/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Flip FPC and overlap on </a:t>
            </a:r>
            <a:r>
              <a:rPr lang="en-GB" dirty="0" smtClean="0"/>
              <a:t>chips </a:t>
            </a:r>
            <a:r>
              <a:rPr lang="en-GB" dirty="0" smtClean="0"/>
              <a:t>using </a:t>
            </a:r>
            <a:r>
              <a:rPr lang="en-GB" dirty="0" smtClean="0"/>
              <a:t>ruby balls for alignment</a:t>
            </a:r>
            <a:endParaRPr lang="en-GB" dirty="0" smtClean="0"/>
          </a:p>
          <a:p>
            <a:pPr marL="508795" indent="-508795">
              <a:buFont typeface="+mj-lt"/>
              <a:buAutoNum type="arabicPeriod"/>
            </a:pPr>
            <a:r>
              <a:rPr lang="en-GB" dirty="0"/>
              <a:t>C</a:t>
            </a:r>
            <a:r>
              <a:rPr lang="en-GB" dirty="0" smtClean="0"/>
              <a:t>uring on assembly table at room </a:t>
            </a:r>
            <a:r>
              <a:rPr lang="en-GB" dirty="0" smtClean="0"/>
              <a:t>T for 12 h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/>
              <a:t>Transfer on wire bonding </a:t>
            </a:r>
            <a:r>
              <a:rPr lang="en-GB" dirty="0" smtClean="0"/>
              <a:t>jig</a:t>
            </a:r>
            <a:endParaRPr lang="en-GB" dirty="0"/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Visual inspection</a:t>
            </a:r>
            <a:endParaRPr lang="en-GB" dirty="0" smtClean="0"/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Chips </a:t>
            </a:r>
            <a:r>
              <a:rPr lang="en-GB" dirty="0" smtClean="0"/>
              <a:t>interconnection by </a:t>
            </a:r>
            <a:r>
              <a:rPr lang="en-GB" dirty="0" smtClean="0"/>
              <a:t>wire-bonding</a:t>
            </a:r>
          </a:p>
          <a:p>
            <a:pPr marL="508795" indent="-508795">
              <a:buFont typeface="+mj-lt"/>
              <a:buAutoNum type="arabicPeriod"/>
            </a:pPr>
            <a:r>
              <a:rPr lang="en-GB" dirty="0" smtClean="0"/>
              <a:t>Transfer on HIC storage plate and electrical test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5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4901</TotalTime>
  <Words>1972</Words>
  <Application>Microsoft Office PowerPoint</Application>
  <PresentationFormat>Custom</PresentationFormat>
  <Paragraphs>484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MS PGothic</vt:lpstr>
      <vt:lpstr>Arial</vt:lpstr>
      <vt:lpstr>Berlin Sans FB Demi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IB stave construction and prototypes</vt:lpstr>
      <vt:lpstr>Introduction</vt:lpstr>
      <vt:lpstr>Interconnection layout</vt:lpstr>
      <vt:lpstr>Jigs for HIC assembly </vt:lpstr>
      <vt:lpstr>Jigs for HIC assembly </vt:lpstr>
      <vt:lpstr>Gluing mask optimisation</vt:lpstr>
      <vt:lpstr>Gluing mask optimisation</vt:lpstr>
      <vt:lpstr>Glue characterisation</vt:lpstr>
      <vt:lpstr>HIC assembly procedure overview</vt:lpstr>
      <vt:lpstr>1. Chips inspection </vt:lpstr>
      <vt:lpstr>2. Chip alignment on assembly table vacuum chuck</vt:lpstr>
      <vt:lpstr>3. FPC mounting on gripper</vt:lpstr>
      <vt:lpstr>4. Adhesive mask application on FPC and glue distribution</vt:lpstr>
      <vt:lpstr>5. Mask removal and application of shims (90 um tape)</vt:lpstr>
      <vt:lpstr>6. Flip FPC and overlap on aligned chips using ruby balls</vt:lpstr>
      <vt:lpstr>Last steps</vt:lpstr>
      <vt:lpstr>11. Transfer on HIC storage plate and electrical test</vt:lpstr>
      <vt:lpstr>Summary of IB HIC prototypes</vt:lpstr>
      <vt:lpstr>Summary of IB HIC prototypes</vt:lpstr>
      <vt:lpstr>Wire bonding characterisation</vt:lpstr>
      <vt:lpstr>STAVE assembly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workflow</vt:lpstr>
      <vt:lpstr>Production planning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 stave overview</dc:title>
  <dc:creator>Antonello Di Mauro</dc:creator>
  <cp:lastModifiedBy>Antonello Di Mauro</cp:lastModifiedBy>
  <cp:revision>121</cp:revision>
  <cp:lastPrinted>2017-04-18T06:45:50Z</cp:lastPrinted>
  <dcterms:created xsi:type="dcterms:W3CDTF">2016-04-12T08:57:39Z</dcterms:created>
  <dcterms:modified xsi:type="dcterms:W3CDTF">2017-04-20T11:33:54Z</dcterms:modified>
</cp:coreProperties>
</file>