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wdp" ContentType="image/vnd.ms-photo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3" r:id="rId1"/>
  </p:sldMasterIdLst>
  <p:notesMasterIdLst>
    <p:notesMasterId r:id="rId15"/>
  </p:notesMasterIdLst>
  <p:sldIdLst>
    <p:sldId id="306" r:id="rId2"/>
    <p:sldId id="283" r:id="rId3"/>
    <p:sldId id="284" r:id="rId4"/>
    <p:sldId id="285" r:id="rId5"/>
    <p:sldId id="281" r:id="rId6"/>
    <p:sldId id="286" r:id="rId7"/>
    <p:sldId id="310" r:id="rId8"/>
    <p:sldId id="267" r:id="rId9"/>
    <p:sldId id="309" r:id="rId10"/>
    <p:sldId id="301" r:id="rId11"/>
    <p:sldId id="276" r:id="rId12"/>
    <p:sldId id="314" r:id="rId13"/>
    <p:sldId id="31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04" autoAdjust="0"/>
    <p:restoredTop sz="94660"/>
  </p:normalViewPr>
  <p:slideViewPr>
    <p:cSldViewPr snapToGrid="0">
      <p:cViewPr>
        <p:scale>
          <a:sx n="80" d="100"/>
          <a:sy n="80" d="100"/>
        </p:scale>
        <p:origin x="1152" y="7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5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9EE058-8DF0-4136-8F1D-3D0C1927ADD6}" type="datetimeFigureOut">
              <a:rPr lang="en-US" smtClean="0"/>
              <a:t>4/12/18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E736A1-90BE-4E9C-8F78-47EC5B171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033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388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13-Apr-2018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Production Readyness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D5E2F-32C2-4B66-8809-D23D02261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839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13-Apr-2018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Production Readyness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D5E2F-32C2-4B66-8809-D23D02261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2491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3053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13-Apr-2018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Production Readyness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4D97-BD2B-4705-8F05-B9EB893EE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219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13-Apr-2018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Production Readyness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D5E2F-32C2-4B66-8809-D23D02261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711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13-Apr-2018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Production Readyness Review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D5E2F-32C2-4B66-8809-D23D02261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145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13-Apr-2018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Production Readyness Review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D5E2F-32C2-4B66-8809-D23D02261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728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13-Apr-2018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Production Readyness Review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4D97-BD2B-4705-8F05-B9EB893EE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984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13-Apr-2018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Production Readyness Review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D5E2F-32C2-4B66-8809-D23D02261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472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13-Apr-2018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Production Readyness Review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D5E2F-32C2-4B66-8809-D23D02261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574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13-Apr-2018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Production Readyness Review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D5E2F-32C2-4B66-8809-D23D02261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772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199" y="55181"/>
            <a:ext cx="9401503" cy="660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932873"/>
            <a:ext cx="10515600" cy="5244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576289"/>
            <a:ext cx="2743200" cy="2560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13-Apr-2018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576289"/>
            <a:ext cx="4114800" cy="2560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Production Readyness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9684" y="6579621"/>
            <a:ext cx="1385329" cy="252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6D5E2F-32C2-4B66-8809-D23D0226154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43934" y="662709"/>
            <a:ext cx="10095769" cy="15027"/>
          </a:xfrm>
          <a:prstGeom prst="line">
            <a:avLst/>
          </a:prstGeom>
          <a:ln w="28575" cap="rnd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 flipV="1">
            <a:off x="152409" y="6558664"/>
            <a:ext cx="11813619" cy="17625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2247" y="417786"/>
            <a:ext cx="411208" cy="3611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357945" y="533547"/>
            <a:ext cx="1306121" cy="17338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</a:rPr>
              <a:t>ALICE ITS UPGRADE</a:t>
            </a:r>
            <a:endParaRPr lang="en-US" sz="1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627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68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Relationship Id="rId3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Relationship Id="rId3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foa.org/tech/ref/testing/test/couplers.html" TargetMode="External"/><Relationship Id="rId4" Type="http://schemas.openxmlformats.org/officeDocument/2006/relationships/hyperlink" Target="http://www.thefoa.org/tech/lossbudg.htm" TargetMode="External"/><Relationship Id="rId5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emf"/><Relationship Id="rId3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2009775"/>
            <a:ext cx="10515600" cy="1238250"/>
          </a:xfrm>
        </p:spPr>
        <p:txBody>
          <a:bodyPr/>
          <a:lstStyle/>
          <a:p>
            <a:r>
              <a:rPr lang="en-US" dirty="0" smtClean="0"/>
              <a:t>Control Interfaces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13-Apr-2018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Production Readyness Review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4D97-BD2B-4705-8F05-B9EB893EED35}" type="slidenum">
              <a:rPr lang="en-US" smtClean="0"/>
              <a:t>1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886553" y="5977993"/>
            <a:ext cx="23897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Matteo </a:t>
            </a:r>
            <a:r>
              <a:rPr lang="en-US" sz="1200" dirty="0" err="1" smtClean="0"/>
              <a:t>Lupi</a:t>
            </a:r>
            <a:r>
              <a:rPr lang="en-US" sz="1200" dirty="0" smtClean="0"/>
              <a:t> (</a:t>
            </a:r>
            <a:r>
              <a:rPr lang="en-US" sz="1200" dirty="0" err="1" smtClean="0"/>
              <a:t>matteo.lupi@cern.ch</a:t>
            </a:r>
            <a:r>
              <a:rPr lang="en-US" sz="1200" dirty="0" smtClean="0"/>
              <a:t>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5804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Board – Interface to Readout Unit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199" y="932873"/>
            <a:ext cx="10970763" cy="3456081"/>
          </a:xfrm>
        </p:spPr>
        <p:txBody>
          <a:bodyPr>
            <a:normAutofit/>
          </a:bodyPr>
          <a:lstStyle/>
          <a:p>
            <a:r>
              <a:rPr lang="en-US" sz="1600" dirty="0" smtClean="0"/>
              <a:t>Two 8-channel </a:t>
            </a:r>
            <a:r>
              <a:rPr lang="en-US" sz="1600" b="1" dirty="0" smtClean="0"/>
              <a:t>Power Units </a:t>
            </a:r>
            <a:r>
              <a:rPr lang="en-US" sz="1600" dirty="0" smtClean="0"/>
              <a:t>are combined into one board stack called a “</a:t>
            </a:r>
            <a:r>
              <a:rPr lang="en-US" sz="1600" b="1" dirty="0" smtClean="0"/>
              <a:t>Power Board</a:t>
            </a:r>
            <a:r>
              <a:rPr lang="en-US" sz="1600" dirty="0" smtClean="0"/>
              <a:t>”.</a:t>
            </a:r>
          </a:p>
          <a:p>
            <a:r>
              <a:rPr lang="en-US" sz="1600" dirty="0" smtClean="0"/>
              <a:t>Each </a:t>
            </a:r>
            <a:r>
              <a:rPr lang="en-US" sz="1600" b="1" dirty="0" smtClean="0"/>
              <a:t>Power Unit </a:t>
            </a:r>
            <a:r>
              <a:rPr lang="en-US" sz="1600" dirty="0" smtClean="0"/>
              <a:t>provides power for up to </a:t>
            </a:r>
            <a:r>
              <a:rPr lang="en-US" sz="1600" b="1" dirty="0" smtClean="0"/>
              <a:t>8</a:t>
            </a:r>
            <a:r>
              <a:rPr lang="en-US" sz="1600" dirty="0" smtClean="0"/>
              <a:t> modules (16 per Power Board)</a:t>
            </a:r>
          </a:p>
          <a:p>
            <a:r>
              <a:rPr lang="en-US" sz="1600" dirty="0" smtClean="0"/>
              <a:t>In </a:t>
            </a:r>
            <a:r>
              <a:rPr lang="en-US" sz="1600" b="1" dirty="0" smtClean="0"/>
              <a:t>layers 5 &amp; 6 </a:t>
            </a:r>
            <a:r>
              <a:rPr lang="en-US" sz="1600" dirty="0" smtClean="0"/>
              <a:t>each </a:t>
            </a:r>
            <a:r>
              <a:rPr lang="en-US" sz="1600" b="1" dirty="0" smtClean="0"/>
              <a:t>Power Board </a:t>
            </a:r>
            <a:r>
              <a:rPr lang="en-US" sz="1600" dirty="0" smtClean="0"/>
              <a:t>provides power for </a:t>
            </a:r>
            <a:r>
              <a:rPr lang="en-US" sz="1600" b="1" dirty="0" smtClean="0"/>
              <a:t>one full stave </a:t>
            </a:r>
            <a:r>
              <a:rPr lang="en-US" sz="1600" dirty="0" smtClean="0"/>
              <a:t>(one power unit per half-stave)</a:t>
            </a:r>
          </a:p>
          <a:p>
            <a:r>
              <a:rPr lang="en-US" sz="1600" dirty="0" smtClean="0"/>
              <a:t>In all other layers, each </a:t>
            </a:r>
            <a:r>
              <a:rPr lang="en-US" sz="1600" b="1" dirty="0"/>
              <a:t>P</a:t>
            </a:r>
            <a:r>
              <a:rPr lang="en-US" sz="1600" b="1" dirty="0" smtClean="0"/>
              <a:t>ower </a:t>
            </a:r>
            <a:r>
              <a:rPr lang="en-US" sz="1600" b="1" dirty="0"/>
              <a:t>U</a:t>
            </a:r>
            <a:r>
              <a:rPr lang="en-US" sz="1600" b="1" dirty="0" smtClean="0"/>
              <a:t>nit </a:t>
            </a:r>
            <a:r>
              <a:rPr lang="en-US" sz="1600" dirty="0" smtClean="0"/>
              <a:t>provides power for </a:t>
            </a:r>
            <a:r>
              <a:rPr lang="en-US" sz="1600" b="1" dirty="0" smtClean="0"/>
              <a:t>one stave</a:t>
            </a:r>
            <a:r>
              <a:rPr lang="en-US" sz="1600" dirty="0" smtClean="0"/>
              <a:t>, so there are </a:t>
            </a:r>
            <a:r>
              <a:rPr lang="en-US" sz="1600" b="1" dirty="0" smtClean="0"/>
              <a:t>2</a:t>
            </a:r>
            <a:r>
              <a:rPr lang="en-US" sz="1600" dirty="0" smtClean="0"/>
              <a:t> staves per </a:t>
            </a:r>
            <a:r>
              <a:rPr lang="en-US" sz="1600" b="1" dirty="0" smtClean="0"/>
              <a:t>Power Board</a:t>
            </a:r>
          </a:p>
          <a:p>
            <a:r>
              <a:rPr lang="en-US" sz="1600" dirty="0" smtClean="0"/>
              <a:t>Each </a:t>
            </a:r>
            <a:r>
              <a:rPr lang="en-US" sz="1600" b="1" dirty="0" smtClean="0"/>
              <a:t>Power Unit </a:t>
            </a:r>
            <a:r>
              <a:rPr lang="en-US" sz="1600" dirty="0" smtClean="0"/>
              <a:t>is interfaced to a Readout Unit via </a:t>
            </a:r>
            <a:r>
              <a:rPr lang="en-US" sz="1600" b="1" dirty="0" smtClean="0"/>
              <a:t>2</a:t>
            </a:r>
            <a:r>
              <a:rPr lang="en-US" sz="1600" dirty="0" smtClean="0"/>
              <a:t> (differential) </a:t>
            </a:r>
            <a:r>
              <a:rPr lang="en-US" sz="1600" b="1" dirty="0" smtClean="0"/>
              <a:t>I2C buses</a:t>
            </a:r>
            <a:r>
              <a:rPr lang="en-US" sz="1600" dirty="0" smtClean="0"/>
              <a:t>, with multiple devices per bus</a:t>
            </a:r>
          </a:p>
          <a:p>
            <a:r>
              <a:rPr lang="en-US" sz="1600" dirty="0" smtClean="0"/>
              <a:t>Each Power Board consisting of 2 Power Units therefore has a total of four I2C buses</a:t>
            </a:r>
          </a:p>
          <a:p>
            <a:r>
              <a:rPr lang="en-US" sz="1600" dirty="0" smtClean="0"/>
              <a:t>In </a:t>
            </a:r>
            <a:r>
              <a:rPr lang="en-US" sz="1600" b="1" dirty="0" smtClean="0"/>
              <a:t>layers 5 &amp; 6</a:t>
            </a:r>
            <a:r>
              <a:rPr lang="en-US" sz="1600" dirty="0" smtClean="0"/>
              <a:t>, each </a:t>
            </a:r>
            <a:r>
              <a:rPr lang="en-US" sz="1600" b="1" dirty="0" smtClean="0"/>
              <a:t>Power Board </a:t>
            </a:r>
            <a:r>
              <a:rPr lang="en-US" sz="1600" dirty="0" smtClean="0"/>
              <a:t>interfaces to one </a:t>
            </a:r>
            <a:r>
              <a:rPr lang="en-US" sz="1600" b="1" dirty="0" smtClean="0"/>
              <a:t>Readout Unit </a:t>
            </a:r>
            <a:r>
              <a:rPr lang="en-US" sz="1600" dirty="0" smtClean="0"/>
              <a:t>(a total of four I2C buses per Readout Unit)</a:t>
            </a:r>
          </a:p>
          <a:p>
            <a:r>
              <a:rPr lang="en-US" sz="1600" dirty="0" smtClean="0"/>
              <a:t>In all other layers, each </a:t>
            </a:r>
            <a:r>
              <a:rPr lang="en-US" sz="1600" b="1" dirty="0" smtClean="0"/>
              <a:t>Power Unit </a:t>
            </a:r>
            <a:r>
              <a:rPr lang="en-US" sz="1600" dirty="0" smtClean="0"/>
              <a:t>interfaces to one </a:t>
            </a:r>
            <a:r>
              <a:rPr lang="en-US" sz="1600" b="1" dirty="0" smtClean="0"/>
              <a:t>Readout Unit </a:t>
            </a:r>
            <a:r>
              <a:rPr lang="en-US" sz="1600" dirty="0" smtClean="0"/>
              <a:t>(a total of two I2C buses per Readout Unit)</a:t>
            </a:r>
          </a:p>
          <a:p>
            <a:r>
              <a:rPr lang="en-US" sz="1600" dirty="0" smtClean="0"/>
              <a:t>Control via two I2C wishbone slaves (one per Power Unit) allows setting and monitoring voltages, currents, temperature thresholds and power status</a:t>
            </a:r>
            <a:endParaRPr lang="en-US" sz="1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13-Apr-2018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Production Readyness Review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4D97-BD2B-4705-8F05-B9EB893EED35}" type="slidenum">
              <a:rPr lang="en-US" smtClean="0"/>
              <a:t>10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048" y="4554934"/>
            <a:ext cx="3968950" cy="14584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7004" y="4554934"/>
            <a:ext cx="3273823" cy="147066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786901" y="6071755"/>
            <a:ext cx="26140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Middle Layer Configuration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1500160" y="6071755"/>
            <a:ext cx="26140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Outer Layer Configuration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34931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Board – Readout Unit Pairing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13-Apr-2018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Production Readyness Review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4D97-BD2B-4705-8F05-B9EB893EED35}" type="slidenum">
              <a:rPr lang="en-US" smtClean="0"/>
              <a:t>11</a:t>
            </a:fld>
            <a:endParaRPr lang="en-US"/>
          </a:p>
        </p:txBody>
      </p:sp>
      <p:pic>
        <p:nvPicPr>
          <p:cNvPr id="67" name="Picture 6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241" y="1157887"/>
            <a:ext cx="886814" cy="5130001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4" t="48214" r="6184" b="40444"/>
          <a:stretch/>
        </p:blipFill>
        <p:spPr>
          <a:xfrm rot="5400000">
            <a:off x="-2332169" y="3550090"/>
            <a:ext cx="5470963" cy="424266"/>
          </a:xfrm>
          <a:prstGeom prst="rect">
            <a:avLst/>
          </a:prstGeom>
        </p:spPr>
      </p:pic>
      <p:sp>
        <p:nvSpPr>
          <p:cNvPr id="69" name="TextBox 68"/>
          <p:cNvSpPr txBox="1"/>
          <p:nvPr/>
        </p:nvSpPr>
        <p:spPr>
          <a:xfrm>
            <a:off x="202891" y="620610"/>
            <a:ext cx="2729259" cy="282844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noAutofit/>
          </a:bodyPr>
          <a:lstStyle/>
          <a:p>
            <a:r>
              <a:rPr lang="en-US" sz="1600" b="1" dirty="0">
                <a:solidFill>
                  <a:srgbClr val="C00000"/>
                </a:solidFill>
                <a:latin typeface="Calibri Light" panose="020F0302020204030204" pitchFamily="34" charset="0"/>
              </a:rPr>
              <a:t>Outer Layers</a:t>
            </a:r>
          </a:p>
        </p:txBody>
      </p:sp>
      <p:pic>
        <p:nvPicPr>
          <p:cNvPr id="70" name="Picture 6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4" t="48214" r="6184" b="40444"/>
          <a:stretch/>
        </p:blipFill>
        <p:spPr>
          <a:xfrm rot="5400000">
            <a:off x="-1035988" y="3550090"/>
            <a:ext cx="5470963" cy="424266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4" t="48214" r="6184" b="40444"/>
          <a:stretch/>
        </p:blipFill>
        <p:spPr>
          <a:xfrm rot="5400000">
            <a:off x="2132572" y="3550090"/>
            <a:ext cx="5470963" cy="424266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4" t="48214" r="6184" b="40444"/>
          <a:stretch/>
        </p:blipFill>
        <p:spPr>
          <a:xfrm rot="5400000">
            <a:off x="1700451" y="3550090"/>
            <a:ext cx="5470963" cy="424266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4" t="48214" r="6184" b="40444"/>
          <a:stretch/>
        </p:blipFill>
        <p:spPr>
          <a:xfrm rot="5400000">
            <a:off x="3860753" y="3550090"/>
            <a:ext cx="5470963" cy="424266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4" t="48214" r="6184" b="40444"/>
          <a:stretch/>
        </p:blipFill>
        <p:spPr>
          <a:xfrm rot="5400000">
            <a:off x="3428632" y="3550090"/>
            <a:ext cx="5470963" cy="42426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4" t="48214" r="6184" b="40444"/>
          <a:stretch/>
        </p:blipFill>
        <p:spPr>
          <a:xfrm rot="5400000">
            <a:off x="6453172" y="3550090"/>
            <a:ext cx="5470963" cy="424266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4" t="48214" r="6184" b="40444"/>
          <a:stretch/>
        </p:blipFill>
        <p:spPr>
          <a:xfrm rot="5400000">
            <a:off x="6021051" y="3550090"/>
            <a:ext cx="5470963" cy="424266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4" t="48214" r="6184" b="40444"/>
          <a:stretch/>
        </p:blipFill>
        <p:spPr>
          <a:xfrm rot="5400000">
            <a:off x="8181353" y="3550090"/>
            <a:ext cx="5470963" cy="424266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4" t="48214" r="6184" b="40444"/>
          <a:stretch/>
        </p:blipFill>
        <p:spPr>
          <a:xfrm rot="5400000">
            <a:off x="7749232" y="3550090"/>
            <a:ext cx="5470963" cy="424266"/>
          </a:xfrm>
          <a:prstGeom prst="rect">
            <a:avLst/>
          </a:prstGeom>
        </p:spPr>
      </p:pic>
      <p:sp>
        <p:nvSpPr>
          <p:cNvPr id="79" name="TextBox 78"/>
          <p:cNvSpPr txBox="1"/>
          <p:nvPr/>
        </p:nvSpPr>
        <p:spPr>
          <a:xfrm>
            <a:off x="4235450" y="620610"/>
            <a:ext cx="2729259" cy="282844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no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latin typeface="Calibri Light" panose="020F0302020204030204" pitchFamily="34" charset="0"/>
              </a:rPr>
              <a:t>Middle </a:t>
            </a:r>
            <a:r>
              <a:rPr lang="en-US" sz="1600" b="1" dirty="0">
                <a:solidFill>
                  <a:srgbClr val="C00000"/>
                </a:solidFill>
                <a:latin typeface="Calibri Light" panose="020F0302020204030204" pitchFamily="34" charset="0"/>
              </a:rPr>
              <a:t>Layers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8544340" y="620610"/>
            <a:ext cx="2729259" cy="282844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no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latin typeface="Calibri Light" panose="020F0302020204030204" pitchFamily="34" charset="0"/>
              </a:rPr>
              <a:t>Inner </a:t>
            </a:r>
            <a:r>
              <a:rPr lang="en-US" sz="1600" b="1" dirty="0">
                <a:solidFill>
                  <a:srgbClr val="C00000"/>
                </a:solidFill>
                <a:latin typeface="Calibri Light" panose="020F0302020204030204" pitchFamily="34" charset="0"/>
              </a:rPr>
              <a:t>Layers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4151730" y="945450"/>
            <a:ext cx="1696108" cy="5621517"/>
          </a:xfrm>
          <a:prstGeom prst="roundRect">
            <a:avLst>
              <a:gd name="adj" fmla="val 5754"/>
            </a:avLst>
          </a:prstGeom>
          <a:noFill/>
          <a:ln w="19050" cap="flat" cmpd="sng" algn="ctr">
            <a:solidFill>
              <a:srgbClr val="C00000"/>
            </a:solidFill>
            <a:prstDash val="sysDash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8472330" y="945450"/>
            <a:ext cx="1696108" cy="5621517"/>
          </a:xfrm>
          <a:prstGeom prst="roundRect">
            <a:avLst>
              <a:gd name="adj" fmla="val 5754"/>
            </a:avLst>
          </a:prstGeom>
          <a:noFill/>
          <a:ln w="19050" cap="flat" cmpd="sng" algn="ctr">
            <a:solidFill>
              <a:srgbClr val="C00000"/>
            </a:solidFill>
            <a:prstDash val="sysDash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83" name="Group 82"/>
          <p:cNvGrpSpPr/>
          <p:nvPr/>
        </p:nvGrpSpPr>
        <p:grpSpPr>
          <a:xfrm>
            <a:off x="489421" y="5055233"/>
            <a:ext cx="689654" cy="212162"/>
            <a:chOff x="3147700" y="3969075"/>
            <a:chExt cx="562521" cy="216030"/>
          </a:xfrm>
        </p:grpSpPr>
        <p:cxnSp>
          <p:nvCxnSpPr>
            <p:cNvPr id="84" name="Straight Arrow Connector 83"/>
            <p:cNvCxnSpPr/>
            <p:nvPr/>
          </p:nvCxnSpPr>
          <p:spPr>
            <a:xfrm flipV="1">
              <a:off x="3147700" y="4174263"/>
              <a:ext cx="562521" cy="10842"/>
            </a:xfrm>
            <a:prstGeom prst="straightConnector1">
              <a:avLst/>
            </a:prstGeom>
            <a:noFill/>
            <a:ln w="19050" cap="flat" cmpd="sng" algn="ctr">
              <a:solidFill>
                <a:srgbClr val="00B0F0"/>
              </a:solidFill>
              <a:prstDash val="solid"/>
              <a:headEnd type="triangle" w="med" len="med"/>
              <a:tailEnd type="triangle" w="med" len="med"/>
            </a:ln>
            <a:effectLst/>
          </p:spPr>
        </p:cxnSp>
        <p:sp>
          <p:nvSpPr>
            <p:cNvPr id="85" name="TextBox 84"/>
            <p:cNvSpPr txBox="1"/>
            <p:nvPr/>
          </p:nvSpPr>
          <p:spPr>
            <a:xfrm>
              <a:off x="3214185" y="3969075"/>
              <a:ext cx="410210" cy="216030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 Light" panose="020F0302020204030204" pitchFamily="34" charset="0"/>
                  <a:cs typeface="Calibri Light" panose="020F0302020204030204" pitchFamily="34" charset="0"/>
                </a:rPr>
                <a:t>I2C</a:t>
              </a:r>
            </a:p>
          </p:txBody>
        </p:sp>
      </p:grpSp>
      <p:sp>
        <p:nvSpPr>
          <p:cNvPr id="86" name="Rounded Rectangle 85"/>
          <p:cNvSpPr/>
          <p:nvPr/>
        </p:nvSpPr>
        <p:spPr>
          <a:xfrm>
            <a:off x="119170" y="945450"/>
            <a:ext cx="1304517" cy="5621517"/>
          </a:xfrm>
          <a:prstGeom prst="roundRect">
            <a:avLst>
              <a:gd name="adj" fmla="val 5754"/>
            </a:avLst>
          </a:prstGeom>
          <a:noFill/>
          <a:ln w="19050" cap="flat" cmpd="sng" algn="ctr">
            <a:solidFill>
              <a:srgbClr val="C00000"/>
            </a:solidFill>
            <a:prstDash val="sysDash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7" name="AutoShape 3"/>
          <p:cNvSpPr>
            <a:spLocks noChangeAspect="1" noChangeArrowheads="1" noTextEdit="1"/>
          </p:cNvSpPr>
          <p:nvPr/>
        </p:nvSpPr>
        <p:spPr bwMode="auto">
          <a:xfrm>
            <a:off x="1919288" y="1052513"/>
            <a:ext cx="848138" cy="5480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573080" y="5570482"/>
            <a:ext cx="371615" cy="212162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noAutofit/>
          </a:bodyPr>
          <a:lstStyle/>
          <a:p>
            <a:pPr algn="ctr"/>
            <a:r>
              <a:rPr lang="en-US" sz="1600" b="1" dirty="0" smtClean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I2C</a:t>
            </a:r>
          </a:p>
        </p:txBody>
      </p:sp>
      <p:cxnSp>
        <p:nvCxnSpPr>
          <p:cNvPr id="89" name="Straight Arrow Connector 88"/>
          <p:cNvCxnSpPr/>
          <p:nvPr/>
        </p:nvCxnSpPr>
        <p:spPr>
          <a:xfrm>
            <a:off x="489420" y="5806728"/>
            <a:ext cx="351334" cy="5006"/>
          </a:xfrm>
          <a:prstGeom prst="straightConnector1">
            <a:avLst/>
          </a:prstGeom>
          <a:noFill/>
          <a:ln w="19050" cap="flat" cmpd="sng" algn="ctr">
            <a:solidFill>
              <a:srgbClr val="00B0F0"/>
            </a:solidFill>
            <a:prstDash val="solid"/>
            <a:headEnd type="triangle" w="med" len="med"/>
            <a:tailEnd type="triangle" w="med" len="med"/>
          </a:ln>
          <a:effectLst/>
        </p:spPr>
      </p:cxnSp>
      <p:pic>
        <p:nvPicPr>
          <p:cNvPr id="90" name="Picture 8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9221" y="1157887"/>
            <a:ext cx="886814" cy="5130001"/>
          </a:xfrm>
          <a:prstGeom prst="rect">
            <a:avLst/>
          </a:prstGeom>
        </p:spPr>
      </p:pic>
      <p:grpSp>
        <p:nvGrpSpPr>
          <p:cNvPr id="91" name="Group 90"/>
          <p:cNvGrpSpPr/>
          <p:nvPr/>
        </p:nvGrpSpPr>
        <p:grpSpPr>
          <a:xfrm>
            <a:off x="1775401" y="5055390"/>
            <a:ext cx="689654" cy="212162"/>
            <a:chOff x="3147700" y="3969075"/>
            <a:chExt cx="562521" cy="216030"/>
          </a:xfrm>
        </p:grpSpPr>
        <p:cxnSp>
          <p:nvCxnSpPr>
            <p:cNvPr id="92" name="Straight Arrow Connector 91"/>
            <p:cNvCxnSpPr/>
            <p:nvPr/>
          </p:nvCxnSpPr>
          <p:spPr>
            <a:xfrm flipV="1">
              <a:off x="3147700" y="4174263"/>
              <a:ext cx="562521" cy="10842"/>
            </a:xfrm>
            <a:prstGeom prst="straightConnector1">
              <a:avLst/>
            </a:prstGeom>
            <a:noFill/>
            <a:ln w="19050" cap="flat" cmpd="sng" algn="ctr">
              <a:solidFill>
                <a:srgbClr val="00B0F0"/>
              </a:solidFill>
              <a:prstDash val="solid"/>
              <a:headEnd type="triangle" w="med" len="med"/>
              <a:tailEnd type="triangle" w="med" len="med"/>
            </a:ln>
            <a:effectLst/>
          </p:spPr>
        </p:cxnSp>
        <p:sp>
          <p:nvSpPr>
            <p:cNvPr id="93" name="TextBox 92"/>
            <p:cNvSpPr txBox="1"/>
            <p:nvPr/>
          </p:nvSpPr>
          <p:spPr>
            <a:xfrm>
              <a:off x="3214185" y="3969075"/>
              <a:ext cx="410210" cy="216030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 Light" panose="020F0302020204030204" pitchFamily="34" charset="0"/>
                  <a:cs typeface="Calibri Light" panose="020F0302020204030204" pitchFamily="34" charset="0"/>
                </a:rPr>
                <a:t>I2C</a:t>
              </a:r>
            </a:p>
          </p:txBody>
        </p:sp>
      </p:grpSp>
      <p:sp>
        <p:nvSpPr>
          <p:cNvPr id="94" name="TextBox 93"/>
          <p:cNvSpPr txBox="1"/>
          <p:nvPr/>
        </p:nvSpPr>
        <p:spPr>
          <a:xfrm>
            <a:off x="1859060" y="5570639"/>
            <a:ext cx="371615" cy="212162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noAutofit/>
          </a:bodyPr>
          <a:lstStyle/>
          <a:p>
            <a:pPr algn="ctr"/>
            <a:r>
              <a:rPr lang="en-US" sz="1600" b="1" dirty="0" smtClean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I2C</a:t>
            </a:r>
          </a:p>
        </p:txBody>
      </p:sp>
      <p:cxnSp>
        <p:nvCxnSpPr>
          <p:cNvPr id="95" name="Straight Arrow Connector 94"/>
          <p:cNvCxnSpPr/>
          <p:nvPr/>
        </p:nvCxnSpPr>
        <p:spPr>
          <a:xfrm>
            <a:off x="1775400" y="5806885"/>
            <a:ext cx="351334" cy="5006"/>
          </a:xfrm>
          <a:prstGeom prst="straightConnector1">
            <a:avLst/>
          </a:prstGeom>
          <a:noFill/>
          <a:ln w="19050" cap="flat" cmpd="sng" algn="ctr">
            <a:solidFill>
              <a:srgbClr val="00B0F0"/>
            </a:solidFill>
            <a:prstDash val="solid"/>
            <a:headEnd type="triangle" w="med" len="med"/>
            <a:tailEnd type="triangle" w="med" len="med"/>
          </a:ln>
          <a:effectLst/>
        </p:spPr>
      </p:cxnSp>
      <p:pic>
        <p:nvPicPr>
          <p:cNvPr id="96" name="Picture 9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5132" y="1157887"/>
            <a:ext cx="886814" cy="5130001"/>
          </a:xfrm>
          <a:prstGeom prst="rect">
            <a:avLst/>
          </a:prstGeom>
        </p:spPr>
      </p:pic>
      <p:grpSp>
        <p:nvGrpSpPr>
          <p:cNvPr id="97" name="Group 96"/>
          <p:cNvGrpSpPr/>
          <p:nvPr/>
        </p:nvGrpSpPr>
        <p:grpSpPr>
          <a:xfrm>
            <a:off x="4969938" y="5055390"/>
            <a:ext cx="689654" cy="212162"/>
            <a:chOff x="3147700" y="3969075"/>
            <a:chExt cx="562521" cy="216030"/>
          </a:xfrm>
        </p:grpSpPr>
        <p:cxnSp>
          <p:nvCxnSpPr>
            <p:cNvPr id="98" name="Straight Arrow Connector 97"/>
            <p:cNvCxnSpPr/>
            <p:nvPr/>
          </p:nvCxnSpPr>
          <p:spPr>
            <a:xfrm flipV="1">
              <a:off x="3147700" y="4174263"/>
              <a:ext cx="562521" cy="10842"/>
            </a:xfrm>
            <a:prstGeom prst="straightConnector1">
              <a:avLst/>
            </a:prstGeom>
            <a:noFill/>
            <a:ln w="19050" cap="flat" cmpd="sng" algn="ctr">
              <a:solidFill>
                <a:srgbClr val="00B0F0"/>
              </a:solidFill>
              <a:prstDash val="solid"/>
              <a:headEnd type="triangle" w="med" len="med"/>
              <a:tailEnd type="triangle" w="med" len="med"/>
            </a:ln>
            <a:effectLst/>
          </p:spPr>
        </p:cxnSp>
        <p:sp>
          <p:nvSpPr>
            <p:cNvPr id="99" name="TextBox 98"/>
            <p:cNvSpPr txBox="1"/>
            <p:nvPr/>
          </p:nvSpPr>
          <p:spPr>
            <a:xfrm>
              <a:off x="3214185" y="3969075"/>
              <a:ext cx="410210" cy="216030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 Light" panose="020F0302020204030204" pitchFamily="34" charset="0"/>
                  <a:cs typeface="Calibri Light" panose="020F0302020204030204" pitchFamily="34" charset="0"/>
                </a:rPr>
                <a:t>I2C</a:t>
              </a:r>
            </a:p>
          </p:txBody>
        </p:sp>
      </p:grpSp>
      <p:sp>
        <p:nvSpPr>
          <p:cNvPr id="100" name="TextBox 99"/>
          <p:cNvSpPr txBox="1"/>
          <p:nvPr/>
        </p:nvSpPr>
        <p:spPr>
          <a:xfrm>
            <a:off x="5053597" y="5570639"/>
            <a:ext cx="371615" cy="212162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noAutofit/>
          </a:bodyPr>
          <a:lstStyle/>
          <a:p>
            <a:pPr algn="ctr"/>
            <a:r>
              <a:rPr lang="en-US" sz="1600" b="1" dirty="0" smtClean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I2C</a:t>
            </a:r>
          </a:p>
        </p:txBody>
      </p:sp>
      <p:cxnSp>
        <p:nvCxnSpPr>
          <p:cNvPr id="101" name="Straight Arrow Connector 100"/>
          <p:cNvCxnSpPr/>
          <p:nvPr/>
        </p:nvCxnSpPr>
        <p:spPr>
          <a:xfrm>
            <a:off x="4536119" y="5806728"/>
            <a:ext cx="785152" cy="5163"/>
          </a:xfrm>
          <a:prstGeom prst="straightConnector1">
            <a:avLst/>
          </a:prstGeom>
          <a:noFill/>
          <a:ln w="19050" cap="flat" cmpd="sng" algn="ctr">
            <a:solidFill>
              <a:srgbClr val="00B0F0"/>
            </a:solidFill>
            <a:prstDash val="solid"/>
            <a:headEnd type="triangle" w="med" len="med"/>
            <a:tailEnd type="triangle" w="med" len="med"/>
          </a:ln>
          <a:effectLst/>
        </p:spPr>
      </p:cxnSp>
      <p:pic>
        <p:nvPicPr>
          <p:cNvPr id="102" name="Picture 1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4746" y="1157887"/>
            <a:ext cx="886814" cy="5130001"/>
          </a:xfrm>
          <a:prstGeom prst="rect">
            <a:avLst/>
          </a:prstGeom>
        </p:spPr>
      </p:pic>
      <p:grpSp>
        <p:nvGrpSpPr>
          <p:cNvPr id="103" name="Group 102"/>
          <p:cNvGrpSpPr/>
          <p:nvPr/>
        </p:nvGrpSpPr>
        <p:grpSpPr>
          <a:xfrm>
            <a:off x="6698178" y="5055390"/>
            <a:ext cx="689654" cy="212162"/>
            <a:chOff x="3147700" y="3969075"/>
            <a:chExt cx="562521" cy="216030"/>
          </a:xfrm>
        </p:grpSpPr>
        <p:cxnSp>
          <p:nvCxnSpPr>
            <p:cNvPr id="104" name="Straight Arrow Connector 103"/>
            <p:cNvCxnSpPr/>
            <p:nvPr/>
          </p:nvCxnSpPr>
          <p:spPr>
            <a:xfrm flipV="1">
              <a:off x="3147700" y="4174263"/>
              <a:ext cx="562521" cy="10842"/>
            </a:xfrm>
            <a:prstGeom prst="straightConnector1">
              <a:avLst/>
            </a:prstGeom>
            <a:noFill/>
            <a:ln w="19050" cap="flat" cmpd="sng" algn="ctr">
              <a:solidFill>
                <a:srgbClr val="00B0F0"/>
              </a:solidFill>
              <a:prstDash val="solid"/>
              <a:headEnd type="triangle" w="med" len="med"/>
              <a:tailEnd type="triangle" w="med" len="med"/>
            </a:ln>
            <a:effectLst/>
          </p:spPr>
        </p:cxnSp>
        <p:sp>
          <p:nvSpPr>
            <p:cNvPr id="105" name="TextBox 104"/>
            <p:cNvSpPr txBox="1"/>
            <p:nvPr/>
          </p:nvSpPr>
          <p:spPr>
            <a:xfrm>
              <a:off x="3214185" y="3969075"/>
              <a:ext cx="410210" cy="216030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 Light" panose="020F0302020204030204" pitchFamily="34" charset="0"/>
                  <a:cs typeface="Calibri Light" panose="020F0302020204030204" pitchFamily="34" charset="0"/>
                </a:rPr>
                <a:t>I2C</a:t>
              </a:r>
            </a:p>
          </p:txBody>
        </p:sp>
      </p:grpSp>
      <p:sp>
        <p:nvSpPr>
          <p:cNvPr id="106" name="TextBox 105"/>
          <p:cNvSpPr txBox="1"/>
          <p:nvPr/>
        </p:nvSpPr>
        <p:spPr>
          <a:xfrm>
            <a:off x="6781837" y="5570639"/>
            <a:ext cx="371615" cy="212162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noAutofit/>
          </a:bodyPr>
          <a:lstStyle/>
          <a:p>
            <a:pPr algn="ctr"/>
            <a:r>
              <a:rPr lang="en-US" sz="1600" b="1" dirty="0" smtClean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I2C</a:t>
            </a:r>
          </a:p>
        </p:txBody>
      </p:sp>
      <p:cxnSp>
        <p:nvCxnSpPr>
          <p:cNvPr id="107" name="Straight Arrow Connector 106"/>
          <p:cNvCxnSpPr/>
          <p:nvPr/>
        </p:nvCxnSpPr>
        <p:spPr>
          <a:xfrm>
            <a:off x="6269976" y="5806728"/>
            <a:ext cx="779535" cy="5163"/>
          </a:xfrm>
          <a:prstGeom prst="straightConnector1">
            <a:avLst/>
          </a:prstGeom>
          <a:noFill/>
          <a:ln w="19050" cap="flat" cmpd="sng" algn="ctr">
            <a:solidFill>
              <a:srgbClr val="00B0F0"/>
            </a:solidFill>
            <a:prstDash val="solid"/>
            <a:headEnd type="triangle" w="med" len="med"/>
            <a:tailEnd type="triangle" w="med" len="med"/>
          </a:ln>
          <a:effectLst/>
        </p:spPr>
      </p:cxnSp>
      <p:sp>
        <p:nvSpPr>
          <p:cNvPr id="108" name="AutoShape 3"/>
          <p:cNvSpPr>
            <a:spLocks noChangeAspect="1" noChangeArrowheads="1" noTextEdit="1"/>
          </p:cNvSpPr>
          <p:nvPr/>
        </p:nvSpPr>
        <p:spPr bwMode="auto">
          <a:xfrm>
            <a:off x="11162665" y="1052670"/>
            <a:ext cx="848138" cy="5480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109" name="Picture 10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3972" y="1157887"/>
            <a:ext cx="886814" cy="5130001"/>
          </a:xfrm>
          <a:prstGeom prst="rect">
            <a:avLst/>
          </a:prstGeom>
        </p:spPr>
      </p:pic>
      <p:grpSp>
        <p:nvGrpSpPr>
          <p:cNvPr id="110" name="Group 109"/>
          <p:cNvGrpSpPr/>
          <p:nvPr/>
        </p:nvGrpSpPr>
        <p:grpSpPr>
          <a:xfrm>
            <a:off x="11018778" y="5055547"/>
            <a:ext cx="689654" cy="212162"/>
            <a:chOff x="3147700" y="3969075"/>
            <a:chExt cx="562521" cy="216030"/>
          </a:xfrm>
        </p:grpSpPr>
        <p:cxnSp>
          <p:nvCxnSpPr>
            <p:cNvPr id="111" name="Straight Arrow Connector 110"/>
            <p:cNvCxnSpPr/>
            <p:nvPr/>
          </p:nvCxnSpPr>
          <p:spPr>
            <a:xfrm flipV="1">
              <a:off x="3147700" y="4174263"/>
              <a:ext cx="562521" cy="10842"/>
            </a:xfrm>
            <a:prstGeom prst="straightConnector1">
              <a:avLst/>
            </a:prstGeom>
            <a:noFill/>
            <a:ln w="19050" cap="flat" cmpd="sng" algn="ctr">
              <a:solidFill>
                <a:srgbClr val="00B0F0"/>
              </a:solidFill>
              <a:prstDash val="solid"/>
              <a:headEnd type="triangle" w="med" len="med"/>
              <a:tailEnd type="triangle" w="med" len="med"/>
            </a:ln>
            <a:effectLst/>
          </p:spPr>
        </p:cxnSp>
        <p:sp>
          <p:nvSpPr>
            <p:cNvPr id="112" name="TextBox 111"/>
            <p:cNvSpPr txBox="1"/>
            <p:nvPr/>
          </p:nvSpPr>
          <p:spPr>
            <a:xfrm>
              <a:off x="3214185" y="3969075"/>
              <a:ext cx="410210" cy="216030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 Light" panose="020F0302020204030204" pitchFamily="34" charset="0"/>
                  <a:cs typeface="Calibri Light" panose="020F0302020204030204" pitchFamily="34" charset="0"/>
                </a:rPr>
                <a:t>I2C</a:t>
              </a:r>
            </a:p>
          </p:txBody>
        </p:sp>
      </p:grpSp>
      <p:sp>
        <p:nvSpPr>
          <p:cNvPr id="113" name="TextBox 112"/>
          <p:cNvSpPr txBox="1"/>
          <p:nvPr/>
        </p:nvSpPr>
        <p:spPr>
          <a:xfrm>
            <a:off x="11102437" y="5570796"/>
            <a:ext cx="371615" cy="212162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noAutofit/>
          </a:bodyPr>
          <a:lstStyle/>
          <a:p>
            <a:pPr algn="ctr"/>
            <a:r>
              <a:rPr lang="en-US" sz="1600" b="1" dirty="0" smtClean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I2C</a:t>
            </a:r>
          </a:p>
        </p:txBody>
      </p:sp>
      <p:cxnSp>
        <p:nvCxnSpPr>
          <p:cNvPr id="114" name="Straight Arrow Connector 113"/>
          <p:cNvCxnSpPr/>
          <p:nvPr/>
        </p:nvCxnSpPr>
        <p:spPr>
          <a:xfrm>
            <a:off x="10603966" y="5806728"/>
            <a:ext cx="766145" cy="5320"/>
          </a:xfrm>
          <a:prstGeom prst="straightConnector1">
            <a:avLst/>
          </a:prstGeom>
          <a:noFill/>
          <a:ln w="19050" cap="flat" cmpd="sng" algn="ctr">
            <a:solidFill>
              <a:srgbClr val="00B0F0"/>
            </a:solidFill>
            <a:prstDash val="solid"/>
            <a:headEnd type="triangle" w="med" len="med"/>
            <a:tailEnd type="triangle" w="med" len="med"/>
          </a:ln>
          <a:effectLst/>
        </p:spPr>
      </p:cxnSp>
      <p:sp>
        <p:nvSpPr>
          <p:cNvPr id="115" name="AutoShape 3"/>
          <p:cNvSpPr>
            <a:spLocks noChangeAspect="1" noChangeArrowheads="1" noTextEdit="1"/>
          </p:cNvSpPr>
          <p:nvPr/>
        </p:nvSpPr>
        <p:spPr bwMode="auto">
          <a:xfrm>
            <a:off x="9434425" y="1052670"/>
            <a:ext cx="848138" cy="5480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116" name="Picture 1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5732" y="1157887"/>
            <a:ext cx="886814" cy="5130001"/>
          </a:xfrm>
          <a:prstGeom prst="rect">
            <a:avLst/>
          </a:prstGeom>
        </p:spPr>
      </p:pic>
      <p:grpSp>
        <p:nvGrpSpPr>
          <p:cNvPr id="117" name="Group 116"/>
          <p:cNvGrpSpPr/>
          <p:nvPr/>
        </p:nvGrpSpPr>
        <p:grpSpPr>
          <a:xfrm>
            <a:off x="9290538" y="5055547"/>
            <a:ext cx="689654" cy="212162"/>
            <a:chOff x="3147700" y="3969075"/>
            <a:chExt cx="562521" cy="216030"/>
          </a:xfrm>
        </p:grpSpPr>
        <p:cxnSp>
          <p:nvCxnSpPr>
            <p:cNvPr id="118" name="Straight Arrow Connector 117"/>
            <p:cNvCxnSpPr/>
            <p:nvPr/>
          </p:nvCxnSpPr>
          <p:spPr>
            <a:xfrm flipV="1">
              <a:off x="3147700" y="4174263"/>
              <a:ext cx="562521" cy="10842"/>
            </a:xfrm>
            <a:prstGeom prst="straightConnector1">
              <a:avLst/>
            </a:prstGeom>
            <a:noFill/>
            <a:ln w="19050" cap="flat" cmpd="sng" algn="ctr">
              <a:solidFill>
                <a:srgbClr val="00B0F0"/>
              </a:solidFill>
              <a:prstDash val="solid"/>
              <a:headEnd type="triangle" w="med" len="med"/>
              <a:tailEnd type="triangle" w="med" len="med"/>
            </a:ln>
            <a:effectLst/>
          </p:spPr>
        </p:cxnSp>
        <p:sp>
          <p:nvSpPr>
            <p:cNvPr id="119" name="TextBox 118"/>
            <p:cNvSpPr txBox="1"/>
            <p:nvPr/>
          </p:nvSpPr>
          <p:spPr>
            <a:xfrm>
              <a:off x="3214185" y="3969075"/>
              <a:ext cx="410210" cy="216030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 Light" panose="020F0302020204030204" pitchFamily="34" charset="0"/>
                  <a:cs typeface="Calibri Light" panose="020F0302020204030204" pitchFamily="34" charset="0"/>
                </a:rPr>
                <a:t>I2C</a:t>
              </a:r>
            </a:p>
          </p:txBody>
        </p:sp>
      </p:grpSp>
      <p:sp>
        <p:nvSpPr>
          <p:cNvPr id="120" name="TextBox 119"/>
          <p:cNvSpPr txBox="1"/>
          <p:nvPr/>
        </p:nvSpPr>
        <p:spPr>
          <a:xfrm>
            <a:off x="9374197" y="5570796"/>
            <a:ext cx="371615" cy="212162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noAutofit/>
          </a:bodyPr>
          <a:lstStyle/>
          <a:p>
            <a:pPr algn="ctr"/>
            <a:r>
              <a:rPr lang="en-US" sz="1600" b="1" dirty="0" smtClean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I2C</a:t>
            </a:r>
          </a:p>
        </p:txBody>
      </p:sp>
      <p:cxnSp>
        <p:nvCxnSpPr>
          <p:cNvPr id="121" name="Straight Arrow Connector 120"/>
          <p:cNvCxnSpPr/>
          <p:nvPr/>
        </p:nvCxnSpPr>
        <p:spPr>
          <a:xfrm>
            <a:off x="8862395" y="5806728"/>
            <a:ext cx="779476" cy="5320"/>
          </a:xfrm>
          <a:prstGeom prst="straightConnector1">
            <a:avLst/>
          </a:prstGeom>
          <a:noFill/>
          <a:ln w="19050" cap="flat" cmpd="sng" algn="ctr">
            <a:solidFill>
              <a:srgbClr val="00B0F0"/>
            </a:solidFill>
            <a:prstDash val="solid"/>
            <a:headEnd type="triangle" w="med" len="med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82713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Trigger Interface – Optical Splitting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13-Apr-2018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Production Readyness Review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4D97-BD2B-4705-8F05-B9EB893EED35}" type="slidenum">
              <a:rPr lang="en-US" smtClean="0"/>
              <a:t>12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 rot="5400000">
            <a:off x="545778" y="2164517"/>
            <a:ext cx="3545999" cy="2378841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 w="19050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vert270" lIns="36000" tIns="36000" rIns="36000" bIns="36000" rtlCol="0" anchor="t"/>
          <a:lstStyle/>
          <a:p>
            <a:pPr algn="ctr"/>
            <a:r>
              <a:rPr lang="en-US" sz="1600" b="1" dirty="0" smtClean="0">
                <a:latin typeface="Calibri Light" panose="020F0302020204030204" pitchFamily="34" charset="0"/>
              </a:rPr>
              <a:t>Low radiation area</a:t>
            </a:r>
            <a:endParaRPr lang="en-US" sz="1600" b="1" dirty="0">
              <a:latin typeface="Calibri Light" panose="020F03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 rot="5400000">
            <a:off x="3952628" y="1136511"/>
            <a:ext cx="3501238" cy="4390096"/>
          </a:xfrm>
          <a:prstGeom prst="rect">
            <a:avLst/>
          </a:prstGeom>
          <a:gradFill flip="none" rotWithShape="1">
            <a:gsLst>
              <a:gs pos="0">
                <a:srgbClr val="FFCC66"/>
              </a:gs>
              <a:gs pos="100000">
                <a:schemeClr val="bg1"/>
              </a:gs>
            </a:gsLst>
            <a:lin ang="0" scaled="1"/>
            <a:tileRect/>
          </a:gradFill>
          <a:ln w="19050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vert270" lIns="36000" tIns="36000" rIns="36000" bIns="36000" rtlCol="0" anchor="t"/>
          <a:lstStyle/>
          <a:p>
            <a:pPr algn="ctr"/>
            <a:r>
              <a:rPr lang="en-US" sz="1600" b="1" dirty="0" smtClean="0">
                <a:latin typeface="Calibri Light" panose="020F0302020204030204" pitchFamily="34" charset="0"/>
              </a:rPr>
              <a:t>Mini-frame</a:t>
            </a:r>
            <a:endParaRPr lang="en-US" sz="1600" b="1" dirty="0">
              <a:latin typeface="Calibri Light" panose="020F03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 rot="5400000">
            <a:off x="7227542" y="2251696"/>
            <a:ext cx="3501239" cy="215973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 w="19050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vert270" lIns="36000" tIns="36000" rIns="36000" bIns="36000" rtlCol="0" anchor="t"/>
          <a:lstStyle/>
          <a:p>
            <a:pPr algn="ctr"/>
            <a:r>
              <a:rPr lang="en-US" sz="1600" b="1" dirty="0" smtClean="0">
                <a:latin typeface="Calibri Light" panose="020F0302020204030204" pitchFamily="34" charset="0"/>
              </a:rPr>
              <a:t>ITS</a:t>
            </a:r>
            <a:endParaRPr lang="en-US" sz="1600" b="1" dirty="0">
              <a:latin typeface="Calibri Light" panose="020F03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39" b="97020" l="16234" r="83442"/>
                    </a14:imgEffect>
                  </a14:imgLayer>
                </a14:imgProps>
              </a:ext>
            </a:extLst>
          </a:blip>
          <a:srcRect l="14264" t="2007" r="14107" b="2657"/>
          <a:stretch/>
        </p:blipFill>
        <p:spPr>
          <a:xfrm>
            <a:off x="1345387" y="1851138"/>
            <a:ext cx="1158585" cy="459923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2281517" y="4866148"/>
            <a:ext cx="1152160" cy="0"/>
          </a:xfrm>
          <a:prstGeom prst="straightConnector1">
            <a:avLst/>
          </a:prstGeom>
          <a:ln w="19050">
            <a:solidFill>
              <a:srgbClr val="FF00FF"/>
            </a:solidFill>
            <a:prstDash val="sysDot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281517" y="5154188"/>
            <a:ext cx="1152160" cy="0"/>
          </a:xfrm>
          <a:prstGeom prst="straightConnector1">
            <a:avLst/>
          </a:prstGeom>
          <a:ln w="19050">
            <a:solidFill>
              <a:srgbClr val="FF00FF"/>
            </a:solidFill>
            <a:prstDash val="sysDot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281517" y="5442228"/>
            <a:ext cx="1152160" cy="0"/>
          </a:xfrm>
          <a:prstGeom prst="straightConnector1">
            <a:avLst/>
          </a:prstGeom>
          <a:ln w="19050">
            <a:solidFill>
              <a:srgbClr val="FF00FF"/>
            </a:solidFill>
            <a:prstDash val="sysDot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281517" y="5730268"/>
            <a:ext cx="1152160" cy="0"/>
          </a:xfrm>
          <a:prstGeom prst="straightConnector1">
            <a:avLst/>
          </a:prstGeom>
          <a:ln w="19050">
            <a:solidFill>
              <a:srgbClr val="FF00FF"/>
            </a:solidFill>
            <a:prstDash val="sysDot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281517" y="4290068"/>
            <a:ext cx="1440200" cy="0"/>
          </a:xfrm>
          <a:prstGeom prst="straightConnector1">
            <a:avLst/>
          </a:prstGeom>
          <a:ln w="19050">
            <a:solidFill>
              <a:srgbClr val="FF00FF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281517" y="4578108"/>
            <a:ext cx="1152160" cy="0"/>
          </a:xfrm>
          <a:prstGeom prst="straightConnector1">
            <a:avLst/>
          </a:prstGeom>
          <a:ln w="19050">
            <a:solidFill>
              <a:srgbClr val="FF00FF"/>
            </a:solidFill>
            <a:prstDash val="sysDot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721717" y="3641978"/>
            <a:ext cx="1296000" cy="1296180"/>
          </a:xfrm>
          <a:prstGeom prst="rect">
            <a:avLst/>
          </a:prstGeom>
          <a:ln w="190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Calibri Light" panose="020F0302020204030204" pitchFamily="34" charset="0"/>
              </a:rPr>
              <a:t>Passive optical splitting 1:16 (1:32 also possible)</a:t>
            </a:r>
            <a:endParaRPr lang="en-US" sz="1400" dirty="0">
              <a:latin typeface="Calibri Light" panose="020F03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25395" y="2489818"/>
            <a:ext cx="1296000" cy="576000"/>
          </a:xfrm>
          <a:prstGeom prst="rect">
            <a:avLst/>
          </a:prstGeom>
          <a:ln w="190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 dirty="0">
              <a:latin typeface="Calibri Light" panose="020F030202020403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6026217" y="3137908"/>
            <a:ext cx="1296000" cy="288000"/>
            <a:chOff x="251400" y="3429000"/>
            <a:chExt cx="718164" cy="315103"/>
          </a:xfrm>
        </p:grpSpPr>
        <p:cxnSp>
          <p:nvCxnSpPr>
            <p:cNvPr id="19" name="Straight Connector 18"/>
            <p:cNvCxnSpPr/>
            <p:nvPr/>
          </p:nvCxnSpPr>
          <p:spPr>
            <a:xfrm flipV="1">
              <a:off x="251400" y="3429001"/>
              <a:ext cx="0" cy="315100"/>
            </a:xfrm>
            <a:prstGeom prst="line">
              <a:avLst/>
            </a:prstGeom>
            <a:ln w="19050">
              <a:solidFill>
                <a:srgbClr val="C00000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251400" y="3429000"/>
              <a:ext cx="718164" cy="0"/>
            </a:xfrm>
            <a:prstGeom prst="line">
              <a:avLst/>
            </a:prstGeom>
            <a:ln w="19050">
              <a:solidFill>
                <a:srgbClr val="C00000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969564" y="3429000"/>
              <a:ext cx="0" cy="315103"/>
            </a:xfrm>
            <a:prstGeom prst="line">
              <a:avLst/>
            </a:prstGeom>
            <a:ln w="19050">
              <a:solidFill>
                <a:srgbClr val="C00000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6026217" y="3533675"/>
            <a:ext cx="1296000" cy="288000"/>
            <a:chOff x="251400" y="3429000"/>
            <a:chExt cx="718164" cy="315103"/>
          </a:xfrm>
        </p:grpSpPr>
        <p:cxnSp>
          <p:nvCxnSpPr>
            <p:cNvPr id="23" name="Straight Connector 22"/>
            <p:cNvCxnSpPr/>
            <p:nvPr/>
          </p:nvCxnSpPr>
          <p:spPr>
            <a:xfrm flipV="1">
              <a:off x="251400" y="3429001"/>
              <a:ext cx="0" cy="315100"/>
            </a:xfrm>
            <a:prstGeom prst="line">
              <a:avLst/>
            </a:prstGeom>
            <a:ln w="19050">
              <a:solidFill>
                <a:srgbClr val="C00000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251400" y="3429000"/>
              <a:ext cx="718164" cy="0"/>
            </a:xfrm>
            <a:prstGeom prst="line">
              <a:avLst/>
            </a:prstGeom>
            <a:ln w="19050">
              <a:solidFill>
                <a:srgbClr val="C00000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969564" y="3429000"/>
              <a:ext cx="0" cy="315103"/>
            </a:xfrm>
            <a:prstGeom prst="line">
              <a:avLst/>
            </a:prstGeom>
            <a:ln w="19050">
              <a:solidFill>
                <a:srgbClr val="C00000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6025965" y="3894341"/>
            <a:ext cx="1296000" cy="288000"/>
            <a:chOff x="251400" y="3429000"/>
            <a:chExt cx="718164" cy="315103"/>
          </a:xfrm>
        </p:grpSpPr>
        <p:cxnSp>
          <p:nvCxnSpPr>
            <p:cNvPr id="27" name="Straight Connector 26"/>
            <p:cNvCxnSpPr/>
            <p:nvPr/>
          </p:nvCxnSpPr>
          <p:spPr>
            <a:xfrm flipV="1">
              <a:off x="251400" y="3429001"/>
              <a:ext cx="0" cy="315100"/>
            </a:xfrm>
            <a:prstGeom prst="line">
              <a:avLst/>
            </a:prstGeom>
            <a:ln w="19050">
              <a:solidFill>
                <a:srgbClr val="C00000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251400" y="3429000"/>
              <a:ext cx="718164" cy="0"/>
            </a:xfrm>
            <a:prstGeom prst="line">
              <a:avLst/>
            </a:prstGeom>
            <a:ln w="19050">
              <a:solidFill>
                <a:srgbClr val="C00000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969564" y="3429000"/>
              <a:ext cx="0" cy="315103"/>
            </a:xfrm>
            <a:prstGeom prst="line">
              <a:avLst/>
            </a:prstGeom>
            <a:ln w="19050">
              <a:solidFill>
                <a:srgbClr val="C00000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6025965" y="4290108"/>
            <a:ext cx="1296000" cy="288000"/>
            <a:chOff x="251400" y="3429000"/>
            <a:chExt cx="718164" cy="315103"/>
          </a:xfrm>
        </p:grpSpPr>
        <p:cxnSp>
          <p:nvCxnSpPr>
            <p:cNvPr id="31" name="Straight Connector 30"/>
            <p:cNvCxnSpPr/>
            <p:nvPr/>
          </p:nvCxnSpPr>
          <p:spPr>
            <a:xfrm flipV="1">
              <a:off x="251400" y="3429001"/>
              <a:ext cx="0" cy="315100"/>
            </a:xfrm>
            <a:prstGeom prst="line">
              <a:avLst/>
            </a:prstGeom>
            <a:ln w="19050">
              <a:solidFill>
                <a:srgbClr val="C00000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251400" y="3429000"/>
              <a:ext cx="718164" cy="0"/>
            </a:xfrm>
            <a:prstGeom prst="line">
              <a:avLst/>
            </a:prstGeom>
            <a:ln w="19050">
              <a:solidFill>
                <a:srgbClr val="C00000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969564" y="3429000"/>
              <a:ext cx="0" cy="315103"/>
            </a:xfrm>
            <a:prstGeom prst="line">
              <a:avLst/>
            </a:prstGeom>
            <a:ln w="19050">
              <a:solidFill>
                <a:srgbClr val="C00000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5017717" y="2827214"/>
            <a:ext cx="1006190" cy="1534863"/>
            <a:chOff x="3995740" y="2276840"/>
            <a:chExt cx="575690" cy="1584220"/>
          </a:xfrm>
        </p:grpSpPr>
        <p:cxnSp>
          <p:nvCxnSpPr>
            <p:cNvPr id="35" name="Straight Arrow Connector 34"/>
            <p:cNvCxnSpPr/>
            <p:nvPr/>
          </p:nvCxnSpPr>
          <p:spPr>
            <a:xfrm>
              <a:off x="4067930" y="2276840"/>
              <a:ext cx="503500" cy="0"/>
            </a:xfrm>
            <a:prstGeom prst="straightConnector1">
              <a:avLst/>
            </a:prstGeom>
            <a:ln w="19050">
              <a:solidFill>
                <a:srgbClr val="FF00FF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3995740" y="3861060"/>
              <a:ext cx="72190" cy="0"/>
            </a:xfrm>
            <a:prstGeom prst="straightConnector1">
              <a:avLst/>
            </a:prstGeom>
            <a:ln w="19050">
              <a:solidFill>
                <a:srgbClr val="FF00FF"/>
              </a:solidFill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4067930" y="2276840"/>
              <a:ext cx="0" cy="1584220"/>
            </a:xfrm>
            <a:prstGeom prst="straightConnector1">
              <a:avLst/>
            </a:prstGeom>
            <a:ln w="19050">
              <a:solidFill>
                <a:srgbClr val="FF00FF"/>
              </a:solidFill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5017717" y="3317804"/>
            <a:ext cx="1006190" cy="1116284"/>
            <a:chOff x="3923550" y="2276819"/>
            <a:chExt cx="575690" cy="1152181"/>
          </a:xfrm>
        </p:grpSpPr>
        <p:cxnSp>
          <p:nvCxnSpPr>
            <p:cNvPr id="39" name="Straight Arrow Connector 38"/>
            <p:cNvCxnSpPr/>
            <p:nvPr/>
          </p:nvCxnSpPr>
          <p:spPr>
            <a:xfrm flipV="1">
              <a:off x="4067930" y="2276819"/>
              <a:ext cx="431310" cy="21"/>
            </a:xfrm>
            <a:prstGeom prst="straightConnector1">
              <a:avLst/>
            </a:prstGeom>
            <a:ln w="19050">
              <a:solidFill>
                <a:srgbClr val="FF00FF"/>
              </a:solidFill>
              <a:prstDash val="sysDot"/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3923550" y="3429000"/>
              <a:ext cx="144380" cy="0"/>
            </a:xfrm>
            <a:prstGeom prst="straightConnector1">
              <a:avLst/>
            </a:prstGeom>
            <a:ln w="19050">
              <a:solidFill>
                <a:srgbClr val="FF00FF"/>
              </a:solidFill>
              <a:prstDash val="sysDot"/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>
              <a:off x="4067930" y="2276840"/>
              <a:ext cx="0" cy="1152160"/>
            </a:xfrm>
            <a:prstGeom prst="straightConnector1">
              <a:avLst/>
            </a:prstGeom>
            <a:ln w="19050">
              <a:solidFill>
                <a:srgbClr val="FF00FF"/>
              </a:solidFill>
              <a:prstDash val="sysDot"/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5017897" y="3668660"/>
            <a:ext cx="1006190" cy="846358"/>
            <a:chOff x="3923550" y="2276284"/>
            <a:chExt cx="575690" cy="873575"/>
          </a:xfrm>
        </p:grpSpPr>
        <p:cxnSp>
          <p:nvCxnSpPr>
            <p:cNvPr id="43" name="Straight Arrow Connector 42"/>
            <p:cNvCxnSpPr/>
            <p:nvPr/>
          </p:nvCxnSpPr>
          <p:spPr>
            <a:xfrm>
              <a:off x="4139580" y="2276284"/>
              <a:ext cx="359660" cy="536"/>
            </a:xfrm>
            <a:prstGeom prst="straightConnector1">
              <a:avLst/>
            </a:prstGeom>
            <a:ln w="19050">
              <a:solidFill>
                <a:srgbClr val="FF00FF"/>
              </a:solidFill>
              <a:prstDash val="sysDot"/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>
              <a:off x="3923550" y="3140939"/>
              <a:ext cx="216030" cy="0"/>
            </a:xfrm>
            <a:prstGeom prst="straightConnector1">
              <a:avLst/>
            </a:prstGeom>
            <a:ln w="19050">
              <a:solidFill>
                <a:srgbClr val="FF00FF"/>
              </a:solidFill>
              <a:prstDash val="sysDot"/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>
              <a:off x="4139580" y="2276840"/>
              <a:ext cx="0" cy="873019"/>
            </a:xfrm>
            <a:prstGeom prst="straightConnector1">
              <a:avLst/>
            </a:prstGeom>
            <a:ln w="19050">
              <a:solidFill>
                <a:srgbClr val="FF00FF"/>
              </a:solidFill>
              <a:prstDash val="sysDot"/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5017897" y="4019990"/>
            <a:ext cx="1006802" cy="558593"/>
            <a:chOff x="3851540" y="2276284"/>
            <a:chExt cx="576040" cy="576556"/>
          </a:xfrm>
        </p:grpSpPr>
        <p:cxnSp>
          <p:nvCxnSpPr>
            <p:cNvPr id="47" name="Straight Arrow Connector 46"/>
            <p:cNvCxnSpPr/>
            <p:nvPr/>
          </p:nvCxnSpPr>
          <p:spPr>
            <a:xfrm>
              <a:off x="4139580" y="2276284"/>
              <a:ext cx="288000" cy="0"/>
            </a:xfrm>
            <a:prstGeom prst="straightConnector1">
              <a:avLst/>
            </a:prstGeom>
            <a:ln w="19050">
              <a:solidFill>
                <a:srgbClr val="FF00FF"/>
              </a:solidFill>
              <a:prstDash val="sysDot"/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>
              <a:off x="3851540" y="2852364"/>
              <a:ext cx="288000" cy="0"/>
            </a:xfrm>
            <a:prstGeom prst="straightConnector1">
              <a:avLst/>
            </a:prstGeom>
            <a:ln w="19050">
              <a:solidFill>
                <a:srgbClr val="FF00FF"/>
              </a:solidFill>
              <a:prstDash val="sysDot"/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>
              <a:off x="4139580" y="2276840"/>
              <a:ext cx="0" cy="576000"/>
            </a:xfrm>
            <a:prstGeom prst="straightConnector1">
              <a:avLst/>
            </a:prstGeom>
            <a:ln w="19050">
              <a:solidFill>
                <a:srgbClr val="FF00FF"/>
              </a:solidFill>
              <a:prstDash val="sysDot"/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5017896" y="4440358"/>
            <a:ext cx="1006889" cy="209809"/>
            <a:chOff x="3779490" y="2276284"/>
            <a:chExt cx="576090" cy="216556"/>
          </a:xfrm>
        </p:grpSpPr>
        <p:cxnSp>
          <p:nvCxnSpPr>
            <p:cNvPr id="51" name="Straight Arrow Connector 50"/>
            <p:cNvCxnSpPr/>
            <p:nvPr/>
          </p:nvCxnSpPr>
          <p:spPr>
            <a:xfrm>
              <a:off x="4139580" y="2276284"/>
              <a:ext cx="216000" cy="0"/>
            </a:xfrm>
            <a:prstGeom prst="straightConnector1">
              <a:avLst/>
            </a:prstGeom>
            <a:ln w="19050">
              <a:solidFill>
                <a:srgbClr val="FF00FF"/>
              </a:solidFill>
              <a:prstDash val="sysDot"/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>
              <a:off x="3779490" y="2492790"/>
              <a:ext cx="360000" cy="0"/>
            </a:xfrm>
            <a:prstGeom prst="straightConnector1">
              <a:avLst/>
            </a:prstGeom>
            <a:ln w="19050">
              <a:solidFill>
                <a:srgbClr val="FF00FF"/>
              </a:solidFill>
              <a:prstDash val="sysDot"/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>
              <a:off x="4139580" y="2276840"/>
              <a:ext cx="0" cy="216000"/>
            </a:xfrm>
            <a:prstGeom prst="straightConnector1">
              <a:avLst/>
            </a:prstGeom>
            <a:ln w="19050">
              <a:solidFill>
                <a:srgbClr val="FF00FF"/>
              </a:solidFill>
              <a:prstDash val="sysDot"/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TextBox 53"/>
          <p:cNvSpPr txBox="1"/>
          <p:nvPr/>
        </p:nvSpPr>
        <p:spPr>
          <a:xfrm>
            <a:off x="6025395" y="4578108"/>
            <a:ext cx="1296000" cy="432060"/>
          </a:xfrm>
          <a:prstGeom prst="rect">
            <a:avLst/>
          </a:prstGeom>
          <a:noFill/>
        </p:spPr>
        <p:txBody>
          <a:bodyPr wrap="none" tIns="36000" bIns="36000" rtlCol="0" anchor="ctr" anchorCtr="0">
            <a:noAutofit/>
          </a:bodyPr>
          <a:lstStyle/>
          <a:p>
            <a:pPr algn="ctr"/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16×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569557" y="6018308"/>
            <a:ext cx="864120" cy="360050"/>
          </a:xfrm>
          <a:prstGeom prst="rect">
            <a:avLst/>
          </a:prstGeom>
          <a:noFill/>
        </p:spPr>
        <p:txBody>
          <a:bodyPr wrap="none" tIns="36000" bIns="36000" rtlCol="0" anchor="ctr" anchorCtr="0">
            <a:noAutofit/>
          </a:bodyPr>
          <a:lstStyle/>
          <a:p>
            <a:pPr algn="ctr"/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12×</a:t>
            </a:r>
          </a:p>
        </p:txBody>
      </p:sp>
      <p:sp>
        <p:nvSpPr>
          <p:cNvPr id="56" name="Rectangle 55"/>
          <p:cNvSpPr/>
          <p:nvPr/>
        </p:nvSpPr>
        <p:spPr>
          <a:xfrm>
            <a:off x="8693093" y="2489758"/>
            <a:ext cx="718164" cy="288000"/>
          </a:xfrm>
          <a:prstGeom prst="rect">
            <a:avLst/>
          </a:prstGeom>
          <a:ln w="19050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8691157" y="2201778"/>
            <a:ext cx="718164" cy="287980"/>
          </a:xfrm>
          <a:prstGeom prst="rect">
            <a:avLst/>
          </a:prstGeom>
          <a:noFill/>
        </p:spPr>
        <p:txBody>
          <a:bodyPr wrap="none" tIns="36000" bIns="36000" rtlCol="0" anchor="ctr" anchorCtr="0">
            <a:noAutofit/>
          </a:bodyPr>
          <a:lstStyle/>
          <a:p>
            <a:r>
              <a:rPr lang="en-US" sz="1600" b="1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Sensor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8691157" y="3209918"/>
            <a:ext cx="718164" cy="288040"/>
            <a:chOff x="251400" y="3429000"/>
            <a:chExt cx="718164" cy="288040"/>
          </a:xfrm>
        </p:grpSpPr>
        <p:cxnSp>
          <p:nvCxnSpPr>
            <p:cNvPr id="59" name="Straight Connector 58"/>
            <p:cNvCxnSpPr/>
            <p:nvPr/>
          </p:nvCxnSpPr>
          <p:spPr>
            <a:xfrm flipV="1">
              <a:off x="251400" y="3429000"/>
              <a:ext cx="0" cy="288040"/>
            </a:xfrm>
            <a:prstGeom prst="line">
              <a:avLst/>
            </a:prstGeom>
            <a:ln w="19050">
              <a:solidFill>
                <a:srgbClr val="002060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H="1">
              <a:off x="251400" y="3429000"/>
              <a:ext cx="718164" cy="0"/>
            </a:xfrm>
            <a:prstGeom prst="line">
              <a:avLst/>
            </a:prstGeom>
            <a:ln w="19050">
              <a:solidFill>
                <a:srgbClr val="002060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969564" y="3429000"/>
              <a:ext cx="0" cy="288040"/>
            </a:xfrm>
            <a:prstGeom prst="line">
              <a:avLst/>
            </a:prstGeom>
            <a:ln w="19050">
              <a:solidFill>
                <a:srgbClr val="002060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TextBox 61"/>
          <p:cNvSpPr txBox="1"/>
          <p:nvPr/>
        </p:nvSpPr>
        <p:spPr>
          <a:xfrm>
            <a:off x="6025965" y="2201379"/>
            <a:ext cx="1295430" cy="287980"/>
          </a:xfrm>
          <a:prstGeom prst="rect">
            <a:avLst/>
          </a:prstGeom>
          <a:noFill/>
        </p:spPr>
        <p:txBody>
          <a:bodyPr wrap="none" tIns="36000" bIns="36000" rtlCol="0" anchor="ctr" anchorCtr="0">
            <a:noAutofit/>
          </a:bodyPr>
          <a:lstStyle/>
          <a:p>
            <a:r>
              <a:rPr lang="en-US" sz="1600" b="1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Readout Unit</a:t>
            </a:r>
          </a:p>
        </p:txBody>
      </p:sp>
      <p:grpSp>
        <p:nvGrpSpPr>
          <p:cNvPr id="63" name="Group 62"/>
          <p:cNvGrpSpPr/>
          <p:nvPr/>
        </p:nvGrpSpPr>
        <p:grpSpPr>
          <a:xfrm>
            <a:off x="8689922" y="2849883"/>
            <a:ext cx="718164" cy="288040"/>
            <a:chOff x="251400" y="3429000"/>
            <a:chExt cx="718164" cy="288040"/>
          </a:xfrm>
        </p:grpSpPr>
        <p:cxnSp>
          <p:nvCxnSpPr>
            <p:cNvPr id="64" name="Straight Connector 63"/>
            <p:cNvCxnSpPr/>
            <p:nvPr/>
          </p:nvCxnSpPr>
          <p:spPr>
            <a:xfrm flipV="1">
              <a:off x="251400" y="3429000"/>
              <a:ext cx="0" cy="288040"/>
            </a:xfrm>
            <a:prstGeom prst="line">
              <a:avLst/>
            </a:prstGeom>
            <a:ln w="19050">
              <a:solidFill>
                <a:srgbClr val="002060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H="1">
              <a:off x="251400" y="3429000"/>
              <a:ext cx="718164" cy="0"/>
            </a:xfrm>
            <a:prstGeom prst="line">
              <a:avLst/>
            </a:prstGeom>
            <a:ln w="19050">
              <a:solidFill>
                <a:srgbClr val="002060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969564" y="3429000"/>
              <a:ext cx="0" cy="288040"/>
            </a:xfrm>
            <a:prstGeom prst="line">
              <a:avLst/>
            </a:prstGeom>
            <a:ln w="19050">
              <a:solidFill>
                <a:srgbClr val="002060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/>
          <p:cNvGrpSpPr/>
          <p:nvPr/>
        </p:nvGrpSpPr>
        <p:grpSpPr>
          <a:xfrm>
            <a:off x="8689922" y="3569983"/>
            <a:ext cx="718164" cy="288040"/>
            <a:chOff x="251400" y="3429000"/>
            <a:chExt cx="718164" cy="288040"/>
          </a:xfrm>
        </p:grpSpPr>
        <p:cxnSp>
          <p:nvCxnSpPr>
            <p:cNvPr id="68" name="Straight Connector 67"/>
            <p:cNvCxnSpPr/>
            <p:nvPr/>
          </p:nvCxnSpPr>
          <p:spPr>
            <a:xfrm flipV="1">
              <a:off x="251400" y="3429000"/>
              <a:ext cx="0" cy="288040"/>
            </a:xfrm>
            <a:prstGeom prst="line">
              <a:avLst/>
            </a:prstGeom>
            <a:ln w="19050">
              <a:solidFill>
                <a:srgbClr val="002060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H="1">
              <a:off x="251400" y="3429000"/>
              <a:ext cx="718164" cy="0"/>
            </a:xfrm>
            <a:prstGeom prst="line">
              <a:avLst/>
            </a:prstGeom>
            <a:ln w="19050">
              <a:solidFill>
                <a:srgbClr val="002060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969564" y="3429000"/>
              <a:ext cx="0" cy="288040"/>
            </a:xfrm>
            <a:prstGeom prst="line">
              <a:avLst/>
            </a:prstGeom>
            <a:ln w="19050">
              <a:solidFill>
                <a:srgbClr val="002060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oup 70"/>
          <p:cNvGrpSpPr/>
          <p:nvPr/>
        </p:nvGrpSpPr>
        <p:grpSpPr>
          <a:xfrm>
            <a:off x="8689922" y="3930033"/>
            <a:ext cx="718164" cy="288040"/>
            <a:chOff x="251400" y="3429000"/>
            <a:chExt cx="718164" cy="288040"/>
          </a:xfrm>
        </p:grpSpPr>
        <p:cxnSp>
          <p:nvCxnSpPr>
            <p:cNvPr id="72" name="Straight Connector 71"/>
            <p:cNvCxnSpPr/>
            <p:nvPr/>
          </p:nvCxnSpPr>
          <p:spPr>
            <a:xfrm flipV="1">
              <a:off x="251400" y="3429000"/>
              <a:ext cx="0" cy="288040"/>
            </a:xfrm>
            <a:prstGeom prst="line">
              <a:avLst/>
            </a:prstGeom>
            <a:ln w="19050">
              <a:solidFill>
                <a:srgbClr val="002060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H="1">
              <a:off x="251400" y="3429000"/>
              <a:ext cx="718164" cy="0"/>
            </a:xfrm>
            <a:prstGeom prst="line">
              <a:avLst/>
            </a:prstGeom>
            <a:ln w="19050">
              <a:solidFill>
                <a:srgbClr val="002060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969564" y="3429000"/>
              <a:ext cx="0" cy="288040"/>
            </a:xfrm>
            <a:prstGeom prst="line">
              <a:avLst/>
            </a:prstGeom>
            <a:ln w="19050">
              <a:solidFill>
                <a:srgbClr val="002060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TextBox 74"/>
          <p:cNvSpPr txBox="1"/>
          <p:nvPr/>
        </p:nvSpPr>
        <p:spPr>
          <a:xfrm>
            <a:off x="8403117" y="4578108"/>
            <a:ext cx="1296000" cy="432060"/>
          </a:xfrm>
          <a:prstGeom prst="rect">
            <a:avLst/>
          </a:prstGeom>
          <a:noFill/>
        </p:spPr>
        <p:txBody>
          <a:bodyPr wrap="none" tIns="36000" bIns="36000" rtlCol="0" anchor="ctr" anchorCtr="0">
            <a:noAutofit/>
          </a:bodyPr>
          <a:lstStyle/>
          <a:p>
            <a:pPr algn="ctr"/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Up to 28×</a:t>
            </a:r>
          </a:p>
        </p:txBody>
      </p:sp>
      <p:grpSp>
        <p:nvGrpSpPr>
          <p:cNvPr id="76" name="Group 75"/>
          <p:cNvGrpSpPr/>
          <p:nvPr/>
        </p:nvGrpSpPr>
        <p:grpSpPr>
          <a:xfrm flipV="1">
            <a:off x="7321395" y="2777757"/>
            <a:ext cx="1367704" cy="251892"/>
            <a:chOff x="3779490" y="2276284"/>
            <a:chExt cx="576090" cy="151425"/>
          </a:xfrm>
        </p:grpSpPr>
        <p:cxnSp>
          <p:nvCxnSpPr>
            <p:cNvPr id="77" name="Straight Arrow Connector 76"/>
            <p:cNvCxnSpPr/>
            <p:nvPr/>
          </p:nvCxnSpPr>
          <p:spPr>
            <a:xfrm>
              <a:off x="4139580" y="2276284"/>
              <a:ext cx="216000" cy="0"/>
            </a:xfrm>
            <a:prstGeom prst="straightConnector1">
              <a:avLst/>
            </a:prstGeom>
            <a:ln w="19050">
              <a:solidFill>
                <a:srgbClr val="FF00FF"/>
              </a:solidFill>
              <a:prstDash val="sysDot"/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/>
            <p:nvPr/>
          </p:nvCxnSpPr>
          <p:spPr>
            <a:xfrm>
              <a:off x="3779490" y="2427648"/>
              <a:ext cx="360000" cy="0"/>
            </a:xfrm>
            <a:prstGeom prst="straightConnector1">
              <a:avLst/>
            </a:prstGeom>
            <a:ln w="19050">
              <a:solidFill>
                <a:srgbClr val="FF00FF"/>
              </a:solidFill>
              <a:prstDash val="sysDot"/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 flipH="1">
              <a:off x="4139490" y="2276840"/>
              <a:ext cx="90" cy="150869"/>
            </a:xfrm>
            <a:prstGeom prst="straightConnector1">
              <a:avLst/>
            </a:prstGeom>
            <a:ln w="19050">
              <a:solidFill>
                <a:srgbClr val="FF00FF"/>
              </a:solidFill>
              <a:prstDash val="sysDot"/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79"/>
          <p:cNvGrpSpPr/>
          <p:nvPr/>
        </p:nvGrpSpPr>
        <p:grpSpPr>
          <a:xfrm flipV="1">
            <a:off x="7321395" y="2993888"/>
            <a:ext cx="1367704" cy="1080726"/>
            <a:chOff x="3923550" y="2276819"/>
            <a:chExt cx="575690" cy="1152322"/>
          </a:xfrm>
        </p:grpSpPr>
        <p:cxnSp>
          <p:nvCxnSpPr>
            <p:cNvPr id="81" name="Straight Arrow Connector 80"/>
            <p:cNvCxnSpPr/>
            <p:nvPr/>
          </p:nvCxnSpPr>
          <p:spPr>
            <a:xfrm flipV="1">
              <a:off x="4067930" y="2276819"/>
              <a:ext cx="431310" cy="21"/>
            </a:xfrm>
            <a:prstGeom prst="straightConnector1">
              <a:avLst/>
            </a:prstGeom>
            <a:ln w="19050">
              <a:solidFill>
                <a:srgbClr val="FF00FF"/>
              </a:solidFill>
              <a:prstDash val="sysDot"/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/>
            <p:nvPr/>
          </p:nvCxnSpPr>
          <p:spPr>
            <a:xfrm>
              <a:off x="3923550" y="3429141"/>
              <a:ext cx="144380" cy="0"/>
            </a:xfrm>
            <a:prstGeom prst="straightConnector1">
              <a:avLst/>
            </a:prstGeom>
            <a:ln w="19050">
              <a:solidFill>
                <a:srgbClr val="FF00FF"/>
              </a:solidFill>
              <a:prstDash val="sysDot"/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>
              <a:off x="4067930" y="2276840"/>
              <a:ext cx="0" cy="1152160"/>
            </a:xfrm>
            <a:prstGeom prst="straightConnector1">
              <a:avLst/>
            </a:prstGeom>
            <a:ln w="19050">
              <a:solidFill>
                <a:srgbClr val="FF00FF"/>
              </a:solidFill>
              <a:prstDash val="sysDot"/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oup 83"/>
          <p:cNvGrpSpPr/>
          <p:nvPr/>
        </p:nvGrpSpPr>
        <p:grpSpPr>
          <a:xfrm flipV="1">
            <a:off x="7321395" y="2921877"/>
            <a:ext cx="1367704" cy="798369"/>
            <a:chOff x="3923550" y="2276284"/>
            <a:chExt cx="575690" cy="885417"/>
          </a:xfrm>
        </p:grpSpPr>
        <p:cxnSp>
          <p:nvCxnSpPr>
            <p:cNvPr id="85" name="Straight Arrow Connector 84"/>
            <p:cNvCxnSpPr/>
            <p:nvPr/>
          </p:nvCxnSpPr>
          <p:spPr>
            <a:xfrm>
              <a:off x="4139580" y="2276284"/>
              <a:ext cx="359660" cy="536"/>
            </a:xfrm>
            <a:prstGeom prst="straightConnector1">
              <a:avLst/>
            </a:prstGeom>
            <a:ln w="19050">
              <a:solidFill>
                <a:srgbClr val="FF00FF"/>
              </a:solidFill>
              <a:prstDash val="sysDot"/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/>
            <p:nvPr/>
          </p:nvCxnSpPr>
          <p:spPr>
            <a:xfrm>
              <a:off x="3923550" y="3161701"/>
              <a:ext cx="216030" cy="0"/>
            </a:xfrm>
            <a:prstGeom prst="straightConnector1">
              <a:avLst/>
            </a:prstGeom>
            <a:ln w="19050">
              <a:solidFill>
                <a:srgbClr val="FF00FF"/>
              </a:solidFill>
              <a:prstDash val="sysDot"/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/>
            <p:nvPr/>
          </p:nvCxnSpPr>
          <p:spPr>
            <a:xfrm>
              <a:off x="4139580" y="2276840"/>
              <a:ext cx="0" cy="873019"/>
            </a:xfrm>
            <a:prstGeom prst="straightConnector1">
              <a:avLst/>
            </a:prstGeom>
            <a:ln w="19050">
              <a:solidFill>
                <a:srgbClr val="FF00FF"/>
              </a:solidFill>
              <a:prstDash val="sysDot"/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oup 87"/>
          <p:cNvGrpSpPr/>
          <p:nvPr/>
        </p:nvGrpSpPr>
        <p:grpSpPr>
          <a:xfrm flipV="1">
            <a:off x="7321395" y="2849867"/>
            <a:ext cx="1367704" cy="503693"/>
            <a:chOff x="3923550" y="2276820"/>
            <a:chExt cx="575690" cy="763783"/>
          </a:xfrm>
        </p:grpSpPr>
        <p:cxnSp>
          <p:nvCxnSpPr>
            <p:cNvPr id="89" name="Straight Arrow Connector 88"/>
            <p:cNvCxnSpPr/>
            <p:nvPr/>
          </p:nvCxnSpPr>
          <p:spPr>
            <a:xfrm flipV="1">
              <a:off x="4211556" y="2276820"/>
              <a:ext cx="287684" cy="0"/>
            </a:xfrm>
            <a:prstGeom prst="straightConnector1">
              <a:avLst/>
            </a:prstGeom>
            <a:ln w="19050">
              <a:solidFill>
                <a:srgbClr val="FF00FF"/>
              </a:solidFill>
              <a:prstDash val="sysDot"/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/>
            <p:nvPr/>
          </p:nvCxnSpPr>
          <p:spPr>
            <a:xfrm>
              <a:off x="3923550" y="3040603"/>
              <a:ext cx="288006" cy="0"/>
            </a:xfrm>
            <a:prstGeom prst="straightConnector1">
              <a:avLst/>
            </a:prstGeom>
            <a:ln w="19050">
              <a:solidFill>
                <a:srgbClr val="FF00FF"/>
              </a:solidFill>
              <a:prstDash val="sysDot"/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>
            <a:xfrm flipH="1">
              <a:off x="4211556" y="2276838"/>
              <a:ext cx="776" cy="763765"/>
            </a:xfrm>
            <a:prstGeom prst="straightConnector1">
              <a:avLst/>
            </a:prstGeom>
            <a:ln w="19050">
              <a:solidFill>
                <a:srgbClr val="FF00FF"/>
              </a:solidFill>
              <a:prstDash val="sysDot"/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2" name="TextBox 91"/>
          <p:cNvSpPr txBox="1"/>
          <p:nvPr/>
        </p:nvSpPr>
        <p:spPr>
          <a:xfrm>
            <a:off x="3671980" y="5204104"/>
            <a:ext cx="6122483" cy="764846"/>
          </a:xfrm>
          <a:prstGeom prst="rect">
            <a:avLst/>
          </a:prstGeom>
          <a:noFill/>
          <a:ln>
            <a:noFill/>
          </a:ln>
        </p:spPr>
        <p:txBody>
          <a:bodyPr wrap="square" lIns="72000" tIns="36000" rIns="72000" bIns="36000" rtlCol="0" anchor="t" anchorCtr="0">
            <a:noAutofit/>
          </a:bodyPr>
          <a:lstStyle/>
          <a:p>
            <a:pPr marL="179388" indent="-179388" algn="l" defTabSz="519113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Each optical line is split into 16/32 lines by a </a:t>
            </a:r>
            <a:r>
              <a:rPr lang="en-US" sz="1400" i="1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passive optical splitter</a:t>
            </a:r>
            <a:r>
              <a:rPr lang="en-US" sz="14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, which can withstand the foreseen TID level (10 </a:t>
            </a:r>
            <a:r>
              <a:rPr lang="en-US" sz="1400" dirty="0" err="1" smtClean="0">
                <a:solidFill>
                  <a:schemeClr val="tx2"/>
                </a:solidFill>
                <a:latin typeface="Calibri Light" panose="020F0302020204030204" pitchFamily="34" charset="0"/>
              </a:rPr>
              <a:t>kRad</a:t>
            </a:r>
            <a:r>
              <a:rPr lang="en-US" sz="14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) and does not suffer from SEU.</a:t>
            </a:r>
          </a:p>
          <a:p>
            <a:pPr marL="179388" indent="-179388" defTabSz="519113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As each LTU has 12 optical drivers, a </a:t>
            </a:r>
            <a:r>
              <a:rPr lang="en-US" sz="1400" b="1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1:16</a:t>
            </a:r>
            <a:r>
              <a:rPr lang="en-US" sz="14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 splitting ratio </a:t>
            </a:r>
            <a:r>
              <a:rPr lang="en-US" sz="1400" dirty="0">
                <a:solidFill>
                  <a:schemeClr val="tx2"/>
                </a:solidFill>
                <a:latin typeface="Calibri Light" panose="020F0302020204030204" pitchFamily="34" charset="0"/>
              </a:rPr>
              <a:t>(at least) will </a:t>
            </a:r>
            <a:r>
              <a:rPr lang="en-US" sz="14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be ok</a:t>
            </a:r>
          </a:p>
        </p:txBody>
      </p:sp>
      <p:grpSp>
        <p:nvGrpSpPr>
          <p:cNvPr id="93" name="Group 92"/>
          <p:cNvGrpSpPr/>
          <p:nvPr/>
        </p:nvGrpSpPr>
        <p:grpSpPr>
          <a:xfrm>
            <a:off x="7322145" y="2644511"/>
            <a:ext cx="1367704" cy="61372"/>
            <a:chOff x="3779490" y="2276284"/>
            <a:chExt cx="576090" cy="151425"/>
          </a:xfrm>
        </p:grpSpPr>
        <p:cxnSp>
          <p:nvCxnSpPr>
            <p:cNvPr id="94" name="Straight Arrow Connector 93"/>
            <p:cNvCxnSpPr/>
            <p:nvPr/>
          </p:nvCxnSpPr>
          <p:spPr>
            <a:xfrm>
              <a:off x="4139580" y="2276284"/>
              <a:ext cx="216000" cy="0"/>
            </a:xfrm>
            <a:prstGeom prst="straightConnector1">
              <a:avLst/>
            </a:prstGeom>
            <a:ln w="19050">
              <a:solidFill>
                <a:srgbClr val="FF00FF"/>
              </a:solidFill>
              <a:prstDash val="solid"/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/>
            <p:nvPr/>
          </p:nvCxnSpPr>
          <p:spPr>
            <a:xfrm>
              <a:off x="3779490" y="2427648"/>
              <a:ext cx="360000" cy="0"/>
            </a:xfrm>
            <a:prstGeom prst="straightConnector1">
              <a:avLst/>
            </a:prstGeom>
            <a:ln w="19050">
              <a:solidFill>
                <a:srgbClr val="FF00FF"/>
              </a:solidFill>
              <a:prstDash val="solid"/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/>
            <p:nvPr/>
          </p:nvCxnSpPr>
          <p:spPr>
            <a:xfrm flipH="1">
              <a:off x="4139490" y="2276840"/>
              <a:ext cx="90" cy="150869"/>
            </a:xfrm>
            <a:prstGeom prst="straightConnector1">
              <a:avLst/>
            </a:prstGeom>
            <a:ln w="19050">
              <a:solidFill>
                <a:srgbClr val="FF00FF"/>
              </a:solidFill>
              <a:prstDash val="solid"/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7" name="Straight Arrow Connector 96"/>
          <p:cNvCxnSpPr/>
          <p:nvPr/>
        </p:nvCxnSpPr>
        <p:spPr>
          <a:xfrm>
            <a:off x="2065487" y="5010168"/>
            <a:ext cx="1152160" cy="0"/>
          </a:xfrm>
          <a:prstGeom prst="straightConnector1">
            <a:avLst/>
          </a:prstGeom>
          <a:ln w="19050">
            <a:solidFill>
              <a:srgbClr val="FF00FF"/>
            </a:solidFill>
            <a:prstDash val="sysDot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>
            <a:off x="2065487" y="5298208"/>
            <a:ext cx="1152160" cy="0"/>
          </a:xfrm>
          <a:prstGeom prst="straightConnector1">
            <a:avLst/>
          </a:prstGeom>
          <a:ln w="19050">
            <a:solidFill>
              <a:srgbClr val="FF00FF"/>
            </a:solidFill>
            <a:prstDash val="sysDot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>
            <a:off x="2065487" y="5586248"/>
            <a:ext cx="1152160" cy="0"/>
          </a:xfrm>
          <a:prstGeom prst="straightConnector1">
            <a:avLst/>
          </a:prstGeom>
          <a:ln w="19050">
            <a:solidFill>
              <a:srgbClr val="FF00FF"/>
            </a:solidFill>
            <a:prstDash val="sysDot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>
            <a:off x="2065487" y="5874288"/>
            <a:ext cx="1152160" cy="0"/>
          </a:xfrm>
          <a:prstGeom prst="straightConnector1">
            <a:avLst/>
          </a:prstGeom>
          <a:ln w="19050">
            <a:solidFill>
              <a:srgbClr val="FF00FF"/>
            </a:solidFill>
            <a:prstDash val="sysDot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>
            <a:off x="2065487" y="4434088"/>
            <a:ext cx="1152160" cy="0"/>
          </a:xfrm>
          <a:prstGeom prst="straightConnector1">
            <a:avLst/>
          </a:prstGeom>
          <a:ln w="19050">
            <a:solidFill>
              <a:srgbClr val="FF00FF"/>
            </a:solidFill>
            <a:prstDash val="sysDot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>
            <a:off x="2065487" y="4722128"/>
            <a:ext cx="1152160" cy="0"/>
          </a:xfrm>
          <a:prstGeom prst="straightConnector1">
            <a:avLst/>
          </a:prstGeom>
          <a:ln w="19050">
            <a:solidFill>
              <a:srgbClr val="FF00FF"/>
            </a:solidFill>
            <a:prstDash val="sysDot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2713667" y="4074068"/>
            <a:ext cx="648000" cy="216000"/>
          </a:xfrm>
          <a:prstGeom prst="rect">
            <a:avLst/>
          </a:prstGeom>
          <a:noFill/>
        </p:spPr>
        <p:txBody>
          <a:bodyPr wrap="none" tIns="36000" bIns="36000" rtlCol="0" anchor="ctr" anchorCtr="0">
            <a:noAutofit/>
          </a:bodyPr>
          <a:lstStyle/>
          <a:p>
            <a:pPr algn="ctr"/>
            <a:r>
              <a:rPr lang="en-US" sz="1200" b="1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optical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5234017" y="2561828"/>
            <a:ext cx="648000" cy="216000"/>
          </a:xfrm>
          <a:prstGeom prst="rect">
            <a:avLst/>
          </a:prstGeom>
          <a:noFill/>
        </p:spPr>
        <p:txBody>
          <a:bodyPr wrap="none" tIns="36000" bIns="36000" rtlCol="0" anchor="ctr" anchorCtr="0">
            <a:noAutofit/>
          </a:bodyPr>
          <a:lstStyle/>
          <a:p>
            <a:pPr algn="ctr"/>
            <a:r>
              <a:rPr lang="en-US" sz="1200" b="1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optical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7466237" y="2489848"/>
            <a:ext cx="648000" cy="216000"/>
          </a:xfrm>
          <a:prstGeom prst="rect">
            <a:avLst/>
          </a:prstGeom>
          <a:noFill/>
        </p:spPr>
        <p:txBody>
          <a:bodyPr wrap="none" tIns="36000" bIns="36000" rtlCol="0" anchor="ctr" anchorCtr="0">
            <a:noAutofit/>
          </a:bodyPr>
          <a:lstStyle/>
          <a:p>
            <a:pPr algn="ctr"/>
            <a:r>
              <a:rPr lang="en-US" sz="1200" b="1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copper</a:t>
            </a:r>
          </a:p>
        </p:txBody>
      </p:sp>
      <p:sp>
        <p:nvSpPr>
          <p:cNvPr id="206" name="Rectangle 205"/>
          <p:cNvSpPr/>
          <p:nvPr/>
        </p:nvSpPr>
        <p:spPr>
          <a:xfrm>
            <a:off x="1129357" y="669375"/>
            <a:ext cx="90246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The </a:t>
            </a:r>
            <a:r>
              <a:rPr lang="en-US" sz="1400" dirty="0" smtClean="0"/>
              <a:t>Central Trigger Processor (CTP) </a:t>
            </a:r>
            <a:r>
              <a:rPr lang="en-US" sz="1400" dirty="0"/>
              <a:t>directly </a:t>
            </a:r>
            <a:r>
              <a:rPr lang="en-US" sz="1400" dirty="0" smtClean="0"/>
              <a:t>drives </a:t>
            </a:r>
            <a:r>
              <a:rPr lang="en-US" sz="1400" dirty="0"/>
              <a:t>a set of </a:t>
            </a:r>
            <a:r>
              <a:rPr lang="en-US" sz="1400" b="1" u="sng" dirty="0"/>
              <a:t>L</a:t>
            </a:r>
            <a:r>
              <a:rPr lang="en-US" sz="1400" dirty="0"/>
              <a:t>ocal </a:t>
            </a:r>
            <a:r>
              <a:rPr lang="en-US" sz="1400" b="1" u="sng" dirty="0"/>
              <a:t>T</a:t>
            </a:r>
            <a:r>
              <a:rPr lang="en-US" sz="1400" dirty="0"/>
              <a:t>rigger </a:t>
            </a:r>
            <a:r>
              <a:rPr lang="en-US" sz="1400" b="1" u="sng" dirty="0"/>
              <a:t>U</a:t>
            </a:r>
            <a:r>
              <a:rPr lang="en-US" sz="1400" dirty="0"/>
              <a:t>nits (LTUs), each responsible for delivering the trigger to a specific detector. </a:t>
            </a: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ITS </a:t>
            </a:r>
            <a:r>
              <a:rPr lang="en-US" sz="1400" dirty="0"/>
              <a:t>will have its own </a:t>
            </a:r>
            <a:r>
              <a:rPr lang="en-US" sz="1400" dirty="0" smtClean="0"/>
              <a:t>LTU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ITS </a:t>
            </a:r>
            <a:r>
              <a:rPr lang="en-US" sz="1400" dirty="0"/>
              <a:t>LTU will drive 12 (or 6) Single Mode, 1030nm SFP+ Modules. </a:t>
            </a:r>
          </a:p>
        </p:txBody>
      </p:sp>
    </p:spTree>
    <p:extLst>
      <p:ext uri="{BB962C8B-B14F-4D97-AF65-F5344CB8AC3E}">
        <p14:creationId xmlns:p14="http://schemas.microsoft.com/office/powerpoint/2010/main" val="9547929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5239" y="2809056"/>
            <a:ext cx="4779771" cy="358482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Optical Fiber Power Loss Tests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13-Apr-2018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Production Readyness Review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4D97-BD2B-4705-8F05-B9EB893EED35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4214567"/>
              </p:ext>
            </p:extLst>
          </p:nvPr>
        </p:nvGraphicFramePr>
        <p:xfrm>
          <a:off x="357505" y="816279"/>
          <a:ext cx="4758916" cy="2585720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253207">
                  <a:extLst>
                    <a:ext uri="{9D8B030D-6E8A-4147-A177-3AD203B41FA5}">
                      <a16:colId xmlns:a16="http://schemas.microsoft.com/office/drawing/2014/main" xmlns="" val="3120771349"/>
                    </a:ext>
                  </a:extLst>
                </a:gridCol>
                <a:gridCol w="1126251">
                  <a:extLst>
                    <a:ext uri="{9D8B030D-6E8A-4147-A177-3AD203B41FA5}">
                      <a16:colId xmlns:a16="http://schemas.microsoft.com/office/drawing/2014/main" xmlns="" val="2003599694"/>
                    </a:ext>
                  </a:extLst>
                </a:gridCol>
                <a:gridCol w="1189729">
                  <a:extLst>
                    <a:ext uri="{9D8B030D-6E8A-4147-A177-3AD203B41FA5}">
                      <a16:colId xmlns:a16="http://schemas.microsoft.com/office/drawing/2014/main" xmlns="" val="4279231258"/>
                    </a:ext>
                  </a:extLst>
                </a:gridCol>
                <a:gridCol w="1189729">
                  <a:extLst>
                    <a:ext uri="{9D8B030D-6E8A-4147-A177-3AD203B41FA5}">
                      <a16:colId xmlns:a16="http://schemas.microsoft.com/office/drawing/2014/main" xmlns="" val="24913612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Splitter</a:t>
                      </a:r>
                      <a:endParaRPr lang="nb-NO" sz="1400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Power loss</a:t>
                      </a:r>
                      <a:endParaRPr lang="nb-NO" sz="1400" baseline="0" dirty="0" smtClean="0"/>
                    </a:p>
                    <a:p>
                      <a:r>
                        <a:rPr lang="nb-NO" sz="1400" baseline="0" dirty="0" smtClean="0"/>
                        <a:t>Ideal splitter</a:t>
                      </a:r>
                    </a:p>
                    <a:p>
                      <a:r>
                        <a:rPr lang="nb-NO" sz="1400" baseline="0" dirty="0" smtClean="0"/>
                        <a:t>[dB]</a:t>
                      </a:r>
                      <a:r>
                        <a:rPr lang="nb-NO" sz="1400" baseline="30000" dirty="0" smtClean="0"/>
                        <a:t>1</a:t>
                      </a:r>
                      <a:endParaRPr lang="nb-NO" sz="1400" baseline="30000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dirty="0" smtClean="0"/>
                        <a:t>Power loss </a:t>
                      </a:r>
                      <a:r>
                        <a:rPr lang="nb-NO" sz="1400" dirty="0" err="1" smtClean="0"/>
                        <a:t>Measured</a:t>
                      </a:r>
                      <a:r>
                        <a:rPr lang="nb-NO" sz="1400" dirty="0" smtClean="0"/>
                        <a:t> [dB]</a:t>
                      </a:r>
                    </a:p>
                    <a:p>
                      <a:endParaRPr lang="nb-NO" sz="1400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Margin [dB]</a:t>
                      </a:r>
                      <a:r>
                        <a:rPr lang="nb-NO" sz="1400" baseline="30000" dirty="0" smtClean="0"/>
                        <a:t>2</a:t>
                      </a:r>
                      <a:endParaRPr lang="nb-NO" sz="1400" baseline="30000" dirty="0"/>
                    </a:p>
                  </a:txBody>
                  <a:tcPr marL="44873" marR="44873"/>
                </a:tc>
                <a:extLst>
                  <a:ext uri="{0D108BD9-81ED-4DB2-BD59-A6C34878D82A}">
                    <a16:rowId xmlns:a16="http://schemas.microsoft.com/office/drawing/2014/main" xmlns="" val="38341444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1:2 splitter</a:t>
                      </a:r>
                      <a:endParaRPr lang="nb-NO" sz="1400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nb-NO" sz="1400" dirty="0" smtClean="0"/>
                        <a:t>3</a:t>
                      </a:r>
                      <a:endParaRPr lang="nb-NO" sz="1400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3.686</a:t>
                      </a:r>
                      <a:endParaRPr lang="nb-NO" sz="1400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16.689</a:t>
                      </a:r>
                      <a:endParaRPr lang="nb-NO" sz="1400" dirty="0"/>
                    </a:p>
                  </a:txBody>
                  <a:tcPr marL="44873" marR="44873"/>
                </a:tc>
                <a:extLst>
                  <a:ext uri="{0D108BD9-81ED-4DB2-BD59-A6C34878D82A}">
                    <a16:rowId xmlns:a16="http://schemas.microsoft.com/office/drawing/2014/main" xmlns="" val="27060044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1:4 splitter</a:t>
                      </a:r>
                      <a:endParaRPr lang="nb-NO" sz="1400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6</a:t>
                      </a:r>
                      <a:endParaRPr lang="nb-NO" sz="1400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6.838</a:t>
                      </a:r>
                      <a:endParaRPr lang="nb-NO" sz="1400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13.539</a:t>
                      </a:r>
                      <a:endParaRPr lang="nb-NO" sz="1400" dirty="0"/>
                    </a:p>
                  </a:txBody>
                  <a:tcPr marL="44873" marR="44873"/>
                </a:tc>
                <a:extLst>
                  <a:ext uri="{0D108BD9-81ED-4DB2-BD59-A6C34878D82A}">
                    <a16:rowId xmlns:a16="http://schemas.microsoft.com/office/drawing/2014/main" xmlns="" val="20377762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1:8 splitter</a:t>
                      </a:r>
                      <a:endParaRPr lang="nb-NO" sz="1400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nb-NO" sz="1400" dirty="0" smtClean="0"/>
                        <a:t>9</a:t>
                      </a:r>
                      <a:endParaRPr lang="nb-NO" sz="1400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10.535</a:t>
                      </a:r>
                      <a:endParaRPr lang="nb-NO" sz="1400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9.841</a:t>
                      </a:r>
                      <a:endParaRPr lang="nb-NO" sz="1400" dirty="0"/>
                    </a:p>
                  </a:txBody>
                  <a:tcPr marL="44873" marR="44873"/>
                </a:tc>
                <a:extLst>
                  <a:ext uri="{0D108BD9-81ED-4DB2-BD59-A6C34878D82A}">
                    <a16:rowId xmlns:a16="http://schemas.microsoft.com/office/drawing/2014/main" xmlns="" val="1437062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1:16 splitter</a:t>
                      </a:r>
                      <a:endParaRPr lang="nb-NO" sz="1400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12</a:t>
                      </a:r>
                      <a:endParaRPr lang="nb-NO" sz="1400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14.333</a:t>
                      </a:r>
                      <a:endParaRPr lang="nb-NO" sz="1400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6.044</a:t>
                      </a:r>
                      <a:endParaRPr lang="nb-NO" sz="1400" dirty="0"/>
                    </a:p>
                  </a:txBody>
                  <a:tcPr marL="44873" marR="44873"/>
                </a:tc>
                <a:extLst>
                  <a:ext uri="{0D108BD9-81ED-4DB2-BD59-A6C34878D82A}">
                    <a16:rowId xmlns:a16="http://schemas.microsoft.com/office/drawing/2014/main" xmlns="" val="207959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1:32 splitter</a:t>
                      </a:r>
                      <a:endParaRPr lang="nb-NO" sz="1400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15</a:t>
                      </a:r>
                      <a:endParaRPr lang="nb-NO" sz="1400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16.359</a:t>
                      </a:r>
                      <a:endParaRPr lang="nb-NO" sz="1400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4.983</a:t>
                      </a:r>
                      <a:endParaRPr lang="nb-NO" sz="1400" dirty="0"/>
                    </a:p>
                  </a:txBody>
                  <a:tcPr marL="44873" marR="44873"/>
                </a:tc>
                <a:extLst>
                  <a:ext uri="{0D108BD9-81ED-4DB2-BD59-A6C34878D82A}">
                    <a16:rowId xmlns:a16="http://schemas.microsoft.com/office/drawing/2014/main" xmlns="" val="3418984016"/>
                  </a:ext>
                </a:extLst>
              </a:tr>
            </a:tbl>
          </a:graphicData>
        </a:graphic>
      </p:graphicFrame>
      <p:sp>
        <p:nvSpPr>
          <p:cNvPr id="8" name="Content Placeholder 7"/>
          <p:cNvSpPr txBox="1">
            <a:spLocks/>
          </p:cNvSpPr>
          <p:nvPr/>
        </p:nvSpPr>
        <p:spPr>
          <a:xfrm>
            <a:off x="221939" y="3493201"/>
            <a:ext cx="5688790" cy="259204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As a general rule, the link loss margin should be greater than approximately 3 dB to allow for link degradation over time</a:t>
            </a:r>
            <a:r>
              <a:rPr lang="en-US" sz="1600" baseline="30000" dirty="0" smtClean="0"/>
              <a:t>3</a:t>
            </a:r>
            <a:r>
              <a:rPr lang="en-US" sz="1600" dirty="0" smtClean="0"/>
              <a:t>.</a:t>
            </a:r>
          </a:p>
          <a:p>
            <a:endParaRPr lang="en-US" sz="1600" dirty="0" smtClean="0"/>
          </a:p>
          <a:p>
            <a:r>
              <a:rPr lang="en-US" sz="1600" dirty="0" smtClean="0"/>
              <a:t>The dynamic range for the chosen Transmitter &amp; Receiver is about 20 dB</a:t>
            </a:r>
          </a:p>
          <a:p>
            <a:pPr lvl="1"/>
            <a:r>
              <a:rPr lang="en-US" sz="1050" dirty="0"/>
              <a:t>The LTU has been verified to support the powerful Avago AFCT-57D3ANMZ transmitter. </a:t>
            </a:r>
            <a:endParaRPr lang="en-US" sz="1050" dirty="0" smtClean="0"/>
          </a:p>
          <a:p>
            <a:endParaRPr lang="en-US" sz="1600" dirty="0" smtClean="0"/>
          </a:p>
          <a:p>
            <a:r>
              <a:rPr lang="en-US" sz="1600" dirty="0" smtClean="0"/>
              <a:t>The power tests shows that all topologies have a margin &gt; 3 dB</a:t>
            </a:r>
          </a:p>
          <a:p>
            <a:pPr lvl="1"/>
            <a:r>
              <a:rPr lang="en-US" sz="1050" dirty="0" smtClean="0"/>
              <a:t>This is in line with the specifications given by the manufacturer of the splitter</a:t>
            </a:r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nb-NO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5187041" y="918491"/>
            <a:ext cx="410343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sz="1200" i="1" baseline="30000" dirty="0" smtClean="0"/>
              <a:t>1</a:t>
            </a:r>
            <a:r>
              <a:rPr lang="nb-NO" sz="1200" i="1" dirty="0" smtClean="0"/>
              <a:t> The </a:t>
            </a:r>
            <a:r>
              <a:rPr lang="nb-NO" sz="1200" i="1" dirty="0" err="1" smtClean="0"/>
              <a:t>numbers</a:t>
            </a:r>
            <a:r>
              <a:rPr lang="nb-NO" sz="1200" i="1" dirty="0" smtClean="0"/>
              <a:t> for ideal </a:t>
            </a:r>
            <a:r>
              <a:rPr lang="nb-NO" sz="1200" i="1" dirty="0" err="1" smtClean="0"/>
              <a:t>power</a:t>
            </a:r>
            <a:r>
              <a:rPr lang="nb-NO" sz="1200" i="1" dirty="0" smtClean="0"/>
              <a:t> loss is </a:t>
            </a:r>
            <a:r>
              <a:rPr lang="nb-NO" sz="1200" i="1" dirty="0" err="1" smtClean="0"/>
              <a:t>taken</a:t>
            </a:r>
            <a:r>
              <a:rPr lang="nb-NO" sz="1200" i="1" dirty="0" smtClean="0"/>
              <a:t> from</a:t>
            </a:r>
          </a:p>
          <a:p>
            <a:pPr algn="l"/>
            <a:r>
              <a:rPr lang="nb-NO" sz="1200" i="1" dirty="0">
                <a:hlinkClick r:id="rId3"/>
              </a:rPr>
              <a:t>http://</a:t>
            </a:r>
            <a:r>
              <a:rPr lang="nb-NO" sz="1200" i="1" dirty="0" smtClean="0">
                <a:hlinkClick r:id="rId3"/>
              </a:rPr>
              <a:t>www.thefoa.org/tech/ref/testing/test/couplers.html</a:t>
            </a:r>
            <a:r>
              <a:rPr lang="nb-NO" sz="1200" i="1" dirty="0" smtClean="0"/>
              <a:t> </a:t>
            </a:r>
          </a:p>
          <a:p>
            <a:pPr algn="l"/>
            <a:r>
              <a:rPr lang="nb-NO" sz="1200" i="1" baseline="30000" dirty="0"/>
              <a:t>2</a:t>
            </a:r>
            <a:r>
              <a:rPr lang="nb-NO" sz="1200" i="1" dirty="0"/>
              <a:t> Margin is given </a:t>
            </a:r>
            <a:r>
              <a:rPr lang="nb-NO" sz="1200" i="1" dirty="0" err="1"/>
              <a:t>based</a:t>
            </a:r>
            <a:r>
              <a:rPr lang="nb-NO" sz="1200" i="1" dirty="0"/>
              <a:t> </a:t>
            </a:r>
            <a:r>
              <a:rPr lang="nb-NO" sz="1200" i="1" dirty="0" err="1"/>
              <a:t>on</a:t>
            </a:r>
            <a:r>
              <a:rPr lang="nb-NO" sz="1200" i="1" dirty="0"/>
              <a:t>: </a:t>
            </a:r>
          </a:p>
          <a:p>
            <a:pPr algn="l"/>
            <a:r>
              <a:rPr lang="nb-NO" sz="1100" i="1" dirty="0"/>
              <a:t>  - </a:t>
            </a:r>
            <a:r>
              <a:rPr lang="nb-NO" sz="1100" i="1" dirty="0" err="1"/>
              <a:t>the</a:t>
            </a:r>
            <a:r>
              <a:rPr lang="nb-NO" sz="1100" i="1" dirty="0"/>
              <a:t> </a:t>
            </a:r>
            <a:r>
              <a:rPr lang="nb-NO" sz="1100" b="1" i="1" dirty="0" err="1"/>
              <a:t>Avago</a:t>
            </a:r>
            <a:r>
              <a:rPr lang="nb-NO" sz="1100" b="1" i="1" dirty="0"/>
              <a:t> AFCT-57D3ANMZ </a:t>
            </a:r>
            <a:r>
              <a:rPr lang="nb-NO" sz="1100" i="1" dirty="0"/>
              <a:t>transmitter (</a:t>
            </a:r>
            <a:r>
              <a:rPr lang="nb-NO" sz="1100" i="1" dirty="0" err="1"/>
              <a:t>optical</a:t>
            </a:r>
            <a:r>
              <a:rPr lang="nb-NO" sz="1100" i="1" dirty="0"/>
              <a:t> </a:t>
            </a:r>
            <a:r>
              <a:rPr lang="nb-NO" sz="1100" i="1" dirty="0" err="1"/>
              <a:t>power</a:t>
            </a:r>
            <a:r>
              <a:rPr lang="nb-NO" sz="1100" i="1" dirty="0"/>
              <a:t> output </a:t>
            </a:r>
            <a:r>
              <a:rPr lang="nb-NO" sz="1100" b="1" i="1" dirty="0"/>
              <a:t>+5 </a:t>
            </a:r>
            <a:r>
              <a:rPr lang="nb-NO" sz="1100" b="1" i="1" dirty="0" err="1"/>
              <a:t>dBm</a:t>
            </a:r>
            <a:r>
              <a:rPr lang="nb-NO" sz="1100" i="1" dirty="0"/>
              <a:t>) </a:t>
            </a:r>
          </a:p>
          <a:p>
            <a:pPr algn="l"/>
            <a:r>
              <a:rPr lang="nb-NO" sz="1100" i="1" dirty="0"/>
              <a:t>  - </a:t>
            </a:r>
            <a:r>
              <a:rPr lang="nb-NO" sz="1100" i="1" dirty="0" err="1"/>
              <a:t>the</a:t>
            </a:r>
            <a:r>
              <a:rPr lang="nb-NO" sz="1100" i="1" dirty="0"/>
              <a:t> </a:t>
            </a:r>
            <a:r>
              <a:rPr lang="nb-NO" sz="1100" b="1" i="1" dirty="0" err="1"/>
              <a:t>VTRx</a:t>
            </a:r>
            <a:r>
              <a:rPr lang="nb-NO" sz="1100" i="1" dirty="0"/>
              <a:t> </a:t>
            </a:r>
            <a:r>
              <a:rPr lang="nb-NO" sz="1100" i="1" dirty="0" err="1"/>
              <a:t>sensitivity</a:t>
            </a:r>
            <a:r>
              <a:rPr lang="nb-NO" sz="1100" i="1" dirty="0"/>
              <a:t> (</a:t>
            </a:r>
            <a:r>
              <a:rPr lang="nb-NO" sz="1100" b="1" i="1" dirty="0"/>
              <a:t>-15.376 </a:t>
            </a:r>
            <a:r>
              <a:rPr lang="nb-NO" sz="1100" b="1" i="1" dirty="0" err="1"/>
              <a:t>dBm</a:t>
            </a:r>
            <a:r>
              <a:rPr lang="nb-NO" sz="1100" i="1" dirty="0"/>
              <a:t>)</a:t>
            </a:r>
          </a:p>
          <a:p>
            <a:pPr algn="l"/>
            <a:r>
              <a:rPr lang="nb-NO" sz="1200" i="1" baseline="30000" dirty="0"/>
              <a:t>3</a:t>
            </a:r>
            <a:r>
              <a:rPr lang="nb-NO" sz="1200" i="1" dirty="0"/>
              <a:t> </a:t>
            </a:r>
            <a:r>
              <a:rPr lang="nb-NO" sz="1200" i="1" dirty="0" smtClean="0"/>
              <a:t>Fiber </a:t>
            </a:r>
            <a:r>
              <a:rPr lang="nb-NO" sz="1200" i="1" dirty="0" err="1" smtClean="0"/>
              <a:t>optics</a:t>
            </a:r>
            <a:r>
              <a:rPr lang="nb-NO" sz="1200" i="1" dirty="0" smtClean="0"/>
              <a:t> </a:t>
            </a:r>
            <a:r>
              <a:rPr lang="nb-NO" sz="1200" i="1" dirty="0" err="1" smtClean="0"/>
              <a:t>association</a:t>
            </a:r>
            <a:r>
              <a:rPr lang="nb-NO" sz="1200" i="1" dirty="0" smtClean="0"/>
              <a:t>: </a:t>
            </a:r>
            <a:r>
              <a:rPr lang="nb-NO" sz="1200" i="1" dirty="0" smtClean="0">
                <a:hlinkClick r:id="rId4"/>
              </a:rPr>
              <a:t>http</a:t>
            </a:r>
            <a:r>
              <a:rPr lang="nb-NO" sz="1200" i="1" dirty="0">
                <a:hlinkClick r:id="rId4"/>
              </a:rPr>
              <a:t>://</a:t>
            </a:r>
            <a:r>
              <a:rPr lang="nb-NO" sz="1200" i="1" dirty="0" smtClean="0">
                <a:hlinkClick r:id="rId4"/>
              </a:rPr>
              <a:t>www.thefoa.org/tech/lossbudg.htm</a:t>
            </a:r>
            <a:r>
              <a:rPr lang="nb-NO" sz="1200" i="1" dirty="0" smtClean="0"/>
              <a:t> </a:t>
            </a:r>
            <a:endParaRPr lang="nb-NO" sz="1200" i="1" dirty="0"/>
          </a:p>
          <a:p>
            <a:pPr algn="l"/>
            <a:r>
              <a:rPr lang="nb-NO" sz="1200" i="1" dirty="0" smtClean="0"/>
              <a:t> </a:t>
            </a:r>
            <a:endParaRPr lang="nb-NO" sz="1200" i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19" t="17820" r="16998" b="16485"/>
          <a:stretch/>
        </p:blipFill>
        <p:spPr>
          <a:xfrm>
            <a:off x="9431711" y="918491"/>
            <a:ext cx="2513302" cy="215425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34808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Detector Control System (DCS) Paths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13-Apr-2018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Production Readyness Review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4D97-BD2B-4705-8F05-B9EB893EED35}" type="slidenum">
              <a:rPr lang="en-US" smtClean="0"/>
              <a:t>2</a:t>
            </a:fld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853352" y="2615245"/>
            <a:ext cx="815340" cy="381000"/>
          </a:xfrm>
          <a:prstGeom prst="rect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CANBUS</a:t>
            </a: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3489527" y="1334918"/>
            <a:ext cx="822960" cy="641770"/>
          </a:xfrm>
          <a:prstGeom prst="rect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FLASH</a:t>
            </a:r>
            <a:br>
              <a:rPr kumimoji="0" lang="nb-NO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nb-NO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PROM</a:t>
            </a: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5082180" y="1077595"/>
            <a:ext cx="815340" cy="929321"/>
          </a:xfrm>
          <a:prstGeom prst="rect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FLASH</a:t>
            </a:r>
            <a:br>
              <a:rPr kumimoji="0" lang="nb-NO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nb-NO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FPGA</a:t>
            </a:r>
            <a:br>
              <a:rPr kumimoji="0" lang="nb-NO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nb-NO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PROASIC3</a:t>
            </a: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6516138" y="2079723"/>
            <a:ext cx="1036358" cy="381000"/>
          </a:xfrm>
          <a:prstGeom prst="rect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SUPPLY SENSE</a:t>
            </a:r>
            <a:br>
              <a:rPr kumimoji="0" lang="nb-NO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nb-NO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TEMP SENSE</a:t>
            </a:r>
            <a:endParaRPr kumimoji="0" lang="en-GB" sz="11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6541372" y="3461681"/>
            <a:ext cx="464858" cy="381000"/>
          </a:xfrm>
          <a:prstGeom prst="rect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SCA</a:t>
            </a: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6476621" y="4330638"/>
            <a:ext cx="594380" cy="381000"/>
          </a:xfrm>
          <a:prstGeom prst="rect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GBTx0</a:t>
            </a: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6476621" y="5120518"/>
            <a:ext cx="594380" cy="381000"/>
          </a:xfrm>
          <a:prstGeom prst="rect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GBTx1</a:t>
            </a: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6476602" y="5889081"/>
            <a:ext cx="594399" cy="381000"/>
          </a:xfrm>
          <a:prstGeom prst="rect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GBTx2</a:t>
            </a: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7667178" y="4330638"/>
            <a:ext cx="506832" cy="381000"/>
          </a:xfrm>
          <a:prstGeom prst="rect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VTRX</a:t>
            </a: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7667178" y="5120518"/>
            <a:ext cx="506832" cy="381000"/>
          </a:xfrm>
          <a:prstGeom prst="rect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VTTX</a:t>
            </a: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7667159" y="5889081"/>
            <a:ext cx="506851" cy="381000"/>
          </a:xfrm>
          <a:prstGeom prst="rect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VTRX</a:t>
            </a: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9383296" y="5829110"/>
            <a:ext cx="606726" cy="439518"/>
          </a:xfrm>
          <a:prstGeom prst="rect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LTU/</a:t>
            </a:r>
            <a:br>
              <a:rPr kumimoji="0" lang="nb-NO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nb-NO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CTP</a:t>
            </a: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9383296" y="4330638"/>
            <a:ext cx="660066" cy="1170880"/>
          </a:xfrm>
          <a:prstGeom prst="rect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CRU /</a:t>
            </a:r>
            <a:br>
              <a:rPr kumimoji="0" lang="nb-NO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nb-NO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O2 FLP</a:t>
            </a: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1562987" y="3267682"/>
            <a:ext cx="700574" cy="446869"/>
          </a:xfrm>
          <a:prstGeom prst="rect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POWER</a:t>
            </a:r>
            <a:br>
              <a:rPr kumimoji="0" lang="nb-NO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nb-NO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UNIT</a:t>
            </a: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1562987" y="3775512"/>
            <a:ext cx="700574" cy="405353"/>
          </a:xfrm>
          <a:prstGeom prst="rect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POWER</a:t>
            </a:r>
            <a:br>
              <a:rPr kumimoji="0" lang="nb-NO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nb-NO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UNIT</a:t>
            </a: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1402789" y="4428698"/>
            <a:ext cx="895002" cy="1103266"/>
          </a:xfrm>
          <a:prstGeom prst="rect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DETECTOR</a:t>
            </a:r>
            <a:br>
              <a:rPr kumimoji="0" lang="nb-NO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nb-NO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SENSORS</a:t>
            </a: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5009866" y="2564880"/>
            <a:ext cx="968883" cy="3727637"/>
          </a:xfrm>
          <a:prstGeom prst="rect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SRAM</a:t>
            </a:r>
            <a:br>
              <a:rPr kumimoji="0" lang="nb-NO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nb-NO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FPGA</a:t>
            </a:r>
            <a:br>
              <a:rPr kumimoji="0" lang="nb-NO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nb-NO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XILINX</a:t>
            </a:r>
            <a:br>
              <a:rPr kumimoji="0" lang="nb-NO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nb-NO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ULTRASCALE</a:t>
            </a: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3398160" y="5953505"/>
            <a:ext cx="555794" cy="348827"/>
          </a:xfrm>
          <a:prstGeom prst="rect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USB3</a:t>
            </a: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4275361" y="5953505"/>
            <a:ext cx="419081" cy="344616"/>
          </a:xfrm>
          <a:prstGeom prst="rect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FX3</a:t>
            </a: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3276240" y="798037"/>
            <a:ext cx="5196090" cy="5677274"/>
          </a:xfrm>
          <a:prstGeom prst="rect">
            <a:avLst/>
          </a:prstGeom>
          <a:noFill/>
          <a:ln w="63500" cap="flat" cmpd="sng" algn="ctr">
            <a:solidFill>
              <a:sysClr val="windowText" lastClr="000000"/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82" name="Straight Connector 81"/>
          <p:cNvCxnSpPr/>
          <p:nvPr/>
        </p:nvCxnSpPr>
        <p:spPr>
          <a:xfrm>
            <a:off x="6286140" y="1616774"/>
            <a:ext cx="0" cy="4762"/>
          </a:xfrm>
          <a:prstGeom prst="line">
            <a:avLst/>
          </a:prstGeom>
          <a:noFill/>
          <a:ln w="9525" cap="flat" cmpd="sng" algn="ctr">
            <a:solidFill>
              <a:srgbClr val="DDDDD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83" name="Straight Arrow Connector 82"/>
          <p:cNvCxnSpPr/>
          <p:nvPr/>
        </p:nvCxnSpPr>
        <p:spPr>
          <a:xfrm flipH="1">
            <a:off x="7100580" y="4428698"/>
            <a:ext cx="533294" cy="0"/>
          </a:xfrm>
          <a:prstGeom prst="straightConnector1">
            <a:avLst/>
          </a:prstGeom>
          <a:noFill/>
          <a:ln w="12700" cap="flat" cmpd="sng" algn="ctr">
            <a:solidFill>
              <a:srgbClr val="FF0000"/>
            </a:solidFill>
            <a:prstDash val="solid"/>
            <a:tailEnd type="triangle"/>
          </a:ln>
          <a:effectLst/>
        </p:spPr>
      </p:cxnSp>
      <p:cxnSp>
        <p:nvCxnSpPr>
          <p:cNvPr id="84" name="Straight Arrow Connector 83"/>
          <p:cNvCxnSpPr/>
          <p:nvPr/>
        </p:nvCxnSpPr>
        <p:spPr>
          <a:xfrm>
            <a:off x="7133864" y="4642549"/>
            <a:ext cx="466725" cy="0"/>
          </a:xfrm>
          <a:prstGeom prst="straightConnector1">
            <a:avLst/>
          </a:prstGeom>
          <a:noFill/>
          <a:ln w="12700" cap="flat" cmpd="sng" algn="ctr">
            <a:solidFill>
              <a:srgbClr val="FF0000"/>
            </a:solidFill>
            <a:prstDash val="solid"/>
            <a:tailEnd type="triangle"/>
          </a:ln>
          <a:effectLst/>
        </p:spPr>
      </p:cxnSp>
      <p:cxnSp>
        <p:nvCxnSpPr>
          <p:cNvPr id="85" name="Straight Arrow Connector 84"/>
          <p:cNvCxnSpPr/>
          <p:nvPr/>
        </p:nvCxnSpPr>
        <p:spPr>
          <a:xfrm flipH="1">
            <a:off x="6013090" y="4428698"/>
            <a:ext cx="412750" cy="0"/>
          </a:xfrm>
          <a:prstGeom prst="straightConnector1">
            <a:avLst/>
          </a:prstGeom>
          <a:noFill/>
          <a:ln w="12700" cap="flat" cmpd="sng" algn="ctr">
            <a:solidFill>
              <a:srgbClr val="FF0000"/>
            </a:solidFill>
            <a:prstDash val="solid"/>
            <a:tailEnd type="triangle"/>
          </a:ln>
          <a:effectLst/>
        </p:spPr>
      </p:cxnSp>
      <p:cxnSp>
        <p:nvCxnSpPr>
          <p:cNvPr id="86" name="Straight Arrow Connector 85"/>
          <p:cNvCxnSpPr/>
          <p:nvPr/>
        </p:nvCxnSpPr>
        <p:spPr>
          <a:xfrm flipH="1">
            <a:off x="6028965" y="3736880"/>
            <a:ext cx="447637" cy="0"/>
          </a:xfrm>
          <a:prstGeom prst="straightConnector1">
            <a:avLst/>
          </a:prstGeom>
          <a:noFill/>
          <a:ln w="12700" cap="flat" cmpd="sng" algn="ctr">
            <a:solidFill>
              <a:srgbClr val="FF0000"/>
            </a:solidFill>
            <a:prstDash val="solid"/>
            <a:headEnd type="triangle"/>
            <a:tailEnd type="triangle"/>
          </a:ln>
          <a:effectLst/>
        </p:spPr>
      </p:cxnSp>
      <p:cxnSp>
        <p:nvCxnSpPr>
          <p:cNvPr id="87" name="Straight Arrow Connector 86"/>
          <p:cNvCxnSpPr/>
          <p:nvPr/>
        </p:nvCxnSpPr>
        <p:spPr>
          <a:xfrm>
            <a:off x="6022615" y="5355336"/>
            <a:ext cx="425450" cy="0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triangle"/>
          </a:ln>
          <a:effectLst/>
        </p:spPr>
      </p:cxnSp>
      <p:cxnSp>
        <p:nvCxnSpPr>
          <p:cNvPr id="88" name="Straight Arrow Connector 87"/>
          <p:cNvCxnSpPr/>
          <p:nvPr/>
        </p:nvCxnSpPr>
        <p:spPr>
          <a:xfrm>
            <a:off x="6007565" y="6076855"/>
            <a:ext cx="453987" cy="2726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triangle"/>
          </a:ln>
          <a:effectLst/>
        </p:spPr>
      </p:cxnSp>
      <p:cxnSp>
        <p:nvCxnSpPr>
          <p:cNvPr id="89" name="Straight Arrow Connector 88"/>
          <p:cNvCxnSpPr/>
          <p:nvPr/>
        </p:nvCxnSpPr>
        <p:spPr>
          <a:xfrm flipH="1">
            <a:off x="5997804" y="6221702"/>
            <a:ext cx="440481" cy="0"/>
          </a:xfrm>
          <a:prstGeom prst="straightConnector1">
            <a:avLst/>
          </a:prstGeom>
          <a:noFill/>
          <a:ln w="12700" cap="flat" cmpd="sng" algn="ctr">
            <a:solidFill>
              <a:srgbClr val="7030A0"/>
            </a:solidFill>
            <a:prstDash val="solid"/>
            <a:tailEnd type="triangle"/>
          </a:ln>
          <a:effectLst/>
        </p:spPr>
      </p:cxnSp>
      <p:cxnSp>
        <p:nvCxnSpPr>
          <p:cNvPr id="90" name="Straight Arrow Connector 89"/>
          <p:cNvCxnSpPr/>
          <p:nvPr/>
        </p:nvCxnSpPr>
        <p:spPr>
          <a:xfrm flipH="1">
            <a:off x="7103575" y="6084681"/>
            <a:ext cx="523875" cy="0"/>
          </a:xfrm>
          <a:prstGeom prst="straightConnector1">
            <a:avLst/>
          </a:prstGeom>
          <a:noFill/>
          <a:ln w="12700" cap="flat" cmpd="sng" algn="ctr">
            <a:solidFill>
              <a:srgbClr val="7030A0"/>
            </a:solidFill>
            <a:prstDash val="solid"/>
            <a:tailEnd type="triangle"/>
          </a:ln>
          <a:effectLst/>
        </p:spPr>
      </p:cxnSp>
      <p:cxnSp>
        <p:nvCxnSpPr>
          <p:cNvPr id="91" name="Elbow Connector 90"/>
          <p:cNvCxnSpPr/>
          <p:nvPr/>
        </p:nvCxnSpPr>
        <p:spPr>
          <a:xfrm flipV="1">
            <a:off x="7099746" y="5449131"/>
            <a:ext cx="532594" cy="513849"/>
          </a:xfrm>
          <a:prstGeom prst="bentConnector3">
            <a:avLst>
              <a:gd name="adj1" fmla="val 50000"/>
            </a:avLst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triangle"/>
          </a:ln>
          <a:effectLst/>
        </p:spPr>
      </p:cxnSp>
      <p:cxnSp>
        <p:nvCxnSpPr>
          <p:cNvPr id="92" name="Straight Arrow Connector 91"/>
          <p:cNvCxnSpPr/>
          <p:nvPr/>
        </p:nvCxnSpPr>
        <p:spPr>
          <a:xfrm>
            <a:off x="7108465" y="5311018"/>
            <a:ext cx="509058" cy="0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triangle"/>
          </a:ln>
          <a:effectLst/>
        </p:spPr>
      </p:cxnSp>
      <p:cxnSp>
        <p:nvCxnSpPr>
          <p:cNvPr id="93" name="Straight Arrow Connector 92"/>
          <p:cNvCxnSpPr/>
          <p:nvPr/>
        </p:nvCxnSpPr>
        <p:spPr>
          <a:xfrm>
            <a:off x="4388232" y="1732422"/>
            <a:ext cx="599785" cy="0"/>
          </a:xfrm>
          <a:prstGeom prst="straightConnector1">
            <a:avLst/>
          </a:prstGeom>
          <a:noFill/>
          <a:ln w="12700" cap="flat" cmpd="sng" algn="ctr">
            <a:solidFill>
              <a:srgbClr val="FF0000"/>
            </a:solidFill>
            <a:prstDash val="solid"/>
            <a:headEnd type="triangle"/>
            <a:tailEnd type="triangle"/>
          </a:ln>
          <a:effectLst/>
        </p:spPr>
      </p:cxnSp>
      <p:cxnSp>
        <p:nvCxnSpPr>
          <p:cNvPr id="94" name="Straight Arrow Connector 93"/>
          <p:cNvCxnSpPr/>
          <p:nvPr/>
        </p:nvCxnSpPr>
        <p:spPr>
          <a:xfrm flipV="1">
            <a:off x="5489850" y="2030926"/>
            <a:ext cx="0" cy="478593"/>
          </a:xfrm>
          <a:prstGeom prst="straightConnector1">
            <a:avLst/>
          </a:prstGeom>
          <a:noFill/>
          <a:ln w="12700" cap="flat" cmpd="sng" algn="ctr">
            <a:solidFill>
              <a:srgbClr val="FF0000"/>
            </a:solidFill>
            <a:prstDash val="solid"/>
            <a:headEnd type="triangle"/>
            <a:tailEnd type="triangle"/>
          </a:ln>
          <a:effectLst/>
        </p:spPr>
      </p:cxnSp>
      <p:cxnSp>
        <p:nvCxnSpPr>
          <p:cNvPr id="95" name="Straight Arrow Connector 94"/>
          <p:cNvCxnSpPr/>
          <p:nvPr/>
        </p:nvCxnSpPr>
        <p:spPr>
          <a:xfrm flipV="1">
            <a:off x="1658787" y="2804335"/>
            <a:ext cx="3357063" cy="1411"/>
          </a:xfrm>
          <a:prstGeom prst="straightConnector1">
            <a:avLst/>
          </a:prstGeom>
          <a:noFill/>
          <a:ln w="12700" cap="flat" cmpd="sng" algn="ctr">
            <a:solidFill>
              <a:srgbClr val="FF0000"/>
            </a:solidFill>
            <a:prstDash val="solid"/>
            <a:headEnd type="triangle"/>
            <a:tailEnd type="triangle"/>
          </a:ln>
          <a:effectLst/>
        </p:spPr>
      </p:cxnSp>
      <p:cxnSp>
        <p:nvCxnSpPr>
          <p:cNvPr id="96" name="Straight Arrow Connector 95"/>
          <p:cNvCxnSpPr>
            <a:stCxn id="75" idx="3"/>
          </p:cNvCxnSpPr>
          <p:nvPr/>
        </p:nvCxnSpPr>
        <p:spPr>
          <a:xfrm>
            <a:off x="2263561" y="3491117"/>
            <a:ext cx="2636875" cy="7621"/>
          </a:xfrm>
          <a:prstGeom prst="straightConnector1">
            <a:avLst/>
          </a:prstGeom>
          <a:noFill/>
          <a:ln w="12700" cap="flat" cmpd="sng" algn="ctr">
            <a:solidFill>
              <a:srgbClr val="FF0000"/>
            </a:solidFill>
            <a:prstDash val="solid"/>
            <a:headEnd type="triangle"/>
            <a:tailEnd type="triangle"/>
          </a:ln>
          <a:effectLst/>
        </p:spPr>
      </p:cxnSp>
      <p:cxnSp>
        <p:nvCxnSpPr>
          <p:cNvPr id="97" name="Straight Arrow Connector 96"/>
          <p:cNvCxnSpPr/>
          <p:nvPr/>
        </p:nvCxnSpPr>
        <p:spPr>
          <a:xfrm flipV="1">
            <a:off x="2351480" y="4710707"/>
            <a:ext cx="2632737" cy="931"/>
          </a:xfrm>
          <a:prstGeom prst="straightConnector1">
            <a:avLst/>
          </a:prstGeom>
          <a:noFill/>
          <a:ln w="12700" cap="flat" cmpd="sng" algn="ctr">
            <a:solidFill>
              <a:srgbClr val="FF0000"/>
            </a:solidFill>
            <a:prstDash val="solid"/>
            <a:headEnd type="triangle"/>
            <a:tailEnd type="triangle"/>
          </a:ln>
          <a:effectLst/>
        </p:spPr>
      </p:cxnSp>
      <p:cxnSp>
        <p:nvCxnSpPr>
          <p:cNvPr id="98" name="Straight Arrow Connector 97"/>
          <p:cNvCxnSpPr/>
          <p:nvPr/>
        </p:nvCxnSpPr>
        <p:spPr>
          <a:xfrm flipV="1">
            <a:off x="2391132" y="5224261"/>
            <a:ext cx="2552708" cy="5993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triangle"/>
          </a:ln>
          <a:effectLst/>
        </p:spPr>
      </p:cxnSp>
      <p:cxnSp>
        <p:nvCxnSpPr>
          <p:cNvPr id="99" name="Straight Arrow Connector 98"/>
          <p:cNvCxnSpPr/>
          <p:nvPr/>
        </p:nvCxnSpPr>
        <p:spPr>
          <a:xfrm>
            <a:off x="4737816" y="6173340"/>
            <a:ext cx="240224" cy="0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headEnd type="triangle"/>
            <a:tailEnd type="triangle"/>
          </a:ln>
          <a:effectLst/>
        </p:spPr>
      </p:cxnSp>
      <p:cxnSp>
        <p:nvCxnSpPr>
          <p:cNvPr id="100" name="Straight Arrow Connector 99"/>
          <p:cNvCxnSpPr/>
          <p:nvPr/>
        </p:nvCxnSpPr>
        <p:spPr>
          <a:xfrm>
            <a:off x="3974393" y="6176956"/>
            <a:ext cx="240224" cy="0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headEnd type="triangle"/>
            <a:tailEnd type="triangle"/>
          </a:ln>
          <a:effectLst/>
        </p:spPr>
      </p:cxnSp>
      <p:cxnSp>
        <p:nvCxnSpPr>
          <p:cNvPr id="101" name="Straight Arrow Connector 100"/>
          <p:cNvCxnSpPr>
            <a:stCxn id="67" idx="0"/>
            <a:endCxn id="66" idx="2"/>
          </p:cNvCxnSpPr>
          <p:nvPr/>
        </p:nvCxnSpPr>
        <p:spPr>
          <a:xfrm flipH="1" flipV="1">
            <a:off x="6773801" y="3842681"/>
            <a:ext cx="10" cy="487957"/>
          </a:xfrm>
          <a:prstGeom prst="straightConnector1">
            <a:avLst/>
          </a:prstGeom>
          <a:noFill/>
          <a:ln w="12700" cap="flat" cmpd="sng" algn="ctr">
            <a:solidFill>
              <a:srgbClr val="FF0000"/>
            </a:solidFill>
            <a:prstDash val="solid"/>
            <a:headEnd type="triangle"/>
            <a:tailEnd type="triangle"/>
          </a:ln>
          <a:effectLst/>
        </p:spPr>
      </p:cxnSp>
      <p:cxnSp>
        <p:nvCxnSpPr>
          <p:cNvPr id="102" name="Straight Arrow Connector 101"/>
          <p:cNvCxnSpPr/>
          <p:nvPr/>
        </p:nvCxnSpPr>
        <p:spPr>
          <a:xfrm flipH="1">
            <a:off x="5888997" y="1655803"/>
            <a:ext cx="274370" cy="0"/>
          </a:xfrm>
          <a:prstGeom prst="straightConnector1">
            <a:avLst/>
          </a:prstGeom>
          <a:noFill/>
          <a:ln w="12700" cap="flat" cmpd="sng" algn="ctr">
            <a:solidFill>
              <a:srgbClr val="FF0000"/>
            </a:solidFill>
            <a:prstDash val="solid"/>
            <a:tailEnd type="triangle"/>
          </a:ln>
          <a:effectLst/>
        </p:spPr>
      </p:cxnSp>
      <p:cxnSp>
        <p:nvCxnSpPr>
          <p:cNvPr id="103" name="Straight Connector 102"/>
          <p:cNvCxnSpPr/>
          <p:nvPr/>
        </p:nvCxnSpPr>
        <p:spPr>
          <a:xfrm>
            <a:off x="6172963" y="1655803"/>
            <a:ext cx="0" cy="1920739"/>
          </a:xfrm>
          <a:prstGeom prst="line">
            <a:avLst/>
          </a:prstGeom>
          <a:noFill/>
          <a:ln w="12700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104" name="Straight Arrow Connector 103"/>
          <p:cNvCxnSpPr/>
          <p:nvPr/>
        </p:nvCxnSpPr>
        <p:spPr>
          <a:xfrm>
            <a:off x="6172963" y="3576542"/>
            <a:ext cx="348216" cy="0"/>
          </a:xfrm>
          <a:prstGeom prst="straightConnector1">
            <a:avLst/>
          </a:prstGeom>
          <a:noFill/>
          <a:ln w="12700" cap="flat" cmpd="sng" algn="ctr">
            <a:solidFill>
              <a:srgbClr val="FF0000"/>
            </a:solidFill>
            <a:prstDash val="solid"/>
            <a:tailEnd type="triangle"/>
          </a:ln>
          <a:effectLst/>
        </p:spPr>
      </p:cxnSp>
      <p:sp>
        <p:nvSpPr>
          <p:cNvPr id="105" name="TextBox 104"/>
          <p:cNvSpPr txBox="1"/>
          <p:nvPr/>
        </p:nvSpPr>
        <p:spPr>
          <a:xfrm>
            <a:off x="6071405" y="3676950"/>
            <a:ext cx="3674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I2C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106" name="Straight Arrow Connector 105"/>
          <p:cNvCxnSpPr/>
          <p:nvPr/>
        </p:nvCxnSpPr>
        <p:spPr>
          <a:xfrm>
            <a:off x="2287214" y="3974772"/>
            <a:ext cx="2636875" cy="7621"/>
          </a:xfrm>
          <a:prstGeom prst="straightConnector1">
            <a:avLst/>
          </a:prstGeom>
          <a:noFill/>
          <a:ln w="12700" cap="flat" cmpd="sng" algn="ctr">
            <a:solidFill>
              <a:srgbClr val="FF0000"/>
            </a:solidFill>
            <a:prstDash val="solid"/>
            <a:headEnd type="triangle"/>
            <a:tailEnd type="triangle"/>
          </a:ln>
          <a:effectLst/>
        </p:spPr>
      </p:cxnSp>
      <p:sp>
        <p:nvSpPr>
          <p:cNvPr id="107" name="TextBox 106"/>
          <p:cNvSpPr txBox="1"/>
          <p:nvPr/>
        </p:nvSpPr>
        <p:spPr>
          <a:xfrm>
            <a:off x="6135864" y="3349317"/>
            <a:ext cx="3674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I2C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108" name="Straight Arrow Connector 107"/>
          <p:cNvCxnSpPr>
            <a:stCxn id="70" idx="3"/>
          </p:cNvCxnSpPr>
          <p:nvPr/>
        </p:nvCxnSpPr>
        <p:spPr>
          <a:xfrm flipV="1">
            <a:off x="8174010" y="4509150"/>
            <a:ext cx="1209286" cy="11988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headEnd type="triangle" w="med" len="med"/>
            <a:tailEnd type="triangle"/>
          </a:ln>
          <a:effectLst/>
        </p:spPr>
      </p:cxnSp>
      <p:cxnSp>
        <p:nvCxnSpPr>
          <p:cNvPr id="109" name="Straight Arrow Connector 108"/>
          <p:cNvCxnSpPr>
            <a:endCxn id="66" idx="0"/>
          </p:cNvCxnSpPr>
          <p:nvPr/>
        </p:nvCxnSpPr>
        <p:spPr>
          <a:xfrm>
            <a:off x="6773801" y="2458808"/>
            <a:ext cx="0" cy="1002873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headEnd type="none" w="med" len="med"/>
            <a:tailEnd type="triangle"/>
          </a:ln>
          <a:effectLst/>
        </p:spPr>
      </p:cxnSp>
      <p:cxnSp>
        <p:nvCxnSpPr>
          <p:cNvPr id="110" name="Straight Arrow Connector 109"/>
          <p:cNvCxnSpPr/>
          <p:nvPr/>
        </p:nvCxnSpPr>
        <p:spPr>
          <a:xfrm>
            <a:off x="6030600" y="4581160"/>
            <a:ext cx="425450" cy="0"/>
          </a:xfrm>
          <a:prstGeom prst="straightConnector1">
            <a:avLst/>
          </a:prstGeom>
          <a:noFill/>
          <a:ln w="12700" cap="flat" cmpd="sng" algn="ctr">
            <a:solidFill>
              <a:srgbClr val="FF0000"/>
            </a:solidFill>
            <a:prstDash val="solid"/>
            <a:tailEnd type="triangle"/>
          </a:ln>
          <a:effectLst/>
        </p:spPr>
      </p:cxnSp>
      <p:sp>
        <p:nvSpPr>
          <p:cNvPr id="111" name="TextBox 110"/>
          <p:cNvSpPr txBox="1"/>
          <p:nvPr/>
        </p:nvSpPr>
        <p:spPr>
          <a:xfrm>
            <a:off x="4285350" y="3237983"/>
            <a:ext cx="3674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I2C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4275361" y="3733816"/>
            <a:ext cx="3674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I2C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113" name="Straight Arrow Connector 112"/>
          <p:cNvCxnSpPr/>
          <p:nvPr/>
        </p:nvCxnSpPr>
        <p:spPr>
          <a:xfrm flipV="1">
            <a:off x="8165525" y="6048869"/>
            <a:ext cx="1209286" cy="11988"/>
          </a:xfrm>
          <a:prstGeom prst="straightConnector1">
            <a:avLst/>
          </a:prstGeom>
          <a:noFill/>
          <a:ln w="19050" cap="flat" cmpd="sng" algn="ctr">
            <a:solidFill>
              <a:srgbClr val="7030A0"/>
            </a:solidFill>
            <a:prstDash val="solid"/>
            <a:headEnd type="triangle" w="med" len="med"/>
            <a:tailEnd type="none"/>
          </a:ln>
          <a:effectLst/>
        </p:spPr>
      </p:cxnSp>
      <p:cxnSp>
        <p:nvCxnSpPr>
          <p:cNvPr id="114" name="Straight Arrow Connector 113"/>
          <p:cNvCxnSpPr/>
          <p:nvPr/>
        </p:nvCxnSpPr>
        <p:spPr>
          <a:xfrm flipV="1">
            <a:off x="8189095" y="5218266"/>
            <a:ext cx="1209286" cy="11988"/>
          </a:xfrm>
          <a:prstGeom prst="straightConnector1">
            <a:avLst/>
          </a:prstGeom>
          <a:noFill/>
          <a:ln w="19050" cap="flat" cmpd="sng" algn="ctr">
            <a:solidFill>
              <a:srgbClr val="3F3F3F"/>
            </a:solidFill>
            <a:prstDash val="solid"/>
            <a:headEnd type="none" w="med" len="med"/>
            <a:tailEnd type="triangle"/>
          </a:ln>
          <a:effectLst/>
        </p:spPr>
      </p:cxnSp>
      <p:cxnSp>
        <p:nvCxnSpPr>
          <p:cNvPr id="115" name="Straight Arrow Connector 114"/>
          <p:cNvCxnSpPr/>
          <p:nvPr/>
        </p:nvCxnSpPr>
        <p:spPr>
          <a:xfrm flipV="1">
            <a:off x="8185106" y="5370666"/>
            <a:ext cx="1209286" cy="11988"/>
          </a:xfrm>
          <a:prstGeom prst="straightConnector1">
            <a:avLst/>
          </a:prstGeom>
          <a:noFill/>
          <a:ln w="19050" cap="flat" cmpd="sng" algn="ctr">
            <a:solidFill>
              <a:srgbClr val="3F3F3F"/>
            </a:solidFill>
            <a:prstDash val="solid"/>
            <a:headEnd type="none" w="med" len="med"/>
            <a:tailEnd type="triangle"/>
          </a:ln>
          <a:effectLst/>
        </p:spPr>
      </p:cxnSp>
      <p:sp>
        <p:nvSpPr>
          <p:cNvPr id="116" name="TextBox 115"/>
          <p:cNvSpPr txBox="1"/>
          <p:nvPr/>
        </p:nvSpPr>
        <p:spPr>
          <a:xfrm>
            <a:off x="6898660" y="824121"/>
            <a:ext cx="1536998" cy="314069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</a:rPr>
              <a:t>Readout Unit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4058328" y="4465714"/>
            <a:ext cx="636114" cy="282009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</a:rPr>
              <a:t>DCTRL</a:t>
            </a:r>
          </a:p>
        </p:txBody>
      </p:sp>
    </p:spTree>
    <p:extLst>
      <p:ext uri="{BB962C8B-B14F-4D97-AF65-F5344CB8AC3E}">
        <p14:creationId xmlns:p14="http://schemas.microsoft.com/office/powerpoint/2010/main" val="239572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</a:t>
            </a:r>
            <a:r>
              <a:rPr lang="en-US" dirty="0" smtClean="0"/>
              <a:t>Interface (SRAM-based FPGA)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13-Apr-2018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Production Readyness Review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4D97-BD2B-4705-8F05-B9EB893EED35}" type="slidenum">
              <a:rPr lang="en-US" smtClean="0"/>
              <a:t>3</a:t>
            </a:fld>
            <a:endParaRPr lang="en-US"/>
          </a:p>
        </p:txBody>
      </p:sp>
      <p:sp>
        <p:nvSpPr>
          <p:cNvPr id="92" name="Rounded Rectangle 91"/>
          <p:cNvSpPr/>
          <p:nvPr/>
        </p:nvSpPr>
        <p:spPr>
          <a:xfrm>
            <a:off x="147169" y="897995"/>
            <a:ext cx="8497666" cy="417658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rgbClr val="3F3F3F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3" name="Rectangle 92"/>
          <p:cNvSpPr/>
          <p:nvPr/>
        </p:nvSpPr>
        <p:spPr>
          <a:xfrm rot="16200000">
            <a:off x="952260" y="2892638"/>
            <a:ext cx="3142569" cy="367645"/>
          </a:xfrm>
          <a:prstGeom prst="rect">
            <a:avLst/>
          </a:prstGeom>
          <a:noFill/>
          <a:ln w="25400" cap="flat" cmpd="sng" algn="ctr">
            <a:solidFill>
              <a:srgbClr val="DDDDD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Wishbone Bus</a:t>
            </a:r>
          </a:p>
        </p:txBody>
      </p:sp>
      <p:sp>
        <p:nvSpPr>
          <p:cNvPr id="94" name="Rectangle 93"/>
          <p:cNvSpPr/>
          <p:nvPr/>
        </p:nvSpPr>
        <p:spPr>
          <a:xfrm>
            <a:off x="3442655" y="2378823"/>
            <a:ext cx="1148496" cy="1399572"/>
          </a:xfrm>
          <a:prstGeom prst="rect">
            <a:avLst/>
          </a:prstGeom>
          <a:noFill/>
          <a:ln w="25400" cap="flat" cmpd="sng" algn="ctr">
            <a:solidFill>
              <a:srgbClr val="DDDDD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Wishbone Master</a:t>
            </a:r>
          </a:p>
        </p:txBody>
      </p:sp>
      <p:sp>
        <p:nvSpPr>
          <p:cNvPr id="95" name="Rectangle 94"/>
          <p:cNvSpPr/>
          <p:nvPr/>
        </p:nvSpPr>
        <p:spPr>
          <a:xfrm>
            <a:off x="349097" y="1618301"/>
            <a:ext cx="1175208" cy="768285"/>
          </a:xfrm>
          <a:prstGeom prst="rect">
            <a:avLst/>
          </a:prstGeom>
          <a:noFill/>
          <a:ln w="25400" cap="flat" cmpd="sng" algn="ctr">
            <a:solidFill>
              <a:srgbClr val="DDDDD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Wishbone Slave 1</a:t>
            </a:r>
          </a:p>
        </p:txBody>
      </p:sp>
      <p:sp>
        <p:nvSpPr>
          <p:cNvPr id="96" name="Rectangle 95"/>
          <p:cNvSpPr/>
          <p:nvPr/>
        </p:nvSpPr>
        <p:spPr>
          <a:xfrm>
            <a:off x="350669" y="2571980"/>
            <a:ext cx="1175208" cy="768285"/>
          </a:xfrm>
          <a:prstGeom prst="rect">
            <a:avLst/>
          </a:prstGeom>
          <a:noFill/>
          <a:ln w="25400" cap="flat" cmpd="sng" algn="ctr">
            <a:solidFill>
              <a:srgbClr val="DDDDD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Wishbone Slave 2</a:t>
            </a:r>
          </a:p>
        </p:txBody>
      </p:sp>
      <p:sp>
        <p:nvSpPr>
          <p:cNvPr id="97" name="Rectangle 96"/>
          <p:cNvSpPr/>
          <p:nvPr/>
        </p:nvSpPr>
        <p:spPr>
          <a:xfrm>
            <a:off x="349097" y="3863450"/>
            <a:ext cx="1175208" cy="768285"/>
          </a:xfrm>
          <a:prstGeom prst="rect">
            <a:avLst/>
          </a:prstGeom>
          <a:noFill/>
          <a:ln w="25400" cap="flat" cmpd="sng" algn="ctr">
            <a:solidFill>
              <a:srgbClr val="DDDDDD">
                <a:shade val="50000"/>
              </a:srgbClr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Wishbone Slave n</a:t>
            </a:r>
          </a:p>
        </p:txBody>
      </p:sp>
      <p:cxnSp>
        <p:nvCxnSpPr>
          <p:cNvPr id="98" name="Straight Arrow Connector 97"/>
          <p:cNvCxnSpPr>
            <a:stCxn id="95" idx="3"/>
          </p:cNvCxnSpPr>
          <p:nvPr/>
        </p:nvCxnSpPr>
        <p:spPr>
          <a:xfrm flipV="1">
            <a:off x="1524305" y="2002443"/>
            <a:ext cx="815417" cy="1"/>
          </a:xfrm>
          <a:prstGeom prst="straightConnector1">
            <a:avLst/>
          </a:prstGeom>
          <a:noFill/>
          <a:ln w="9525" cap="flat" cmpd="sng" algn="ctr">
            <a:solidFill>
              <a:srgbClr val="3F3F3F"/>
            </a:solidFill>
            <a:prstDash val="solid"/>
            <a:headEnd type="triangle"/>
            <a:tailEnd type="triangle"/>
          </a:ln>
          <a:effectLst/>
        </p:spPr>
      </p:cxnSp>
      <p:cxnSp>
        <p:nvCxnSpPr>
          <p:cNvPr id="99" name="Straight Arrow Connector 98"/>
          <p:cNvCxnSpPr/>
          <p:nvPr/>
        </p:nvCxnSpPr>
        <p:spPr>
          <a:xfrm flipV="1">
            <a:off x="1524305" y="2956121"/>
            <a:ext cx="815417" cy="1"/>
          </a:xfrm>
          <a:prstGeom prst="straightConnector1">
            <a:avLst/>
          </a:prstGeom>
          <a:noFill/>
          <a:ln w="9525" cap="flat" cmpd="sng" algn="ctr">
            <a:solidFill>
              <a:srgbClr val="3F3F3F"/>
            </a:solidFill>
            <a:prstDash val="solid"/>
            <a:headEnd type="triangle"/>
            <a:tailEnd type="triangle"/>
          </a:ln>
          <a:effectLst/>
        </p:spPr>
      </p:cxnSp>
      <p:cxnSp>
        <p:nvCxnSpPr>
          <p:cNvPr id="100" name="Straight Arrow Connector 99"/>
          <p:cNvCxnSpPr>
            <a:stCxn id="93" idx="2"/>
            <a:endCxn id="94" idx="1"/>
          </p:cNvCxnSpPr>
          <p:nvPr/>
        </p:nvCxnSpPr>
        <p:spPr>
          <a:xfrm>
            <a:off x="2707367" y="3076460"/>
            <a:ext cx="735288" cy="2149"/>
          </a:xfrm>
          <a:prstGeom prst="straightConnector1">
            <a:avLst/>
          </a:prstGeom>
          <a:noFill/>
          <a:ln w="9525" cap="flat" cmpd="sng" algn="ctr">
            <a:solidFill>
              <a:srgbClr val="3F3F3F"/>
            </a:solidFill>
            <a:prstDash val="solid"/>
            <a:headEnd type="triangle"/>
            <a:tailEnd type="triangle"/>
          </a:ln>
          <a:effectLst/>
        </p:spPr>
      </p:cxnSp>
      <p:cxnSp>
        <p:nvCxnSpPr>
          <p:cNvPr id="101" name="Straight Arrow Connector 100"/>
          <p:cNvCxnSpPr/>
          <p:nvPr/>
        </p:nvCxnSpPr>
        <p:spPr>
          <a:xfrm flipV="1">
            <a:off x="1519592" y="4266841"/>
            <a:ext cx="815417" cy="1"/>
          </a:xfrm>
          <a:prstGeom prst="straightConnector1">
            <a:avLst/>
          </a:prstGeom>
          <a:noFill/>
          <a:ln w="9525" cap="flat" cmpd="sng" algn="ctr">
            <a:solidFill>
              <a:srgbClr val="3F3F3F"/>
            </a:solidFill>
            <a:prstDash val="solid"/>
            <a:headEnd type="triangle"/>
            <a:tailEnd type="triangle"/>
          </a:ln>
          <a:effectLst/>
        </p:spPr>
      </p:cxnSp>
      <p:sp>
        <p:nvSpPr>
          <p:cNvPr id="102" name="Rectangle 101"/>
          <p:cNvSpPr/>
          <p:nvPr/>
        </p:nvSpPr>
        <p:spPr>
          <a:xfrm>
            <a:off x="7227453" y="1342909"/>
            <a:ext cx="1148496" cy="3467102"/>
          </a:xfrm>
          <a:prstGeom prst="rect">
            <a:avLst/>
          </a:prstGeom>
          <a:noFill/>
          <a:ln w="25400" cap="flat" cmpd="sng" algn="ctr">
            <a:solidFill>
              <a:srgbClr val="DDDDD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Control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Interface</a:t>
            </a:r>
          </a:p>
        </p:txBody>
      </p:sp>
      <p:cxnSp>
        <p:nvCxnSpPr>
          <p:cNvPr id="103" name="Straight Arrow Connector 102"/>
          <p:cNvCxnSpPr>
            <a:endCxn id="110" idx="1"/>
          </p:cNvCxnSpPr>
          <p:nvPr/>
        </p:nvCxnSpPr>
        <p:spPr>
          <a:xfrm flipV="1">
            <a:off x="4591151" y="2652163"/>
            <a:ext cx="752519" cy="4975"/>
          </a:xfrm>
          <a:prstGeom prst="straightConnector1">
            <a:avLst/>
          </a:prstGeom>
          <a:noFill/>
          <a:ln w="9525" cap="flat" cmpd="sng" algn="ctr">
            <a:solidFill>
              <a:srgbClr val="3F3F3F"/>
            </a:solidFill>
            <a:prstDash val="solid"/>
            <a:tailEnd type="triangle"/>
          </a:ln>
          <a:effectLst/>
        </p:spPr>
      </p:cxnSp>
      <p:cxnSp>
        <p:nvCxnSpPr>
          <p:cNvPr id="104" name="Straight Arrow Connector 103"/>
          <p:cNvCxnSpPr/>
          <p:nvPr/>
        </p:nvCxnSpPr>
        <p:spPr>
          <a:xfrm flipH="1">
            <a:off x="4599902" y="3518909"/>
            <a:ext cx="743769" cy="2577"/>
          </a:xfrm>
          <a:prstGeom prst="straightConnector1">
            <a:avLst/>
          </a:prstGeom>
          <a:noFill/>
          <a:ln w="9525" cap="flat" cmpd="sng" algn="ctr">
            <a:solidFill>
              <a:srgbClr val="3F3F3F"/>
            </a:solidFill>
            <a:prstDash val="solid"/>
            <a:tailEnd type="triangle"/>
          </a:ln>
          <a:effectLst/>
        </p:spPr>
      </p:cxnSp>
      <p:sp>
        <p:nvSpPr>
          <p:cNvPr id="105" name="TextBox 104"/>
          <p:cNvSpPr txBox="1"/>
          <p:nvPr/>
        </p:nvSpPr>
        <p:spPr>
          <a:xfrm>
            <a:off x="7413640" y="826846"/>
            <a:ext cx="721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FPGA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728544" y="3250390"/>
            <a:ext cx="241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2717048" y="1521069"/>
            <a:ext cx="12726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16 bit Data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15 bit Address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1 bit R/W</a:t>
            </a:r>
          </a:p>
        </p:txBody>
      </p:sp>
      <p:sp>
        <p:nvSpPr>
          <p:cNvPr id="108" name="TextBox 107"/>
          <p:cNvSpPr txBox="1"/>
          <p:nvPr/>
        </p:nvSpPr>
        <p:spPr>
          <a:xfrm rot="16200000">
            <a:off x="5116563" y="3355100"/>
            <a:ext cx="6133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32 bit</a:t>
            </a:r>
          </a:p>
        </p:txBody>
      </p:sp>
      <p:grpSp>
        <p:nvGrpSpPr>
          <p:cNvPr id="109" name="Group 108"/>
          <p:cNvGrpSpPr/>
          <p:nvPr/>
        </p:nvGrpSpPr>
        <p:grpSpPr>
          <a:xfrm>
            <a:off x="5343670" y="2050155"/>
            <a:ext cx="1192491" cy="917806"/>
            <a:chOff x="5566789" y="3934900"/>
            <a:chExt cx="1192491" cy="917806"/>
          </a:xfrm>
        </p:grpSpPr>
        <p:sp>
          <p:nvSpPr>
            <p:cNvPr id="110" name="Rectangle 109"/>
            <p:cNvSpPr/>
            <p:nvPr/>
          </p:nvSpPr>
          <p:spPr>
            <a:xfrm>
              <a:off x="5566789" y="4221110"/>
              <a:ext cx="141402" cy="631596"/>
            </a:xfrm>
            <a:prstGeom prst="rect">
              <a:avLst/>
            </a:prstGeom>
            <a:noFill/>
            <a:ln w="25400" cap="flat" cmpd="sng" algn="ctr">
              <a:solidFill>
                <a:srgbClr val="DDDDD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5716945" y="4221110"/>
              <a:ext cx="141402" cy="631596"/>
            </a:xfrm>
            <a:prstGeom prst="rect">
              <a:avLst/>
            </a:prstGeom>
            <a:noFill/>
            <a:ln w="25400" cap="flat" cmpd="sng" algn="ctr">
              <a:solidFill>
                <a:srgbClr val="DDDDD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5867101" y="4221110"/>
              <a:ext cx="141402" cy="631596"/>
            </a:xfrm>
            <a:prstGeom prst="rect">
              <a:avLst/>
            </a:prstGeom>
            <a:noFill/>
            <a:ln w="25400" cap="flat" cmpd="sng" algn="ctr">
              <a:solidFill>
                <a:srgbClr val="DDDDD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6167413" y="4221110"/>
              <a:ext cx="141402" cy="631596"/>
            </a:xfrm>
            <a:prstGeom prst="rect">
              <a:avLst/>
            </a:prstGeom>
            <a:noFill/>
            <a:ln w="25400" cap="flat" cmpd="sng" algn="ctr">
              <a:solidFill>
                <a:srgbClr val="DDDDD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6017257" y="4221110"/>
              <a:ext cx="141402" cy="631596"/>
            </a:xfrm>
            <a:prstGeom prst="rect">
              <a:avLst/>
            </a:prstGeom>
            <a:noFill/>
            <a:ln w="25400" cap="flat" cmpd="sng" algn="ctr">
              <a:solidFill>
                <a:srgbClr val="DDDDD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6317569" y="4221110"/>
              <a:ext cx="141402" cy="631596"/>
            </a:xfrm>
            <a:prstGeom prst="rect">
              <a:avLst/>
            </a:prstGeom>
            <a:noFill/>
            <a:ln w="25400" cap="flat" cmpd="sng" algn="ctr">
              <a:solidFill>
                <a:srgbClr val="DDDDD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6467725" y="4221110"/>
              <a:ext cx="141402" cy="631596"/>
            </a:xfrm>
            <a:prstGeom prst="rect">
              <a:avLst/>
            </a:prstGeom>
            <a:noFill/>
            <a:ln w="25400" cap="flat" cmpd="sng" algn="ctr">
              <a:solidFill>
                <a:srgbClr val="DDDDD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6617878" y="4221110"/>
              <a:ext cx="141402" cy="631596"/>
            </a:xfrm>
            <a:prstGeom prst="rect">
              <a:avLst/>
            </a:prstGeom>
            <a:noFill/>
            <a:ln w="25400" cap="flat" cmpd="sng" algn="ctr">
              <a:solidFill>
                <a:srgbClr val="DDDDD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5877868" y="3934900"/>
              <a:ext cx="6787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FIFO</a:t>
              </a: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5356267" y="2931108"/>
            <a:ext cx="1192491" cy="917806"/>
            <a:chOff x="5566789" y="3934900"/>
            <a:chExt cx="1192491" cy="917806"/>
          </a:xfrm>
        </p:grpSpPr>
        <p:sp>
          <p:nvSpPr>
            <p:cNvPr id="120" name="Rectangle 119"/>
            <p:cNvSpPr/>
            <p:nvPr/>
          </p:nvSpPr>
          <p:spPr>
            <a:xfrm>
              <a:off x="5566789" y="4221110"/>
              <a:ext cx="141402" cy="631596"/>
            </a:xfrm>
            <a:prstGeom prst="rect">
              <a:avLst/>
            </a:prstGeom>
            <a:noFill/>
            <a:ln w="25400" cap="flat" cmpd="sng" algn="ctr">
              <a:solidFill>
                <a:srgbClr val="DDDDD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5716945" y="4221110"/>
              <a:ext cx="141402" cy="631596"/>
            </a:xfrm>
            <a:prstGeom prst="rect">
              <a:avLst/>
            </a:prstGeom>
            <a:noFill/>
            <a:ln w="25400" cap="flat" cmpd="sng" algn="ctr">
              <a:solidFill>
                <a:srgbClr val="DDDDD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5867101" y="4221110"/>
              <a:ext cx="141402" cy="631596"/>
            </a:xfrm>
            <a:prstGeom prst="rect">
              <a:avLst/>
            </a:prstGeom>
            <a:noFill/>
            <a:ln w="25400" cap="flat" cmpd="sng" algn="ctr">
              <a:solidFill>
                <a:srgbClr val="DDDDD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6167413" y="4221110"/>
              <a:ext cx="141402" cy="631596"/>
            </a:xfrm>
            <a:prstGeom prst="rect">
              <a:avLst/>
            </a:prstGeom>
            <a:noFill/>
            <a:ln w="25400" cap="flat" cmpd="sng" algn="ctr">
              <a:solidFill>
                <a:srgbClr val="DDDDD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6017257" y="4221110"/>
              <a:ext cx="141402" cy="631596"/>
            </a:xfrm>
            <a:prstGeom prst="rect">
              <a:avLst/>
            </a:prstGeom>
            <a:noFill/>
            <a:ln w="25400" cap="flat" cmpd="sng" algn="ctr">
              <a:solidFill>
                <a:srgbClr val="DDDDD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6317569" y="4221110"/>
              <a:ext cx="141402" cy="631596"/>
            </a:xfrm>
            <a:prstGeom prst="rect">
              <a:avLst/>
            </a:prstGeom>
            <a:noFill/>
            <a:ln w="25400" cap="flat" cmpd="sng" algn="ctr">
              <a:solidFill>
                <a:srgbClr val="DDDDD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6467725" y="4221110"/>
              <a:ext cx="141402" cy="631596"/>
            </a:xfrm>
            <a:prstGeom prst="rect">
              <a:avLst/>
            </a:prstGeom>
            <a:noFill/>
            <a:ln w="25400" cap="flat" cmpd="sng" algn="ctr">
              <a:solidFill>
                <a:srgbClr val="DDDDD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6617878" y="4221110"/>
              <a:ext cx="141402" cy="631596"/>
            </a:xfrm>
            <a:prstGeom prst="rect">
              <a:avLst/>
            </a:prstGeom>
            <a:noFill/>
            <a:ln w="25400" cap="flat" cmpd="sng" algn="ctr">
              <a:solidFill>
                <a:srgbClr val="DDDDD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5877868" y="3934900"/>
              <a:ext cx="7186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FIFO</a:t>
              </a: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cxnSp>
        <p:nvCxnSpPr>
          <p:cNvPr id="129" name="Straight Arrow Connector 128"/>
          <p:cNvCxnSpPr/>
          <p:nvPr/>
        </p:nvCxnSpPr>
        <p:spPr>
          <a:xfrm flipV="1">
            <a:off x="6544604" y="2652163"/>
            <a:ext cx="682849" cy="4976"/>
          </a:xfrm>
          <a:prstGeom prst="straightConnector1">
            <a:avLst/>
          </a:prstGeom>
          <a:noFill/>
          <a:ln w="9525" cap="flat" cmpd="sng" algn="ctr">
            <a:solidFill>
              <a:srgbClr val="3F3F3F"/>
            </a:solidFill>
            <a:prstDash val="solid"/>
            <a:tailEnd type="triangle"/>
          </a:ln>
          <a:effectLst/>
        </p:spPr>
      </p:cxnSp>
      <p:cxnSp>
        <p:nvCxnSpPr>
          <p:cNvPr id="130" name="Straight Arrow Connector 129"/>
          <p:cNvCxnSpPr/>
          <p:nvPr/>
        </p:nvCxnSpPr>
        <p:spPr>
          <a:xfrm flipH="1">
            <a:off x="6569028" y="3533116"/>
            <a:ext cx="658425" cy="1"/>
          </a:xfrm>
          <a:prstGeom prst="straightConnector1">
            <a:avLst/>
          </a:prstGeom>
          <a:noFill/>
          <a:ln w="9525" cap="flat" cmpd="sng" algn="ctr">
            <a:solidFill>
              <a:srgbClr val="3F3F3F"/>
            </a:solidFill>
            <a:prstDash val="solid"/>
            <a:tailEnd type="triangle"/>
          </a:ln>
          <a:effectLst/>
        </p:spPr>
      </p:cxnSp>
      <p:sp>
        <p:nvSpPr>
          <p:cNvPr id="131" name="TextBox 130"/>
          <p:cNvSpPr txBox="1"/>
          <p:nvPr/>
        </p:nvSpPr>
        <p:spPr>
          <a:xfrm rot="16200000">
            <a:off x="5107096" y="2490979"/>
            <a:ext cx="6133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32 bit</a:t>
            </a:r>
          </a:p>
        </p:txBody>
      </p:sp>
      <p:pic>
        <p:nvPicPr>
          <p:cNvPr id="132" name="Picture 4" descr="https://upload.wikimedia.org/wikipedia/commons/thumb/7/71/Wishbone_Interface.svg/343px-Wishbone_Interface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8420" y="3771648"/>
            <a:ext cx="2844151" cy="269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" name="Rounded Rectangle 132"/>
          <p:cNvSpPr/>
          <p:nvPr/>
        </p:nvSpPr>
        <p:spPr>
          <a:xfrm>
            <a:off x="9422120" y="6040700"/>
            <a:ext cx="2308855" cy="364072"/>
          </a:xfrm>
          <a:prstGeom prst="roundRect">
            <a:avLst/>
          </a:prstGeom>
          <a:noFill/>
          <a:ln w="158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10177821" y="6396821"/>
            <a:ext cx="864120" cy="178140"/>
          </a:xfrm>
          <a:prstGeom prst="rect">
            <a:avLst/>
          </a:prstGeom>
          <a:noFill/>
        </p:spPr>
        <p:txBody>
          <a:bodyPr wrap="square" tIns="36000" bIns="36000" rtlCol="0" anchor="ctr" anchorCtr="0">
            <a:no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Optional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329901" y="3156168"/>
            <a:ext cx="2501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Wishbone Bus Structure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319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Controls Protocol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13-Apr-2018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Production Readyness Review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4D97-BD2B-4705-8F05-B9EB893EED35}" type="slidenum">
              <a:rPr lang="en-US" smtClean="0"/>
              <a:t>4</a:t>
            </a:fld>
            <a:endParaRPr lang="en-US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263190" y="692620"/>
            <a:ext cx="9793360" cy="482466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800" dirty="0">
                <a:solidFill>
                  <a:prstClr val="black"/>
                </a:solidFill>
                <a:latin typeface="Calibri"/>
              </a:rPr>
              <a:t>B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ased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originally on 32bit USB words sent over FX3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800" b="1" dirty="0" smtClean="0">
                <a:solidFill>
                  <a:prstClr val="black"/>
                </a:solidFill>
                <a:latin typeface="Calibri"/>
              </a:rPr>
              <a:t>DCS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-&gt; FPGA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Write Request: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Read Request: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FPGA -&gt; </a:t>
            </a:r>
            <a:r>
              <a:rPr lang="en-US" sz="1800" b="1" dirty="0" smtClean="0">
                <a:solidFill>
                  <a:prstClr val="black"/>
                </a:solidFill>
                <a:latin typeface="Calibri"/>
              </a:rPr>
              <a:t>DCS</a:t>
            </a: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Write Response: </a:t>
            </a:r>
          </a:p>
          <a:p>
            <a:pPr marL="857250" marR="0" lvl="2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None (no acknowledgement, but errors are kept in a wishbone slave register – associated with the wishbone master -  for possible later interrogation) </a:t>
            </a:r>
          </a:p>
          <a:p>
            <a:pPr marL="857250" marR="0" lvl="2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Read Response:</a:t>
            </a:r>
            <a:endParaRPr kumimoji="0" lang="en-US" sz="1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rrors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are kept in a wishbone slave register – associated with the wishbone master -  for possible later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interrogation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400" b="0" i="1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6496983"/>
              </p:ext>
            </p:extLst>
          </p:nvPr>
        </p:nvGraphicFramePr>
        <p:xfrm>
          <a:off x="1127310" y="1864600"/>
          <a:ext cx="9073260" cy="370840"/>
        </p:xfrm>
        <a:graphic>
          <a:graphicData uri="http://schemas.openxmlformats.org/drawingml/2006/table">
            <a:tbl>
              <a:tblPr firstRow="1" bandRow="1"/>
              <a:tblGrid>
                <a:gridCol w="864120">
                  <a:extLst>
                    <a:ext uri="{9D8B030D-6E8A-4147-A177-3AD203B41FA5}">
                      <a16:colId xmlns:a16="http://schemas.microsoft.com/office/drawing/2014/main" xmlns="" val="1467323283"/>
                    </a:ext>
                  </a:extLst>
                </a:gridCol>
                <a:gridCol w="1944270">
                  <a:extLst>
                    <a:ext uri="{9D8B030D-6E8A-4147-A177-3AD203B41FA5}">
                      <a16:colId xmlns:a16="http://schemas.microsoft.com/office/drawing/2014/main" xmlns="" val="1222846331"/>
                    </a:ext>
                  </a:extLst>
                </a:gridCol>
                <a:gridCol w="1944270">
                  <a:extLst>
                    <a:ext uri="{9D8B030D-6E8A-4147-A177-3AD203B41FA5}">
                      <a16:colId xmlns:a16="http://schemas.microsoft.com/office/drawing/2014/main" xmlns="" val="2699447203"/>
                    </a:ext>
                  </a:extLst>
                </a:gridCol>
                <a:gridCol w="4320600">
                  <a:extLst>
                    <a:ext uri="{9D8B030D-6E8A-4147-A177-3AD203B41FA5}">
                      <a16:colId xmlns:a16="http://schemas.microsoft.com/office/drawing/2014/main" xmlns="" val="2996307447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/>
                        <a:t>W/R=1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/>
                        <a:t>Module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Addr</a:t>
                      </a:r>
                      <a:r>
                        <a:rPr lang="en-US" baseline="0" dirty="0" smtClean="0"/>
                        <a:t>[6:0]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err="1" smtClean="0"/>
                        <a:t>Reg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Addr</a:t>
                      </a:r>
                      <a:r>
                        <a:rPr lang="en-US" dirty="0" smtClean="0"/>
                        <a:t>[7:0]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/>
                        <a:t>Data[15:0]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8630704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8323410"/>
              </p:ext>
            </p:extLst>
          </p:nvPr>
        </p:nvGraphicFramePr>
        <p:xfrm>
          <a:off x="1127310" y="2863770"/>
          <a:ext cx="9073260" cy="370840"/>
        </p:xfrm>
        <a:graphic>
          <a:graphicData uri="http://schemas.openxmlformats.org/drawingml/2006/table">
            <a:tbl>
              <a:tblPr firstRow="1" bandRow="1"/>
              <a:tblGrid>
                <a:gridCol w="864120">
                  <a:extLst>
                    <a:ext uri="{9D8B030D-6E8A-4147-A177-3AD203B41FA5}">
                      <a16:colId xmlns:a16="http://schemas.microsoft.com/office/drawing/2014/main" xmlns="" val="1467323283"/>
                    </a:ext>
                  </a:extLst>
                </a:gridCol>
                <a:gridCol w="1944270">
                  <a:extLst>
                    <a:ext uri="{9D8B030D-6E8A-4147-A177-3AD203B41FA5}">
                      <a16:colId xmlns:a16="http://schemas.microsoft.com/office/drawing/2014/main" xmlns="" val="1222846331"/>
                    </a:ext>
                  </a:extLst>
                </a:gridCol>
                <a:gridCol w="1944270">
                  <a:extLst>
                    <a:ext uri="{9D8B030D-6E8A-4147-A177-3AD203B41FA5}">
                      <a16:colId xmlns:a16="http://schemas.microsoft.com/office/drawing/2014/main" xmlns="" val="2699447203"/>
                    </a:ext>
                  </a:extLst>
                </a:gridCol>
                <a:gridCol w="4320600">
                  <a:extLst>
                    <a:ext uri="{9D8B030D-6E8A-4147-A177-3AD203B41FA5}">
                      <a16:colId xmlns:a16="http://schemas.microsoft.com/office/drawing/2014/main" xmlns="" val="2996307447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/>
                        <a:t>W/R=0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/>
                        <a:t>Module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Addr</a:t>
                      </a:r>
                      <a:r>
                        <a:rPr lang="en-US" baseline="0" dirty="0" smtClean="0"/>
                        <a:t>[6:0]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err="1" smtClean="0"/>
                        <a:t>Reg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Addr</a:t>
                      </a:r>
                      <a:r>
                        <a:rPr lang="en-US" dirty="0" smtClean="0"/>
                        <a:t>[7:0]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/>
                        <a:t>Don’t Care[15:0]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8630704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9461811"/>
              </p:ext>
            </p:extLst>
          </p:nvPr>
        </p:nvGraphicFramePr>
        <p:xfrm>
          <a:off x="1127310" y="5866550"/>
          <a:ext cx="9073260" cy="370840"/>
        </p:xfrm>
        <a:graphic>
          <a:graphicData uri="http://schemas.openxmlformats.org/drawingml/2006/table">
            <a:tbl>
              <a:tblPr firstRow="1" bandRow="1"/>
              <a:tblGrid>
                <a:gridCol w="864120">
                  <a:extLst>
                    <a:ext uri="{9D8B030D-6E8A-4147-A177-3AD203B41FA5}">
                      <a16:colId xmlns:a16="http://schemas.microsoft.com/office/drawing/2014/main" xmlns="" val="1467323283"/>
                    </a:ext>
                  </a:extLst>
                </a:gridCol>
                <a:gridCol w="1944270">
                  <a:extLst>
                    <a:ext uri="{9D8B030D-6E8A-4147-A177-3AD203B41FA5}">
                      <a16:colId xmlns:a16="http://schemas.microsoft.com/office/drawing/2014/main" xmlns="" val="1222846331"/>
                    </a:ext>
                  </a:extLst>
                </a:gridCol>
                <a:gridCol w="1944270">
                  <a:extLst>
                    <a:ext uri="{9D8B030D-6E8A-4147-A177-3AD203B41FA5}">
                      <a16:colId xmlns:a16="http://schemas.microsoft.com/office/drawing/2014/main" xmlns="" val="2699447203"/>
                    </a:ext>
                  </a:extLst>
                </a:gridCol>
                <a:gridCol w="4320600">
                  <a:extLst>
                    <a:ext uri="{9D8B030D-6E8A-4147-A177-3AD203B41FA5}">
                      <a16:colId xmlns:a16="http://schemas.microsoft.com/office/drawing/2014/main" xmlns="" val="2996307447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/>
                        <a:t>Error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/>
                        <a:t>Module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Addr</a:t>
                      </a:r>
                      <a:r>
                        <a:rPr lang="en-US" baseline="0" dirty="0" smtClean="0"/>
                        <a:t>[6:0]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err="1" smtClean="0"/>
                        <a:t>Reg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Addr</a:t>
                      </a:r>
                      <a:r>
                        <a:rPr lang="en-US" dirty="0" smtClean="0"/>
                        <a:t>[7:0]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/>
                        <a:t>Data</a:t>
                      </a:r>
                      <a:r>
                        <a:rPr lang="en-US" baseline="0" dirty="0" smtClean="0"/>
                        <a:t> Response</a:t>
                      </a:r>
                      <a:r>
                        <a:rPr lang="en-US" dirty="0" smtClean="0"/>
                        <a:t>[15:0]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8630704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739449" y="5681130"/>
            <a:ext cx="8461121" cy="185420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</a:rPr>
              <a:t>31                                                     24                                                  16                                                                                                                         0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39449" y="2708900"/>
            <a:ext cx="8461121" cy="185420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</a:rPr>
              <a:t>31                                                     24                                                  16                                                                                                                         0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39449" y="1697808"/>
            <a:ext cx="8461121" cy="185420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</a:rPr>
              <a:t>31                                                     24                                                  16                                                                                                                         0</a:t>
            </a:r>
          </a:p>
        </p:txBody>
      </p:sp>
    </p:spTree>
    <p:extLst>
      <p:ext uri="{BB962C8B-B14F-4D97-AF65-F5344CB8AC3E}">
        <p14:creationId xmlns:p14="http://schemas.microsoft.com/office/powerpoint/2010/main" val="3414238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GBTx</a:t>
            </a:r>
            <a:r>
              <a:rPr lang="en-US" dirty="0" smtClean="0"/>
              <a:t> </a:t>
            </a:r>
            <a:r>
              <a:rPr lang="en-US" dirty="0" smtClean="0"/>
              <a:t>Controls Transactions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13-Apr-2018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Production Readyness Review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4D97-BD2B-4705-8F05-B9EB893EED35}" type="slidenum">
              <a:rPr lang="en-US" smtClean="0"/>
              <a:t>5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645937" y="743758"/>
            <a:ext cx="7211567" cy="61240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 err="1" smtClean="0">
                <a:solidFill>
                  <a:schemeClr val="accent1"/>
                </a:solidFill>
              </a:rPr>
              <a:t>GBTx</a:t>
            </a:r>
            <a:r>
              <a:rPr lang="en-GB" sz="2800" dirty="0" smtClean="0">
                <a:solidFill>
                  <a:schemeClr val="accent1"/>
                </a:solidFill>
              </a:rPr>
              <a:t> </a:t>
            </a:r>
            <a:r>
              <a:rPr lang="en-GB" sz="2800" dirty="0" smtClean="0">
                <a:solidFill>
                  <a:schemeClr val="accent1"/>
                </a:solidFill>
              </a:rPr>
              <a:t>– SWT: Single Word </a:t>
            </a:r>
            <a:r>
              <a:rPr lang="en-GB" sz="2800" dirty="0">
                <a:solidFill>
                  <a:schemeClr val="accent1"/>
                </a:solidFill>
              </a:rPr>
              <a:t>T</a:t>
            </a:r>
            <a:r>
              <a:rPr lang="en-GB" sz="2800" dirty="0" smtClean="0">
                <a:solidFill>
                  <a:schemeClr val="accent1"/>
                </a:solidFill>
              </a:rPr>
              <a:t>ransaction</a:t>
            </a:r>
            <a:endParaRPr lang="en-GB" sz="2800" dirty="0">
              <a:solidFill>
                <a:schemeClr val="accent1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597" y="2240951"/>
            <a:ext cx="6727827" cy="4222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4424" y="4778434"/>
            <a:ext cx="3520440" cy="161069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153400" y="2923536"/>
            <a:ext cx="3468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 problem on downstream path:</a:t>
            </a:r>
          </a:p>
          <a:p>
            <a:r>
              <a:rPr lang="en-US" dirty="0" smtClean="0"/>
              <a:t>Only kind of communication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748141" y="3977127"/>
            <a:ext cx="4196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Upstream path: SWT interspersed between data packets</a:t>
            </a:r>
            <a:endParaRPr lang="en-US" dirty="0"/>
          </a:p>
        </p:txBody>
      </p:sp>
      <p:grpSp>
        <p:nvGrpSpPr>
          <p:cNvPr id="12" name="Group 4"/>
          <p:cNvGrpSpPr>
            <a:grpSpLocks noChangeAspect="1"/>
          </p:cNvGrpSpPr>
          <p:nvPr/>
        </p:nvGrpSpPr>
        <p:grpSpPr bwMode="auto">
          <a:xfrm>
            <a:off x="1358900" y="1355725"/>
            <a:ext cx="6794500" cy="846138"/>
            <a:chOff x="856" y="854"/>
            <a:chExt cx="4280" cy="533"/>
          </a:xfrm>
        </p:grpSpPr>
        <p:sp>
          <p:nvSpPr>
            <p:cNvPr id="13" name="AutoShape 3"/>
            <p:cNvSpPr>
              <a:spLocks noChangeAspect="1" noChangeArrowheads="1" noTextEdit="1"/>
            </p:cNvSpPr>
            <p:nvPr/>
          </p:nvSpPr>
          <p:spPr bwMode="auto">
            <a:xfrm>
              <a:off x="856" y="854"/>
              <a:ext cx="4280" cy="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4" name="Group 7"/>
            <p:cNvGrpSpPr>
              <a:grpSpLocks/>
            </p:cNvGrpSpPr>
            <p:nvPr/>
          </p:nvGrpSpPr>
          <p:grpSpPr bwMode="auto">
            <a:xfrm>
              <a:off x="1084" y="1051"/>
              <a:ext cx="687" cy="317"/>
              <a:chOff x="1084" y="1051"/>
              <a:chExt cx="687" cy="317"/>
            </a:xfrm>
          </p:grpSpPr>
          <p:sp>
            <p:nvSpPr>
              <p:cNvPr id="28" name="Rectangle 5"/>
              <p:cNvSpPr>
                <a:spLocks noChangeArrowheads="1"/>
              </p:cNvSpPr>
              <p:nvPr/>
            </p:nvSpPr>
            <p:spPr bwMode="auto">
              <a:xfrm>
                <a:off x="1084" y="1051"/>
                <a:ext cx="687" cy="317"/>
              </a:xfrm>
              <a:prstGeom prst="rect">
                <a:avLst/>
              </a:prstGeom>
              <a:solidFill>
                <a:srgbClr val="FFE3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Rectangle 6"/>
              <p:cNvSpPr>
                <a:spLocks noChangeArrowheads="1"/>
              </p:cNvSpPr>
              <p:nvPr/>
            </p:nvSpPr>
            <p:spPr bwMode="auto">
              <a:xfrm>
                <a:off x="1084" y="1051"/>
                <a:ext cx="687" cy="317"/>
              </a:xfrm>
              <a:prstGeom prst="rect">
                <a:avLst/>
              </a:prstGeom>
              <a:noFill/>
              <a:ln w="20638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1284" y="1140"/>
              <a:ext cx="348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SWT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grpSp>
          <p:nvGrpSpPr>
            <p:cNvPr id="16" name="Group 11"/>
            <p:cNvGrpSpPr>
              <a:grpSpLocks/>
            </p:cNvGrpSpPr>
            <p:nvPr/>
          </p:nvGrpSpPr>
          <p:grpSpPr bwMode="auto">
            <a:xfrm>
              <a:off x="4749" y="1049"/>
              <a:ext cx="367" cy="317"/>
              <a:chOff x="4749" y="1049"/>
              <a:chExt cx="367" cy="317"/>
            </a:xfrm>
          </p:grpSpPr>
          <p:sp>
            <p:nvSpPr>
              <p:cNvPr id="26" name="Rectangle 9"/>
              <p:cNvSpPr>
                <a:spLocks noChangeArrowheads="1"/>
              </p:cNvSpPr>
              <p:nvPr/>
            </p:nvSpPr>
            <p:spPr bwMode="auto">
              <a:xfrm>
                <a:off x="4749" y="1049"/>
                <a:ext cx="367" cy="317"/>
              </a:xfrm>
              <a:prstGeom prst="rect">
                <a:avLst/>
              </a:prstGeom>
              <a:solidFill>
                <a:srgbClr val="FFE3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Rectangle 10"/>
              <p:cNvSpPr>
                <a:spLocks noChangeArrowheads="1"/>
              </p:cNvSpPr>
              <p:nvPr/>
            </p:nvSpPr>
            <p:spPr bwMode="auto">
              <a:xfrm>
                <a:off x="4749" y="1049"/>
                <a:ext cx="367" cy="317"/>
              </a:xfrm>
              <a:prstGeom prst="rect">
                <a:avLst/>
              </a:prstGeom>
              <a:noFill/>
              <a:ln w="20638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>
              <a:off x="4897" y="1138"/>
              <a:ext cx="134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grpSp>
          <p:nvGrpSpPr>
            <p:cNvPr id="18" name="Group 15"/>
            <p:cNvGrpSpPr>
              <a:grpSpLocks/>
            </p:cNvGrpSpPr>
            <p:nvPr/>
          </p:nvGrpSpPr>
          <p:grpSpPr bwMode="auto">
            <a:xfrm>
              <a:off x="1771" y="1051"/>
              <a:ext cx="2795" cy="317"/>
              <a:chOff x="1771" y="1051"/>
              <a:chExt cx="2795" cy="317"/>
            </a:xfrm>
          </p:grpSpPr>
          <p:sp>
            <p:nvSpPr>
              <p:cNvPr id="24" name="Rectangle 13"/>
              <p:cNvSpPr>
                <a:spLocks noChangeArrowheads="1"/>
              </p:cNvSpPr>
              <p:nvPr/>
            </p:nvSpPr>
            <p:spPr bwMode="auto">
              <a:xfrm>
                <a:off x="1771" y="1051"/>
                <a:ext cx="2795" cy="317"/>
              </a:xfrm>
              <a:prstGeom prst="rect">
                <a:avLst/>
              </a:prstGeom>
              <a:solidFill>
                <a:srgbClr val="FFE3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Rectangle 14"/>
              <p:cNvSpPr>
                <a:spLocks noChangeArrowheads="1"/>
              </p:cNvSpPr>
              <p:nvPr/>
            </p:nvSpPr>
            <p:spPr bwMode="auto">
              <a:xfrm>
                <a:off x="1771" y="1051"/>
                <a:ext cx="2795" cy="317"/>
              </a:xfrm>
              <a:prstGeom prst="rect">
                <a:avLst/>
              </a:prstGeom>
              <a:noFill/>
              <a:ln w="20638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9" name="Rectangle 16"/>
            <p:cNvSpPr>
              <a:spLocks noChangeArrowheads="1"/>
            </p:cNvSpPr>
            <p:nvPr/>
          </p:nvSpPr>
          <p:spPr bwMode="auto">
            <a:xfrm>
              <a:off x="2481" y="1145"/>
              <a:ext cx="1427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Transaction Parameters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" name="Rectangle 17"/>
            <p:cNvSpPr>
              <a:spLocks noChangeArrowheads="1"/>
            </p:cNvSpPr>
            <p:nvPr/>
          </p:nvSpPr>
          <p:spPr bwMode="auto">
            <a:xfrm>
              <a:off x="1072" y="904"/>
              <a:ext cx="14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1600" dirty="0" smtClean="0">
                  <a:solidFill>
                    <a:srgbClr val="000000"/>
                  </a:solidFill>
                </a:rPr>
                <a:t>79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" name="Rectangle 18"/>
            <p:cNvSpPr>
              <a:spLocks noChangeArrowheads="1"/>
            </p:cNvSpPr>
            <p:nvPr/>
          </p:nvSpPr>
          <p:spPr bwMode="auto">
            <a:xfrm>
              <a:off x="4504" y="909"/>
              <a:ext cx="7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1600" dirty="0">
                  <a:solidFill>
                    <a:srgbClr val="000000"/>
                  </a:solidFill>
                </a:rPr>
                <a:t>0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" name="Rectangle 19"/>
            <p:cNvSpPr>
              <a:spLocks noChangeArrowheads="1"/>
            </p:cNvSpPr>
            <p:nvPr/>
          </p:nvSpPr>
          <p:spPr bwMode="auto">
            <a:xfrm>
              <a:off x="1758" y="904"/>
              <a:ext cx="14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1600" dirty="0" smtClean="0">
                  <a:solidFill>
                    <a:srgbClr val="000000"/>
                  </a:solidFill>
                </a:rPr>
                <a:t>75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" name="Rectangle 20"/>
            <p:cNvSpPr>
              <a:spLocks noChangeArrowheads="1"/>
            </p:cNvSpPr>
            <p:nvPr/>
          </p:nvSpPr>
          <p:spPr bwMode="auto">
            <a:xfrm>
              <a:off x="4843" y="902"/>
              <a:ext cx="236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DV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8841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GBT Control Protocol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13-Apr-2018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Production Readyness Review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4D97-BD2B-4705-8F05-B9EB893EED35}" type="slidenum">
              <a:rPr lang="en-US" smtClean="0"/>
              <a:t>6</a:t>
            </a:fld>
            <a:endParaRPr lang="en-US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551230" y="764630"/>
            <a:ext cx="9505320" cy="554477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Use CRU protocol “Single Word Transactions” (SWT) as a means for both downlink and uplink of control information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Every </a:t>
            </a: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Controls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transaction described in previous slides maps exactly to one SWT GBT word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radiation testing purposes, we implemented SWT words containing duplicated USB packets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Downstream and Upstream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GBTx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words have the same format: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Downstream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GBTx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words contain request packets to the wishbone bus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Upstream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GBTx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words contain response packets from the wishbone bus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Python module for interacting with the CRU “SWT handler” using the above protocol was developed based on the O</a:t>
            </a:r>
            <a:r>
              <a:rPr kumimoji="0" lang="en-US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Python module “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libReadoutCard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”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User Interface of this “SWT” module are the following functions: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clearFifos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(): 		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Clear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SWT FIFOs in the firmware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write(module, address,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data):	Write “data” to module “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module”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at register address “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address”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read(module, address):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Read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register “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address”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module “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module”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8606407"/>
              </p:ext>
            </p:extLst>
          </p:nvPr>
        </p:nvGraphicFramePr>
        <p:xfrm>
          <a:off x="551230" y="3197108"/>
          <a:ext cx="11305570" cy="518160"/>
        </p:xfrm>
        <a:graphic>
          <a:graphicData uri="http://schemas.openxmlformats.org/drawingml/2006/table">
            <a:tbl>
              <a:tblPr firstRow="1" bandRow="1"/>
              <a:tblGrid>
                <a:gridCol w="432060">
                  <a:extLst>
                    <a:ext uri="{9D8B030D-6E8A-4147-A177-3AD203B41FA5}">
                      <a16:colId xmlns:a16="http://schemas.microsoft.com/office/drawing/2014/main" xmlns="" val="130683687"/>
                    </a:ext>
                  </a:extLst>
                </a:gridCol>
                <a:gridCol w="648090">
                  <a:extLst>
                    <a:ext uri="{9D8B030D-6E8A-4147-A177-3AD203B41FA5}">
                      <a16:colId xmlns:a16="http://schemas.microsoft.com/office/drawing/2014/main" xmlns="" val="1729990360"/>
                    </a:ext>
                  </a:extLst>
                </a:gridCol>
                <a:gridCol w="1008140">
                  <a:extLst>
                    <a:ext uri="{9D8B030D-6E8A-4147-A177-3AD203B41FA5}">
                      <a16:colId xmlns:a16="http://schemas.microsoft.com/office/drawing/2014/main" xmlns="" val="177699350"/>
                    </a:ext>
                  </a:extLst>
                </a:gridCol>
                <a:gridCol w="3960550">
                  <a:extLst>
                    <a:ext uri="{9D8B030D-6E8A-4147-A177-3AD203B41FA5}">
                      <a16:colId xmlns:a16="http://schemas.microsoft.com/office/drawing/2014/main" xmlns="" val="3651763207"/>
                    </a:ext>
                  </a:extLst>
                </a:gridCol>
                <a:gridCol w="5256730">
                  <a:extLst>
                    <a:ext uri="{9D8B030D-6E8A-4147-A177-3AD203B41FA5}">
                      <a16:colId xmlns:a16="http://schemas.microsoft.com/office/drawing/2014/main" xmlns="" val="3320077049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/>
                        <a:t>SWT</a:t>
                      </a:r>
                      <a:r>
                        <a:rPr lang="en-US" sz="1400" baseline="0" dirty="0" smtClean="0"/>
                        <a:t> (0x3)</a:t>
                      </a:r>
                      <a:endParaRPr lang="en-US" sz="14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/>
                        <a:t>Packet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Ctr</a:t>
                      </a:r>
                      <a:r>
                        <a:rPr lang="en-US" sz="1400" dirty="0" smtClean="0"/>
                        <a:t> (12b)</a:t>
                      </a:r>
                      <a:endParaRPr lang="en-US" sz="14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/>
                        <a:t>Reserved</a:t>
                      </a:r>
                      <a:endParaRPr lang="en-US" sz="14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/>
                        <a:t> Control Word (32 bit)</a:t>
                      </a:r>
                      <a:endParaRPr lang="en-US" sz="14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9800286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95250" y="3022419"/>
            <a:ext cx="11161550" cy="174689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</a:rPr>
              <a:t>DV                76                        64                                                                                                              32                                                                                                                                                  0                                                                                           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43840" y="3571308"/>
            <a:ext cx="2664370" cy="432060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</a:rPr>
              <a:t>80 bit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</a:rPr>
              <a:t>GBTx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</a:rPr>
              <a:t>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</a:rPr>
              <a:t>word + Data Valid (DV)</a:t>
            </a:r>
          </a:p>
        </p:txBody>
      </p:sp>
    </p:spTree>
    <p:extLst>
      <p:ext uri="{BB962C8B-B14F-4D97-AF65-F5344CB8AC3E}">
        <p14:creationId xmlns:p14="http://schemas.microsoft.com/office/powerpoint/2010/main" val="1571666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CANbus</a:t>
            </a:r>
            <a:r>
              <a:rPr lang="en-US" dirty="0"/>
              <a:t> </a:t>
            </a:r>
            <a:r>
              <a:rPr lang="en-US" dirty="0" smtClean="0"/>
              <a:t>Controls Transactions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13-Apr-2018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Production Readyness Review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4D97-BD2B-4705-8F05-B9EB893EED35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6381446"/>
              </p:ext>
            </p:extLst>
          </p:nvPr>
        </p:nvGraphicFramePr>
        <p:xfrm>
          <a:off x="1169666" y="5639153"/>
          <a:ext cx="5623560" cy="36576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52450">
                  <a:extLst>
                    <a:ext uri="{9D8B030D-6E8A-4147-A177-3AD203B41FA5}">
                      <a16:colId xmlns:a16="http://schemas.microsoft.com/office/drawing/2014/main" xmlns="" val="1233733315"/>
                    </a:ext>
                  </a:extLst>
                </a:gridCol>
                <a:gridCol w="506730">
                  <a:extLst>
                    <a:ext uri="{9D8B030D-6E8A-4147-A177-3AD203B41FA5}">
                      <a16:colId xmlns:a16="http://schemas.microsoft.com/office/drawing/2014/main" xmlns="" val="2777414956"/>
                    </a:ext>
                  </a:extLst>
                </a:gridCol>
                <a:gridCol w="506730">
                  <a:extLst>
                    <a:ext uri="{9D8B030D-6E8A-4147-A177-3AD203B41FA5}">
                      <a16:colId xmlns:a16="http://schemas.microsoft.com/office/drawing/2014/main" xmlns="" val="1618596538"/>
                    </a:ext>
                  </a:extLst>
                </a:gridCol>
                <a:gridCol w="506730">
                  <a:extLst>
                    <a:ext uri="{9D8B030D-6E8A-4147-A177-3AD203B41FA5}">
                      <a16:colId xmlns:a16="http://schemas.microsoft.com/office/drawing/2014/main" xmlns="" val="1236925987"/>
                    </a:ext>
                  </a:extLst>
                </a:gridCol>
                <a:gridCol w="506730">
                  <a:extLst>
                    <a:ext uri="{9D8B030D-6E8A-4147-A177-3AD203B41FA5}">
                      <a16:colId xmlns:a16="http://schemas.microsoft.com/office/drawing/2014/main" xmlns="" val="544297882"/>
                    </a:ext>
                  </a:extLst>
                </a:gridCol>
                <a:gridCol w="507365">
                  <a:extLst>
                    <a:ext uri="{9D8B030D-6E8A-4147-A177-3AD203B41FA5}">
                      <a16:colId xmlns:a16="http://schemas.microsoft.com/office/drawing/2014/main" xmlns="" val="404063058"/>
                    </a:ext>
                  </a:extLst>
                </a:gridCol>
                <a:gridCol w="507365">
                  <a:extLst>
                    <a:ext uri="{9D8B030D-6E8A-4147-A177-3AD203B41FA5}">
                      <a16:colId xmlns:a16="http://schemas.microsoft.com/office/drawing/2014/main" xmlns="" val="539664105"/>
                    </a:ext>
                  </a:extLst>
                </a:gridCol>
                <a:gridCol w="507365">
                  <a:extLst>
                    <a:ext uri="{9D8B030D-6E8A-4147-A177-3AD203B41FA5}">
                      <a16:colId xmlns:a16="http://schemas.microsoft.com/office/drawing/2014/main" xmlns="" val="2826254596"/>
                    </a:ext>
                  </a:extLst>
                </a:gridCol>
                <a:gridCol w="507365">
                  <a:extLst>
                    <a:ext uri="{9D8B030D-6E8A-4147-A177-3AD203B41FA5}">
                      <a16:colId xmlns:a16="http://schemas.microsoft.com/office/drawing/2014/main" xmlns="" val="1042774946"/>
                    </a:ext>
                  </a:extLst>
                </a:gridCol>
                <a:gridCol w="507365">
                  <a:extLst>
                    <a:ext uri="{9D8B030D-6E8A-4147-A177-3AD203B41FA5}">
                      <a16:colId xmlns:a16="http://schemas.microsoft.com/office/drawing/2014/main" xmlns="" val="2287603320"/>
                    </a:ext>
                  </a:extLst>
                </a:gridCol>
                <a:gridCol w="507365">
                  <a:extLst>
                    <a:ext uri="{9D8B030D-6E8A-4147-A177-3AD203B41FA5}">
                      <a16:colId xmlns:a16="http://schemas.microsoft.com/office/drawing/2014/main" xmlns="" val="1616079224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ID[10]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ID[9]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ID[8]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ID[7]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ID[6]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ID[5]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ID[4]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ID[3]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ID[2]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ID[1]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ID[0]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4279682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N[6]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N[5]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N[4]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N[3]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N[2]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N[1]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N[0]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C[3]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C[2]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C[1]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C[0]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14692936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449715" y="5112112"/>
            <a:ext cx="75090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/>
            <a:r>
              <a:rPr lang="en-US" sz="1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MsgID</a:t>
            </a: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[10:4]	= N[6:0]	= </a:t>
            </a:r>
            <a:r>
              <a:rPr lang="en-US" sz="1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NodeID</a:t>
            </a: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457200"/>
            <a:r>
              <a:rPr lang="en-US" sz="1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MsgID</a:t>
            </a: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[3:0]	= C[3:0]	= </a:t>
            </a:r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Command (read, write, </a:t>
            </a:r>
            <a:r>
              <a:rPr lang="en-US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read_response</a:t>
            </a:r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write_response</a:t>
            </a:r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1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05696" y="4649274"/>
            <a:ext cx="7777080" cy="360050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</a:rPr>
              <a:t>Emulate a “network topology”: Divide 11-bit CAN ID field into a “Node ID” and a “Command” field: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93736" y="5936397"/>
            <a:ext cx="3816530" cy="289141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</a:rPr>
              <a:t>Allows for up to 128 nodes per CAN network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CB5C546A-377D-42BB-970D-67CA056D31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947" y="1368741"/>
            <a:ext cx="5151783" cy="240230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166678" y="1241287"/>
            <a:ext cx="584420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CANbus</a:t>
            </a:r>
            <a:r>
              <a:rPr lang="en-US" dirty="0" smtClean="0"/>
              <a:t> </a:t>
            </a:r>
            <a:r>
              <a:rPr lang="en-US" dirty="0" err="1" smtClean="0"/>
              <a:t>Opencores</a:t>
            </a:r>
            <a:r>
              <a:rPr lang="en-US" dirty="0" smtClean="0"/>
              <a:t> controller for raw packets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 smtClean="0"/>
              <a:t>H</a:t>
            </a:r>
            <a:r>
              <a:rPr lang="en-US" dirty="0" smtClean="0"/>
              <a:t>igh-</a:t>
            </a:r>
            <a:r>
              <a:rPr lang="en-US" b="1" u="sng" dirty="0" smtClean="0"/>
              <a:t>L</a:t>
            </a:r>
            <a:r>
              <a:rPr lang="en-US" dirty="0" smtClean="0"/>
              <a:t>evel-</a:t>
            </a:r>
            <a:r>
              <a:rPr lang="en-US" b="1" u="sng" dirty="0" smtClean="0"/>
              <a:t>P</a:t>
            </a:r>
            <a:r>
              <a:rPr lang="en-US" dirty="0" smtClean="0"/>
              <a:t>rotocol (HLP) </a:t>
            </a:r>
            <a:r>
              <a:rPr lang="en-US" dirty="0" smtClean="0"/>
              <a:t>on top of controller to define a node based communication interface and to define simple READ and WRITE transactions &amp; responses with appropriate payload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Interface to wishbone bus same as </a:t>
            </a:r>
            <a:r>
              <a:rPr lang="en-US" dirty="0" err="1" smtClean="0"/>
              <a:t>GBTx</a:t>
            </a:r>
            <a:r>
              <a:rPr lang="en-US" dirty="0" smtClean="0"/>
              <a:t>:</a:t>
            </a: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Input &amp; Output FIFOs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Wishbone Master for transactions on bus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WB slave interface in controller to configure protocol parameters like baud-rate and filters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874054" y="3086147"/>
            <a:ext cx="9011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Electrical pass-through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16394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CANbus</a:t>
            </a:r>
            <a:r>
              <a:rPr lang="en-US" dirty="0" smtClean="0"/>
              <a:t> Test Setup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13-Apr-2018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Production Readyness Review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4D97-BD2B-4705-8F05-B9EB893EED35}" type="slidenum">
              <a:rPr lang="en-US" smtClean="0"/>
              <a:t>8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53284" y="4271151"/>
            <a:ext cx="57353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 smtClean="0"/>
              <a:t>Anagate</a:t>
            </a:r>
            <a:r>
              <a:rPr lang="en-US" sz="1600" dirty="0" smtClean="0"/>
              <a:t> “CAN Quattro” CAN controller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 smtClean="0"/>
              <a:t>Opencores</a:t>
            </a:r>
            <a:r>
              <a:rPr lang="en-US" sz="1600" dirty="0" smtClean="0"/>
              <a:t> “Project CAN” protocol controller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Wishbone interface to PA3 firmware for configuration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Configured for 1Mbps baud rate (highest possible for </a:t>
            </a:r>
            <a:r>
              <a:rPr lang="en-US" sz="1600" dirty="0" err="1" smtClean="0"/>
              <a:t>CANbus</a:t>
            </a:r>
            <a:r>
              <a:rPr lang="en-US" sz="1600" dirty="0" smtClean="0"/>
              <a:t>)</a:t>
            </a: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“CAN Monitor” from </a:t>
            </a:r>
            <a:r>
              <a:rPr lang="en-US" sz="1600" dirty="0" err="1" smtClean="0"/>
              <a:t>Anagate</a:t>
            </a:r>
            <a:r>
              <a:rPr lang="en-US" sz="1600" dirty="0" smtClean="0"/>
              <a:t> to generate and receive standard and extended ID CAN packets with up to 8 bytes payload</a:t>
            </a:r>
            <a:endParaRPr lang="en-US" sz="1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682" y="1570713"/>
            <a:ext cx="3225900" cy="24258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63" t="15720" r="13704" b="14786"/>
          <a:stretch/>
        </p:blipFill>
        <p:spPr>
          <a:xfrm>
            <a:off x="140865" y="1018081"/>
            <a:ext cx="3763514" cy="23118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1" t="-2" r="11819" b="17576"/>
          <a:stretch/>
        </p:blipFill>
        <p:spPr>
          <a:xfrm>
            <a:off x="7040582" y="808808"/>
            <a:ext cx="4635079" cy="30306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18" t="-5" r="4549" b="36971"/>
          <a:stretch/>
        </p:blipFill>
        <p:spPr>
          <a:xfrm>
            <a:off x="6096000" y="3940365"/>
            <a:ext cx="5271911" cy="25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898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ALPIDE Control </a:t>
            </a:r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13-Apr-2018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Production Readyness Review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D5E2F-32C2-4B66-8809-D23D02261541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225" y="1234392"/>
            <a:ext cx="4233448" cy="191458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68749" y="5911306"/>
            <a:ext cx="19397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FPGA design logic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8284729" y="3184125"/>
            <a:ext cx="20629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Physical Implementation</a:t>
            </a:r>
            <a:endParaRPr lang="en-US" sz="1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14" y="1718366"/>
            <a:ext cx="7001657" cy="414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646539"/>
      </p:ext>
    </p:extLst>
  </p:cSld>
  <p:clrMapOvr>
    <a:masterClrMapping/>
  </p:clrMapOvr>
</p:sld>
</file>

<file path=ppt/theme/theme1.xml><?xml version="1.0" encoding="utf-8"?>
<a:theme xmlns:a="http://schemas.openxmlformats.org/drawingml/2006/main" name="JoLayout16_9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ICE_16_9.potx" id="{F767A952-7EEB-434D-8832-3AAE210163D0}" vid="{9A9F22BB-ACBD-4020-922B-00D56B09A39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ALICE_16_9</Template>
  <TotalTime>1560</TotalTime>
  <Words>1190</Words>
  <Application>Microsoft Macintosh PowerPoint</Application>
  <PresentationFormat>Widescreen</PresentationFormat>
  <Paragraphs>292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Calibri</vt:lpstr>
      <vt:lpstr>Calibri Light</vt:lpstr>
      <vt:lpstr>Times New Roman</vt:lpstr>
      <vt:lpstr>Arial</vt:lpstr>
      <vt:lpstr>JoLayout16_9</vt:lpstr>
      <vt:lpstr>Control Interfaces</vt:lpstr>
      <vt:lpstr>Detector Control System (DCS) Paths</vt:lpstr>
      <vt:lpstr>Control Interface (SRAM-based FPGA)</vt:lpstr>
      <vt:lpstr>Controls Protocol</vt:lpstr>
      <vt:lpstr>GBTx Controls Transactions</vt:lpstr>
      <vt:lpstr>GBT Control Protocol</vt:lpstr>
      <vt:lpstr>CANbus Controls Transactions</vt:lpstr>
      <vt:lpstr>CANbus Test Setup</vt:lpstr>
      <vt:lpstr>ALPIDE Control Implementation</vt:lpstr>
      <vt:lpstr>Power Board – Interface to Readout Unit</vt:lpstr>
      <vt:lpstr>Power Board – Readout Unit Pairing</vt:lpstr>
      <vt:lpstr>Trigger Interface – Optical Splitting</vt:lpstr>
      <vt:lpstr>Optical Fiber Power Loss Tests</vt:lpstr>
    </vt:vector>
  </TitlesOfParts>
  <Company/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Readout Firmware Overview</dc:title>
  <dc:creator>Schambach, Joachim J</dc:creator>
  <cp:lastModifiedBy>Matteo Lupi</cp:lastModifiedBy>
  <cp:revision>90</cp:revision>
  <dcterms:created xsi:type="dcterms:W3CDTF">2018-03-26T20:47:22Z</dcterms:created>
  <dcterms:modified xsi:type="dcterms:W3CDTF">2018-04-13T07:19:13Z</dcterms:modified>
</cp:coreProperties>
</file>