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5"/>
  </p:notesMasterIdLst>
  <p:sldIdLst>
    <p:sldId id="306" r:id="rId2"/>
    <p:sldId id="283" r:id="rId3"/>
    <p:sldId id="284" r:id="rId4"/>
    <p:sldId id="285" r:id="rId5"/>
    <p:sldId id="281" r:id="rId6"/>
    <p:sldId id="286" r:id="rId7"/>
    <p:sldId id="310" r:id="rId8"/>
    <p:sldId id="267" r:id="rId9"/>
    <p:sldId id="309" r:id="rId10"/>
    <p:sldId id="301" r:id="rId11"/>
    <p:sldId id="276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E058-8DF0-4136-8F1D-3D0C1927ADD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6A1-90BE-4E9C-8F78-47EC5B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55181"/>
            <a:ext cx="9401503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32873"/>
            <a:ext cx="10515600" cy="5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76289"/>
            <a:ext cx="27432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13-Apr-2018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6289"/>
            <a:ext cx="41148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Production Readyness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9684" y="6579621"/>
            <a:ext cx="1385329" cy="252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5E2F-32C2-4B66-8809-D23D0226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934" y="662709"/>
            <a:ext cx="10095769" cy="15027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2409" y="6558664"/>
            <a:ext cx="11813619" cy="17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47" y="417786"/>
            <a:ext cx="411208" cy="36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945" y="533547"/>
            <a:ext cx="1306121" cy="173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oa.org/tech/ref/testing/test/coupler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www.thefoa.org/tech/lossbudg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Board – Interface to Readout Unit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932873"/>
            <a:ext cx="10970763" cy="345608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Two 8-channel </a:t>
            </a:r>
            <a:r>
              <a:rPr lang="en-US" sz="1600" b="1" dirty="0" smtClean="0"/>
              <a:t>Power Units </a:t>
            </a:r>
            <a:r>
              <a:rPr lang="en-US" sz="1600" dirty="0" smtClean="0"/>
              <a:t>are combined into one board stack called a “</a:t>
            </a:r>
            <a:r>
              <a:rPr lang="en-US" sz="1600" b="1" dirty="0" smtClean="0"/>
              <a:t>Power Board</a:t>
            </a:r>
            <a:r>
              <a:rPr lang="en-US" sz="1600" dirty="0" smtClean="0"/>
              <a:t>”.</a:t>
            </a:r>
          </a:p>
          <a:p>
            <a:r>
              <a:rPr lang="en-US" sz="1600" dirty="0" smtClean="0"/>
              <a:t>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provides power for up to </a:t>
            </a:r>
            <a:r>
              <a:rPr lang="en-US" sz="1600" b="1" dirty="0" smtClean="0"/>
              <a:t>8</a:t>
            </a:r>
            <a:r>
              <a:rPr lang="en-US" sz="1600" dirty="0" smtClean="0"/>
              <a:t> modules (16 per Power Board)</a:t>
            </a:r>
          </a:p>
          <a:p>
            <a:r>
              <a:rPr lang="en-US" sz="1600" dirty="0" smtClean="0"/>
              <a:t>In </a:t>
            </a:r>
            <a:r>
              <a:rPr lang="en-US" sz="1600" b="1" dirty="0" smtClean="0"/>
              <a:t>layers 5 &amp; 6 </a:t>
            </a:r>
            <a:r>
              <a:rPr lang="en-US" sz="1600" dirty="0" smtClean="0"/>
              <a:t>each </a:t>
            </a:r>
            <a:r>
              <a:rPr lang="en-US" sz="1600" b="1" dirty="0" smtClean="0"/>
              <a:t>Power Board </a:t>
            </a:r>
            <a:r>
              <a:rPr lang="en-US" sz="1600" dirty="0" smtClean="0"/>
              <a:t>provides power for </a:t>
            </a:r>
            <a:r>
              <a:rPr lang="en-US" sz="1600" b="1" dirty="0" smtClean="0"/>
              <a:t>one full stave </a:t>
            </a:r>
            <a:r>
              <a:rPr lang="en-US" sz="1600" dirty="0" smtClean="0"/>
              <a:t>(one power unit per half-stave)</a:t>
            </a:r>
          </a:p>
          <a:p>
            <a:r>
              <a:rPr lang="en-US" sz="1600" dirty="0" smtClean="0"/>
              <a:t>In all other layers, each </a:t>
            </a:r>
            <a:r>
              <a:rPr lang="en-US" sz="1600" b="1" dirty="0"/>
              <a:t>P</a:t>
            </a:r>
            <a:r>
              <a:rPr lang="en-US" sz="1600" b="1" dirty="0" smtClean="0"/>
              <a:t>ower </a:t>
            </a:r>
            <a:r>
              <a:rPr lang="en-US" sz="1600" b="1" dirty="0"/>
              <a:t>U</a:t>
            </a:r>
            <a:r>
              <a:rPr lang="en-US" sz="1600" b="1" dirty="0" smtClean="0"/>
              <a:t>nit </a:t>
            </a:r>
            <a:r>
              <a:rPr lang="en-US" sz="1600" dirty="0" smtClean="0"/>
              <a:t>provides power for </a:t>
            </a:r>
            <a:r>
              <a:rPr lang="en-US" sz="1600" b="1" dirty="0" smtClean="0"/>
              <a:t>one stave</a:t>
            </a:r>
            <a:r>
              <a:rPr lang="en-US" sz="1600" dirty="0" smtClean="0"/>
              <a:t>, so there are </a:t>
            </a:r>
            <a:r>
              <a:rPr lang="en-US" sz="1600" b="1" dirty="0" smtClean="0"/>
              <a:t>2</a:t>
            </a:r>
            <a:r>
              <a:rPr lang="en-US" sz="1600" dirty="0" smtClean="0"/>
              <a:t> staves per </a:t>
            </a:r>
            <a:r>
              <a:rPr lang="en-US" sz="1600" b="1" dirty="0" smtClean="0"/>
              <a:t>Power Board</a:t>
            </a:r>
          </a:p>
          <a:p>
            <a:r>
              <a:rPr lang="en-US" sz="1600" dirty="0" smtClean="0"/>
              <a:t>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is interfaced to a Readout Unit via </a:t>
            </a:r>
            <a:r>
              <a:rPr lang="en-US" sz="1600" b="1" dirty="0" smtClean="0"/>
              <a:t>2</a:t>
            </a:r>
            <a:r>
              <a:rPr lang="en-US" sz="1600" dirty="0" smtClean="0"/>
              <a:t> (differential) </a:t>
            </a:r>
            <a:r>
              <a:rPr lang="en-US" sz="1600" b="1" dirty="0" smtClean="0"/>
              <a:t>I2C buses</a:t>
            </a:r>
            <a:r>
              <a:rPr lang="en-US" sz="1600" dirty="0" smtClean="0"/>
              <a:t>, with multiple devices per bus</a:t>
            </a:r>
          </a:p>
          <a:p>
            <a:r>
              <a:rPr lang="en-US" sz="1600" dirty="0" smtClean="0"/>
              <a:t>Each Power Board consisting of 2 Power Units therefore has a total of four I2C buses</a:t>
            </a:r>
          </a:p>
          <a:p>
            <a:r>
              <a:rPr lang="en-US" sz="1600" dirty="0" smtClean="0"/>
              <a:t>In </a:t>
            </a:r>
            <a:r>
              <a:rPr lang="en-US" sz="1600" b="1" dirty="0" smtClean="0"/>
              <a:t>layers 5 &amp; 6</a:t>
            </a:r>
            <a:r>
              <a:rPr lang="en-US" sz="1600" dirty="0" smtClean="0"/>
              <a:t>, each </a:t>
            </a:r>
            <a:r>
              <a:rPr lang="en-US" sz="1600" b="1" dirty="0" smtClean="0"/>
              <a:t>Power Board </a:t>
            </a:r>
            <a:r>
              <a:rPr lang="en-US" sz="1600" dirty="0" smtClean="0"/>
              <a:t>interfaces to one </a:t>
            </a:r>
            <a:r>
              <a:rPr lang="en-US" sz="1600" b="1" dirty="0" smtClean="0"/>
              <a:t>Readout Unit </a:t>
            </a:r>
            <a:r>
              <a:rPr lang="en-US" sz="1600" dirty="0" smtClean="0"/>
              <a:t>(a total of four I2C buses per Readout Unit)</a:t>
            </a:r>
          </a:p>
          <a:p>
            <a:r>
              <a:rPr lang="en-US" sz="1600" dirty="0" smtClean="0"/>
              <a:t>In all other layers, each </a:t>
            </a:r>
            <a:r>
              <a:rPr lang="en-US" sz="1600" b="1" dirty="0" smtClean="0"/>
              <a:t>Power Unit </a:t>
            </a:r>
            <a:r>
              <a:rPr lang="en-US" sz="1600" dirty="0" smtClean="0"/>
              <a:t>interfaces to one </a:t>
            </a:r>
            <a:r>
              <a:rPr lang="en-US" sz="1600" b="1" dirty="0" smtClean="0"/>
              <a:t>Readout Unit </a:t>
            </a:r>
            <a:r>
              <a:rPr lang="en-US" sz="1600" dirty="0" smtClean="0"/>
              <a:t>(a total of two I2C buses per Readout Unit)</a:t>
            </a:r>
          </a:p>
          <a:p>
            <a:r>
              <a:rPr lang="en-US" sz="1600" dirty="0" smtClean="0"/>
              <a:t>Control via two I2C wishbone slaves (one per Power Unit) allows setting and monitoring voltages, currents, temperature thresholds and power status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48" y="4554934"/>
            <a:ext cx="3968950" cy="1458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04" y="4554934"/>
            <a:ext cx="3273823" cy="1470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6901" y="6071755"/>
            <a:ext cx="2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Middle Layer Configuration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0" y="6071755"/>
            <a:ext cx="2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Outer Layer Configuration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493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Board – Readout Unit Pairing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11</a:t>
            </a:fld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1" y="1157887"/>
            <a:ext cx="886814" cy="51300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-2332169" y="3550090"/>
            <a:ext cx="5470963" cy="42426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02891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Outer Layers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-1035988" y="3550090"/>
            <a:ext cx="5470963" cy="4242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2132572" y="3550090"/>
            <a:ext cx="5470963" cy="4242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1700451" y="3550090"/>
            <a:ext cx="5470963" cy="4242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3860753" y="3550090"/>
            <a:ext cx="5470963" cy="4242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3428632" y="3550090"/>
            <a:ext cx="5470963" cy="4242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6453172" y="3550090"/>
            <a:ext cx="5470963" cy="4242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6021051" y="3550090"/>
            <a:ext cx="5470963" cy="4242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8181353" y="3550090"/>
            <a:ext cx="5470963" cy="4242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48214" r="6184" b="40444"/>
          <a:stretch/>
        </p:blipFill>
        <p:spPr>
          <a:xfrm rot="5400000">
            <a:off x="7749232" y="3550090"/>
            <a:ext cx="5470963" cy="42426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235450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Middle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44340" y="620610"/>
            <a:ext cx="2729259" cy="28284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Inner </a:t>
            </a:r>
            <a:r>
              <a:rPr lang="en-US" sz="1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Layers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51730" y="945450"/>
            <a:ext cx="1696108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472330" y="945450"/>
            <a:ext cx="1696108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9421" y="5055233"/>
            <a:ext cx="689654" cy="212162"/>
            <a:chOff x="3147700" y="3969075"/>
            <a:chExt cx="562521" cy="216030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119170" y="945450"/>
            <a:ext cx="1304517" cy="5621517"/>
          </a:xfrm>
          <a:prstGeom prst="roundRect">
            <a:avLst>
              <a:gd name="adj" fmla="val 5754"/>
            </a:avLst>
          </a:prstGeom>
          <a:noFill/>
          <a:ln w="19050" cap="flat" cmpd="sng" algn="ctr">
            <a:solidFill>
              <a:srgbClr val="C00000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AutoShape 3"/>
          <p:cNvSpPr>
            <a:spLocks noChangeAspect="1" noChangeArrowheads="1" noTextEdit="1"/>
          </p:cNvSpPr>
          <p:nvPr/>
        </p:nvSpPr>
        <p:spPr bwMode="auto">
          <a:xfrm>
            <a:off x="1919288" y="1052513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3080" y="5570482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89420" y="5806728"/>
            <a:ext cx="351334" cy="5006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21" y="1157887"/>
            <a:ext cx="886814" cy="5130001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775401" y="5055390"/>
            <a:ext cx="689654" cy="212162"/>
            <a:chOff x="3147700" y="3969075"/>
            <a:chExt cx="562521" cy="216030"/>
          </a:xfrm>
        </p:grpSpPr>
        <p:cxnSp>
          <p:nvCxnSpPr>
            <p:cNvPr id="92" name="Straight Arrow Connector 91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59060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75400" y="5806885"/>
            <a:ext cx="351334" cy="5006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32" y="1157887"/>
            <a:ext cx="886814" cy="5130001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4969938" y="5055390"/>
            <a:ext cx="689654" cy="212162"/>
            <a:chOff x="3147700" y="3969075"/>
            <a:chExt cx="562521" cy="216030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053597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536119" y="5806728"/>
            <a:ext cx="785152" cy="5163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46" y="1157887"/>
            <a:ext cx="886814" cy="5130001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6698178" y="5055390"/>
            <a:ext cx="689654" cy="212162"/>
            <a:chOff x="3147700" y="3969075"/>
            <a:chExt cx="562521" cy="216030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6781837" y="5570639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269976" y="5806728"/>
            <a:ext cx="779535" cy="5163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8" name="AutoShape 3"/>
          <p:cNvSpPr>
            <a:spLocks noChangeAspect="1" noChangeArrowheads="1" noTextEdit="1"/>
          </p:cNvSpPr>
          <p:nvPr/>
        </p:nvSpPr>
        <p:spPr bwMode="auto">
          <a:xfrm>
            <a:off x="11162665" y="1052670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972" y="1157887"/>
            <a:ext cx="886814" cy="5130001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11018778" y="5055547"/>
            <a:ext cx="689654" cy="212162"/>
            <a:chOff x="3147700" y="3969075"/>
            <a:chExt cx="562521" cy="216030"/>
          </a:xfrm>
        </p:grpSpPr>
        <p:cxnSp>
          <p:nvCxnSpPr>
            <p:cNvPr id="111" name="Straight Arrow Connector 110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1102437" y="5570796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03966" y="5806728"/>
            <a:ext cx="766145" cy="532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5" name="AutoShape 3"/>
          <p:cNvSpPr>
            <a:spLocks noChangeAspect="1" noChangeArrowheads="1" noTextEdit="1"/>
          </p:cNvSpPr>
          <p:nvPr/>
        </p:nvSpPr>
        <p:spPr bwMode="auto">
          <a:xfrm>
            <a:off x="9434425" y="1052670"/>
            <a:ext cx="848138" cy="54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732" y="1157887"/>
            <a:ext cx="886814" cy="5130001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9290538" y="5055547"/>
            <a:ext cx="689654" cy="212162"/>
            <a:chOff x="3147700" y="3969075"/>
            <a:chExt cx="562521" cy="216030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3147700" y="4174263"/>
              <a:ext cx="562521" cy="10842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3214185" y="3969075"/>
              <a:ext cx="410210" cy="21603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I2C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9374197" y="5570796"/>
            <a:ext cx="371615" cy="21216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I2C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8862395" y="5806728"/>
            <a:ext cx="779476" cy="532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7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Interface – Optical Splitting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45778" y="2164517"/>
            <a:ext cx="3545999" cy="23788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Low radiation area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3952628" y="1136511"/>
            <a:ext cx="3501238" cy="4390096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Mini-frame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227542" y="2251696"/>
            <a:ext cx="3501239" cy="21597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36000" tIns="36000" rIns="36000" bIns="36000" rtlCol="0" anchor="t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ITS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9" b="97020" l="16234" r="83442"/>
                    </a14:imgEffect>
                  </a14:imgLayer>
                </a14:imgProps>
              </a:ext>
            </a:extLst>
          </a:blip>
          <a:srcRect l="14264" t="2007" r="14107" b="2657"/>
          <a:stretch/>
        </p:blipFill>
        <p:spPr>
          <a:xfrm>
            <a:off x="1345387" y="1851138"/>
            <a:ext cx="1158585" cy="459923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81517" y="486614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1517" y="51541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1517" y="544222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1517" y="573026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1517" y="4290068"/>
            <a:ext cx="14402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1517" y="457810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21717" y="3641978"/>
            <a:ext cx="1296000" cy="129618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</a:rPr>
              <a:t>Passive optical splitting 1:16 (1:32 also possible)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5395" y="2489818"/>
            <a:ext cx="1296000" cy="576000"/>
          </a:xfrm>
          <a:prstGeom prst="rect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 Light" panose="020F03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26217" y="3137908"/>
            <a:ext cx="1296000" cy="288000"/>
            <a:chOff x="251400" y="3429000"/>
            <a:chExt cx="718164" cy="31510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26217" y="3533675"/>
            <a:ext cx="1296000" cy="288000"/>
            <a:chOff x="251400" y="3429000"/>
            <a:chExt cx="718164" cy="315103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025965" y="3894341"/>
            <a:ext cx="1296000" cy="288000"/>
            <a:chOff x="251400" y="3429000"/>
            <a:chExt cx="718164" cy="315103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25965" y="4290108"/>
            <a:ext cx="1296000" cy="288000"/>
            <a:chOff x="251400" y="3429000"/>
            <a:chExt cx="718164" cy="31510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17717" y="2827214"/>
            <a:ext cx="1006190" cy="1534863"/>
            <a:chOff x="3995740" y="2276840"/>
            <a:chExt cx="575690" cy="158422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067930" y="2276840"/>
              <a:ext cx="5035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995740" y="3861060"/>
              <a:ext cx="7219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067930" y="2276840"/>
              <a:ext cx="0" cy="158422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017717" y="3317804"/>
            <a:ext cx="1006190" cy="1116284"/>
            <a:chOff x="3923550" y="2276819"/>
            <a:chExt cx="575690" cy="1152181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923550" y="3429000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17897" y="3668660"/>
            <a:ext cx="1006190" cy="846358"/>
            <a:chOff x="3923550" y="2276284"/>
            <a:chExt cx="575690" cy="87357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923550" y="3140939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017897" y="4019990"/>
            <a:ext cx="1006802" cy="558593"/>
            <a:chOff x="3851540" y="2276284"/>
            <a:chExt cx="576040" cy="576556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4139580" y="227628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851540" y="2852364"/>
              <a:ext cx="288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39580" y="2276840"/>
              <a:ext cx="0" cy="57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017896" y="4440358"/>
            <a:ext cx="1006889" cy="209809"/>
            <a:chOff x="3779490" y="2276284"/>
            <a:chExt cx="576090" cy="216556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779490" y="2492790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139580" y="2276840"/>
              <a:ext cx="0" cy="21600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025395" y="4578108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16×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69557" y="6018308"/>
            <a:ext cx="864120" cy="36005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12×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93093" y="2489758"/>
            <a:ext cx="718164" cy="288000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91157" y="2201778"/>
            <a:ext cx="718164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Sensor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691157" y="3209918"/>
            <a:ext cx="718164" cy="288040"/>
            <a:chOff x="251400" y="3429000"/>
            <a:chExt cx="718164" cy="288040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025965" y="2201379"/>
            <a:ext cx="129543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689922" y="2849883"/>
            <a:ext cx="718164" cy="288040"/>
            <a:chOff x="251400" y="3429000"/>
            <a:chExt cx="718164" cy="28804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689922" y="3569983"/>
            <a:ext cx="718164" cy="288040"/>
            <a:chOff x="251400" y="3429000"/>
            <a:chExt cx="718164" cy="28804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689922" y="3930033"/>
            <a:ext cx="718164" cy="288040"/>
            <a:chOff x="251400" y="3429000"/>
            <a:chExt cx="718164" cy="28804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8403117" y="4578108"/>
            <a:ext cx="1296000" cy="43206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Up to 28×</a:t>
            </a:r>
          </a:p>
        </p:txBody>
      </p:sp>
      <p:grpSp>
        <p:nvGrpSpPr>
          <p:cNvPr id="76" name="Group 75"/>
          <p:cNvGrpSpPr/>
          <p:nvPr/>
        </p:nvGrpSpPr>
        <p:grpSpPr>
          <a:xfrm flipV="1">
            <a:off x="7321395" y="2777757"/>
            <a:ext cx="1367704" cy="251892"/>
            <a:chOff x="3779490" y="2276284"/>
            <a:chExt cx="576090" cy="151425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V="1">
            <a:off x="7321395" y="2993888"/>
            <a:ext cx="1367704" cy="1080726"/>
            <a:chOff x="3923550" y="2276819"/>
            <a:chExt cx="575690" cy="1152322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4067930" y="2276819"/>
              <a:ext cx="431310" cy="21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923550" y="3429141"/>
              <a:ext cx="14438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067930" y="2276840"/>
              <a:ext cx="0" cy="115216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V="1">
            <a:off x="7321395" y="2921877"/>
            <a:ext cx="1367704" cy="798369"/>
            <a:chOff x="3923550" y="2276284"/>
            <a:chExt cx="575690" cy="885417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4139580" y="2276284"/>
              <a:ext cx="359660" cy="536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23550" y="3161701"/>
              <a:ext cx="21603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139580" y="2276840"/>
              <a:ext cx="0" cy="87301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V="1">
            <a:off x="7321395" y="2849867"/>
            <a:ext cx="1367704" cy="503693"/>
            <a:chOff x="3923550" y="2276820"/>
            <a:chExt cx="575690" cy="763783"/>
          </a:xfrm>
        </p:grpSpPr>
        <p:cxnSp>
          <p:nvCxnSpPr>
            <p:cNvPr id="89" name="Straight Arrow Connector 88"/>
            <p:cNvCxnSpPr/>
            <p:nvPr/>
          </p:nvCxnSpPr>
          <p:spPr>
            <a:xfrm flipV="1">
              <a:off x="4211556" y="2276820"/>
              <a:ext cx="28768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923550" y="3040603"/>
              <a:ext cx="288006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211556" y="2276838"/>
              <a:ext cx="776" cy="763765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ysDot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671980" y="5204104"/>
            <a:ext cx="6122483" cy="76484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9388" indent="-179388" algn="l" defTabSz="5191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Each optical line is split into 16/32 lines by a </a:t>
            </a:r>
            <a:r>
              <a:rPr lang="en-US" sz="14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passive optical splitter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which can withstand the foreseen TID level (10 </a:t>
            </a:r>
            <a:r>
              <a:rPr lang="en-US" sz="14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kRad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and does not suffer from SEU.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As each LTU has 12 optical drivers, a </a:t>
            </a:r>
            <a:r>
              <a:rPr lang="en-US" sz="1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1:16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splitting ratio </a:t>
            </a:r>
            <a:r>
              <a:rPr lang="en-US" sz="1400" dirty="0">
                <a:solidFill>
                  <a:schemeClr val="tx2"/>
                </a:solidFill>
                <a:latin typeface="Calibri Light" panose="020F0302020204030204" pitchFamily="34" charset="0"/>
              </a:rPr>
              <a:t>(at least) will </a:t>
            </a:r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be ok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322145" y="2644511"/>
            <a:ext cx="1367704" cy="61372"/>
            <a:chOff x="3779490" y="2276284"/>
            <a:chExt cx="576090" cy="151425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4139580" y="2276284"/>
              <a:ext cx="216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779490" y="2427648"/>
              <a:ext cx="36000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4139490" y="2276840"/>
              <a:ext cx="90" cy="150869"/>
            </a:xfrm>
            <a:prstGeom prst="straightConnector1">
              <a:avLst/>
            </a:prstGeom>
            <a:ln w="19050">
              <a:solidFill>
                <a:srgbClr val="FF00FF"/>
              </a:solidFill>
              <a:prstDash val="solid"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2065487" y="501016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065487" y="529820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65487" y="558624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065487" y="58742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065487" y="443408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065487" y="4722128"/>
            <a:ext cx="115216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713667" y="407406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34017" y="256182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optical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66237" y="2489848"/>
            <a:ext cx="6480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copper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129357" y="782919"/>
            <a:ext cx="9024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CTP directly </a:t>
            </a:r>
            <a:r>
              <a:rPr lang="en-US" sz="1400" dirty="0" smtClean="0"/>
              <a:t>drives </a:t>
            </a:r>
            <a:r>
              <a:rPr lang="en-US" sz="1400" dirty="0"/>
              <a:t>a set of </a:t>
            </a:r>
            <a:r>
              <a:rPr lang="en-US" sz="1400" b="1" u="sng" dirty="0"/>
              <a:t>L</a:t>
            </a:r>
            <a:r>
              <a:rPr lang="en-US" sz="1400" dirty="0"/>
              <a:t>ocal </a:t>
            </a:r>
            <a:r>
              <a:rPr lang="en-US" sz="1400" b="1" u="sng" dirty="0"/>
              <a:t>T</a:t>
            </a:r>
            <a:r>
              <a:rPr lang="en-US" sz="1400" dirty="0"/>
              <a:t>rigger </a:t>
            </a:r>
            <a:r>
              <a:rPr lang="en-US" sz="1400" b="1" u="sng" dirty="0"/>
              <a:t>U</a:t>
            </a:r>
            <a:r>
              <a:rPr lang="en-US" sz="1400" dirty="0"/>
              <a:t>nits (LTUs), each responsible for delivering the trigger to a specific detector.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ITS </a:t>
            </a:r>
            <a:r>
              <a:rPr lang="en-US" sz="1400" dirty="0"/>
              <a:t>will have its own </a:t>
            </a:r>
            <a:r>
              <a:rPr lang="en-US" sz="1400" dirty="0" smtClean="0"/>
              <a:t>LTU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ITS </a:t>
            </a:r>
            <a:r>
              <a:rPr lang="en-US" sz="1400" dirty="0"/>
              <a:t>LTU will drive 12 (or 6) Single Mode, 1030nm SFP+ Modules. </a:t>
            </a:r>
          </a:p>
        </p:txBody>
      </p:sp>
    </p:spTree>
    <p:extLst>
      <p:ext uri="{BB962C8B-B14F-4D97-AF65-F5344CB8AC3E}">
        <p14:creationId xmlns:p14="http://schemas.microsoft.com/office/powerpoint/2010/main" val="95479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39" y="2809056"/>
            <a:ext cx="4779771" cy="3584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Fiber Power Loss Tests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14567"/>
              </p:ext>
            </p:extLst>
          </p:nvPr>
        </p:nvGraphicFramePr>
        <p:xfrm>
          <a:off x="357505" y="816279"/>
          <a:ext cx="4758916" cy="2585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53207">
                  <a:extLst>
                    <a:ext uri="{9D8B030D-6E8A-4147-A177-3AD203B41FA5}">
                      <a16:colId xmlns:a16="http://schemas.microsoft.com/office/drawing/2014/main" val="3120771349"/>
                    </a:ext>
                  </a:extLst>
                </a:gridCol>
                <a:gridCol w="1126251">
                  <a:extLst>
                    <a:ext uri="{9D8B030D-6E8A-4147-A177-3AD203B41FA5}">
                      <a16:colId xmlns:a16="http://schemas.microsoft.com/office/drawing/2014/main" val="2003599694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val="4279231258"/>
                    </a:ext>
                  </a:extLst>
                </a:gridCol>
                <a:gridCol w="1189729">
                  <a:extLst>
                    <a:ext uri="{9D8B030D-6E8A-4147-A177-3AD203B41FA5}">
                      <a16:colId xmlns:a16="http://schemas.microsoft.com/office/drawing/2014/main" val="249136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Power loss</a:t>
                      </a:r>
                      <a:endParaRPr lang="nb-NO" sz="1400" baseline="0" dirty="0" smtClean="0"/>
                    </a:p>
                    <a:p>
                      <a:r>
                        <a:rPr lang="nb-NO" sz="1400" baseline="0" dirty="0" smtClean="0"/>
                        <a:t>Ideal splitter</a:t>
                      </a:r>
                    </a:p>
                    <a:p>
                      <a:r>
                        <a:rPr lang="nb-NO" sz="1400" baseline="0" dirty="0" smtClean="0"/>
                        <a:t>[dB]</a:t>
                      </a:r>
                      <a:r>
                        <a:rPr lang="nb-NO" sz="1400" baseline="30000" dirty="0" smtClean="0"/>
                        <a:t>1</a:t>
                      </a:r>
                      <a:endParaRPr lang="nb-NO" sz="1400" baseline="300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Power loss </a:t>
                      </a:r>
                      <a:r>
                        <a:rPr lang="nb-NO" sz="1400" dirty="0" err="1" smtClean="0"/>
                        <a:t>Measured</a:t>
                      </a:r>
                      <a:r>
                        <a:rPr lang="nb-NO" sz="1400" dirty="0" smtClean="0"/>
                        <a:t> [dB]</a:t>
                      </a:r>
                    </a:p>
                    <a:p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Margin [dB]</a:t>
                      </a:r>
                      <a:r>
                        <a:rPr lang="nb-NO" sz="1400" baseline="30000" dirty="0" smtClean="0"/>
                        <a:t>2</a:t>
                      </a:r>
                      <a:endParaRPr lang="nb-NO" sz="1400" baseline="300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83414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3.686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16.689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7060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1:4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6.838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13.539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03777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1:8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dirty="0" smtClean="0"/>
                        <a:t>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10.535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9.841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437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1:16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12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14.333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6.044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207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1:32 splitter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16.359</a:t>
                      </a:r>
                      <a:endParaRPr lang="nb-NO" sz="1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4.983</a:t>
                      </a:r>
                      <a:endParaRPr lang="nb-NO" sz="1400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3418984016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 txBox="1">
            <a:spLocks/>
          </p:cNvSpPr>
          <p:nvPr/>
        </p:nvSpPr>
        <p:spPr>
          <a:xfrm>
            <a:off x="221939" y="3493201"/>
            <a:ext cx="5688790" cy="2592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As a general rule, the link loss margin should be greater than approximately 3 dB to allow for link degradation over time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The dynamic range for the chosen Transmitter &amp; Receiver is about 20 dB</a:t>
            </a:r>
          </a:p>
          <a:p>
            <a:pPr lvl="1"/>
            <a:r>
              <a:rPr lang="en-US" sz="1050" dirty="0"/>
              <a:t>The LTU has been verified to support the powerful Avago AFCT-57D3ANMZ transmitter. </a:t>
            </a:r>
            <a:endParaRPr lang="en-US" sz="1050" dirty="0" smtClean="0"/>
          </a:p>
          <a:p>
            <a:endParaRPr lang="en-US" sz="1600" dirty="0" smtClean="0"/>
          </a:p>
          <a:p>
            <a:r>
              <a:rPr lang="en-US" sz="1600" dirty="0" smtClean="0"/>
              <a:t>The power tests shows that all topologies have a margin &gt; 3 dB</a:t>
            </a:r>
          </a:p>
          <a:p>
            <a:pPr lvl="1"/>
            <a:r>
              <a:rPr lang="en-US" sz="1050" dirty="0" smtClean="0"/>
              <a:t>This is in line with the specifications given by the manufacturer of the splitter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nb-NO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87041" y="918491"/>
            <a:ext cx="41034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200" i="1" baseline="30000" dirty="0" smtClean="0"/>
              <a:t>1</a:t>
            </a:r>
            <a:r>
              <a:rPr lang="nb-NO" sz="1200" i="1" dirty="0" smtClean="0"/>
              <a:t> The </a:t>
            </a:r>
            <a:r>
              <a:rPr lang="nb-NO" sz="1200" i="1" dirty="0" err="1" smtClean="0"/>
              <a:t>numbers</a:t>
            </a:r>
            <a:r>
              <a:rPr lang="nb-NO" sz="1200" i="1" dirty="0" smtClean="0"/>
              <a:t> for ideal </a:t>
            </a:r>
            <a:r>
              <a:rPr lang="nb-NO" sz="1200" i="1" dirty="0" err="1" smtClean="0"/>
              <a:t>power</a:t>
            </a:r>
            <a:r>
              <a:rPr lang="nb-NO" sz="1200" i="1" dirty="0" smtClean="0"/>
              <a:t> loss is </a:t>
            </a:r>
            <a:r>
              <a:rPr lang="nb-NO" sz="1200" i="1" dirty="0" err="1" smtClean="0"/>
              <a:t>taken</a:t>
            </a:r>
            <a:r>
              <a:rPr lang="nb-NO" sz="1200" i="1" dirty="0" smtClean="0"/>
              <a:t> from</a:t>
            </a:r>
          </a:p>
          <a:p>
            <a:pPr algn="l"/>
            <a:r>
              <a:rPr lang="nb-NO" sz="1200" i="1" dirty="0">
                <a:hlinkClick r:id="rId3"/>
              </a:rPr>
              <a:t>http://</a:t>
            </a:r>
            <a:r>
              <a:rPr lang="nb-NO" sz="1200" i="1" dirty="0" smtClean="0">
                <a:hlinkClick r:id="rId3"/>
              </a:rPr>
              <a:t>www.thefoa.org/tech/ref/testing/test/couplers.html</a:t>
            </a:r>
            <a:r>
              <a:rPr lang="nb-NO" sz="1200" i="1" dirty="0" smtClean="0"/>
              <a:t> </a:t>
            </a:r>
          </a:p>
          <a:p>
            <a:pPr algn="l"/>
            <a:r>
              <a:rPr lang="nb-NO" sz="1200" i="1" baseline="30000" dirty="0"/>
              <a:t>2</a:t>
            </a:r>
            <a:r>
              <a:rPr lang="nb-NO" sz="1200" i="1" dirty="0"/>
              <a:t> Margin is given </a:t>
            </a:r>
            <a:r>
              <a:rPr lang="nb-NO" sz="1200" i="1" dirty="0" err="1"/>
              <a:t>based</a:t>
            </a:r>
            <a:r>
              <a:rPr lang="nb-NO" sz="1200" i="1" dirty="0"/>
              <a:t> </a:t>
            </a:r>
            <a:r>
              <a:rPr lang="nb-NO" sz="1200" i="1" dirty="0" err="1"/>
              <a:t>on</a:t>
            </a:r>
            <a:r>
              <a:rPr lang="nb-NO" sz="1200" i="1" dirty="0"/>
              <a:t>: </a:t>
            </a:r>
          </a:p>
          <a:p>
            <a:pPr algn="l"/>
            <a:r>
              <a:rPr lang="nb-NO" sz="1100" i="1" dirty="0"/>
              <a:t>  - </a:t>
            </a:r>
            <a:r>
              <a:rPr lang="nb-NO" sz="1100" i="1" dirty="0" err="1"/>
              <a:t>the</a:t>
            </a:r>
            <a:r>
              <a:rPr lang="nb-NO" sz="1100" i="1" dirty="0"/>
              <a:t> </a:t>
            </a:r>
            <a:r>
              <a:rPr lang="nb-NO" sz="1100" b="1" i="1" dirty="0" err="1"/>
              <a:t>Avago</a:t>
            </a:r>
            <a:r>
              <a:rPr lang="nb-NO" sz="1100" b="1" i="1" dirty="0"/>
              <a:t> AFCT-57D3ANMZ </a:t>
            </a:r>
            <a:r>
              <a:rPr lang="nb-NO" sz="1100" i="1" dirty="0"/>
              <a:t>transmitter (</a:t>
            </a:r>
            <a:r>
              <a:rPr lang="nb-NO" sz="1100" i="1" dirty="0" err="1"/>
              <a:t>optical</a:t>
            </a:r>
            <a:r>
              <a:rPr lang="nb-NO" sz="1100" i="1" dirty="0"/>
              <a:t> </a:t>
            </a:r>
            <a:r>
              <a:rPr lang="nb-NO" sz="1100" i="1" dirty="0" err="1"/>
              <a:t>power</a:t>
            </a:r>
            <a:r>
              <a:rPr lang="nb-NO" sz="1100" i="1" dirty="0"/>
              <a:t> output </a:t>
            </a:r>
            <a:r>
              <a:rPr lang="nb-NO" sz="1100" b="1" i="1" dirty="0"/>
              <a:t>+5 </a:t>
            </a:r>
            <a:r>
              <a:rPr lang="nb-NO" sz="1100" b="1" i="1" dirty="0" err="1"/>
              <a:t>dBm</a:t>
            </a:r>
            <a:r>
              <a:rPr lang="nb-NO" sz="1100" i="1" dirty="0"/>
              <a:t>) </a:t>
            </a:r>
          </a:p>
          <a:p>
            <a:pPr algn="l"/>
            <a:r>
              <a:rPr lang="nb-NO" sz="1100" i="1" dirty="0"/>
              <a:t>  - </a:t>
            </a:r>
            <a:r>
              <a:rPr lang="nb-NO" sz="1100" i="1" dirty="0" err="1"/>
              <a:t>the</a:t>
            </a:r>
            <a:r>
              <a:rPr lang="nb-NO" sz="1100" i="1" dirty="0"/>
              <a:t> </a:t>
            </a:r>
            <a:r>
              <a:rPr lang="nb-NO" sz="1100" b="1" i="1" dirty="0" err="1"/>
              <a:t>VTRx</a:t>
            </a:r>
            <a:r>
              <a:rPr lang="nb-NO" sz="1100" i="1" dirty="0"/>
              <a:t> </a:t>
            </a:r>
            <a:r>
              <a:rPr lang="nb-NO" sz="1100" i="1" dirty="0" err="1"/>
              <a:t>sensitivity</a:t>
            </a:r>
            <a:r>
              <a:rPr lang="nb-NO" sz="1100" i="1" dirty="0"/>
              <a:t> (</a:t>
            </a:r>
            <a:r>
              <a:rPr lang="nb-NO" sz="1100" b="1" i="1" dirty="0"/>
              <a:t>-15.376 </a:t>
            </a:r>
            <a:r>
              <a:rPr lang="nb-NO" sz="1100" b="1" i="1" dirty="0" err="1"/>
              <a:t>dBm</a:t>
            </a:r>
            <a:r>
              <a:rPr lang="nb-NO" sz="1100" i="1" dirty="0"/>
              <a:t>)</a:t>
            </a:r>
          </a:p>
          <a:p>
            <a:pPr algn="l"/>
            <a:r>
              <a:rPr lang="nb-NO" sz="1200" i="1" baseline="30000" dirty="0"/>
              <a:t>3</a:t>
            </a:r>
            <a:r>
              <a:rPr lang="nb-NO" sz="1200" i="1" dirty="0"/>
              <a:t> </a:t>
            </a:r>
            <a:r>
              <a:rPr lang="nb-NO" sz="1200" i="1" dirty="0" smtClean="0"/>
              <a:t>Fiber </a:t>
            </a:r>
            <a:r>
              <a:rPr lang="nb-NO" sz="1200" i="1" dirty="0" err="1" smtClean="0"/>
              <a:t>optics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association</a:t>
            </a:r>
            <a:r>
              <a:rPr lang="nb-NO" sz="1200" i="1" dirty="0" smtClean="0"/>
              <a:t>: </a:t>
            </a:r>
            <a:r>
              <a:rPr lang="nb-NO" sz="1200" i="1" dirty="0" smtClean="0">
                <a:hlinkClick r:id="rId4"/>
              </a:rPr>
              <a:t>http</a:t>
            </a:r>
            <a:r>
              <a:rPr lang="nb-NO" sz="1200" i="1" dirty="0">
                <a:hlinkClick r:id="rId4"/>
              </a:rPr>
              <a:t>://</a:t>
            </a:r>
            <a:r>
              <a:rPr lang="nb-NO" sz="1200" i="1" dirty="0" smtClean="0">
                <a:hlinkClick r:id="rId4"/>
              </a:rPr>
              <a:t>www.thefoa.org/tech/lossbudg.htm</a:t>
            </a:r>
            <a:r>
              <a:rPr lang="nb-NO" sz="1200" i="1" dirty="0" smtClean="0"/>
              <a:t> </a:t>
            </a:r>
            <a:endParaRPr lang="nb-NO" sz="1200" i="1" dirty="0"/>
          </a:p>
          <a:p>
            <a:pPr algn="l"/>
            <a:r>
              <a:rPr lang="nb-NO" sz="1200" i="1" dirty="0" smtClean="0"/>
              <a:t> </a:t>
            </a:r>
            <a:endParaRPr lang="nb-NO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17820" r="16998" b="16485"/>
          <a:stretch/>
        </p:blipFill>
        <p:spPr>
          <a:xfrm>
            <a:off x="9431711" y="918491"/>
            <a:ext cx="2513302" cy="2154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8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Control System (DCS) Paths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2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53352" y="2615245"/>
            <a:ext cx="81534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CANBUS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89527" y="1334918"/>
            <a:ext cx="822960" cy="64177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82180" y="1077595"/>
            <a:ext cx="815340" cy="929321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PROASIC3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16138" y="2079723"/>
            <a:ext cx="1036358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SENSE</a:t>
            </a:r>
            <a:b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 SENSE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41372" y="3461681"/>
            <a:ext cx="464858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76621" y="4330638"/>
            <a:ext cx="59438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GBTx0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76621" y="5120518"/>
            <a:ext cx="594380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GBTx1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6602" y="5889081"/>
            <a:ext cx="594399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GBTx2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7178" y="4330638"/>
            <a:ext cx="506832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VTRX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7178" y="5120518"/>
            <a:ext cx="506832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VTTX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67159" y="5889081"/>
            <a:ext cx="506851" cy="38100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VTRX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383296" y="5829110"/>
            <a:ext cx="606726" cy="439518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LTU/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CTP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83296" y="4330638"/>
            <a:ext cx="660066" cy="1170880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 /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O2 FLP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62987" y="3267682"/>
            <a:ext cx="700574" cy="446869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62987" y="3775512"/>
            <a:ext cx="700574" cy="405353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02789" y="4428698"/>
            <a:ext cx="895002" cy="1103266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09866" y="2564880"/>
            <a:ext cx="968883" cy="3727637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SRAM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XILINX</a:t>
            </a:r>
            <a:b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ULTRASCALE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98160" y="5953505"/>
            <a:ext cx="555794" cy="348827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USB3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75361" y="5953505"/>
            <a:ext cx="419081" cy="344616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FX3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76240" y="798037"/>
            <a:ext cx="5196090" cy="5677274"/>
          </a:xfrm>
          <a:prstGeom prst="rect">
            <a:avLst/>
          </a:prstGeom>
          <a:noFill/>
          <a:ln w="635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286140" y="1616774"/>
            <a:ext cx="0" cy="4762"/>
          </a:xfrm>
          <a:prstGeom prst="line">
            <a:avLst/>
          </a:prstGeom>
          <a:noFill/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 flipH="1">
            <a:off x="7100580" y="4428698"/>
            <a:ext cx="533294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>
            <a:off x="7133864" y="4642549"/>
            <a:ext cx="46672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H="1">
            <a:off x="6013090" y="4428698"/>
            <a:ext cx="4127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H="1">
            <a:off x="6028965" y="3736880"/>
            <a:ext cx="447637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>
            <a:off x="6022615" y="5355336"/>
            <a:ext cx="42545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>
          <a:xfrm>
            <a:off x="6007565" y="6076855"/>
            <a:ext cx="453987" cy="272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 flipH="1">
            <a:off x="5997804" y="6221702"/>
            <a:ext cx="44048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flipH="1">
            <a:off x="7103575" y="6084681"/>
            <a:ext cx="52387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1" name="Elbow Connector 90"/>
          <p:cNvCxnSpPr/>
          <p:nvPr/>
        </p:nvCxnSpPr>
        <p:spPr>
          <a:xfrm flipV="1">
            <a:off x="7099746" y="5449131"/>
            <a:ext cx="532594" cy="51384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>
            <a:off x="7108465" y="5311018"/>
            <a:ext cx="509058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>
          <a:xfrm>
            <a:off x="4388232" y="1732422"/>
            <a:ext cx="599785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V="1">
            <a:off x="5489850" y="2030926"/>
            <a:ext cx="0" cy="478593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flipV="1">
            <a:off x="1658787" y="2804335"/>
            <a:ext cx="3357063" cy="141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6" name="Straight Arrow Connector 95"/>
          <p:cNvCxnSpPr>
            <a:stCxn id="75" idx="3"/>
          </p:cNvCxnSpPr>
          <p:nvPr/>
        </p:nvCxnSpPr>
        <p:spPr>
          <a:xfrm>
            <a:off x="2263561" y="3491117"/>
            <a:ext cx="2636875" cy="762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 flipV="1">
            <a:off x="2351480" y="4710707"/>
            <a:ext cx="2632737" cy="93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 flipV="1">
            <a:off x="2391132" y="5224261"/>
            <a:ext cx="2552708" cy="59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>
            <a:off x="4737816" y="6173340"/>
            <a:ext cx="24022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74393" y="6176956"/>
            <a:ext cx="24022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1" name="Straight Arrow Connector 100"/>
          <p:cNvCxnSpPr>
            <a:stCxn id="67" idx="0"/>
            <a:endCxn id="66" idx="2"/>
          </p:cNvCxnSpPr>
          <p:nvPr/>
        </p:nvCxnSpPr>
        <p:spPr>
          <a:xfrm flipH="1" flipV="1">
            <a:off x="6773801" y="3842681"/>
            <a:ext cx="10" cy="48795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 flipH="1">
            <a:off x="5888997" y="1655803"/>
            <a:ext cx="27437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6172963" y="1655803"/>
            <a:ext cx="0" cy="192073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6172963" y="3576542"/>
            <a:ext cx="348216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6071405" y="367695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287214" y="3974772"/>
            <a:ext cx="2636875" cy="762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6135864" y="3349317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8" name="Straight Arrow Connector 107"/>
          <p:cNvCxnSpPr>
            <a:stCxn id="70" idx="3"/>
          </p:cNvCxnSpPr>
          <p:nvPr/>
        </p:nvCxnSpPr>
        <p:spPr>
          <a:xfrm flipV="1">
            <a:off x="8174010" y="4509150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endCxn id="66" idx="0"/>
          </p:cNvCxnSpPr>
          <p:nvPr/>
        </p:nvCxnSpPr>
        <p:spPr>
          <a:xfrm>
            <a:off x="6773801" y="2458808"/>
            <a:ext cx="0" cy="100287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6030600" y="4581160"/>
            <a:ext cx="4254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4285350" y="3237983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75361" y="3733816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I2C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8165525" y="6048869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3F3F3F"/>
            </a:solidFill>
            <a:prstDash val="solid"/>
            <a:headEnd type="triangle" w="med" len="med"/>
            <a:tailEnd type="none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 flipV="1">
            <a:off x="8189095" y="5218266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3F3F3F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flipV="1">
            <a:off x="8185106" y="5370666"/>
            <a:ext cx="1209286" cy="11988"/>
          </a:xfrm>
          <a:prstGeom prst="straightConnector1">
            <a:avLst/>
          </a:prstGeom>
          <a:noFill/>
          <a:ln w="19050" cap="flat" cmpd="sng" algn="ctr">
            <a:solidFill>
              <a:srgbClr val="3F3F3F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898660" y="824121"/>
            <a:ext cx="1536998" cy="3140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Readout Unit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58328" y="4465714"/>
            <a:ext cx="636114" cy="28200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DCTRL</a:t>
            </a:r>
          </a:p>
        </p:txBody>
      </p:sp>
    </p:spTree>
    <p:extLst>
      <p:ext uri="{BB962C8B-B14F-4D97-AF65-F5344CB8AC3E}">
        <p14:creationId xmlns:p14="http://schemas.microsoft.com/office/powerpoint/2010/main" val="2395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Interface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3</a:t>
            </a:fld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47169" y="897995"/>
            <a:ext cx="8497666" cy="4176580"/>
          </a:xfrm>
          <a:prstGeom prst="roundRect">
            <a:avLst/>
          </a:prstGeom>
          <a:solidFill>
            <a:srgbClr val="00B0F0">
              <a:lumMod val="40000"/>
              <a:lumOff val="60000"/>
            </a:srgbClr>
          </a:solidFill>
          <a:ln w="19050" cap="flat" cmpd="sng" algn="ctr">
            <a:solidFill>
              <a:srgbClr val="3F3F3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 rot="16200000">
            <a:off x="952260" y="2892638"/>
            <a:ext cx="3142569" cy="36764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Bus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442655" y="2378823"/>
            <a:ext cx="1148496" cy="1399572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Master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49097" y="1618301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50669" y="2571980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49097" y="3863450"/>
            <a:ext cx="1175208" cy="768285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Wishbone Slave n</a:t>
            </a:r>
          </a:p>
        </p:txBody>
      </p:sp>
      <p:cxnSp>
        <p:nvCxnSpPr>
          <p:cNvPr id="98" name="Straight Arrow Connector 97"/>
          <p:cNvCxnSpPr>
            <a:stCxn id="95" idx="3"/>
          </p:cNvCxnSpPr>
          <p:nvPr/>
        </p:nvCxnSpPr>
        <p:spPr>
          <a:xfrm flipV="1">
            <a:off x="1524305" y="2002443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1524305" y="2956121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0" name="Straight Arrow Connector 99"/>
          <p:cNvCxnSpPr>
            <a:stCxn id="93" idx="2"/>
            <a:endCxn id="94" idx="1"/>
          </p:cNvCxnSpPr>
          <p:nvPr/>
        </p:nvCxnSpPr>
        <p:spPr>
          <a:xfrm>
            <a:off x="2707367" y="3076460"/>
            <a:ext cx="735288" cy="2149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 flipV="1">
            <a:off x="1519592" y="4266841"/>
            <a:ext cx="815417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7227453" y="1342909"/>
            <a:ext cx="1148496" cy="3467102"/>
          </a:xfrm>
          <a:prstGeom prst="rect">
            <a:avLst/>
          </a:prstGeom>
          <a:noFill/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Interface</a:t>
            </a:r>
          </a:p>
        </p:txBody>
      </p:sp>
      <p:cxnSp>
        <p:nvCxnSpPr>
          <p:cNvPr id="103" name="Straight Arrow Connector 102"/>
          <p:cNvCxnSpPr>
            <a:endCxn id="110" idx="1"/>
          </p:cNvCxnSpPr>
          <p:nvPr/>
        </p:nvCxnSpPr>
        <p:spPr>
          <a:xfrm flipV="1">
            <a:off x="4591151" y="2652163"/>
            <a:ext cx="752519" cy="4975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 flipH="1">
            <a:off x="4599902" y="3518909"/>
            <a:ext cx="743769" cy="2577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413640" y="826846"/>
            <a:ext cx="72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FPGA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8544" y="3250390"/>
            <a:ext cx="24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17048" y="1521069"/>
            <a:ext cx="1272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16 bit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15 bit Address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 bit R/W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5116563" y="3355100"/>
            <a:ext cx="61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32 bit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343670" y="2050155"/>
            <a:ext cx="1192491" cy="917806"/>
            <a:chOff x="5566789" y="3934900"/>
            <a:chExt cx="1192491" cy="917806"/>
          </a:xfrm>
        </p:grpSpPr>
        <p:sp>
          <p:nvSpPr>
            <p:cNvPr id="110" name="Rectangle 109"/>
            <p:cNvSpPr/>
            <p:nvPr/>
          </p:nvSpPr>
          <p:spPr>
            <a:xfrm>
              <a:off x="556678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71694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67101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67413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017257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31756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46772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17878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77868" y="3934900"/>
              <a:ext cx="587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FiFo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56267" y="2931108"/>
            <a:ext cx="1192491" cy="917806"/>
            <a:chOff x="5566789" y="3934900"/>
            <a:chExt cx="1192491" cy="917806"/>
          </a:xfrm>
        </p:grpSpPr>
        <p:sp>
          <p:nvSpPr>
            <p:cNvPr id="120" name="Rectangle 119"/>
            <p:cNvSpPr/>
            <p:nvPr/>
          </p:nvSpPr>
          <p:spPr>
            <a:xfrm>
              <a:off x="556678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1694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867101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7413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017257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17569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67725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617878" y="4221110"/>
              <a:ext cx="141402" cy="631596"/>
            </a:xfrm>
            <a:prstGeom prst="rect">
              <a:avLst/>
            </a:prstGeom>
            <a:noFill/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77868" y="3934900"/>
              <a:ext cx="587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FiFo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flipV="1">
            <a:off x="6544604" y="2652163"/>
            <a:ext cx="682849" cy="4976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 flipH="1">
            <a:off x="6569028" y="3533116"/>
            <a:ext cx="658425" cy="1"/>
          </a:xfrm>
          <a:prstGeom prst="straightConnector1">
            <a:avLst/>
          </a:prstGeom>
          <a:noFill/>
          <a:ln w="9525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31" name="TextBox 130"/>
          <p:cNvSpPr txBox="1"/>
          <p:nvPr/>
        </p:nvSpPr>
        <p:spPr>
          <a:xfrm rot="16200000">
            <a:off x="5107096" y="2490979"/>
            <a:ext cx="61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32 bit</a:t>
            </a:r>
          </a:p>
        </p:txBody>
      </p:sp>
      <p:pic>
        <p:nvPicPr>
          <p:cNvPr id="132" name="Picture 4" descr="https://upload.wikimedia.org/wikipedia/commons/thumb/7/71/Wishbone_Interface.svg/343px-Wishbone_Interfa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20" y="3771648"/>
            <a:ext cx="2844151" cy="26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ounded Rectangle 132"/>
          <p:cNvSpPr/>
          <p:nvPr/>
        </p:nvSpPr>
        <p:spPr>
          <a:xfrm>
            <a:off x="9422120" y="6040700"/>
            <a:ext cx="2308855" cy="364072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177821" y="6396821"/>
            <a:ext cx="864120" cy="17814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Optional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9901" y="3156168"/>
            <a:ext cx="250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Wishbone Bus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63190" y="692620"/>
            <a:ext cx="9793360" cy="48246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originally on 32bit USB words sent over FX3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DCS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-&gt; FPGA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Request: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Request: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 -&gt;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DCS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Response: 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 (no acknowledgement, but errors are kept in a wishbone slave register – associated with the wishbone master -  for possible later interrogation) 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Response: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kept in a wishbone slave register – associated with the wishbone master -  for possible later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interrogation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96983"/>
              </p:ext>
            </p:extLst>
          </p:nvPr>
        </p:nvGraphicFramePr>
        <p:xfrm>
          <a:off x="1127310" y="186460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W/R=1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07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23410"/>
              </p:ext>
            </p:extLst>
          </p:nvPr>
        </p:nvGraphicFramePr>
        <p:xfrm>
          <a:off x="1127310" y="286377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W/R=0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Don’t Care[15:0]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07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61811"/>
              </p:ext>
            </p:extLst>
          </p:nvPr>
        </p:nvGraphicFramePr>
        <p:xfrm>
          <a:off x="1127310" y="5866550"/>
          <a:ext cx="9073260" cy="370840"/>
        </p:xfrm>
        <a:graphic>
          <a:graphicData uri="http://schemas.openxmlformats.org/drawingml/2006/table">
            <a:tbl>
              <a:tblPr firstRow="1" bandRow="1"/>
              <a:tblGrid>
                <a:gridCol w="864120">
                  <a:extLst>
                    <a:ext uri="{9D8B030D-6E8A-4147-A177-3AD203B41FA5}">
                      <a16:colId xmlns:a16="http://schemas.microsoft.com/office/drawing/2014/main" val="1467323283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1222846331"/>
                    </a:ext>
                  </a:extLst>
                </a:gridCol>
                <a:gridCol w="1944270">
                  <a:extLst>
                    <a:ext uri="{9D8B030D-6E8A-4147-A177-3AD203B41FA5}">
                      <a16:colId xmlns:a16="http://schemas.microsoft.com/office/drawing/2014/main" val="2699447203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val="299630744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Module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Addr</a:t>
                      </a:r>
                      <a:r>
                        <a:rPr lang="en-US" baseline="0" dirty="0" smtClean="0"/>
                        <a:t>[6:0]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Addr</a:t>
                      </a:r>
                      <a:r>
                        <a:rPr lang="en-US" dirty="0" smtClean="0"/>
                        <a:t>[7:0]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Response</a:t>
                      </a:r>
                      <a:r>
                        <a:rPr lang="en-US" dirty="0" smtClean="0"/>
                        <a:t>[15:0]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307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9449" y="5681130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449" y="2708900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9449" y="1697808"/>
            <a:ext cx="8461121" cy="18542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31                                                     24                                                  16                                                                                                                         0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341423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Controls Transactions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45937" y="743758"/>
            <a:ext cx="7211567" cy="612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accent1"/>
                </a:solidFill>
              </a:rPr>
              <a:t>GBT – SWT: Single Word </a:t>
            </a:r>
            <a:r>
              <a:rPr lang="en-GB" sz="2800" dirty="0">
                <a:solidFill>
                  <a:schemeClr val="accent1"/>
                </a:solidFill>
              </a:rPr>
              <a:t>T</a:t>
            </a:r>
            <a:r>
              <a:rPr lang="en-GB" sz="2800" dirty="0" smtClean="0">
                <a:solidFill>
                  <a:schemeClr val="accent1"/>
                </a:solidFill>
              </a:rPr>
              <a:t>ransaction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97" y="2240951"/>
            <a:ext cx="6727827" cy="42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424" y="4778434"/>
            <a:ext cx="3520440" cy="1610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2923536"/>
            <a:ext cx="34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problem on downstream path:</a:t>
            </a:r>
          </a:p>
          <a:p>
            <a:r>
              <a:rPr lang="en-US" dirty="0" smtClean="0"/>
              <a:t>Only kind of communication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8141" y="3977127"/>
            <a:ext cx="41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path: SWT interspersed between data packets</a:t>
            </a:r>
            <a:endParaRPr lang="en-US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358900" y="1355725"/>
            <a:ext cx="6794500" cy="846138"/>
            <a:chOff x="856" y="854"/>
            <a:chExt cx="4280" cy="533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6" y="854"/>
              <a:ext cx="428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084" y="1051"/>
              <a:ext cx="687" cy="317"/>
              <a:chOff x="1084" y="1051"/>
              <a:chExt cx="687" cy="317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084" y="1051"/>
                <a:ext cx="687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1084" y="1051"/>
                <a:ext cx="687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284" y="1140"/>
              <a:ext cx="3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SWT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4749" y="1049"/>
              <a:ext cx="367" cy="317"/>
              <a:chOff x="4749" y="1049"/>
              <a:chExt cx="367" cy="317"/>
            </a:xfrm>
          </p:grpSpPr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4749" y="1049"/>
                <a:ext cx="367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4749" y="1049"/>
                <a:ext cx="367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97" y="1138"/>
              <a:ext cx="13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1771" y="1051"/>
              <a:ext cx="2795" cy="317"/>
              <a:chOff x="1771" y="1051"/>
              <a:chExt cx="2795" cy="317"/>
            </a:xfrm>
          </p:grpSpPr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1771" y="1051"/>
                <a:ext cx="2795" cy="317"/>
              </a:xfrm>
              <a:prstGeom prst="rect">
                <a:avLst/>
              </a:prstGeom>
              <a:solidFill>
                <a:srgbClr val="FFE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1771" y="1051"/>
                <a:ext cx="2795" cy="317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81" y="1145"/>
              <a:ext cx="142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Transaction Parameters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72" y="904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79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504" y="90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</a:rPr>
                <a:t>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58" y="904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75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843" y="902"/>
              <a:ext cx="2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4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Control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230" y="764630"/>
            <a:ext cx="9505320" cy="5544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CRU protocol “Single Word Transactions” (SWT) as a means for both downlink and uplink of control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USB transaction described in previous slides maps exactly to one SWT GBT word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radiation testing purposes, we implemented SWT words containing duplicated USB packets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Downstream and Upstream GBT words have the same format: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Downstream GBT words contain request packets to the wishbone bus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Upstream GBT words contain response packets from the wishbone bus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Python module for interacting with the CRU “SWT handler” using the above protocol was developed based on the O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Python module “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libReadoutCard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User Interface of this “SWT” module are the following functions: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clrFifos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(): 		Clear the SWT FIFOs in the firmware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write(mod,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data):	Write “data” to module “mod” at register address “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ead(mod,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	Read register “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in module “mod”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34813"/>
              </p:ext>
            </p:extLst>
          </p:nvPr>
        </p:nvGraphicFramePr>
        <p:xfrm>
          <a:off x="551230" y="3197108"/>
          <a:ext cx="11305570" cy="518160"/>
        </p:xfrm>
        <a:graphic>
          <a:graphicData uri="http://schemas.openxmlformats.org/drawingml/2006/table">
            <a:tbl>
              <a:tblPr firstRow="1" bandRow="1"/>
              <a:tblGrid>
                <a:gridCol w="432060">
                  <a:extLst>
                    <a:ext uri="{9D8B030D-6E8A-4147-A177-3AD203B41FA5}">
                      <a16:colId xmlns:a16="http://schemas.microsoft.com/office/drawing/2014/main" val="130683687"/>
                    </a:ext>
                  </a:extLst>
                </a:gridCol>
                <a:gridCol w="648090">
                  <a:extLst>
                    <a:ext uri="{9D8B030D-6E8A-4147-A177-3AD203B41FA5}">
                      <a16:colId xmlns:a16="http://schemas.microsoft.com/office/drawing/2014/main" val="1729990360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val="177699350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val="3651763207"/>
                    </a:ext>
                  </a:extLst>
                </a:gridCol>
                <a:gridCol w="5256730">
                  <a:extLst>
                    <a:ext uri="{9D8B030D-6E8A-4147-A177-3AD203B41FA5}">
                      <a16:colId xmlns:a16="http://schemas.microsoft.com/office/drawing/2014/main" val="332007704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SWT</a:t>
                      </a:r>
                      <a:r>
                        <a:rPr lang="en-US" sz="1400" baseline="0" dirty="0" smtClean="0"/>
                        <a:t> (0x3)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Don’t Care (12b)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Duplicated USB Word (32 bit)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USB Control Word (32 bit)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0286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250" y="3022419"/>
            <a:ext cx="11161550" cy="17468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DV                76                        64                                                                                                              32                                                                                                                                                  0                                                  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840" y="3571308"/>
            <a:ext cx="2664370" cy="43206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80 bit GBT word + Data Valid (DV)</a:t>
            </a:r>
          </a:p>
        </p:txBody>
      </p:sp>
    </p:spTree>
    <p:extLst>
      <p:ext uri="{BB962C8B-B14F-4D97-AF65-F5344CB8AC3E}">
        <p14:creationId xmlns:p14="http://schemas.microsoft.com/office/powerpoint/2010/main" val="157166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CANbus</a:t>
            </a:r>
            <a:r>
              <a:rPr lang="en-US" dirty="0"/>
              <a:t> </a:t>
            </a:r>
            <a:r>
              <a:rPr lang="en-US" dirty="0" smtClean="0"/>
              <a:t>Controls Transactions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81446"/>
              </p:ext>
            </p:extLst>
          </p:nvPr>
        </p:nvGraphicFramePr>
        <p:xfrm>
          <a:off x="1169666" y="5639153"/>
          <a:ext cx="5623560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2450">
                  <a:extLst>
                    <a:ext uri="{9D8B030D-6E8A-4147-A177-3AD203B41FA5}">
                      <a16:colId xmlns:a16="http://schemas.microsoft.com/office/drawing/2014/main" val="1233733315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777414956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1618596538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1236925987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544297882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404063058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539664105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826254596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1042774946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287603320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16160792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ID[10]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ID[9]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ID[7]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ID[5]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ID[4]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ID[0]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968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N[5]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N[4]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N[0]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C[0]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929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49716" y="5112112"/>
            <a:ext cx="4056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MsgID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[10:4]	= N[6:0]	=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NodeID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/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MsgID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[3:0]	= C[3:0]	= Command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5696" y="4649274"/>
            <a:ext cx="7777080" cy="3600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Emulate a “network topology”: Divide 11-bit CAN ID field into a “Node ID” and a “Command” field: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3736" y="5936397"/>
            <a:ext cx="3816530" cy="28914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</a:rPr>
              <a:t>Allows for up to 128 nodes per CAN network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5C546A-377D-42BB-970D-67CA056D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7" y="1368741"/>
            <a:ext cx="5151783" cy="24023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66678" y="1241287"/>
            <a:ext cx="5844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CANbus</a:t>
            </a:r>
            <a:r>
              <a:rPr lang="en-US" dirty="0" smtClean="0"/>
              <a:t> </a:t>
            </a:r>
            <a:r>
              <a:rPr lang="en-US" dirty="0" err="1" smtClean="0"/>
              <a:t>Opencores</a:t>
            </a:r>
            <a:r>
              <a:rPr lang="en-US" dirty="0" smtClean="0"/>
              <a:t> controller for raw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H</a:t>
            </a:r>
            <a:r>
              <a:rPr lang="en-US" dirty="0" smtClean="0"/>
              <a:t>igh-</a:t>
            </a:r>
            <a:r>
              <a:rPr lang="en-US" b="1" u="sng" dirty="0" smtClean="0"/>
              <a:t>L</a:t>
            </a:r>
            <a:r>
              <a:rPr lang="en-US" dirty="0" smtClean="0"/>
              <a:t>evel-</a:t>
            </a:r>
            <a:r>
              <a:rPr lang="en-US" b="1" u="sng" dirty="0" smtClean="0"/>
              <a:t>P</a:t>
            </a:r>
            <a:r>
              <a:rPr lang="en-US" dirty="0" smtClean="0"/>
              <a:t>rotocol on top of controller to define a node based communication interface and to define simple READ and WRITE transactions &amp; responses with appropriate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Interface to wishbone bus same as GBT: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&amp; Output FIFOs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Wishbone Master for transactions on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WB slave interface in controller to configure protocol parameters like baud-rate and filters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74054" y="3086147"/>
            <a:ext cx="90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Electrical pass-through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639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CANbus</a:t>
            </a:r>
            <a:r>
              <a:rPr lang="en-US" dirty="0" smtClean="0"/>
              <a:t> Test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284" y="4271151"/>
            <a:ext cx="573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Anagate</a:t>
            </a:r>
            <a:r>
              <a:rPr lang="en-US" sz="1600" dirty="0" smtClean="0"/>
              <a:t> “CAN Quattro” CAN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Opencores</a:t>
            </a:r>
            <a:r>
              <a:rPr lang="en-US" sz="1600" dirty="0" smtClean="0"/>
              <a:t> “Project CAN” protocol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Wishbone interface to PA3 firmware for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Configured for 1Mbps baud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“CAN Monitor” from </a:t>
            </a:r>
            <a:r>
              <a:rPr lang="en-US" sz="1600" dirty="0" err="1" smtClean="0"/>
              <a:t>Anagate</a:t>
            </a:r>
            <a:r>
              <a:rPr lang="en-US" sz="1600" dirty="0" smtClean="0"/>
              <a:t> to generate and receive standard and extended ID CAN packets with up to 8 bytes payload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82" y="1570713"/>
            <a:ext cx="3225900" cy="242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t="15720" r="13704" b="14786"/>
          <a:stretch/>
        </p:blipFill>
        <p:spPr>
          <a:xfrm>
            <a:off x="140865" y="1018081"/>
            <a:ext cx="3763514" cy="2311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-2" r="11819" b="17576"/>
          <a:stretch/>
        </p:blipFill>
        <p:spPr>
          <a:xfrm>
            <a:off x="7040582" y="808808"/>
            <a:ext cx="4635079" cy="3030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-5" r="4549" b="36971"/>
          <a:stretch/>
        </p:blipFill>
        <p:spPr>
          <a:xfrm>
            <a:off x="6096000" y="3940365"/>
            <a:ext cx="5271911" cy="25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Alpide</a:t>
            </a:r>
            <a:r>
              <a:rPr lang="en-US" dirty="0" smtClean="0"/>
              <a:t> Control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5" y="1234392"/>
            <a:ext cx="4233448" cy="1914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9791" y="5967896"/>
            <a:ext cx="143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Firmware Logic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84729" y="3184125"/>
            <a:ext cx="206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Implementation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4" y="1718366"/>
            <a:ext cx="7001657" cy="4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6539"/>
      </p:ext>
    </p:extLst>
  </p:cSld>
  <p:clrMapOvr>
    <a:masterClrMapping/>
  </p:clrMapOvr>
</p:sld>
</file>

<file path=ppt/theme/theme1.xml><?xml version="1.0" encoding="utf-8"?>
<a:theme xmlns:a="http://schemas.openxmlformats.org/drawingml/2006/main" name="JoLayout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16_9.potx" id="{F767A952-7EEB-434D-8832-3AAE210163D0}" vid="{9A9F22BB-ACBD-4020-922B-00D56B09A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ALICE_16_9</Template>
  <TotalTime>877</TotalTime>
  <Words>1172</Words>
  <Application>Microsoft Office PowerPoint</Application>
  <PresentationFormat>Widescreen</PresentationFormat>
  <Paragraphs>291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JoLayout16_9</vt:lpstr>
      <vt:lpstr>Control Interfaces</vt:lpstr>
      <vt:lpstr>Detector Control System (DCS) Paths</vt:lpstr>
      <vt:lpstr>Control Interface</vt:lpstr>
      <vt:lpstr>Controls Protocol</vt:lpstr>
      <vt:lpstr>GBT Controls Transactions</vt:lpstr>
      <vt:lpstr>GBT Control Protocol</vt:lpstr>
      <vt:lpstr>CANbus Controls Transactions</vt:lpstr>
      <vt:lpstr>CANbus Test Setup</vt:lpstr>
      <vt:lpstr>Alpide Control Implementation</vt:lpstr>
      <vt:lpstr>Power Board – Interface to Readout Unit</vt:lpstr>
      <vt:lpstr>Power Board – Readout Unit Pairing</vt:lpstr>
      <vt:lpstr>Trigger Interface – Optical Splitting</vt:lpstr>
      <vt:lpstr>Optical Fiber Power Loss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Readout Firmware Overview</dc:title>
  <dc:creator>Schambach, Joachim J</dc:creator>
  <cp:lastModifiedBy>Piero Giubilato</cp:lastModifiedBy>
  <cp:revision>75</cp:revision>
  <dcterms:created xsi:type="dcterms:W3CDTF">2018-03-26T20:47:22Z</dcterms:created>
  <dcterms:modified xsi:type="dcterms:W3CDTF">2018-04-09T14:46:37Z</dcterms:modified>
</cp:coreProperties>
</file>