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3" r:id="rId1"/>
  </p:sldMasterIdLst>
  <p:notesMasterIdLst>
    <p:notesMasterId r:id="rId21"/>
  </p:notesMasterIdLst>
  <p:sldIdLst>
    <p:sldId id="288" r:id="rId2"/>
    <p:sldId id="258" r:id="rId3"/>
    <p:sldId id="264" r:id="rId4"/>
    <p:sldId id="302" r:id="rId5"/>
    <p:sldId id="279" r:id="rId6"/>
    <p:sldId id="280" r:id="rId7"/>
    <p:sldId id="303" r:id="rId8"/>
    <p:sldId id="256" r:id="rId9"/>
    <p:sldId id="297" r:id="rId10"/>
    <p:sldId id="308" r:id="rId11"/>
    <p:sldId id="304" r:id="rId12"/>
    <p:sldId id="257" r:id="rId13"/>
    <p:sldId id="259" r:id="rId14"/>
    <p:sldId id="260" r:id="rId15"/>
    <p:sldId id="261" r:id="rId16"/>
    <p:sldId id="262" r:id="rId17"/>
    <p:sldId id="263" r:id="rId18"/>
    <p:sldId id="291"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72" autoAdjust="0"/>
    <p:restoredTop sz="94660"/>
  </p:normalViewPr>
  <p:slideViewPr>
    <p:cSldViewPr snapToGrid="0">
      <p:cViewPr varScale="1">
        <p:scale>
          <a:sx n="103" d="100"/>
          <a:sy n="103" d="100"/>
        </p:scale>
        <p:origin x="132" y="76"/>
      </p:cViewPr>
      <p:guideLst/>
    </p:cSldViewPr>
  </p:slideViewPr>
  <p:notesTextViewPr>
    <p:cViewPr>
      <p:scale>
        <a:sx n="1" d="1"/>
        <a:sy n="1" d="1"/>
      </p:scale>
      <p:origin x="0" y="0"/>
    </p:cViewPr>
  </p:notesTextViewPr>
  <p:sorterViewPr>
    <p:cViewPr>
      <p:scale>
        <a:sx n="100" d="100"/>
        <a:sy n="100" d="100"/>
      </p:scale>
      <p:origin x="0" y="-95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9EE058-8DF0-4136-8F1D-3D0C1927ADD6}" type="datetimeFigureOut">
              <a:rPr lang="en-US" smtClean="0"/>
              <a:t>4/9/2018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E736A1-90BE-4E9C-8F78-47EC5B1719B3}" type="slidenum">
              <a:rPr lang="en-US" smtClean="0"/>
              <a:t>‹#›</a:t>
            </a:fld>
            <a:endParaRPr lang="en-US"/>
          </a:p>
        </p:txBody>
      </p:sp>
    </p:spTree>
    <p:extLst>
      <p:ext uri="{BB962C8B-B14F-4D97-AF65-F5344CB8AC3E}">
        <p14:creationId xmlns:p14="http://schemas.microsoft.com/office/powerpoint/2010/main" val="3980033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653388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13-Apr-2018</a:t>
            </a:r>
            <a:endParaRPr lang="en-US"/>
          </a:p>
        </p:txBody>
      </p:sp>
      <p:sp>
        <p:nvSpPr>
          <p:cNvPr id="5" name="Footer Placeholder 4"/>
          <p:cNvSpPr>
            <a:spLocks noGrp="1"/>
          </p:cNvSpPr>
          <p:nvPr>
            <p:ph type="ftr" sz="quarter" idx="11"/>
          </p:nvPr>
        </p:nvSpPr>
        <p:spPr/>
        <p:txBody>
          <a:bodyPr/>
          <a:lstStyle/>
          <a:p>
            <a:r>
              <a:rPr lang="en-US" smtClean="0"/>
              <a:t>Production Readyness Review</a:t>
            </a:r>
            <a:endParaRPr lang="en-US"/>
          </a:p>
        </p:txBody>
      </p:sp>
      <p:sp>
        <p:nvSpPr>
          <p:cNvPr id="6" name="Slide Number Placeholder 5"/>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220283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13-Apr-2018</a:t>
            </a:r>
            <a:endParaRPr lang="en-US"/>
          </a:p>
        </p:txBody>
      </p:sp>
      <p:sp>
        <p:nvSpPr>
          <p:cNvPr id="5" name="Footer Placeholder 4"/>
          <p:cNvSpPr>
            <a:spLocks noGrp="1"/>
          </p:cNvSpPr>
          <p:nvPr>
            <p:ph type="ftr" sz="quarter" idx="11"/>
          </p:nvPr>
        </p:nvSpPr>
        <p:spPr/>
        <p:txBody>
          <a:bodyPr/>
          <a:lstStyle/>
          <a:p>
            <a:r>
              <a:rPr lang="en-US" smtClean="0"/>
              <a:t>Production Readyness Review</a:t>
            </a:r>
            <a:endParaRPr lang="en-US"/>
          </a:p>
        </p:txBody>
      </p:sp>
      <p:sp>
        <p:nvSpPr>
          <p:cNvPr id="6" name="Slide Number Placeholder 5"/>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545249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0533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13-Apr-2018</a:t>
            </a:r>
            <a:endParaRPr lang="en-US"/>
          </a:p>
        </p:txBody>
      </p:sp>
      <p:sp>
        <p:nvSpPr>
          <p:cNvPr id="5" name="Footer Placeholder 4"/>
          <p:cNvSpPr>
            <a:spLocks noGrp="1"/>
          </p:cNvSpPr>
          <p:nvPr>
            <p:ph type="ftr" sz="quarter" idx="11"/>
          </p:nvPr>
        </p:nvSpPr>
        <p:spPr/>
        <p:txBody>
          <a:bodyPr/>
          <a:lstStyle/>
          <a:p>
            <a:r>
              <a:rPr lang="en-US" smtClean="0"/>
              <a:t>Production Readyness Review</a:t>
            </a:r>
            <a:endParaRPr lang="en-US"/>
          </a:p>
        </p:txBody>
      </p:sp>
      <p:sp>
        <p:nvSpPr>
          <p:cNvPr id="6" name="Slide Number Placeholder 5"/>
          <p:cNvSpPr>
            <a:spLocks noGrp="1"/>
          </p:cNvSpPr>
          <p:nvPr>
            <p:ph type="sldNum" sz="quarter" idx="12"/>
          </p:nvPr>
        </p:nvSpPr>
        <p:spPr/>
        <p:txBody>
          <a:bodyPr/>
          <a:lstStyle/>
          <a:p>
            <a:fld id="{667E4D97-BD2B-4705-8F05-B9EB893EED35}" type="slidenum">
              <a:rPr lang="en-US" smtClean="0"/>
              <a:t>‹#›</a:t>
            </a:fld>
            <a:endParaRPr lang="en-US"/>
          </a:p>
        </p:txBody>
      </p:sp>
    </p:spTree>
    <p:extLst>
      <p:ext uri="{BB962C8B-B14F-4D97-AF65-F5344CB8AC3E}">
        <p14:creationId xmlns:p14="http://schemas.microsoft.com/office/powerpoint/2010/main" val="333321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5400"/>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r>
              <a:rPr lang="en-US" smtClean="0"/>
              <a:t>13-Apr-2018</a:t>
            </a:r>
            <a:endParaRPr lang="en-US"/>
          </a:p>
        </p:txBody>
      </p:sp>
      <p:sp>
        <p:nvSpPr>
          <p:cNvPr id="5" name="Footer Placeholder 4"/>
          <p:cNvSpPr>
            <a:spLocks noGrp="1"/>
          </p:cNvSpPr>
          <p:nvPr>
            <p:ph type="ftr" sz="quarter" idx="11"/>
          </p:nvPr>
        </p:nvSpPr>
        <p:spPr/>
        <p:txBody>
          <a:bodyPr/>
          <a:lstStyle/>
          <a:p>
            <a:r>
              <a:rPr lang="en-US" smtClean="0"/>
              <a:t>Production Readyness Review</a:t>
            </a:r>
            <a:endParaRPr lang="en-US"/>
          </a:p>
        </p:txBody>
      </p:sp>
      <p:sp>
        <p:nvSpPr>
          <p:cNvPr id="6" name="Slide Number Placeholder 5"/>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3842711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13-Apr-2018</a:t>
            </a:r>
            <a:endParaRPr lang="en-US"/>
          </a:p>
        </p:txBody>
      </p:sp>
      <p:sp>
        <p:nvSpPr>
          <p:cNvPr id="6" name="Footer Placeholder 5"/>
          <p:cNvSpPr>
            <a:spLocks noGrp="1"/>
          </p:cNvSpPr>
          <p:nvPr>
            <p:ph type="ftr" sz="quarter" idx="11"/>
          </p:nvPr>
        </p:nvSpPr>
        <p:spPr/>
        <p:txBody>
          <a:bodyPr/>
          <a:lstStyle/>
          <a:p>
            <a:r>
              <a:rPr lang="en-US" smtClean="0"/>
              <a:t>Production Readyness Review</a:t>
            </a:r>
            <a:endParaRPr lang="en-US"/>
          </a:p>
        </p:txBody>
      </p:sp>
      <p:sp>
        <p:nvSpPr>
          <p:cNvPr id="7" name="Slide Number Placeholder 6"/>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323114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13-Apr-2018</a:t>
            </a:r>
            <a:endParaRPr lang="en-US"/>
          </a:p>
        </p:txBody>
      </p:sp>
      <p:sp>
        <p:nvSpPr>
          <p:cNvPr id="8" name="Footer Placeholder 7"/>
          <p:cNvSpPr>
            <a:spLocks noGrp="1"/>
          </p:cNvSpPr>
          <p:nvPr>
            <p:ph type="ftr" sz="quarter" idx="11"/>
          </p:nvPr>
        </p:nvSpPr>
        <p:spPr/>
        <p:txBody>
          <a:bodyPr/>
          <a:lstStyle/>
          <a:p>
            <a:r>
              <a:rPr lang="en-US" smtClean="0"/>
              <a:t>Production Readyness Review</a:t>
            </a:r>
            <a:endParaRPr lang="en-US"/>
          </a:p>
        </p:txBody>
      </p:sp>
      <p:sp>
        <p:nvSpPr>
          <p:cNvPr id="9" name="Slide Number Placeholder 8"/>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390172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a:t>
            </a:fld>
            <a:endParaRPr lang="en-US"/>
          </a:p>
        </p:txBody>
      </p:sp>
    </p:spTree>
    <p:extLst>
      <p:ext uri="{BB962C8B-B14F-4D97-AF65-F5344CB8AC3E}">
        <p14:creationId xmlns:p14="http://schemas.microsoft.com/office/powerpoint/2010/main" val="318898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13-Apr-2018</a:t>
            </a:r>
            <a:endParaRPr lang="en-US"/>
          </a:p>
        </p:txBody>
      </p:sp>
      <p:sp>
        <p:nvSpPr>
          <p:cNvPr id="3" name="Footer Placeholder 2"/>
          <p:cNvSpPr>
            <a:spLocks noGrp="1"/>
          </p:cNvSpPr>
          <p:nvPr>
            <p:ph type="ftr" sz="quarter" idx="11"/>
          </p:nvPr>
        </p:nvSpPr>
        <p:spPr/>
        <p:txBody>
          <a:bodyPr/>
          <a:lstStyle/>
          <a:p>
            <a:r>
              <a:rPr lang="en-US" smtClean="0"/>
              <a:t>Production Readyness Review</a:t>
            </a:r>
            <a:endParaRPr lang="en-US"/>
          </a:p>
        </p:txBody>
      </p:sp>
      <p:sp>
        <p:nvSpPr>
          <p:cNvPr id="4" name="Slide Number Placeholder 3"/>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1224472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13-Apr-2018</a:t>
            </a:r>
            <a:endParaRPr lang="en-US"/>
          </a:p>
        </p:txBody>
      </p:sp>
      <p:sp>
        <p:nvSpPr>
          <p:cNvPr id="6" name="Footer Placeholder 5"/>
          <p:cNvSpPr>
            <a:spLocks noGrp="1"/>
          </p:cNvSpPr>
          <p:nvPr>
            <p:ph type="ftr" sz="quarter" idx="11"/>
          </p:nvPr>
        </p:nvSpPr>
        <p:spPr/>
        <p:txBody>
          <a:bodyPr/>
          <a:lstStyle/>
          <a:p>
            <a:r>
              <a:rPr lang="en-US" smtClean="0"/>
              <a:t>Production Readyness Review</a:t>
            </a:r>
            <a:endParaRPr lang="en-US"/>
          </a:p>
        </p:txBody>
      </p:sp>
      <p:sp>
        <p:nvSpPr>
          <p:cNvPr id="7" name="Slide Number Placeholder 6"/>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942574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13-Apr-2018</a:t>
            </a:r>
            <a:endParaRPr lang="en-US"/>
          </a:p>
        </p:txBody>
      </p:sp>
      <p:sp>
        <p:nvSpPr>
          <p:cNvPr id="6" name="Footer Placeholder 5"/>
          <p:cNvSpPr>
            <a:spLocks noGrp="1"/>
          </p:cNvSpPr>
          <p:nvPr>
            <p:ph type="ftr" sz="quarter" idx="11"/>
          </p:nvPr>
        </p:nvSpPr>
        <p:spPr/>
        <p:txBody>
          <a:bodyPr/>
          <a:lstStyle/>
          <a:p>
            <a:r>
              <a:rPr lang="en-US" smtClean="0"/>
              <a:t>Production Readyness Review</a:t>
            </a:r>
            <a:endParaRPr lang="en-US"/>
          </a:p>
        </p:txBody>
      </p:sp>
      <p:sp>
        <p:nvSpPr>
          <p:cNvPr id="7" name="Slide Number Placeholder 6"/>
          <p:cNvSpPr>
            <a:spLocks noGrp="1"/>
          </p:cNvSpPr>
          <p:nvPr>
            <p:ph type="sldNum" sz="quarter" idx="12"/>
          </p:nvPr>
        </p:nvSpPr>
        <p:spPr/>
        <p:txBody>
          <a:bodyPr/>
          <a:lstStyle/>
          <a:p>
            <a:fld id="{7C6D5E2F-32C2-4B66-8809-D23D02261541}" type="slidenum">
              <a:rPr lang="en-US" smtClean="0"/>
              <a:t>‹#›</a:t>
            </a:fld>
            <a:endParaRPr lang="en-US"/>
          </a:p>
        </p:txBody>
      </p:sp>
    </p:spTree>
    <p:extLst>
      <p:ext uri="{BB962C8B-B14F-4D97-AF65-F5344CB8AC3E}">
        <p14:creationId xmlns:p14="http://schemas.microsoft.com/office/powerpoint/2010/main" val="74177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199" y="55181"/>
            <a:ext cx="9401503" cy="66011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932873"/>
            <a:ext cx="10515600" cy="524409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576289"/>
            <a:ext cx="2743200" cy="256020"/>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13-Apr-2018</a:t>
            </a:r>
            <a:endParaRPr lang="en-US" dirty="0"/>
          </a:p>
        </p:txBody>
      </p:sp>
      <p:sp>
        <p:nvSpPr>
          <p:cNvPr id="5" name="Footer Placeholder 4"/>
          <p:cNvSpPr>
            <a:spLocks noGrp="1"/>
          </p:cNvSpPr>
          <p:nvPr>
            <p:ph type="ftr" sz="quarter" idx="3"/>
          </p:nvPr>
        </p:nvSpPr>
        <p:spPr>
          <a:xfrm>
            <a:off x="4038600" y="6576289"/>
            <a:ext cx="4114800" cy="25602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Production Readyness Review</a:t>
            </a:r>
            <a:endParaRPr lang="en-US" dirty="0"/>
          </a:p>
        </p:txBody>
      </p:sp>
      <p:sp>
        <p:nvSpPr>
          <p:cNvPr id="6" name="Slide Number Placeholder 5"/>
          <p:cNvSpPr>
            <a:spLocks noGrp="1"/>
          </p:cNvSpPr>
          <p:nvPr>
            <p:ph type="sldNum" sz="quarter" idx="4"/>
          </p:nvPr>
        </p:nvSpPr>
        <p:spPr>
          <a:xfrm>
            <a:off x="10559684" y="6579621"/>
            <a:ext cx="1385329" cy="252688"/>
          </a:xfrm>
          <a:prstGeom prst="rect">
            <a:avLst/>
          </a:prstGeom>
        </p:spPr>
        <p:txBody>
          <a:bodyPr vert="horz" lIns="91440" tIns="45720" rIns="91440" bIns="45720" rtlCol="0" anchor="ctr"/>
          <a:lstStyle>
            <a:lvl1pPr algn="r">
              <a:defRPr sz="1200">
                <a:solidFill>
                  <a:schemeClr val="tx1">
                    <a:tint val="75000"/>
                  </a:schemeClr>
                </a:solidFill>
              </a:defRPr>
            </a:lvl1pPr>
          </a:lstStyle>
          <a:p>
            <a:fld id="{7C6D5E2F-32C2-4B66-8809-D23D02261541}" type="slidenum">
              <a:rPr lang="en-US" smtClean="0"/>
              <a:t>‹#›</a:t>
            </a:fld>
            <a:endParaRPr lang="en-US" dirty="0"/>
          </a:p>
        </p:txBody>
      </p:sp>
      <p:cxnSp>
        <p:nvCxnSpPr>
          <p:cNvPr id="7" name="Straight Connector 6"/>
          <p:cNvCxnSpPr/>
          <p:nvPr/>
        </p:nvCxnSpPr>
        <p:spPr>
          <a:xfrm>
            <a:off x="143934" y="662709"/>
            <a:ext cx="10095769" cy="15027"/>
          </a:xfrm>
          <a:prstGeom prst="line">
            <a:avLst/>
          </a:prstGeom>
          <a:ln w="28575" cap="rnd">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flipV="1">
            <a:off x="152409" y="6558664"/>
            <a:ext cx="11813619" cy="1762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682247" y="417786"/>
            <a:ext cx="411208" cy="361160"/>
          </a:xfrm>
          <a:prstGeom prst="rect">
            <a:avLst/>
          </a:prstGeom>
        </p:spPr>
      </p:pic>
      <p:sp>
        <p:nvSpPr>
          <p:cNvPr id="10" name="TextBox 9"/>
          <p:cNvSpPr txBox="1"/>
          <p:nvPr/>
        </p:nvSpPr>
        <p:spPr>
          <a:xfrm>
            <a:off x="10357945" y="533547"/>
            <a:ext cx="1306121" cy="173389"/>
          </a:xfrm>
          <a:prstGeom prst="rect">
            <a:avLst/>
          </a:prstGeom>
          <a:noFill/>
        </p:spPr>
        <p:txBody>
          <a:bodyPr wrap="square" lIns="0" tIns="0" rIns="0" bIns="0" rtlCol="0" anchor="ctr" anchorCtr="0">
            <a:noAutofit/>
          </a:bodyPr>
          <a:lstStyle/>
          <a:p>
            <a:pPr algn="ctr"/>
            <a:r>
              <a:rPr lang="en-US" sz="1200" b="1" dirty="0" smtClean="0">
                <a:solidFill>
                  <a:srgbClr val="C00000"/>
                </a:solidFill>
              </a:rPr>
              <a:t>ALICE ITS UPGRADE</a:t>
            </a:r>
            <a:endParaRPr lang="en-US" sz="1200" b="1" dirty="0">
              <a:solidFill>
                <a:srgbClr val="C00000"/>
              </a:solidFill>
            </a:endParaRPr>
          </a:p>
        </p:txBody>
      </p:sp>
    </p:spTree>
    <p:extLst>
      <p:ext uri="{BB962C8B-B14F-4D97-AF65-F5344CB8AC3E}">
        <p14:creationId xmlns:p14="http://schemas.microsoft.com/office/powerpoint/2010/main" val="173362788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68" r:id="rId12"/>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 Id="rId5" Type="http://schemas.openxmlformats.org/officeDocument/2006/relationships/image" Target="../media/image19.png"/><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Firmware Overview</a:t>
            </a:r>
            <a:endParaRPr lang="en-US" dirty="0"/>
          </a:p>
        </p:txBody>
      </p:sp>
      <p:sp>
        <p:nvSpPr>
          <p:cNvPr id="3" name="Subtitle 2"/>
          <p:cNvSpPr>
            <a:spLocks noGrp="1"/>
          </p:cNvSpPr>
          <p:nvPr>
            <p:ph type="subTitle" idx="1"/>
          </p:nvPr>
        </p:nvSpPr>
        <p:spPr/>
        <p:txBody>
          <a:bodyPr/>
          <a:lstStyle/>
          <a:p>
            <a:r>
              <a:rPr lang="en-US" dirty="0" smtClean="0"/>
              <a:t>J. Schambach</a:t>
            </a:r>
            <a:endParaRPr lang="en-US" dirty="0"/>
          </a:p>
        </p:txBody>
      </p:sp>
    </p:spTree>
    <p:extLst>
      <p:ext uri="{BB962C8B-B14F-4D97-AF65-F5344CB8AC3E}">
        <p14:creationId xmlns:p14="http://schemas.microsoft.com/office/powerpoint/2010/main" val="546109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Radiation Protection: Triple Modular Redundancy</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10</a:t>
            </a:fld>
            <a:endParaRPr lang="en-US"/>
          </a:p>
        </p:txBody>
      </p:sp>
      <p:sp>
        <p:nvSpPr>
          <p:cNvPr id="7" name="Rectangle 6"/>
          <p:cNvSpPr/>
          <p:nvPr/>
        </p:nvSpPr>
        <p:spPr>
          <a:xfrm>
            <a:off x="9157116" y="1484391"/>
            <a:ext cx="477079" cy="1899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643459" y="1425476"/>
            <a:ext cx="2127547" cy="307777"/>
          </a:xfrm>
          <a:prstGeom prst="rect">
            <a:avLst/>
          </a:prstGeom>
          <a:noFill/>
        </p:spPr>
        <p:txBody>
          <a:bodyPr wrap="square" rtlCol="0">
            <a:spAutoFit/>
          </a:bodyPr>
          <a:lstStyle/>
          <a:p>
            <a:r>
              <a:rPr lang="en-US" sz="1400" dirty="0" smtClean="0"/>
              <a:t>TMR completed</a:t>
            </a:r>
            <a:endParaRPr lang="en-US" sz="1400" dirty="0"/>
          </a:p>
        </p:txBody>
      </p:sp>
      <p:sp>
        <p:nvSpPr>
          <p:cNvPr id="9" name="Rectangle 8"/>
          <p:cNvSpPr/>
          <p:nvPr/>
        </p:nvSpPr>
        <p:spPr>
          <a:xfrm>
            <a:off x="9157116" y="1805608"/>
            <a:ext cx="477079" cy="18994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644299" y="1746693"/>
            <a:ext cx="2127547" cy="307777"/>
          </a:xfrm>
          <a:prstGeom prst="rect">
            <a:avLst/>
          </a:prstGeom>
          <a:noFill/>
        </p:spPr>
        <p:txBody>
          <a:bodyPr wrap="square" rtlCol="0">
            <a:spAutoFit/>
          </a:bodyPr>
          <a:lstStyle/>
          <a:p>
            <a:r>
              <a:rPr lang="en-US" sz="1400" dirty="0" smtClean="0"/>
              <a:t>To be </a:t>
            </a:r>
            <a:r>
              <a:rPr lang="en-US" sz="1400" dirty="0" err="1" smtClean="0"/>
              <a:t>TMR’ed</a:t>
            </a:r>
            <a:endParaRPr lang="en-US" sz="1400" dirty="0"/>
          </a:p>
        </p:txBody>
      </p:sp>
      <p:sp>
        <p:nvSpPr>
          <p:cNvPr id="11" name="Rectangle 10"/>
          <p:cNvSpPr/>
          <p:nvPr/>
        </p:nvSpPr>
        <p:spPr>
          <a:xfrm>
            <a:off x="9157116" y="2126825"/>
            <a:ext cx="477079" cy="18994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634195" y="2067910"/>
            <a:ext cx="2127547" cy="307777"/>
          </a:xfrm>
          <a:prstGeom prst="rect">
            <a:avLst/>
          </a:prstGeom>
          <a:noFill/>
        </p:spPr>
        <p:txBody>
          <a:bodyPr wrap="square" rtlCol="0">
            <a:spAutoFit/>
          </a:bodyPr>
          <a:lstStyle/>
          <a:p>
            <a:r>
              <a:rPr lang="en-US" sz="1400" dirty="0" smtClean="0"/>
              <a:t>No TMR planned</a:t>
            </a:r>
            <a:endParaRPr lang="en-US" sz="1400" dirty="0"/>
          </a:p>
        </p:txBody>
      </p:sp>
      <p:sp>
        <p:nvSpPr>
          <p:cNvPr id="13" name="TextBox 12"/>
          <p:cNvSpPr txBox="1"/>
          <p:nvPr/>
        </p:nvSpPr>
        <p:spPr>
          <a:xfrm>
            <a:off x="9050186" y="925303"/>
            <a:ext cx="1995514" cy="369332"/>
          </a:xfrm>
          <a:prstGeom prst="rect">
            <a:avLst/>
          </a:prstGeom>
          <a:noFill/>
        </p:spPr>
        <p:txBody>
          <a:bodyPr wrap="square" rtlCol="0">
            <a:spAutoFit/>
          </a:bodyPr>
          <a:lstStyle/>
          <a:p>
            <a:r>
              <a:rPr lang="en-US" dirty="0" smtClean="0"/>
              <a:t>TMR Status</a:t>
            </a:r>
            <a:endParaRPr lang="en-US"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714" y="891404"/>
            <a:ext cx="7423840" cy="5508773"/>
          </a:xfrm>
          <a:prstGeom prst="rect">
            <a:avLst/>
          </a:prstGeom>
        </p:spPr>
      </p:pic>
    </p:spTree>
    <p:extLst>
      <p:ext uri="{BB962C8B-B14F-4D97-AF65-F5344CB8AC3E}">
        <p14:creationId xmlns:p14="http://schemas.microsoft.com/office/powerpoint/2010/main" val="225937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Alpide</a:t>
            </a:r>
            <a:r>
              <a:rPr lang="en-US" dirty="0" smtClean="0"/>
              <a:t> Data Path Details</a:t>
            </a:r>
            <a:endParaRPr lang="en-US" dirty="0"/>
          </a:p>
        </p:txBody>
      </p:sp>
      <p:sp>
        <p:nvSpPr>
          <p:cNvPr id="4" name="Date Placeholder 3"/>
          <p:cNvSpPr>
            <a:spLocks noGrp="1"/>
          </p:cNvSpPr>
          <p:nvPr>
            <p:ph type="dt" sz="half" idx="10"/>
          </p:nvPr>
        </p:nvSpPr>
        <p:spPr/>
        <p:txBody>
          <a:bodyPr/>
          <a:lstStyle/>
          <a:p>
            <a:r>
              <a:rPr lang="en-US" smtClean="0"/>
              <a:t>13-Apr-2018</a:t>
            </a:r>
            <a:endParaRPr lang="en-US"/>
          </a:p>
        </p:txBody>
      </p:sp>
      <p:sp>
        <p:nvSpPr>
          <p:cNvPr id="5" name="Footer Placeholder 4"/>
          <p:cNvSpPr>
            <a:spLocks noGrp="1"/>
          </p:cNvSpPr>
          <p:nvPr>
            <p:ph type="ftr" sz="quarter" idx="11"/>
          </p:nvPr>
        </p:nvSpPr>
        <p:spPr/>
        <p:txBody>
          <a:bodyPr/>
          <a:lstStyle/>
          <a:p>
            <a:r>
              <a:rPr lang="en-US" smtClean="0"/>
              <a:t>Production Readyness Review</a:t>
            </a:r>
            <a:endParaRPr lang="en-US"/>
          </a:p>
        </p:txBody>
      </p:sp>
      <p:sp>
        <p:nvSpPr>
          <p:cNvPr id="6" name="Slide Number Placeholder 5"/>
          <p:cNvSpPr>
            <a:spLocks noGrp="1"/>
          </p:cNvSpPr>
          <p:nvPr>
            <p:ph type="sldNum" sz="quarter" idx="12"/>
          </p:nvPr>
        </p:nvSpPr>
        <p:spPr/>
        <p:txBody>
          <a:bodyPr/>
          <a:lstStyle/>
          <a:p>
            <a:fld id="{667E4D97-BD2B-4705-8F05-B9EB893EED35}" type="slidenum">
              <a:rPr lang="en-US" smtClean="0"/>
              <a:t>11</a:t>
            </a:fld>
            <a:endParaRPr lang="en-US"/>
          </a:p>
        </p:txBody>
      </p:sp>
    </p:spTree>
    <p:extLst>
      <p:ext uri="{BB962C8B-B14F-4D97-AF65-F5344CB8AC3E}">
        <p14:creationId xmlns:p14="http://schemas.microsoft.com/office/powerpoint/2010/main" val="2114007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Flow</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12</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20" y="1142632"/>
            <a:ext cx="11439574" cy="4997702"/>
          </a:xfrm>
          <a:prstGeom prst="rect">
            <a:avLst/>
          </a:prstGeom>
        </p:spPr>
      </p:pic>
    </p:spTree>
    <p:extLst>
      <p:ext uri="{BB962C8B-B14F-4D97-AF65-F5344CB8AC3E}">
        <p14:creationId xmlns:p14="http://schemas.microsoft.com/office/powerpoint/2010/main" val="1641270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Barrel Data Format</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13</a:t>
            </a:fld>
            <a:endParaRPr lang="en-US"/>
          </a:p>
        </p:txBody>
      </p:sp>
      <p:pic>
        <p:nvPicPr>
          <p:cNvPr id="6" name="Picture 5"/>
          <p:cNvPicPr>
            <a:picLocks noChangeAspect="1"/>
          </p:cNvPicPr>
          <p:nvPr/>
        </p:nvPicPr>
        <p:blipFill>
          <a:blip r:embed="rId2"/>
          <a:stretch>
            <a:fillRect/>
          </a:stretch>
        </p:blipFill>
        <p:spPr>
          <a:xfrm>
            <a:off x="1303867" y="714697"/>
            <a:ext cx="4097866" cy="5815004"/>
          </a:xfrm>
          <a:prstGeom prst="rect">
            <a:avLst/>
          </a:prstGeom>
        </p:spPr>
      </p:pic>
      <p:sp>
        <p:nvSpPr>
          <p:cNvPr id="7" name="TextBox 6"/>
          <p:cNvSpPr txBox="1"/>
          <p:nvPr/>
        </p:nvSpPr>
        <p:spPr>
          <a:xfrm>
            <a:off x="6793335" y="1493877"/>
            <a:ext cx="3305323" cy="1015663"/>
          </a:xfrm>
          <a:prstGeom prst="rect">
            <a:avLst/>
          </a:prstGeom>
          <a:solidFill>
            <a:srgbClr val="00B0F0"/>
          </a:solidFill>
        </p:spPr>
        <p:txBody>
          <a:bodyPr wrap="square" rtlCol="0">
            <a:spAutoFit/>
          </a:bodyPr>
          <a:lstStyle/>
          <a:p>
            <a:r>
              <a:rPr lang="en-US" sz="1000" b="1" dirty="0" smtClean="0"/>
              <a:t>Legend:</a:t>
            </a:r>
          </a:p>
          <a:p>
            <a:r>
              <a:rPr lang="en-US" sz="1000" b="1" dirty="0" smtClean="0"/>
              <a:t>C&lt;n&gt;W&lt;m&gt;</a:t>
            </a:r>
            <a:r>
              <a:rPr lang="en-US" sz="1000" dirty="0" smtClean="0"/>
              <a:t>:	Cable &lt;n&gt;, Word &lt;m&gt;</a:t>
            </a:r>
          </a:p>
          <a:p>
            <a:r>
              <a:rPr lang="en-US" sz="1000" b="1" dirty="0" err="1" smtClean="0"/>
              <a:t>Cx_Id</a:t>
            </a:r>
            <a:r>
              <a:rPr lang="en-US" sz="1000" b="1" dirty="0" smtClean="0"/>
              <a:t>:</a:t>
            </a:r>
            <a:r>
              <a:rPr lang="en-US" sz="1000" dirty="0" smtClean="0"/>
              <a:t>	FIFO identifier (1-9, 5bit)</a:t>
            </a:r>
            <a:endParaRPr lang="en-US" sz="1000" b="1" dirty="0" smtClean="0"/>
          </a:p>
          <a:p>
            <a:r>
              <a:rPr lang="en-US" sz="1000" b="1" dirty="0" smtClean="0"/>
              <a:t>SOP</a:t>
            </a:r>
            <a:r>
              <a:rPr lang="en-US" sz="1000" dirty="0" smtClean="0"/>
              <a:t>:	CRU Start-of-Packet</a:t>
            </a:r>
          </a:p>
          <a:p>
            <a:r>
              <a:rPr lang="en-US" sz="1000" b="1" dirty="0" smtClean="0"/>
              <a:t>EOP</a:t>
            </a:r>
            <a:r>
              <a:rPr lang="en-US" sz="1000" dirty="0" smtClean="0"/>
              <a:t>:	CRU End-of-Packet</a:t>
            </a:r>
          </a:p>
          <a:p>
            <a:r>
              <a:rPr lang="en-US" sz="1000" b="1" dirty="0" smtClean="0"/>
              <a:t>BC:</a:t>
            </a:r>
            <a:r>
              <a:rPr lang="en-US" sz="1000" dirty="0" smtClean="0"/>
              <a:t>	Bunch Crossing ID (12bit)</a:t>
            </a:r>
          </a:p>
        </p:txBody>
      </p:sp>
      <p:sp>
        <p:nvSpPr>
          <p:cNvPr id="8" name="Content Placeholder 2"/>
          <p:cNvSpPr txBox="1">
            <a:spLocks/>
          </p:cNvSpPr>
          <p:nvPr/>
        </p:nvSpPr>
        <p:spPr>
          <a:xfrm>
            <a:off x="5848620" y="3274279"/>
            <a:ext cx="5953913" cy="176056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Data out of the </a:t>
            </a:r>
            <a:r>
              <a:rPr lang="en-US" sz="1400" dirty="0" err="1" smtClean="0"/>
              <a:t>Alpide</a:t>
            </a:r>
            <a:r>
              <a:rPr lang="en-US" sz="1400" dirty="0" smtClean="0"/>
              <a:t> Readout firmware module in the inner barrel mode arrives with  a rate of 8 bits every 120MHz clock period. Nine 8-bit data words from one cable are combined with an ID for  the FIFO they originate from into an 80 bit GBT word as shown here. A round-robin MUX collects data from each of the nine cables. Finally, the data is framed with the appropriate CRU protocol words, and trigger and status information is added to complete a CRU data packet. </a:t>
            </a:r>
            <a:endParaRPr lang="en-US" sz="1400" dirty="0"/>
          </a:p>
        </p:txBody>
      </p:sp>
      <p:sp>
        <p:nvSpPr>
          <p:cNvPr id="9" name="TextBox 8"/>
          <p:cNvSpPr txBox="1"/>
          <p:nvPr/>
        </p:nvSpPr>
        <p:spPr>
          <a:xfrm rot="16200000">
            <a:off x="1162755" y="4205111"/>
            <a:ext cx="790222" cy="307777"/>
          </a:xfrm>
          <a:prstGeom prst="rect">
            <a:avLst/>
          </a:prstGeom>
          <a:noFill/>
        </p:spPr>
        <p:txBody>
          <a:bodyPr wrap="square" rtlCol="0">
            <a:spAutoFit/>
          </a:bodyPr>
          <a:lstStyle/>
          <a:p>
            <a:r>
              <a:rPr lang="en-US" sz="1400" dirty="0" smtClean="0"/>
              <a:t>Header</a:t>
            </a:r>
            <a:endParaRPr lang="en-US" sz="1400" dirty="0"/>
          </a:p>
        </p:txBody>
      </p:sp>
    </p:spTree>
    <p:extLst>
      <p:ext uri="{BB962C8B-B14F-4D97-AF65-F5344CB8AC3E}">
        <p14:creationId xmlns:p14="http://schemas.microsoft.com/office/powerpoint/2010/main" val="3633932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Outer Barrel Data Format</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14</a:t>
            </a:fld>
            <a:endParaRPr lang="en-US"/>
          </a:p>
        </p:txBody>
      </p:sp>
      <p:pic>
        <p:nvPicPr>
          <p:cNvPr id="6" name="Picture 5"/>
          <p:cNvPicPr>
            <a:picLocks noChangeAspect="1"/>
          </p:cNvPicPr>
          <p:nvPr/>
        </p:nvPicPr>
        <p:blipFill>
          <a:blip r:embed="rId2"/>
          <a:stretch>
            <a:fillRect/>
          </a:stretch>
        </p:blipFill>
        <p:spPr>
          <a:xfrm>
            <a:off x="1237134" y="925242"/>
            <a:ext cx="3926532" cy="5583250"/>
          </a:xfrm>
          <a:prstGeom prst="rect">
            <a:avLst/>
          </a:prstGeom>
        </p:spPr>
      </p:pic>
      <p:sp>
        <p:nvSpPr>
          <p:cNvPr id="7" name="TextBox 6"/>
          <p:cNvSpPr txBox="1"/>
          <p:nvPr/>
        </p:nvSpPr>
        <p:spPr>
          <a:xfrm>
            <a:off x="6793335" y="1493877"/>
            <a:ext cx="3305323" cy="1015663"/>
          </a:xfrm>
          <a:prstGeom prst="rect">
            <a:avLst/>
          </a:prstGeom>
          <a:solidFill>
            <a:srgbClr val="00B0F0"/>
          </a:solidFill>
        </p:spPr>
        <p:txBody>
          <a:bodyPr wrap="square" rtlCol="0">
            <a:spAutoFit/>
          </a:bodyPr>
          <a:lstStyle/>
          <a:p>
            <a:r>
              <a:rPr lang="en-US" sz="1000" b="1" dirty="0" smtClean="0"/>
              <a:t>Legend:</a:t>
            </a:r>
          </a:p>
          <a:p>
            <a:r>
              <a:rPr lang="en-US" sz="1000" b="1" dirty="0" smtClean="0"/>
              <a:t>C&lt;n&gt;W&lt;m&gt;</a:t>
            </a:r>
            <a:r>
              <a:rPr lang="en-US" sz="1000" dirty="0" smtClean="0"/>
              <a:t>:	Cable &lt;n&gt;, Word &lt;m&gt;</a:t>
            </a:r>
          </a:p>
          <a:p>
            <a:r>
              <a:rPr lang="en-US" sz="1000" b="1" dirty="0" err="1" smtClean="0"/>
              <a:t>Cx_Id</a:t>
            </a:r>
            <a:r>
              <a:rPr lang="en-US" sz="1000" b="1" dirty="0" smtClean="0"/>
              <a:t>:</a:t>
            </a:r>
            <a:r>
              <a:rPr lang="en-US" sz="1000" dirty="0" smtClean="0"/>
              <a:t>	FIFO identifier (1-28, 5bit)</a:t>
            </a:r>
            <a:endParaRPr lang="en-US" sz="1000" b="1" dirty="0" smtClean="0"/>
          </a:p>
          <a:p>
            <a:r>
              <a:rPr lang="en-US" sz="1000" b="1" dirty="0" smtClean="0"/>
              <a:t>SOP</a:t>
            </a:r>
            <a:r>
              <a:rPr lang="en-US" sz="1000" dirty="0" smtClean="0"/>
              <a:t>:	CRU Start-of-Packet</a:t>
            </a:r>
          </a:p>
          <a:p>
            <a:r>
              <a:rPr lang="en-US" sz="1000" b="1" dirty="0" smtClean="0"/>
              <a:t>EOP</a:t>
            </a:r>
            <a:r>
              <a:rPr lang="en-US" sz="1000" dirty="0" smtClean="0"/>
              <a:t>:	CRU End-of-Packet</a:t>
            </a:r>
          </a:p>
          <a:p>
            <a:r>
              <a:rPr lang="en-US" sz="1000" b="1" dirty="0" smtClean="0"/>
              <a:t>BC:</a:t>
            </a:r>
            <a:r>
              <a:rPr lang="en-US" sz="1000" dirty="0" smtClean="0"/>
              <a:t>	Bunch Crossing ID (12bit)</a:t>
            </a:r>
          </a:p>
        </p:txBody>
      </p:sp>
      <p:sp>
        <p:nvSpPr>
          <p:cNvPr id="8" name="Content Placeholder 2"/>
          <p:cNvSpPr txBox="1">
            <a:spLocks/>
          </p:cNvSpPr>
          <p:nvPr/>
        </p:nvSpPr>
        <p:spPr>
          <a:xfrm>
            <a:off x="6902041" y="4517978"/>
            <a:ext cx="3222263" cy="101822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For the outer barrel mode, the same principle on the previous slide applies, but with modified rates and number of fragments combined into a GBT word.</a:t>
            </a:r>
            <a:endParaRPr lang="en-US" sz="1400" dirty="0"/>
          </a:p>
        </p:txBody>
      </p:sp>
      <p:sp>
        <p:nvSpPr>
          <p:cNvPr id="9" name="TextBox 8"/>
          <p:cNvSpPr txBox="1"/>
          <p:nvPr/>
        </p:nvSpPr>
        <p:spPr>
          <a:xfrm rot="16200000">
            <a:off x="1061158" y="4317995"/>
            <a:ext cx="790222" cy="307777"/>
          </a:xfrm>
          <a:prstGeom prst="rect">
            <a:avLst/>
          </a:prstGeom>
          <a:noFill/>
        </p:spPr>
        <p:txBody>
          <a:bodyPr wrap="square" rtlCol="0">
            <a:spAutoFit/>
          </a:bodyPr>
          <a:lstStyle/>
          <a:p>
            <a:r>
              <a:rPr lang="en-US" sz="1400" dirty="0" smtClean="0"/>
              <a:t>Header</a:t>
            </a:r>
            <a:endParaRPr lang="en-US" sz="1400" dirty="0"/>
          </a:p>
        </p:txBody>
      </p:sp>
    </p:spTree>
    <p:extLst>
      <p:ext uri="{BB962C8B-B14F-4D97-AF65-F5344CB8AC3E}">
        <p14:creationId xmlns:p14="http://schemas.microsoft.com/office/powerpoint/2010/main" val="69985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Readout</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15</a:t>
            </a:fld>
            <a:endParaRPr lang="en-US"/>
          </a:p>
        </p:txBody>
      </p:sp>
      <p:pic>
        <p:nvPicPr>
          <p:cNvPr id="6" name="Picture 5"/>
          <p:cNvPicPr>
            <a:picLocks noChangeAspect="1"/>
          </p:cNvPicPr>
          <p:nvPr/>
        </p:nvPicPr>
        <p:blipFill>
          <a:blip r:embed="rId2"/>
          <a:stretch>
            <a:fillRect/>
          </a:stretch>
        </p:blipFill>
        <p:spPr>
          <a:xfrm>
            <a:off x="982734" y="790915"/>
            <a:ext cx="3055866" cy="5709750"/>
          </a:xfrm>
          <a:prstGeom prst="rect">
            <a:avLst/>
          </a:prstGeom>
        </p:spPr>
      </p:pic>
      <p:sp>
        <p:nvSpPr>
          <p:cNvPr id="7" name="TextBox 6"/>
          <p:cNvSpPr txBox="1"/>
          <p:nvPr/>
        </p:nvSpPr>
        <p:spPr>
          <a:xfrm>
            <a:off x="5511498" y="836467"/>
            <a:ext cx="6230510" cy="1384995"/>
          </a:xfrm>
          <a:prstGeom prst="rect">
            <a:avLst/>
          </a:prstGeom>
          <a:solidFill>
            <a:srgbClr val="00B0F0"/>
          </a:solidFill>
        </p:spPr>
        <p:txBody>
          <a:bodyPr wrap="square" rtlCol="0">
            <a:spAutoFit/>
          </a:bodyPr>
          <a:lstStyle/>
          <a:p>
            <a:pPr marL="171450" indent="-171450">
              <a:buFont typeface="Arial" panose="020B0604020202020204" pitchFamily="34" charset="0"/>
              <a:buChar char="•"/>
            </a:pPr>
            <a:r>
              <a:rPr lang="en-US" sz="1200" b="1" dirty="0" smtClean="0"/>
              <a:t>HB</a:t>
            </a:r>
            <a:r>
              <a:rPr lang="en-US" sz="1200" dirty="0" smtClean="0"/>
              <a:t> = Heart Beat Trigger</a:t>
            </a:r>
          </a:p>
          <a:p>
            <a:pPr marL="171450" indent="-171450">
              <a:buFont typeface="Arial" panose="020B0604020202020204" pitchFamily="34" charset="0"/>
              <a:buChar char="•"/>
            </a:pPr>
            <a:r>
              <a:rPr lang="en-US" sz="1200" b="1" dirty="0" smtClean="0"/>
              <a:t>HBF </a:t>
            </a:r>
            <a:r>
              <a:rPr lang="en-US" sz="1200" dirty="0" smtClean="0"/>
              <a:t>= Heart Beat Frame</a:t>
            </a:r>
            <a:endParaRPr lang="en-US" sz="1200" b="1" dirty="0" smtClean="0"/>
          </a:p>
          <a:p>
            <a:pPr marL="171450" indent="-171450">
              <a:buFont typeface="Arial" panose="020B0604020202020204" pitchFamily="34" charset="0"/>
              <a:buChar char="•"/>
            </a:pPr>
            <a:r>
              <a:rPr lang="en-US" sz="1200" b="1" dirty="0" smtClean="0"/>
              <a:t>Strobe&lt;x&gt;</a:t>
            </a:r>
            <a:r>
              <a:rPr lang="en-US" sz="1200" dirty="0" smtClean="0"/>
              <a:t> = Trigger strobe to sensor with trigger time = </a:t>
            </a:r>
            <a:r>
              <a:rPr lang="en-US" sz="1200" dirty="0" err="1" smtClean="0"/>
              <a:t>BC+Orbit</a:t>
            </a:r>
            <a:r>
              <a:rPr lang="en-US" sz="1200" dirty="0" smtClean="0"/>
              <a:t> at time&lt;x&gt;</a:t>
            </a:r>
          </a:p>
          <a:p>
            <a:pPr marL="171450" indent="-171450">
              <a:buFont typeface="Arial" panose="020B0604020202020204" pitchFamily="34" charset="0"/>
              <a:buChar char="•"/>
            </a:pPr>
            <a:r>
              <a:rPr lang="en-US" sz="1200" b="1" dirty="0" smtClean="0"/>
              <a:t>BCID&lt;x&gt;</a:t>
            </a:r>
            <a:r>
              <a:rPr lang="en-US" sz="1200" dirty="0" smtClean="0"/>
              <a:t> = BC ID (part of SDH) (with </a:t>
            </a:r>
            <a:r>
              <a:rPr lang="en-US" sz="1200" dirty="0" err="1" smtClean="0"/>
              <a:t>BC+Orbit</a:t>
            </a:r>
            <a:r>
              <a:rPr lang="en-US" sz="1200" dirty="0" smtClean="0"/>
              <a:t>) at time&lt;x&gt; after HB</a:t>
            </a:r>
          </a:p>
          <a:p>
            <a:pPr marL="171450" indent="-171450">
              <a:buFont typeface="Arial" panose="020B0604020202020204" pitchFamily="34" charset="0"/>
              <a:buChar char="•"/>
            </a:pPr>
            <a:r>
              <a:rPr lang="en-US" sz="1200" b="1" dirty="0" smtClean="0"/>
              <a:t>Data</a:t>
            </a:r>
            <a:r>
              <a:rPr lang="en-US" sz="1200" dirty="0" smtClean="0"/>
              <a:t> = Sensor Pixel addresses</a:t>
            </a:r>
          </a:p>
          <a:p>
            <a:pPr marL="171450" indent="-171450">
              <a:buFont typeface="Arial" panose="020B0604020202020204" pitchFamily="34" charset="0"/>
              <a:buChar char="•"/>
            </a:pPr>
            <a:r>
              <a:rPr lang="en-US" sz="1200" b="1" dirty="0" smtClean="0"/>
              <a:t>SOP </a:t>
            </a:r>
            <a:r>
              <a:rPr lang="en-US" sz="1200" dirty="0" smtClean="0"/>
              <a:t>= “Start Of Packet” (CRU protocol)</a:t>
            </a:r>
          </a:p>
          <a:p>
            <a:pPr marL="171450" indent="-171450">
              <a:buFont typeface="Arial" panose="020B0604020202020204" pitchFamily="34" charset="0"/>
              <a:buChar char="•"/>
            </a:pPr>
            <a:r>
              <a:rPr lang="en-US" sz="1200" b="1" dirty="0" smtClean="0"/>
              <a:t>EOP</a:t>
            </a:r>
            <a:r>
              <a:rPr lang="en-US" sz="1200" dirty="0" smtClean="0"/>
              <a:t> = “End Of Packet” (CRU protocol)</a:t>
            </a:r>
            <a:endParaRPr lang="en-US" sz="1200" b="1" dirty="0"/>
          </a:p>
        </p:txBody>
      </p:sp>
      <p:sp>
        <p:nvSpPr>
          <p:cNvPr id="8" name="Content Placeholder 4"/>
          <p:cNvSpPr txBox="1">
            <a:spLocks/>
          </p:cNvSpPr>
          <p:nvPr/>
        </p:nvSpPr>
        <p:spPr>
          <a:xfrm>
            <a:off x="5263388" y="2384433"/>
            <a:ext cx="6550434" cy="4251559"/>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smtClean="0"/>
              <a:t>“Continuous” readout in ITS is  accomplished by using “long” (10’s of µ-seconds) strobe lengths (firmware triggered) with short (10’s of </a:t>
            </a:r>
            <a:r>
              <a:rPr lang="en-US" sz="1200" dirty="0" err="1" smtClean="0"/>
              <a:t>nano</a:t>
            </a:r>
            <a:r>
              <a:rPr lang="en-US" sz="1200" dirty="0" smtClean="0"/>
              <a:t>-seconds) inter-strobe periods to initiate  readout. ITS RU firmware therefore divides a “Heartbeat Frame” into several “Strobe” frames with fixed strobe lengths, synchronized to the received heartbeat triggers.</a:t>
            </a:r>
          </a:p>
          <a:p>
            <a:pPr marL="0" indent="0">
              <a:buNone/>
            </a:pPr>
            <a:r>
              <a:rPr lang="en-US" sz="1200" dirty="0" smtClean="0"/>
              <a:t>  </a:t>
            </a:r>
          </a:p>
          <a:p>
            <a:pPr marL="0" indent="0">
              <a:buNone/>
            </a:pPr>
            <a:r>
              <a:rPr lang="en-US" sz="1200" dirty="0" smtClean="0"/>
              <a:t>Heart </a:t>
            </a:r>
            <a:r>
              <a:rPr lang="en-US" sz="1200" dirty="0"/>
              <a:t>Beat Triggers come every 89.4 µs, so trigger strobes (“frames”) in this example would be approximately 89.4 / 4 = 22.3 µs long and each Heart Beat Frame (HBF) would thus contain 4 packets from the RU. This parameter is programmable and could be  </a:t>
            </a:r>
            <a:r>
              <a:rPr lang="en-US" sz="1200" dirty="0" smtClean="0"/>
              <a:t>adjusted, </a:t>
            </a:r>
            <a:r>
              <a:rPr lang="en-US" sz="1200" dirty="0"/>
              <a:t>e.g. to 89.4/8 to have 8 “sub-frames” in each HBF</a:t>
            </a:r>
          </a:p>
          <a:p>
            <a:pPr marL="0" indent="0">
              <a:buNone/>
            </a:pPr>
            <a:endParaRPr lang="en-US" sz="1200" dirty="0" smtClean="0"/>
          </a:p>
          <a:p>
            <a:pPr marL="0" indent="0">
              <a:buNone/>
            </a:pPr>
            <a:r>
              <a:rPr lang="en-US" sz="1200" dirty="0" smtClean="0"/>
              <a:t>Data </a:t>
            </a:r>
            <a:r>
              <a:rPr lang="en-US" sz="1200" dirty="0"/>
              <a:t>will appear from the sensor some tens of ns after the end of the strobe signal, and some 40MHz clock cycles later on the GBT links. Data contained in each packet corresponds to all physical signals (“events”) between times </a:t>
            </a:r>
            <a:r>
              <a:rPr lang="en-US" sz="1200" dirty="0" err="1"/>
              <a:t>tx</a:t>
            </a:r>
            <a:r>
              <a:rPr lang="en-US" sz="1200" dirty="0"/>
              <a:t> and tx+1. The packets might also contain the busy status for individual sensors of an RU, which could then be used to determine the need for throttling at the CTP</a:t>
            </a:r>
            <a:r>
              <a:rPr lang="en-US" sz="1200" dirty="0" smtClean="0"/>
              <a:t>.</a:t>
            </a:r>
          </a:p>
          <a:p>
            <a:pPr marL="0" indent="0">
              <a:buNone/>
            </a:pPr>
            <a:endParaRPr lang="en-US" sz="1200" dirty="0"/>
          </a:p>
          <a:p>
            <a:pPr marL="0" indent="0">
              <a:buNone/>
            </a:pPr>
            <a:r>
              <a:rPr lang="en-US" sz="1200" dirty="0"/>
              <a:t>Although data packets are shown here contiguous, it is possible that “DATA” GBT words are interspersed with “IDLE” or “SWT” (for DCS data) during data transmission to the CRU. Since there is the possibility of SEUs in the RUs’ FPGAs, there </a:t>
            </a:r>
            <a:r>
              <a:rPr lang="en-US" sz="1200" dirty="0" smtClean="0"/>
              <a:t>will be </a:t>
            </a:r>
            <a:r>
              <a:rPr lang="en-US" sz="1200" dirty="0"/>
              <a:t>a “timeout provision” in the CRU protocol to determine if a packet is </a:t>
            </a:r>
            <a:r>
              <a:rPr lang="en-US" sz="1200" dirty="0" smtClean="0"/>
              <a:t>corrupted/incomplete/missing.</a:t>
            </a:r>
            <a:endParaRPr lang="en-US" sz="1200" dirty="0"/>
          </a:p>
          <a:p>
            <a:pPr marL="0" indent="0">
              <a:buNone/>
            </a:pPr>
            <a:endParaRPr lang="en-US" sz="1200" dirty="0" smtClean="0"/>
          </a:p>
        </p:txBody>
      </p:sp>
    </p:spTree>
    <p:extLst>
      <p:ext uri="{BB962C8B-B14F-4D97-AF65-F5344CB8AC3E}">
        <p14:creationId xmlns:p14="http://schemas.microsoft.com/office/powerpoint/2010/main" val="1486158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 Data</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16</a:t>
            </a:fld>
            <a:endParaRPr lang="en-US"/>
          </a:p>
        </p:txBody>
      </p:sp>
      <p:grpSp>
        <p:nvGrpSpPr>
          <p:cNvPr id="6" name="Group 5"/>
          <p:cNvGrpSpPr/>
          <p:nvPr/>
        </p:nvGrpSpPr>
        <p:grpSpPr>
          <a:xfrm>
            <a:off x="7020859" y="4061640"/>
            <a:ext cx="426618" cy="513806"/>
            <a:chOff x="1161877" y="3840480"/>
            <a:chExt cx="426618" cy="513806"/>
          </a:xfrm>
        </p:grpSpPr>
        <p:sp>
          <p:nvSpPr>
            <p:cNvPr id="7" name="Rectangle 6"/>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smtClean="0"/>
                <a:t>3</a:t>
              </a:r>
              <a:endParaRPr lang="en-US" sz="1200" dirty="0"/>
            </a:p>
          </p:txBody>
        </p:sp>
      </p:grpSp>
      <p:cxnSp>
        <p:nvCxnSpPr>
          <p:cNvPr id="9" name="Straight Arrow Connector 8"/>
          <p:cNvCxnSpPr/>
          <p:nvPr/>
        </p:nvCxnSpPr>
        <p:spPr>
          <a:xfrm>
            <a:off x="9899774" y="908847"/>
            <a:ext cx="0" cy="714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16200000">
            <a:off x="9587603" y="1142923"/>
            <a:ext cx="487680" cy="246221"/>
          </a:xfrm>
          <a:prstGeom prst="rect">
            <a:avLst/>
          </a:prstGeom>
          <a:noFill/>
        </p:spPr>
        <p:txBody>
          <a:bodyPr wrap="square" rtlCol="0">
            <a:spAutoFit/>
          </a:bodyPr>
          <a:lstStyle/>
          <a:p>
            <a:r>
              <a:rPr lang="en-US" sz="1000" dirty="0" smtClean="0"/>
              <a:t>Time</a:t>
            </a:r>
            <a:endParaRPr lang="en-US" sz="1000" dirty="0"/>
          </a:p>
        </p:txBody>
      </p:sp>
      <p:sp>
        <p:nvSpPr>
          <p:cNvPr id="11" name="Right Arrow 10"/>
          <p:cNvSpPr/>
          <p:nvPr/>
        </p:nvSpPr>
        <p:spPr>
          <a:xfrm rot="5400000">
            <a:off x="3528729" y="946923"/>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RU 1</a:t>
            </a:r>
            <a:endParaRPr lang="en-US" sz="800" dirty="0">
              <a:solidFill>
                <a:schemeClr val="tx1"/>
              </a:solidFill>
            </a:endParaRPr>
          </a:p>
        </p:txBody>
      </p:sp>
      <p:sp>
        <p:nvSpPr>
          <p:cNvPr id="12" name="Right Arrow 11"/>
          <p:cNvSpPr/>
          <p:nvPr/>
        </p:nvSpPr>
        <p:spPr>
          <a:xfrm rot="5400000">
            <a:off x="4280580" y="946923"/>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RU 2</a:t>
            </a:r>
            <a:endParaRPr lang="en-US" sz="800" dirty="0">
              <a:solidFill>
                <a:schemeClr val="tx1"/>
              </a:solidFill>
            </a:endParaRPr>
          </a:p>
        </p:txBody>
      </p:sp>
      <p:sp>
        <p:nvSpPr>
          <p:cNvPr id="13" name="Right Arrow 12"/>
          <p:cNvSpPr/>
          <p:nvPr/>
        </p:nvSpPr>
        <p:spPr>
          <a:xfrm rot="5400000">
            <a:off x="6863558" y="946923"/>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RU 8</a:t>
            </a:r>
            <a:endParaRPr lang="en-US" sz="800" dirty="0">
              <a:solidFill>
                <a:schemeClr val="tx1"/>
              </a:solidFill>
            </a:endParaRPr>
          </a:p>
        </p:txBody>
      </p:sp>
      <p:cxnSp>
        <p:nvCxnSpPr>
          <p:cNvPr id="14" name="Straight Arrow Connector 13"/>
          <p:cNvCxnSpPr/>
          <p:nvPr/>
        </p:nvCxnSpPr>
        <p:spPr>
          <a:xfrm>
            <a:off x="3922571" y="5750980"/>
            <a:ext cx="0" cy="452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676324" y="5750980"/>
            <a:ext cx="0" cy="452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234168" y="5744906"/>
            <a:ext cx="0" cy="452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967813" y="5744906"/>
            <a:ext cx="0" cy="452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3170" y="1637607"/>
            <a:ext cx="352847" cy="523220"/>
          </a:xfrm>
          <a:prstGeom prst="rect">
            <a:avLst/>
          </a:prstGeom>
          <a:noFill/>
        </p:spPr>
        <p:txBody>
          <a:bodyPr wrap="square" rtlCol="0">
            <a:spAutoFit/>
          </a:bodyPr>
          <a:lstStyle/>
          <a:p>
            <a:r>
              <a:rPr lang="en-US" sz="2800" dirty="0" smtClean="0"/>
              <a:t>…</a:t>
            </a:r>
            <a:endParaRPr lang="en-US" sz="2800" dirty="0"/>
          </a:p>
        </p:txBody>
      </p:sp>
      <p:sp>
        <p:nvSpPr>
          <p:cNvPr id="19" name="TextBox 18"/>
          <p:cNvSpPr txBox="1"/>
          <p:nvPr/>
        </p:nvSpPr>
        <p:spPr>
          <a:xfrm>
            <a:off x="5077523" y="1637607"/>
            <a:ext cx="352847" cy="523220"/>
          </a:xfrm>
          <a:prstGeom prst="rect">
            <a:avLst/>
          </a:prstGeom>
          <a:noFill/>
        </p:spPr>
        <p:txBody>
          <a:bodyPr wrap="square" rtlCol="0">
            <a:spAutoFit/>
          </a:bodyPr>
          <a:lstStyle/>
          <a:p>
            <a:r>
              <a:rPr lang="en-US" sz="2800" dirty="0" smtClean="0"/>
              <a:t>…</a:t>
            </a:r>
            <a:endParaRPr lang="en-US" sz="2800" dirty="0"/>
          </a:p>
        </p:txBody>
      </p:sp>
      <p:sp>
        <p:nvSpPr>
          <p:cNvPr id="20" name="TextBox 19"/>
          <p:cNvSpPr txBox="1"/>
          <p:nvPr/>
        </p:nvSpPr>
        <p:spPr>
          <a:xfrm>
            <a:off x="5211961" y="908686"/>
            <a:ext cx="1743469" cy="523220"/>
          </a:xfrm>
          <a:prstGeom prst="rect">
            <a:avLst/>
          </a:prstGeom>
          <a:noFill/>
        </p:spPr>
        <p:txBody>
          <a:bodyPr wrap="square" rtlCol="0">
            <a:spAutoFit/>
          </a:bodyPr>
          <a:lstStyle/>
          <a:p>
            <a:r>
              <a:rPr lang="en-US" sz="1400" dirty="0"/>
              <a:t>8</a:t>
            </a:r>
            <a:r>
              <a:rPr lang="en-US" sz="1400" dirty="0" smtClean="0"/>
              <a:t> Readout Units</a:t>
            </a:r>
          </a:p>
          <a:p>
            <a:r>
              <a:rPr lang="en-US" sz="1400" dirty="0" smtClean="0"/>
              <a:t>(up to 3 fibers each)</a:t>
            </a:r>
            <a:endParaRPr lang="en-US" sz="1400" dirty="0"/>
          </a:p>
        </p:txBody>
      </p:sp>
      <p:grpSp>
        <p:nvGrpSpPr>
          <p:cNvPr id="21" name="Group 20"/>
          <p:cNvGrpSpPr/>
          <p:nvPr/>
        </p:nvGrpSpPr>
        <p:grpSpPr>
          <a:xfrm>
            <a:off x="3638035" y="1647021"/>
            <a:ext cx="426618" cy="513806"/>
            <a:chOff x="1161877" y="3840480"/>
            <a:chExt cx="426618" cy="513806"/>
          </a:xfrm>
          <a:noFill/>
        </p:grpSpPr>
        <p:sp>
          <p:nvSpPr>
            <p:cNvPr id="22" name="Rectangle 21"/>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161877" y="3866550"/>
              <a:ext cx="426618" cy="461665"/>
            </a:xfrm>
            <a:prstGeom prst="rect">
              <a:avLst/>
            </a:prstGeom>
            <a:grpFill/>
          </p:spPr>
          <p:txBody>
            <a:bodyPr wrap="square" rtlCol="0">
              <a:spAutoFit/>
            </a:bodyPr>
            <a:lstStyle/>
            <a:p>
              <a:pPr algn="ctr"/>
              <a:r>
                <a:rPr lang="en-US" sz="1200" dirty="0" smtClean="0"/>
                <a:t>FID </a:t>
              </a:r>
            </a:p>
            <a:p>
              <a:pPr algn="ctr"/>
              <a:r>
                <a:rPr lang="en-US" sz="1200" dirty="0"/>
                <a:t>0</a:t>
              </a:r>
            </a:p>
          </p:txBody>
        </p:sp>
      </p:grpSp>
      <p:grpSp>
        <p:nvGrpSpPr>
          <p:cNvPr id="24" name="Group 23"/>
          <p:cNvGrpSpPr/>
          <p:nvPr/>
        </p:nvGrpSpPr>
        <p:grpSpPr>
          <a:xfrm>
            <a:off x="3638093" y="2197860"/>
            <a:ext cx="426618" cy="838220"/>
            <a:chOff x="1161877" y="3840480"/>
            <a:chExt cx="426618" cy="513806"/>
          </a:xfrm>
        </p:grpSpPr>
        <p:sp>
          <p:nvSpPr>
            <p:cNvPr id="25" name="Rectangle 24"/>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161877" y="3866550"/>
              <a:ext cx="426618" cy="282988"/>
            </a:xfrm>
            <a:prstGeom prst="rect">
              <a:avLst/>
            </a:prstGeom>
            <a:noFill/>
          </p:spPr>
          <p:txBody>
            <a:bodyPr wrap="square" rtlCol="0">
              <a:spAutoFit/>
            </a:bodyPr>
            <a:lstStyle/>
            <a:p>
              <a:pPr algn="ctr"/>
              <a:r>
                <a:rPr lang="en-US" sz="1200" dirty="0" smtClean="0"/>
                <a:t>FID </a:t>
              </a:r>
            </a:p>
            <a:p>
              <a:pPr algn="ctr"/>
              <a:r>
                <a:rPr lang="en-US" sz="1200" dirty="0" smtClean="0"/>
                <a:t>1</a:t>
              </a:r>
              <a:endParaRPr lang="en-US" sz="1200" dirty="0"/>
            </a:p>
          </p:txBody>
        </p:sp>
      </p:grpSp>
      <p:grpSp>
        <p:nvGrpSpPr>
          <p:cNvPr id="27" name="Group 26"/>
          <p:cNvGrpSpPr/>
          <p:nvPr/>
        </p:nvGrpSpPr>
        <p:grpSpPr>
          <a:xfrm>
            <a:off x="3638035" y="3073113"/>
            <a:ext cx="426618" cy="513806"/>
            <a:chOff x="1161877" y="3840480"/>
            <a:chExt cx="426618" cy="513806"/>
          </a:xfrm>
          <a:noFill/>
        </p:grpSpPr>
        <p:sp>
          <p:nvSpPr>
            <p:cNvPr id="28" name="Rectangle 27"/>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161877" y="3866550"/>
              <a:ext cx="426618" cy="461665"/>
            </a:xfrm>
            <a:prstGeom prst="rect">
              <a:avLst/>
            </a:prstGeom>
            <a:grpFill/>
          </p:spPr>
          <p:txBody>
            <a:bodyPr wrap="square" rtlCol="0">
              <a:spAutoFit/>
            </a:bodyPr>
            <a:lstStyle/>
            <a:p>
              <a:pPr algn="ctr"/>
              <a:r>
                <a:rPr lang="en-US" sz="1200" dirty="0" smtClean="0"/>
                <a:t>FID </a:t>
              </a:r>
            </a:p>
            <a:p>
              <a:pPr algn="ctr"/>
              <a:r>
                <a:rPr lang="en-US" sz="1200" dirty="0" smtClean="0"/>
                <a:t>2</a:t>
              </a:r>
              <a:endParaRPr lang="en-US" sz="1200" dirty="0"/>
            </a:p>
          </p:txBody>
        </p:sp>
      </p:grpSp>
      <p:grpSp>
        <p:nvGrpSpPr>
          <p:cNvPr id="30" name="Group 29"/>
          <p:cNvGrpSpPr/>
          <p:nvPr/>
        </p:nvGrpSpPr>
        <p:grpSpPr>
          <a:xfrm>
            <a:off x="3620675" y="3898240"/>
            <a:ext cx="426618" cy="513806"/>
            <a:chOff x="1161877" y="3840480"/>
            <a:chExt cx="426618" cy="513806"/>
          </a:xfrm>
        </p:grpSpPr>
        <p:sp>
          <p:nvSpPr>
            <p:cNvPr id="31" name="Rectangle 30"/>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smtClean="0"/>
                <a:t>3</a:t>
              </a:r>
              <a:endParaRPr lang="en-US" sz="1200" dirty="0"/>
            </a:p>
          </p:txBody>
        </p:sp>
      </p:grpSp>
      <p:grpSp>
        <p:nvGrpSpPr>
          <p:cNvPr id="33" name="Group 32"/>
          <p:cNvGrpSpPr/>
          <p:nvPr/>
        </p:nvGrpSpPr>
        <p:grpSpPr>
          <a:xfrm>
            <a:off x="3620675" y="4668950"/>
            <a:ext cx="426618" cy="513806"/>
            <a:chOff x="1161877" y="3840480"/>
            <a:chExt cx="426618" cy="513806"/>
          </a:xfrm>
        </p:grpSpPr>
        <p:sp>
          <p:nvSpPr>
            <p:cNvPr id="34" name="Rectangle 33"/>
            <p:cNvSpPr/>
            <p:nvPr/>
          </p:nvSpPr>
          <p:spPr>
            <a:xfrm>
              <a:off x="1208574" y="3840480"/>
              <a:ext cx="339034" cy="5138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a:t>0</a:t>
              </a:r>
            </a:p>
          </p:txBody>
        </p:sp>
      </p:grpSp>
      <p:grpSp>
        <p:nvGrpSpPr>
          <p:cNvPr id="36" name="Group 35"/>
          <p:cNvGrpSpPr/>
          <p:nvPr/>
        </p:nvGrpSpPr>
        <p:grpSpPr>
          <a:xfrm>
            <a:off x="4380541" y="1661544"/>
            <a:ext cx="426618" cy="513806"/>
            <a:chOff x="1161877" y="3840480"/>
            <a:chExt cx="426618" cy="513806"/>
          </a:xfrm>
          <a:noFill/>
        </p:grpSpPr>
        <p:sp>
          <p:nvSpPr>
            <p:cNvPr id="37" name="Rectangle 36"/>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161877" y="3866550"/>
              <a:ext cx="426618" cy="461665"/>
            </a:xfrm>
            <a:prstGeom prst="rect">
              <a:avLst/>
            </a:prstGeom>
            <a:grpFill/>
          </p:spPr>
          <p:txBody>
            <a:bodyPr wrap="square" rtlCol="0">
              <a:spAutoFit/>
            </a:bodyPr>
            <a:lstStyle/>
            <a:p>
              <a:pPr algn="ctr"/>
              <a:r>
                <a:rPr lang="en-US" sz="1200" dirty="0" smtClean="0"/>
                <a:t>FID </a:t>
              </a:r>
            </a:p>
            <a:p>
              <a:pPr algn="ctr"/>
              <a:r>
                <a:rPr lang="en-US" sz="1200" dirty="0"/>
                <a:t>0</a:t>
              </a:r>
            </a:p>
          </p:txBody>
        </p:sp>
      </p:grpSp>
      <p:grpSp>
        <p:nvGrpSpPr>
          <p:cNvPr id="39" name="Group 38"/>
          <p:cNvGrpSpPr/>
          <p:nvPr/>
        </p:nvGrpSpPr>
        <p:grpSpPr>
          <a:xfrm>
            <a:off x="4380599" y="2212383"/>
            <a:ext cx="426618" cy="511791"/>
            <a:chOff x="1161877" y="3840480"/>
            <a:chExt cx="426618" cy="513806"/>
          </a:xfrm>
        </p:grpSpPr>
        <p:sp>
          <p:nvSpPr>
            <p:cNvPr id="40" name="Rectangle 39"/>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161877" y="3866550"/>
              <a:ext cx="426618" cy="282988"/>
            </a:xfrm>
            <a:prstGeom prst="rect">
              <a:avLst/>
            </a:prstGeom>
            <a:noFill/>
          </p:spPr>
          <p:txBody>
            <a:bodyPr wrap="square" rtlCol="0">
              <a:spAutoFit/>
            </a:bodyPr>
            <a:lstStyle/>
            <a:p>
              <a:pPr algn="ctr"/>
              <a:r>
                <a:rPr lang="en-US" sz="1200" dirty="0" smtClean="0"/>
                <a:t>FID </a:t>
              </a:r>
            </a:p>
            <a:p>
              <a:pPr algn="ctr"/>
              <a:r>
                <a:rPr lang="en-US" sz="1200" dirty="0" smtClean="0"/>
                <a:t>1</a:t>
              </a:r>
              <a:endParaRPr lang="en-US" sz="1200" dirty="0"/>
            </a:p>
          </p:txBody>
        </p:sp>
      </p:grpSp>
      <p:grpSp>
        <p:nvGrpSpPr>
          <p:cNvPr id="42" name="Group 41"/>
          <p:cNvGrpSpPr/>
          <p:nvPr/>
        </p:nvGrpSpPr>
        <p:grpSpPr>
          <a:xfrm>
            <a:off x="4380541" y="2930880"/>
            <a:ext cx="426618" cy="513806"/>
            <a:chOff x="1161877" y="3840480"/>
            <a:chExt cx="426618" cy="513806"/>
          </a:xfrm>
        </p:grpSpPr>
        <p:sp>
          <p:nvSpPr>
            <p:cNvPr id="43" name="Rectangle 42"/>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smtClean="0"/>
                <a:t>2</a:t>
              </a:r>
              <a:endParaRPr lang="en-US" sz="1200" dirty="0"/>
            </a:p>
          </p:txBody>
        </p:sp>
      </p:grpSp>
      <p:grpSp>
        <p:nvGrpSpPr>
          <p:cNvPr id="45" name="Group 44"/>
          <p:cNvGrpSpPr/>
          <p:nvPr/>
        </p:nvGrpSpPr>
        <p:grpSpPr>
          <a:xfrm>
            <a:off x="4363181" y="4892481"/>
            <a:ext cx="426618" cy="784753"/>
            <a:chOff x="1161877" y="3840480"/>
            <a:chExt cx="426618" cy="513806"/>
          </a:xfrm>
        </p:grpSpPr>
        <p:sp>
          <p:nvSpPr>
            <p:cNvPr id="46" name="Rectangle 45"/>
            <p:cNvSpPr/>
            <p:nvPr/>
          </p:nvSpPr>
          <p:spPr>
            <a:xfrm>
              <a:off x="1208574" y="3840480"/>
              <a:ext cx="339034" cy="5138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a:t>0</a:t>
              </a:r>
            </a:p>
          </p:txBody>
        </p:sp>
      </p:grpSp>
      <p:grpSp>
        <p:nvGrpSpPr>
          <p:cNvPr id="48" name="Group 47"/>
          <p:cNvGrpSpPr/>
          <p:nvPr/>
        </p:nvGrpSpPr>
        <p:grpSpPr>
          <a:xfrm>
            <a:off x="7020859" y="1659346"/>
            <a:ext cx="426618" cy="443303"/>
            <a:chOff x="1161877" y="3840480"/>
            <a:chExt cx="426618" cy="513806"/>
          </a:xfrm>
        </p:grpSpPr>
        <p:sp>
          <p:nvSpPr>
            <p:cNvPr id="49" name="Rectangle 48"/>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a:t>0</a:t>
              </a:r>
            </a:p>
          </p:txBody>
        </p:sp>
      </p:grpSp>
      <p:grpSp>
        <p:nvGrpSpPr>
          <p:cNvPr id="51" name="Group 50"/>
          <p:cNvGrpSpPr/>
          <p:nvPr/>
        </p:nvGrpSpPr>
        <p:grpSpPr>
          <a:xfrm>
            <a:off x="7020917" y="2210185"/>
            <a:ext cx="426618" cy="458989"/>
            <a:chOff x="1161877" y="3840480"/>
            <a:chExt cx="426618" cy="513806"/>
          </a:xfrm>
        </p:grpSpPr>
        <p:sp>
          <p:nvSpPr>
            <p:cNvPr id="52" name="Rectangle 51"/>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161877" y="3866550"/>
              <a:ext cx="426618" cy="282988"/>
            </a:xfrm>
            <a:prstGeom prst="rect">
              <a:avLst/>
            </a:prstGeom>
            <a:noFill/>
          </p:spPr>
          <p:txBody>
            <a:bodyPr wrap="square" rtlCol="0">
              <a:spAutoFit/>
            </a:bodyPr>
            <a:lstStyle/>
            <a:p>
              <a:pPr algn="ctr"/>
              <a:r>
                <a:rPr lang="en-US" sz="1200" dirty="0" smtClean="0"/>
                <a:t>FID </a:t>
              </a:r>
            </a:p>
            <a:p>
              <a:pPr algn="ctr"/>
              <a:r>
                <a:rPr lang="en-US" sz="1200" dirty="0" smtClean="0"/>
                <a:t>1</a:t>
              </a:r>
              <a:endParaRPr lang="en-US" sz="1200" dirty="0"/>
            </a:p>
          </p:txBody>
        </p:sp>
      </p:grpSp>
      <p:grpSp>
        <p:nvGrpSpPr>
          <p:cNvPr id="54" name="Group 53"/>
          <p:cNvGrpSpPr/>
          <p:nvPr/>
        </p:nvGrpSpPr>
        <p:grpSpPr>
          <a:xfrm>
            <a:off x="7020859" y="3105295"/>
            <a:ext cx="426618" cy="929060"/>
            <a:chOff x="1161877" y="3840480"/>
            <a:chExt cx="426618" cy="513806"/>
          </a:xfrm>
        </p:grpSpPr>
        <p:sp>
          <p:nvSpPr>
            <p:cNvPr id="55" name="Rectangle 54"/>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smtClean="0"/>
                <a:t>2</a:t>
              </a:r>
              <a:endParaRPr lang="en-US" sz="1200" dirty="0"/>
            </a:p>
          </p:txBody>
        </p:sp>
      </p:grpSp>
      <p:grpSp>
        <p:nvGrpSpPr>
          <p:cNvPr id="57" name="Group 56"/>
          <p:cNvGrpSpPr/>
          <p:nvPr/>
        </p:nvGrpSpPr>
        <p:grpSpPr>
          <a:xfrm>
            <a:off x="7020917" y="4735968"/>
            <a:ext cx="426618" cy="513806"/>
            <a:chOff x="1161877" y="3840480"/>
            <a:chExt cx="426618" cy="513806"/>
          </a:xfrm>
        </p:grpSpPr>
        <p:sp>
          <p:nvSpPr>
            <p:cNvPr id="58" name="Rectangle 57"/>
            <p:cNvSpPr/>
            <p:nvPr/>
          </p:nvSpPr>
          <p:spPr>
            <a:xfrm>
              <a:off x="1208574" y="3840480"/>
              <a:ext cx="339034" cy="5138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a:t>0</a:t>
              </a:r>
            </a:p>
          </p:txBody>
        </p:sp>
      </p:grpSp>
      <p:cxnSp>
        <p:nvCxnSpPr>
          <p:cNvPr id="60" name="Straight Arrow Connector 59"/>
          <p:cNvCxnSpPr/>
          <p:nvPr/>
        </p:nvCxnSpPr>
        <p:spPr>
          <a:xfrm>
            <a:off x="8996279" y="1128903"/>
            <a:ext cx="0" cy="4911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8996280" y="1268240"/>
            <a:ext cx="23513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996280" y="4233509"/>
            <a:ext cx="235131" cy="0"/>
          </a:xfrm>
          <a:prstGeom prst="line">
            <a:avLst/>
          </a:prstGeom>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9199374" y="1138449"/>
            <a:ext cx="505097" cy="276999"/>
          </a:xfrm>
          <a:prstGeom prst="rect">
            <a:avLst/>
          </a:prstGeom>
          <a:noFill/>
        </p:spPr>
        <p:txBody>
          <a:bodyPr wrap="square" rtlCol="0">
            <a:spAutoFit/>
          </a:bodyPr>
          <a:lstStyle/>
          <a:p>
            <a:r>
              <a:rPr lang="en-US" sz="1200" dirty="0" smtClean="0"/>
              <a:t>HB1</a:t>
            </a:r>
            <a:endParaRPr lang="en-US" sz="1200" dirty="0"/>
          </a:p>
        </p:txBody>
      </p:sp>
      <p:sp>
        <p:nvSpPr>
          <p:cNvPr id="64" name="TextBox 63"/>
          <p:cNvSpPr txBox="1"/>
          <p:nvPr/>
        </p:nvSpPr>
        <p:spPr>
          <a:xfrm>
            <a:off x="9199374" y="4095009"/>
            <a:ext cx="505097" cy="276999"/>
          </a:xfrm>
          <a:prstGeom prst="rect">
            <a:avLst/>
          </a:prstGeom>
          <a:noFill/>
        </p:spPr>
        <p:txBody>
          <a:bodyPr wrap="square" rtlCol="0">
            <a:spAutoFit/>
          </a:bodyPr>
          <a:lstStyle/>
          <a:p>
            <a:r>
              <a:rPr lang="en-US" sz="1200" dirty="0" smtClean="0"/>
              <a:t>HB2</a:t>
            </a:r>
            <a:endParaRPr lang="en-US" sz="1200" dirty="0"/>
          </a:p>
        </p:txBody>
      </p:sp>
      <p:cxnSp>
        <p:nvCxnSpPr>
          <p:cNvPr id="65" name="Straight Arrow Connector 64"/>
          <p:cNvCxnSpPr/>
          <p:nvPr/>
        </p:nvCxnSpPr>
        <p:spPr>
          <a:xfrm flipH="1">
            <a:off x="7207850" y="1266033"/>
            <a:ext cx="1762111" cy="40489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endCxn id="37" idx="0"/>
          </p:cNvCxnSpPr>
          <p:nvPr/>
        </p:nvCxnSpPr>
        <p:spPr>
          <a:xfrm flipH="1">
            <a:off x="4596755" y="1271350"/>
            <a:ext cx="4399524" cy="39019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3802155" y="1266033"/>
            <a:ext cx="5142030" cy="3712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7234226" y="4244656"/>
            <a:ext cx="1779471" cy="47383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46" idx="0"/>
          </p:cNvCxnSpPr>
          <p:nvPr/>
        </p:nvCxnSpPr>
        <p:spPr>
          <a:xfrm flipH="1">
            <a:off x="4579395" y="4233508"/>
            <a:ext cx="4416884" cy="65897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4365923" y="3894866"/>
            <a:ext cx="426618" cy="957796"/>
            <a:chOff x="1161877" y="3840480"/>
            <a:chExt cx="426618" cy="513806"/>
          </a:xfrm>
        </p:grpSpPr>
        <p:sp>
          <p:nvSpPr>
            <p:cNvPr id="71" name="Rectangle 70"/>
            <p:cNvSpPr/>
            <p:nvPr/>
          </p:nvSpPr>
          <p:spPr>
            <a:xfrm>
              <a:off x="1208574" y="3840480"/>
              <a:ext cx="339034" cy="5138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1161877" y="3866550"/>
              <a:ext cx="426618" cy="461665"/>
            </a:xfrm>
            <a:prstGeom prst="rect">
              <a:avLst/>
            </a:prstGeom>
            <a:noFill/>
          </p:spPr>
          <p:txBody>
            <a:bodyPr wrap="square" rtlCol="0">
              <a:spAutoFit/>
            </a:bodyPr>
            <a:lstStyle/>
            <a:p>
              <a:pPr algn="ctr"/>
              <a:r>
                <a:rPr lang="en-US" sz="1200" dirty="0" smtClean="0"/>
                <a:t>FID </a:t>
              </a:r>
            </a:p>
            <a:p>
              <a:pPr algn="ctr"/>
              <a:r>
                <a:rPr lang="en-US" sz="1200" dirty="0" smtClean="0"/>
                <a:t>3</a:t>
              </a:r>
              <a:endParaRPr lang="en-US" sz="1200" dirty="0"/>
            </a:p>
          </p:txBody>
        </p:sp>
      </p:grpSp>
      <p:cxnSp>
        <p:nvCxnSpPr>
          <p:cNvPr id="73" name="Straight Arrow Connector 72"/>
          <p:cNvCxnSpPr>
            <a:endCxn id="35" idx="0"/>
          </p:cNvCxnSpPr>
          <p:nvPr/>
        </p:nvCxnSpPr>
        <p:spPr>
          <a:xfrm flipH="1">
            <a:off x="3833984" y="4245056"/>
            <a:ext cx="5162295" cy="44996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4" name="Left Brace 73"/>
          <p:cNvSpPr/>
          <p:nvPr/>
        </p:nvSpPr>
        <p:spPr>
          <a:xfrm>
            <a:off x="3083154" y="1647021"/>
            <a:ext cx="191588" cy="315704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TextBox 74"/>
          <p:cNvSpPr txBox="1"/>
          <p:nvPr/>
        </p:nvSpPr>
        <p:spPr>
          <a:xfrm>
            <a:off x="1289189" y="2902376"/>
            <a:ext cx="1740566" cy="646331"/>
          </a:xfrm>
          <a:prstGeom prst="rect">
            <a:avLst/>
          </a:prstGeom>
          <a:noFill/>
        </p:spPr>
        <p:txBody>
          <a:bodyPr wrap="square" rtlCol="0">
            <a:spAutoFit/>
          </a:bodyPr>
          <a:lstStyle/>
          <a:p>
            <a:r>
              <a:rPr lang="en-US" sz="1200" dirty="0" smtClean="0"/>
              <a:t>Need to be combined into 1 Heart Beat Frame (HBF) in FLP</a:t>
            </a:r>
            <a:endParaRPr lang="en-US" sz="1200" dirty="0"/>
          </a:p>
        </p:txBody>
      </p:sp>
      <p:sp>
        <p:nvSpPr>
          <p:cNvPr id="76" name="TextBox 75"/>
          <p:cNvSpPr txBox="1"/>
          <p:nvPr/>
        </p:nvSpPr>
        <p:spPr>
          <a:xfrm>
            <a:off x="4992545" y="6180466"/>
            <a:ext cx="2300441" cy="369332"/>
          </a:xfrm>
          <a:prstGeom prst="rect">
            <a:avLst/>
          </a:prstGeom>
          <a:noFill/>
        </p:spPr>
        <p:txBody>
          <a:bodyPr wrap="square" rtlCol="0">
            <a:spAutoFit/>
          </a:bodyPr>
          <a:lstStyle/>
          <a:p>
            <a:r>
              <a:rPr lang="en-US" dirty="0" smtClean="0"/>
              <a:t>DMA to FLP memory</a:t>
            </a:r>
            <a:endParaRPr lang="en-US" dirty="0"/>
          </a:p>
        </p:txBody>
      </p:sp>
    </p:spTree>
    <p:extLst>
      <p:ext uri="{BB962C8B-B14F-4D97-AF65-F5344CB8AC3E}">
        <p14:creationId xmlns:p14="http://schemas.microsoft.com/office/powerpoint/2010/main" val="3980807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Hierarchy</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17</a:t>
            </a:fld>
            <a:endParaRPr lang="en-US"/>
          </a:p>
        </p:txBody>
      </p:sp>
      <p:sp>
        <p:nvSpPr>
          <p:cNvPr id="6" name="Right Arrow 5"/>
          <p:cNvSpPr/>
          <p:nvPr/>
        </p:nvSpPr>
        <p:spPr>
          <a:xfrm rot="5400000">
            <a:off x="2034234" y="1776367"/>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Cable 1</a:t>
            </a:r>
            <a:endParaRPr lang="en-US" sz="800" dirty="0">
              <a:solidFill>
                <a:schemeClr val="tx1"/>
              </a:solidFill>
            </a:endParaRPr>
          </a:p>
        </p:txBody>
      </p:sp>
      <p:sp>
        <p:nvSpPr>
          <p:cNvPr id="7" name="Right Arrow 6"/>
          <p:cNvSpPr/>
          <p:nvPr/>
        </p:nvSpPr>
        <p:spPr>
          <a:xfrm rot="5400000">
            <a:off x="2713502" y="1776367"/>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Cable </a:t>
            </a:r>
            <a:r>
              <a:rPr lang="en-US" sz="800" dirty="0">
                <a:solidFill>
                  <a:schemeClr val="tx1"/>
                </a:solidFill>
              </a:rPr>
              <a:t>9</a:t>
            </a:r>
          </a:p>
        </p:txBody>
      </p:sp>
      <p:grpSp>
        <p:nvGrpSpPr>
          <p:cNvPr id="8" name="Group 7"/>
          <p:cNvGrpSpPr/>
          <p:nvPr/>
        </p:nvGrpSpPr>
        <p:grpSpPr>
          <a:xfrm>
            <a:off x="2213764" y="2308594"/>
            <a:ext cx="1018302" cy="442233"/>
            <a:chOff x="337714" y="1247230"/>
            <a:chExt cx="1018302" cy="442233"/>
          </a:xfrm>
        </p:grpSpPr>
        <p:sp>
          <p:nvSpPr>
            <p:cNvPr id="9" name="Rectangle 8"/>
            <p:cNvSpPr/>
            <p:nvPr/>
          </p:nvSpPr>
          <p:spPr>
            <a:xfrm>
              <a:off x="337714" y="1247230"/>
              <a:ext cx="1018302" cy="442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08339" y="1314457"/>
              <a:ext cx="477051" cy="307777"/>
            </a:xfrm>
            <a:prstGeom prst="rect">
              <a:avLst/>
            </a:prstGeom>
            <a:noFill/>
          </p:spPr>
          <p:txBody>
            <a:bodyPr wrap="square" rtlCol="0">
              <a:spAutoFit/>
            </a:bodyPr>
            <a:lstStyle/>
            <a:p>
              <a:r>
                <a:rPr lang="en-US" sz="1400" dirty="0" smtClean="0"/>
                <a:t>RU</a:t>
              </a:r>
              <a:endParaRPr lang="en-US" sz="1400" dirty="0"/>
            </a:p>
          </p:txBody>
        </p:sp>
      </p:grpSp>
      <p:sp>
        <p:nvSpPr>
          <p:cNvPr id="11" name="TextBox 10"/>
          <p:cNvSpPr txBox="1"/>
          <p:nvPr/>
        </p:nvSpPr>
        <p:spPr>
          <a:xfrm>
            <a:off x="2570858" y="1720983"/>
            <a:ext cx="304113" cy="369332"/>
          </a:xfrm>
          <a:prstGeom prst="rect">
            <a:avLst/>
          </a:prstGeom>
          <a:noFill/>
        </p:spPr>
        <p:txBody>
          <a:bodyPr wrap="square" rtlCol="0">
            <a:spAutoFit/>
          </a:bodyPr>
          <a:lstStyle/>
          <a:p>
            <a:r>
              <a:rPr lang="en-US" dirty="0" smtClean="0"/>
              <a:t>…</a:t>
            </a:r>
            <a:endParaRPr lang="en-US" dirty="0"/>
          </a:p>
        </p:txBody>
      </p:sp>
      <p:sp>
        <p:nvSpPr>
          <p:cNvPr id="12" name="Right Arrow 11"/>
          <p:cNvSpPr/>
          <p:nvPr/>
        </p:nvSpPr>
        <p:spPr>
          <a:xfrm rot="5400000">
            <a:off x="3323161" y="1776367"/>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Cable 1</a:t>
            </a:r>
            <a:endParaRPr lang="en-US" sz="800" dirty="0">
              <a:solidFill>
                <a:schemeClr val="tx1"/>
              </a:solidFill>
            </a:endParaRPr>
          </a:p>
        </p:txBody>
      </p:sp>
      <p:sp>
        <p:nvSpPr>
          <p:cNvPr id="13" name="Right Arrow 12"/>
          <p:cNvSpPr/>
          <p:nvPr/>
        </p:nvSpPr>
        <p:spPr>
          <a:xfrm rot="5400000">
            <a:off x="4002429" y="1776367"/>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Cable 16</a:t>
            </a:r>
            <a:endParaRPr lang="en-US" sz="800" dirty="0">
              <a:solidFill>
                <a:schemeClr val="tx1"/>
              </a:solidFill>
            </a:endParaRPr>
          </a:p>
        </p:txBody>
      </p:sp>
      <p:grpSp>
        <p:nvGrpSpPr>
          <p:cNvPr id="14" name="Group 13"/>
          <p:cNvGrpSpPr/>
          <p:nvPr/>
        </p:nvGrpSpPr>
        <p:grpSpPr>
          <a:xfrm>
            <a:off x="3502691" y="2308594"/>
            <a:ext cx="1018302" cy="442233"/>
            <a:chOff x="337714" y="1247230"/>
            <a:chExt cx="1018302" cy="442233"/>
          </a:xfrm>
        </p:grpSpPr>
        <p:sp>
          <p:nvSpPr>
            <p:cNvPr id="15" name="Rectangle 14"/>
            <p:cNvSpPr/>
            <p:nvPr/>
          </p:nvSpPr>
          <p:spPr>
            <a:xfrm>
              <a:off x="337714" y="1247230"/>
              <a:ext cx="1018302" cy="442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08339" y="1314457"/>
              <a:ext cx="477051" cy="307777"/>
            </a:xfrm>
            <a:prstGeom prst="rect">
              <a:avLst/>
            </a:prstGeom>
            <a:noFill/>
          </p:spPr>
          <p:txBody>
            <a:bodyPr wrap="square" rtlCol="0">
              <a:spAutoFit/>
            </a:bodyPr>
            <a:lstStyle/>
            <a:p>
              <a:r>
                <a:rPr lang="en-US" sz="1400" dirty="0" smtClean="0"/>
                <a:t>RU</a:t>
              </a:r>
              <a:endParaRPr lang="en-US" sz="1400" dirty="0"/>
            </a:p>
          </p:txBody>
        </p:sp>
      </p:grpSp>
      <p:sp>
        <p:nvSpPr>
          <p:cNvPr id="17" name="TextBox 16"/>
          <p:cNvSpPr txBox="1"/>
          <p:nvPr/>
        </p:nvSpPr>
        <p:spPr>
          <a:xfrm>
            <a:off x="3859785" y="1720983"/>
            <a:ext cx="304113" cy="369332"/>
          </a:xfrm>
          <a:prstGeom prst="rect">
            <a:avLst/>
          </a:prstGeom>
          <a:noFill/>
        </p:spPr>
        <p:txBody>
          <a:bodyPr wrap="square" rtlCol="0">
            <a:spAutoFit/>
          </a:bodyPr>
          <a:lstStyle/>
          <a:p>
            <a:r>
              <a:rPr lang="en-US" dirty="0" smtClean="0"/>
              <a:t>…</a:t>
            </a:r>
            <a:endParaRPr lang="en-US" dirty="0"/>
          </a:p>
        </p:txBody>
      </p:sp>
      <p:sp>
        <p:nvSpPr>
          <p:cNvPr id="18" name="Right Arrow 17"/>
          <p:cNvSpPr/>
          <p:nvPr/>
        </p:nvSpPr>
        <p:spPr>
          <a:xfrm rot="5400000">
            <a:off x="4612088" y="1776367"/>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Cable 1</a:t>
            </a:r>
            <a:endParaRPr lang="en-US" sz="800" dirty="0">
              <a:solidFill>
                <a:schemeClr val="tx1"/>
              </a:solidFill>
            </a:endParaRPr>
          </a:p>
        </p:txBody>
      </p:sp>
      <p:sp>
        <p:nvSpPr>
          <p:cNvPr id="19" name="Right Arrow 18"/>
          <p:cNvSpPr/>
          <p:nvPr/>
        </p:nvSpPr>
        <p:spPr>
          <a:xfrm rot="5400000">
            <a:off x="5291356" y="1776367"/>
            <a:ext cx="698094" cy="33903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Cable 28</a:t>
            </a:r>
            <a:endParaRPr lang="en-US" sz="800" dirty="0">
              <a:solidFill>
                <a:schemeClr val="tx1"/>
              </a:solidFill>
            </a:endParaRPr>
          </a:p>
        </p:txBody>
      </p:sp>
      <p:grpSp>
        <p:nvGrpSpPr>
          <p:cNvPr id="20" name="Group 19"/>
          <p:cNvGrpSpPr/>
          <p:nvPr/>
        </p:nvGrpSpPr>
        <p:grpSpPr>
          <a:xfrm>
            <a:off x="4791618" y="2308594"/>
            <a:ext cx="1018302" cy="442233"/>
            <a:chOff x="337714" y="1247230"/>
            <a:chExt cx="1018302" cy="442233"/>
          </a:xfrm>
        </p:grpSpPr>
        <p:sp>
          <p:nvSpPr>
            <p:cNvPr id="21" name="Rectangle 20"/>
            <p:cNvSpPr/>
            <p:nvPr/>
          </p:nvSpPr>
          <p:spPr>
            <a:xfrm>
              <a:off x="337714" y="1247230"/>
              <a:ext cx="1018302" cy="442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08339" y="1314457"/>
              <a:ext cx="477051" cy="307777"/>
            </a:xfrm>
            <a:prstGeom prst="rect">
              <a:avLst/>
            </a:prstGeom>
            <a:noFill/>
          </p:spPr>
          <p:txBody>
            <a:bodyPr wrap="square" rtlCol="0">
              <a:spAutoFit/>
            </a:bodyPr>
            <a:lstStyle/>
            <a:p>
              <a:r>
                <a:rPr lang="en-US" sz="1400" dirty="0" smtClean="0"/>
                <a:t>RU</a:t>
              </a:r>
              <a:endParaRPr lang="en-US" sz="1400" dirty="0"/>
            </a:p>
          </p:txBody>
        </p:sp>
      </p:grpSp>
      <p:sp>
        <p:nvSpPr>
          <p:cNvPr id="23" name="TextBox 22"/>
          <p:cNvSpPr txBox="1"/>
          <p:nvPr/>
        </p:nvSpPr>
        <p:spPr>
          <a:xfrm>
            <a:off x="5148712" y="1720983"/>
            <a:ext cx="304113" cy="369332"/>
          </a:xfrm>
          <a:prstGeom prst="rect">
            <a:avLst/>
          </a:prstGeom>
          <a:noFill/>
        </p:spPr>
        <p:txBody>
          <a:bodyPr wrap="square" rtlCol="0">
            <a:spAutoFit/>
          </a:bodyPr>
          <a:lstStyle/>
          <a:p>
            <a:r>
              <a:rPr lang="en-US" dirty="0" smtClean="0"/>
              <a:t>…</a:t>
            </a:r>
            <a:endParaRPr lang="en-US" dirty="0"/>
          </a:p>
        </p:txBody>
      </p:sp>
      <p:grpSp>
        <p:nvGrpSpPr>
          <p:cNvPr id="24" name="Group 23"/>
          <p:cNvGrpSpPr/>
          <p:nvPr/>
        </p:nvGrpSpPr>
        <p:grpSpPr>
          <a:xfrm>
            <a:off x="6737984" y="2308594"/>
            <a:ext cx="1018302" cy="442233"/>
            <a:chOff x="337714" y="1247230"/>
            <a:chExt cx="1018302" cy="442233"/>
          </a:xfrm>
        </p:grpSpPr>
        <p:sp>
          <p:nvSpPr>
            <p:cNvPr id="25" name="Rectangle 24"/>
            <p:cNvSpPr/>
            <p:nvPr/>
          </p:nvSpPr>
          <p:spPr>
            <a:xfrm>
              <a:off x="337714" y="1247230"/>
              <a:ext cx="1018302" cy="442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608339" y="1314457"/>
              <a:ext cx="477051" cy="307777"/>
            </a:xfrm>
            <a:prstGeom prst="rect">
              <a:avLst/>
            </a:prstGeom>
            <a:noFill/>
          </p:spPr>
          <p:txBody>
            <a:bodyPr wrap="square" rtlCol="0">
              <a:spAutoFit/>
            </a:bodyPr>
            <a:lstStyle/>
            <a:p>
              <a:r>
                <a:rPr lang="en-US" sz="1400" dirty="0" smtClean="0"/>
                <a:t>RU</a:t>
              </a:r>
              <a:endParaRPr lang="en-US" sz="1400" dirty="0"/>
            </a:p>
          </p:txBody>
        </p:sp>
      </p:grpSp>
      <p:sp>
        <p:nvSpPr>
          <p:cNvPr id="27" name="TextBox 26"/>
          <p:cNvSpPr txBox="1"/>
          <p:nvPr/>
        </p:nvSpPr>
        <p:spPr>
          <a:xfrm>
            <a:off x="6124362" y="2294931"/>
            <a:ext cx="420144" cy="369332"/>
          </a:xfrm>
          <a:prstGeom prst="rect">
            <a:avLst/>
          </a:prstGeom>
          <a:noFill/>
        </p:spPr>
        <p:txBody>
          <a:bodyPr wrap="square" rtlCol="0">
            <a:spAutoFit/>
          </a:bodyPr>
          <a:lstStyle/>
          <a:p>
            <a:r>
              <a:rPr lang="en-US" dirty="0" smtClean="0"/>
              <a:t>....</a:t>
            </a:r>
            <a:endParaRPr lang="en-US" dirty="0"/>
          </a:p>
        </p:txBody>
      </p:sp>
      <p:grpSp>
        <p:nvGrpSpPr>
          <p:cNvPr id="28" name="Group 27"/>
          <p:cNvGrpSpPr/>
          <p:nvPr/>
        </p:nvGrpSpPr>
        <p:grpSpPr>
          <a:xfrm>
            <a:off x="3942833" y="4159165"/>
            <a:ext cx="1018302" cy="442233"/>
            <a:chOff x="337714" y="1247230"/>
            <a:chExt cx="1018302" cy="442233"/>
          </a:xfrm>
        </p:grpSpPr>
        <p:sp>
          <p:nvSpPr>
            <p:cNvPr id="29" name="Rectangle 28"/>
            <p:cNvSpPr/>
            <p:nvPr/>
          </p:nvSpPr>
          <p:spPr>
            <a:xfrm>
              <a:off x="337714" y="1247230"/>
              <a:ext cx="1018302" cy="442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406844" y="1314455"/>
              <a:ext cx="823412" cy="307777"/>
            </a:xfrm>
            <a:prstGeom prst="rect">
              <a:avLst/>
            </a:prstGeom>
            <a:noFill/>
          </p:spPr>
          <p:txBody>
            <a:bodyPr wrap="square" rtlCol="0">
              <a:spAutoFit/>
            </a:bodyPr>
            <a:lstStyle/>
            <a:p>
              <a:r>
                <a:rPr lang="en-US" sz="1400" smtClean="0"/>
                <a:t>CRU/FLP</a:t>
              </a:r>
              <a:endParaRPr lang="en-US" sz="1400" dirty="0"/>
            </a:p>
          </p:txBody>
        </p:sp>
      </p:grpSp>
      <p:cxnSp>
        <p:nvCxnSpPr>
          <p:cNvPr id="31" name="Elbow Connector 30"/>
          <p:cNvCxnSpPr>
            <a:stCxn id="21" idx="2"/>
          </p:cNvCxnSpPr>
          <p:nvPr/>
        </p:nvCxnSpPr>
        <p:spPr>
          <a:xfrm rot="5400000">
            <a:off x="4087448" y="2945846"/>
            <a:ext cx="1408340" cy="101830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5" idx="2"/>
          </p:cNvCxnSpPr>
          <p:nvPr/>
        </p:nvCxnSpPr>
        <p:spPr>
          <a:xfrm rot="16200000" flipH="1">
            <a:off x="3373181" y="3389487"/>
            <a:ext cx="1408340" cy="13101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9" idx="2"/>
          </p:cNvCxnSpPr>
          <p:nvPr/>
        </p:nvCxnSpPr>
        <p:spPr>
          <a:xfrm rot="16200000" flipH="1">
            <a:off x="2923241" y="2550500"/>
            <a:ext cx="888274" cy="128892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011842" y="3639101"/>
            <a:ext cx="0" cy="520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25" idx="2"/>
          </p:cNvCxnSpPr>
          <p:nvPr/>
        </p:nvCxnSpPr>
        <p:spPr>
          <a:xfrm rot="5400000">
            <a:off x="5589205" y="2050839"/>
            <a:ext cx="957943" cy="235791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889217" y="3708770"/>
            <a:ext cx="0" cy="450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8170844" y="4159163"/>
            <a:ext cx="1018302" cy="442233"/>
            <a:chOff x="337714" y="1247230"/>
            <a:chExt cx="1018302" cy="442233"/>
          </a:xfrm>
        </p:grpSpPr>
        <p:sp>
          <p:nvSpPr>
            <p:cNvPr id="38" name="Rectangle 37"/>
            <p:cNvSpPr/>
            <p:nvPr/>
          </p:nvSpPr>
          <p:spPr>
            <a:xfrm>
              <a:off x="337714" y="1247230"/>
              <a:ext cx="1018302" cy="442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28841" y="1314456"/>
              <a:ext cx="848887" cy="307777"/>
            </a:xfrm>
            <a:prstGeom prst="rect">
              <a:avLst/>
            </a:prstGeom>
            <a:noFill/>
          </p:spPr>
          <p:txBody>
            <a:bodyPr wrap="square" rtlCol="0">
              <a:spAutoFit/>
            </a:bodyPr>
            <a:lstStyle/>
            <a:p>
              <a:r>
                <a:rPr lang="en-US" sz="1400" dirty="0" smtClean="0"/>
                <a:t>CRU/FLP</a:t>
              </a:r>
              <a:endParaRPr lang="en-US" sz="1400" dirty="0"/>
            </a:p>
          </p:txBody>
        </p:sp>
      </p:grpSp>
      <p:sp>
        <p:nvSpPr>
          <p:cNvPr id="40" name="TextBox 39"/>
          <p:cNvSpPr txBox="1"/>
          <p:nvPr/>
        </p:nvSpPr>
        <p:spPr>
          <a:xfrm>
            <a:off x="6147603" y="4151003"/>
            <a:ext cx="586025" cy="369332"/>
          </a:xfrm>
          <a:prstGeom prst="rect">
            <a:avLst/>
          </a:prstGeom>
          <a:noFill/>
        </p:spPr>
        <p:txBody>
          <a:bodyPr wrap="square" rtlCol="0">
            <a:spAutoFit/>
          </a:bodyPr>
          <a:lstStyle/>
          <a:p>
            <a:r>
              <a:rPr lang="en-US" dirty="0" smtClean="0"/>
              <a:t>.......</a:t>
            </a:r>
            <a:endParaRPr lang="en-US" dirty="0"/>
          </a:p>
        </p:txBody>
      </p:sp>
      <p:grpSp>
        <p:nvGrpSpPr>
          <p:cNvPr id="41" name="Group 40"/>
          <p:cNvGrpSpPr/>
          <p:nvPr/>
        </p:nvGrpSpPr>
        <p:grpSpPr>
          <a:xfrm>
            <a:off x="5766948" y="5733213"/>
            <a:ext cx="1018302" cy="442233"/>
            <a:chOff x="337714" y="1247230"/>
            <a:chExt cx="1018302" cy="442233"/>
          </a:xfrm>
        </p:grpSpPr>
        <p:sp>
          <p:nvSpPr>
            <p:cNvPr id="42" name="Rectangle 41"/>
            <p:cNvSpPr/>
            <p:nvPr/>
          </p:nvSpPr>
          <p:spPr>
            <a:xfrm>
              <a:off x="337714" y="1247230"/>
              <a:ext cx="1018302" cy="442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608338" y="1314457"/>
              <a:ext cx="501587" cy="307777"/>
            </a:xfrm>
            <a:prstGeom prst="rect">
              <a:avLst/>
            </a:prstGeom>
            <a:noFill/>
          </p:spPr>
          <p:txBody>
            <a:bodyPr wrap="square" rtlCol="0">
              <a:spAutoFit/>
            </a:bodyPr>
            <a:lstStyle/>
            <a:p>
              <a:r>
                <a:rPr lang="en-US" sz="1400" dirty="0" smtClean="0"/>
                <a:t>EPN</a:t>
              </a:r>
              <a:endParaRPr lang="en-US" sz="1400" dirty="0"/>
            </a:p>
          </p:txBody>
        </p:sp>
      </p:grpSp>
      <p:sp>
        <p:nvSpPr>
          <p:cNvPr id="44" name="TextBox 43"/>
          <p:cNvSpPr txBox="1"/>
          <p:nvPr/>
        </p:nvSpPr>
        <p:spPr>
          <a:xfrm>
            <a:off x="8441468" y="2294931"/>
            <a:ext cx="669390" cy="369332"/>
          </a:xfrm>
          <a:prstGeom prst="rect">
            <a:avLst/>
          </a:prstGeom>
          <a:noFill/>
        </p:spPr>
        <p:txBody>
          <a:bodyPr wrap="square" rtlCol="0">
            <a:spAutoFit/>
          </a:bodyPr>
          <a:lstStyle/>
          <a:p>
            <a:r>
              <a:rPr lang="en-US" dirty="0" smtClean="0"/>
              <a:t>......</a:t>
            </a:r>
            <a:endParaRPr lang="en-US" dirty="0"/>
          </a:p>
        </p:txBody>
      </p:sp>
      <p:cxnSp>
        <p:nvCxnSpPr>
          <p:cNvPr id="45" name="Straight Arrow Connector 44"/>
          <p:cNvCxnSpPr/>
          <p:nvPr/>
        </p:nvCxnSpPr>
        <p:spPr>
          <a:xfrm>
            <a:off x="8311684" y="3891649"/>
            <a:ext cx="8708" cy="2593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943055" y="3899133"/>
            <a:ext cx="8708" cy="2593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349283" y="3775994"/>
            <a:ext cx="485131" cy="369332"/>
          </a:xfrm>
          <a:prstGeom prst="rect">
            <a:avLst/>
          </a:prstGeom>
          <a:noFill/>
        </p:spPr>
        <p:txBody>
          <a:bodyPr wrap="square" rtlCol="0">
            <a:spAutoFit/>
          </a:bodyPr>
          <a:lstStyle/>
          <a:p>
            <a:r>
              <a:rPr lang="en-US" dirty="0" smtClean="0"/>
              <a:t>....</a:t>
            </a:r>
            <a:endParaRPr lang="en-US" dirty="0"/>
          </a:p>
        </p:txBody>
      </p:sp>
      <p:sp>
        <p:nvSpPr>
          <p:cNvPr id="48" name="TextBox 47"/>
          <p:cNvSpPr txBox="1"/>
          <p:nvPr/>
        </p:nvSpPr>
        <p:spPr>
          <a:xfrm>
            <a:off x="2552798" y="1118366"/>
            <a:ext cx="491690" cy="369332"/>
          </a:xfrm>
          <a:prstGeom prst="rect">
            <a:avLst/>
          </a:prstGeom>
          <a:noFill/>
        </p:spPr>
        <p:txBody>
          <a:bodyPr wrap="square" rtlCol="0">
            <a:spAutoFit/>
          </a:bodyPr>
          <a:lstStyle/>
          <a:p>
            <a:r>
              <a:rPr lang="en-US" dirty="0" smtClean="0"/>
              <a:t>IB</a:t>
            </a:r>
            <a:endParaRPr lang="en-US" dirty="0"/>
          </a:p>
        </p:txBody>
      </p:sp>
      <p:sp>
        <p:nvSpPr>
          <p:cNvPr id="49" name="TextBox 48"/>
          <p:cNvSpPr txBox="1"/>
          <p:nvPr/>
        </p:nvSpPr>
        <p:spPr>
          <a:xfrm>
            <a:off x="3790776" y="1116134"/>
            <a:ext cx="558507" cy="369332"/>
          </a:xfrm>
          <a:prstGeom prst="rect">
            <a:avLst/>
          </a:prstGeom>
          <a:noFill/>
        </p:spPr>
        <p:txBody>
          <a:bodyPr wrap="square" rtlCol="0">
            <a:spAutoFit/>
          </a:bodyPr>
          <a:lstStyle/>
          <a:p>
            <a:r>
              <a:rPr lang="en-US" dirty="0"/>
              <a:t>M</a:t>
            </a:r>
            <a:r>
              <a:rPr lang="en-US" dirty="0" smtClean="0"/>
              <a:t>B</a:t>
            </a:r>
            <a:endParaRPr lang="en-US" dirty="0"/>
          </a:p>
        </p:txBody>
      </p:sp>
      <p:sp>
        <p:nvSpPr>
          <p:cNvPr id="50" name="TextBox 49"/>
          <p:cNvSpPr txBox="1"/>
          <p:nvPr/>
        </p:nvSpPr>
        <p:spPr>
          <a:xfrm>
            <a:off x="5071140" y="1123703"/>
            <a:ext cx="491690" cy="369332"/>
          </a:xfrm>
          <a:prstGeom prst="rect">
            <a:avLst/>
          </a:prstGeom>
          <a:noFill/>
        </p:spPr>
        <p:txBody>
          <a:bodyPr wrap="square" rtlCol="0">
            <a:spAutoFit/>
          </a:bodyPr>
          <a:lstStyle/>
          <a:p>
            <a:r>
              <a:rPr lang="en-US" dirty="0"/>
              <a:t>O</a:t>
            </a:r>
            <a:r>
              <a:rPr lang="en-US" dirty="0" smtClean="0"/>
              <a:t>B</a:t>
            </a:r>
            <a:endParaRPr lang="en-US" dirty="0"/>
          </a:p>
        </p:txBody>
      </p:sp>
      <p:cxnSp>
        <p:nvCxnSpPr>
          <p:cNvPr id="51" name="Elbow Connector 50"/>
          <p:cNvCxnSpPr>
            <a:stCxn id="29" idx="2"/>
          </p:cNvCxnSpPr>
          <p:nvPr/>
        </p:nvCxnSpPr>
        <p:spPr>
          <a:xfrm rot="16200000" flipH="1">
            <a:off x="4811048" y="4242334"/>
            <a:ext cx="779417" cy="149754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38" idx="2"/>
          </p:cNvCxnSpPr>
          <p:nvPr/>
        </p:nvCxnSpPr>
        <p:spPr>
          <a:xfrm rot="5400000">
            <a:off x="7332344" y="4007037"/>
            <a:ext cx="753293" cy="194201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6737984" y="5380815"/>
            <a:ext cx="0" cy="352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5949528" y="5380815"/>
            <a:ext cx="0" cy="352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2613184" y="1701868"/>
            <a:ext cx="322174" cy="307777"/>
          </a:xfrm>
          <a:prstGeom prst="rect">
            <a:avLst/>
          </a:prstGeom>
          <a:noFill/>
        </p:spPr>
        <p:txBody>
          <a:bodyPr wrap="square" rtlCol="0">
            <a:spAutoFit/>
          </a:bodyPr>
          <a:lstStyle/>
          <a:p>
            <a:r>
              <a:rPr lang="en-US" sz="1400" dirty="0" smtClean="0"/>
              <a:t>9</a:t>
            </a:r>
            <a:endParaRPr lang="en-US" sz="1400" dirty="0"/>
          </a:p>
        </p:txBody>
      </p:sp>
      <p:sp>
        <p:nvSpPr>
          <p:cNvPr id="56" name="TextBox 55"/>
          <p:cNvSpPr txBox="1"/>
          <p:nvPr/>
        </p:nvSpPr>
        <p:spPr>
          <a:xfrm>
            <a:off x="3841725" y="1686208"/>
            <a:ext cx="404453" cy="307777"/>
          </a:xfrm>
          <a:prstGeom prst="rect">
            <a:avLst/>
          </a:prstGeom>
          <a:noFill/>
        </p:spPr>
        <p:txBody>
          <a:bodyPr wrap="square" rtlCol="0">
            <a:spAutoFit/>
          </a:bodyPr>
          <a:lstStyle/>
          <a:p>
            <a:r>
              <a:rPr lang="en-US" sz="1400" dirty="0" smtClean="0"/>
              <a:t>16</a:t>
            </a:r>
            <a:endParaRPr lang="en-US" sz="1400" dirty="0"/>
          </a:p>
        </p:txBody>
      </p:sp>
      <p:sp>
        <p:nvSpPr>
          <p:cNvPr id="57" name="TextBox 56"/>
          <p:cNvSpPr txBox="1"/>
          <p:nvPr/>
        </p:nvSpPr>
        <p:spPr>
          <a:xfrm>
            <a:off x="5130652" y="1686207"/>
            <a:ext cx="408642" cy="307777"/>
          </a:xfrm>
          <a:prstGeom prst="rect">
            <a:avLst/>
          </a:prstGeom>
          <a:noFill/>
        </p:spPr>
        <p:txBody>
          <a:bodyPr wrap="square" rtlCol="0">
            <a:spAutoFit/>
          </a:bodyPr>
          <a:lstStyle/>
          <a:p>
            <a:r>
              <a:rPr lang="en-US" sz="1400" dirty="0" smtClean="0"/>
              <a:t>28</a:t>
            </a:r>
            <a:endParaRPr lang="en-US" sz="1400" dirty="0"/>
          </a:p>
        </p:txBody>
      </p:sp>
      <p:sp>
        <p:nvSpPr>
          <p:cNvPr id="58" name="TextBox 57"/>
          <p:cNvSpPr txBox="1"/>
          <p:nvPr/>
        </p:nvSpPr>
        <p:spPr>
          <a:xfrm>
            <a:off x="4451984" y="3751003"/>
            <a:ext cx="263060" cy="307777"/>
          </a:xfrm>
          <a:prstGeom prst="rect">
            <a:avLst/>
          </a:prstGeom>
          <a:noFill/>
        </p:spPr>
        <p:txBody>
          <a:bodyPr wrap="square" rtlCol="0">
            <a:spAutoFit/>
          </a:bodyPr>
          <a:lstStyle/>
          <a:p>
            <a:r>
              <a:rPr lang="en-US" sz="1400" dirty="0" smtClean="0"/>
              <a:t>8</a:t>
            </a:r>
            <a:endParaRPr lang="en-US" sz="1400" dirty="0"/>
          </a:p>
        </p:txBody>
      </p:sp>
      <p:sp>
        <p:nvSpPr>
          <p:cNvPr id="59" name="TextBox 58"/>
          <p:cNvSpPr txBox="1"/>
          <p:nvPr/>
        </p:nvSpPr>
        <p:spPr>
          <a:xfrm>
            <a:off x="8394711" y="3798809"/>
            <a:ext cx="485131" cy="369332"/>
          </a:xfrm>
          <a:prstGeom prst="rect">
            <a:avLst/>
          </a:prstGeom>
          <a:noFill/>
        </p:spPr>
        <p:txBody>
          <a:bodyPr wrap="square" rtlCol="0">
            <a:spAutoFit/>
          </a:bodyPr>
          <a:lstStyle/>
          <a:p>
            <a:r>
              <a:rPr lang="en-US" dirty="0" smtClean="0"/>
              <a:t>....</a:t>
            </a:r>
            <a:endParaRPr lang="en-US" dirty="0"/>
          </a:p>
        </p:txBody>
      </p:sp>
      <p:sp>
        <p:nvSpPr>
          <p:cNvPr id="60" name="TextBox 59"/>
          <p:cNvSpPr txBox="1"/>
          <p:nvPr/>
        </p:nvSpPr>
        <p:spPr>
          <a:xfrm>
            <a:off x="8497412" y="3773818"/>
            <a:ext cx="263060" cy="307777"/>
          </a:xfrm>
          <a:prstGeom prst="rect">
            <a:avLst/>
          </a:prstGeom>
          <a:noFill/>
        </p:spPr>
        <p:txBody>
          <a:bodyPr wrap="square" rtlCol="0">
            <a:spAutoFit/>
          </a:bodyPr>
          <a:lstStyle/>
          <a:p>
            <a:r>
              <a:rPr lang="en-US" sz="1400" dirty="0" smtClean="0"/>
              <a:t>8</a:t>
            </a:r>
            <a:endParaRPr lang="en-US" sz="1400" dirty="0"/>
          </a:p>
        </p:txBody>
      </p:sp>
      <p:sp>
        <p:nvSpPr>
          <p:cNvPr id="61" name="TextBox 60"/>
          <p:cNvSpPr txBox="1"/>
          <p:nvPr/>
        </p:nvSpPr>
        <p:spPr>
          <a:xfrm>
            <a:off x="8497412" y="2221932"/>
            <a:ext cx="526977" cy="307777"/>
          </a:xfrm>
          <a:prstGeom prst="rect">
            <a:avLst/>
          </a:prstGeom>
          <a:noFill/>
        </p:spPr>
        <p:txBody>
          <a:bodyPr wrap="square" rtlCol="0">
            <a:spAutoFit/>
          </a:bodyPr>
          <a:lstStyle/>
          <a:p>
            <a:r>
              <a:rPr lang="en-US" sz="1400" dirty="0" smtClean="0"/>
              <a:t>192</a:t>
            </a:r>
            <a:endParaRPr lang="en-US" sz="1400" dirty="0"/>
          </a:p>
        </p:txBody>
      </p:sp>
      <p:sp>
        <p:nvSpPr>
          <p:cNvPr id="62" name="TextBox 61"/>
          <p:cNvSpPr txBox="1"/>
          <p:nvPr/>
        </p:nvSpPr>
        <p:spPr>
          <a:xfrm>
            <a:off x="6071868" y="4126668"/>
            <a:ext cx="1149683" cy="307777"/>
          </a:xfrm>
          <a:prstGeom prst="rect">
            <a:avLst/>
          </a:prstGeom>
          <a:noFill/>
        </p:spPr>
        <p:txBody>
          <a:bodyPr wrap="square" rtlCol="0">
            <a:spAutoFit/>
          </a:bodyPr>
          <a:lstStyle/>
          <a:p>
            <a:r>
              <a:rPr lang="en-US" sz="1400" dirty="0" smtClean="0"/>
              <a:t>24 (12 FLP?)</a:t>
            </a:r>
            <a:endParaRPr lang="en-US" sz="1400" dirty="0"/>
          </a:p>
        </p:txBody>
      </p:sp>
      <p:sp>
        <p:nvSpPr>
          <p:cNvPr id="63" name="TextBox 62"/>
          <p:cNvSpPr txBox="1"/>
          <p:nvPr/>
        </p:nvSpPr>
        <p:spPr>
          <a:xfrm>
            <a:off x="6193630" y="2221932"/>
            <a:ext cx="218842" cy="307777"/>
          </a:xfrm>
          <a:prstGeom prst="rect">
            <a:avLst/>
          </a:prstGeom>
          <a:noFill/>
        </p:spPr>
        <p:txBody>
          <a:bodyPr wrap="square" rtlCol="0">
            <a:spAutoFit/>
          </a:bodyPr>
          <a:lstStyle/>
          <a:p>
            <a:r>
              <a:rPr lang="en-US" sz="1400" dirty="0" smtClean="0"/>
              <a:t>8</a:t>
            </a:r>
            <a:endParaRPr lang="en-US" sz="1400" dirty="0"/>
          </a:p>
        </p:txBody>
      </p:sp>
    </p:spTree>
    <p:extLst>
      <p:ext uri="{BB962C8B-B14F-4D97-AF65-F5344CB8AC3E}">
        <p14:creationId xmlns:p14="http://schemas.microsoft.com/office/powerpoint/2010/main" val="4039330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Format: GBT to CRU to FLP</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18</a:t>
            </a:fld>
            <a:endParaRPr lang="en-US"/>
          </a:p>
        </p:txBody>
      </p:sp>
      <p:pic>
        <p:nvPicPr>
          <p:cNvPr id="1028" name="Picture 4" descr="https://lh5.googleusercontent.com/pYn6RD-cMyY_YVv401dtHvrtTYGx_8sAYk2zXEqeH5z-5TWYO-uPpkRnEmkPh8kV2dQiTA-a6-Ql2BLQAlbuY17ED8CZ7fIVaTGSclP0IAn5xc4Tv2j170bI4VUI9faF-uBmLoC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115" y="3570048"/>
            <a:ext cx="5734050" cy="2924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17736" y="648971"/>
            <a:ext cx="2474259" cy="369332"/>
          </a:xfrm>
          <a:prstGeom prst="rect">
            <a:avLst/>
          </a:prstGeom>
          <a:noFill/>
        </p:spPr>
        <p:txBody>
          <a:bodyPr wrap="square" rtlCol="0">
            <a:spAutoFit/>
          </a:bodyPr>
          <a:lstStyle/>
          <a:p>
            <a:r>
              <a:rPr lang="en-US" dirty="0" smtClean="0"/>
              <a:t>GBT RDH</a:t>
            </a:r>
            <a:endParaRPr lang="en-US" dirty="0"/>
          </a:p>
        </p:txBody>
      </p:sp>
      <p:sp>
        <p:nvSpPr>
          <p:cNvPr id="7" name="TextBox 6"/>
          <p:cNvSpPr txBox="1"/>
          <p:nvPr/>
        </p:nvSpPr>
        <p:spPr>
          <a:xfrm>
            <a:off x="398115" y="3149210"/>
            <a:ext cx="2738310" cy="369332"/>
          </a:xfrm>
          <a:prstGeom prst="rect">
            <a:avLst/>
          </a:prstGeom>
          <a:noFill/>
        </p:spPr>
        <p:txBody>
          <a:bodyPr wrap="square" rtlCol="0">
            <a:spAutoFit/>
          </a:bodyPr>
          <a:lstStyle/>
          <a:p>
            <a:r>
              <a:rPr lang="en-US" dirty="0" smtClean="0"/>
              <a:t>CRU memory</a:t>
            </a:r>
            <a:endParaRPr lang="en-US" dirty="0"/>
          </a:p>
        </p:txBody>
      </p:sp>
      <p:sp>
        <p:nvSpPr>
          <p:cNvPr id="8" name="TextBox 7"/>
          <p:cNvSpPr txBox="1"/>
          <p:nvPr/>
        </p:nvSpPr>
        <p:spPr>
          <a:xfrm>
            <a:off x="8153400" y="711634"/>
            <a:ext cx="1530520" cy="369332"/>
          </a:xfrm>
          <a:prstGeom prst="rect">
            <a:avLst/>
          </a:prstGeom>
          <a:noFill/>
        </p:spPr>
        <p:txBody>
          <a:bodyPr wrap="square" rtlCol="0">
            <a:spAutoFit/>
          </a:bodyPr>
          <a:lstStyle/>
          <a:p>
            <a:r>
              <a:rPr lang="en-US" dirty="0" smtClean="0"/>
              <a:t>FLP memory</a:t>
            </a:r>
            <a:endParaRPr lang="en-US" dirty="0"/>
          </a:p>
        </p:txBody>
      </p:sp>
      <p:pic>
        <p:nvPicPr>
          <p:cNvPr id="15" name="Picture 14"/>
          <p:cNvPicPr>
            <a:picLocks noChangeAspect="1"/>
          </p:cNvPicPr>
          <p:nvPr/>
        </p:nvPicPr>
        <p:blipFill>
          <a:blip r:embed="rId3"/>
          <a:stretch>
            <a:fillRect/>
          </a:stretch>
        </p:blipFill>
        <p:spPr>
          <a:xfrm>
            <a:off x="687501" y="1058589"/>
            <a:ext cx="2291326" cy="1818513"/>
          </a:xfrm>
          <a:prstGeom prst="rect">
            <a:avLst/>
          </a:prstGeom>
        </p:spPr>
      </p:pic>
      <p:sp>
        <p:nvSpPr>
          <p:cNvPr id="16" name="TextBox 15"/>
          <p:cNvSpPr txBox="1"/>
          <p:nvPr/>
        </p:nvSpPr>
        <p:spPr>
          <a:xfrm>
            <a:off x="621680" y="890599"/>
            <a:ext cx="2466369" cy="253916"/>
          </a:xfrm>
          <a:prstGeom prst="rect">
            <a:avLst/>
          </a:prstGeom>
          <a:noFill/>
        </p:spPr>
        <p:txBody>
          <a:bodyPr wrap="square" rtlCol="0">
            <a:spAutoFit/>
          </a:bodyPr>
          <a:lstStyle/>
          <a:p>
            <a:r>
              <a:rPr lang="en-US" sz="1050" dirty="0" smtClean="0"/>
              <a:t>79…………………….……………….……….…………0</a:t>
            </a:r>
            <a:endParaRPr lang="en-US" sz="1050" dirty="0"/>
          </a:p>
        </p:txBody>
      </p:sp>
      <p:sp>
        <p:nvSpPr>
          <p:cNvPr id="17" name="TextBox 16"/>
          <p:cNvSpPr txBox="1"/>
          <p:nvPr/>
        </p:nvSpPr>
        <p:spPr>
          <a:xfrm>
            <a:off x="334743" y="3432617"/>
            <a:ext cx="5842823" cy="253916"/>
          </a:xfrm>
          <a:prstGeom prst="rect">
            <a:avLst/>
          </a:prstGeom>
          <a:noFill/>
        </p:spPr>
        <p:txBody>
          <a:bodyPr wrap="square" rtlCol="0">
            <a:spAutoFit/>
          </a:bodyPr>
          <a:lstStyle/>
          <a:p>
            <a:r>
              <a:rPr lang="en-US" sz="1050" dirty="0" smtClean="0"/>
              <a:t>127……………………………………………………………………...…63………..……………………………………………………………...…0</a:t>
            </a:r>
            <a:endParaRPr lang="en-US" sz="1050" dirty="0"/>
          </a:p>
        </p:txBody>
      </p:sp>
      <p:sp>
        <p:nvSpPr>
          <p:cNvPr id="18" name="Right Arrow 17"/>
          <p:cNvSpPr/>
          <p:nvPr/>
        </p:nvSpPr>
        <p:spPr>
          <a:xfrm rot="5400000">
            <a:off x="2311412" y="2987713"/>
            <a:ext cx="602842" cy="484632"/>
          </a:xfrm>
          <a:prstGeom prst="rightArrow">
            <a:avLst/>
          </a:prstGeom>
          <a:solidFill>
            <a:srgbClr val="00B0F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6540887" y="4744006"/>
            <a:ext cx="978408" cy="484632"/>
          </a:xfrm>
          <a:prstGeom prst="rightArrow">
            <a:avLst/>
          </a:prstGeom>
          <a:solidFill>
            <a:srgbClr val="00B0F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4"/>
          <a:stretch>
            <a:fillRect/>
          </a:stretch>
        </p:blipFill>
        <p:spPr>
          <a:xfrm>
            <a:off x="8149968" y="1433129"/>
            <a:ext cx="2166332" cy="3998976"/>
          </a:xfrm>
          <a:prstGeom prst="rect">
            <a:avLst/>
          </a:prstGeom>
        </p:spPr>
      </p:pic>
      <p:sp>
        <p:nvSpPr>
          <p:cNvPr id="21" name="TextBox 20"/>
          <p:cNvSpPr txBox="1"/>
          <p:nvPr/>
        </p:nvSpPr>
        <p:spPr>
          <a:xfrm>
            <a:off x="10230956" y="1410875"/>
            <a:ext cx="636228" cy="900246"/>
          </a:xfrm>
          <a:prstGeom prst="rect">
            <a:avLst/>
          </a:prstGeom>
          <a:noFill/>
        </p:spPr>
        <p:txBody>
          <a:bodyPr wrap="square" rtlCol="0">
            <a:spAutoFit/>
          </a:bodyPr>
          <a:lstStyle/>
          <a:p>
            <a:r>
              <a:rPr lang="en-US" sz="1050" dirty="0" smtClean="0"/>
              <a:t>0x00</a:t>
            </a:r>
          </a:p>
          <a:p>
            <a:r>
              <a:rPr lang="en-US" sz="1050" dirty="0" smtClean="0"/>
              <a:t>0x04</a:t>
            </a:r>
          </a:p>
          <a:p>
            <a:r>
              <a:rPr lang="en-US" sz="1050" dirty="0" smtClean="0"/>
              <a:t>0x08</a:t>
            </a:r>
          </a:p>
          <a:p>
            <a:r>
              <a:rPr lang="en-US" sz="1050" dirty="0" smtClean="0"/>
              <a:t>0x0C</a:t>
            </a:r>
          </a:p>
          <a:p>
            <a:r>
              <a:rPr lang="en-US" sz="1050" dirty="0" smtClean="0"/>
              <a:t>0x10</a:t>
            </a:r>
            <a:endParaRPr lang="en-US" sz="1050" dirty="0"/>
          </a:p>
        </p:txBody>
      </p:sp>
      <p:pic>
        <p:nvPicPr>
          <p:cNvPr id="22" name="Picture 21"/>
          <p:cNvPicPr>
            <a:picLocks noChangeAspect="1"/>
          </p:cNvPicPr>
          <p:nvPr/>
        </p:nvPicPr>
        <p:blipFill>
          <a:blip r:embed="rId5"/>
          <a:stretch>
            <a:fillRect/>
          </a:stretch>
        </p:blipFill>
        <p:spPr>
          <a:xfrm>
            <a:off x="3292443" y="1519335"/>
            <a:ext cx="4610891" cy="954019"/>
          </a:xfrm>
          <a:prstGeom prst="rect">
            <a:avLst/>
          </a:prstGeom>
          <a:effectLst/>
        </p:spPr>
      </p:pic>
    </p:spTree>
    <p:extLst>
      <p:ext uri="{BB962C8B-B14F-4D97-AF65-F5344CB8AC3E}">
        <p14:creationId xmlns:p14="http://schemas.microsoft.com/office/powerpoint/2010/main" val="2339535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Utilization Report</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19</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190280980"/>
              </p:ext>
            </p:extLst>
          </p:nvPr>
        </p:nvGraphicFramePr>
        <p:xfrm>
          <a:off x="379211" y="1180480"/>
          <a:ext cx="4378604" cy="4777740"/>
        </p:xfrm>
        <a:graphic>
          <a:graphicData uri="http://schemas.openxmlformats.org/drawingml/2006/table">
            <a:tbl>
              <a:tblPr firstRow="1" bandRow="1">
                <a:tableStyleId>{5C22544A-7EE6-4342-B048-85BDC9FD1C3A}</a:tableStyleId>
              </a:tblPr>
              <a:tblGrid>
                <a:gridCol w="2588922">
                  <a:extLst>
                    <a:ext uri="{9D8B030D-6E8A-4147-A177-3AD203B41FA5}">
                      <a16:colId xmlns:a16="http://schemas.microsoft.com/office/drawing/2014/main" val="2399727118"/>
                    </a:ext>
                  </a:extLst>
                </a:gridCol>
                <a:gridCol w="552551">
                  <a:extLst>
                    <a:ext uri="{9D8B030D-6E8A-4147-A177-3AD203B41FA5}">
                      <a16:colId xmlns:a16="http://schemas.microsoft.com/office/drawing/2014/main" val="668311434"/>
                    </a:ext>
                  </a:extLst>
                </a:gridCol>
                <a:gridCol w="713917">
                  <a:extLst>
                    <a:ext uri="{9D8B030D-6E8A-4147-A177-3AD203B41FA5}">
                      <a16:colId xmlns:a16="http://schemas.microsoft.com/office/drawing/2014/main" val="1423291455"/>
                    </a:ext>
                  </a:extLst>
                </a:gridCol>
                <a:gridCol w="523214">
                  <a:extLst>
                    <a:ext uri="{9D8B030D-6E8A-4147-A177-3AD203B41FA5}">
                      <a16:colId xmlns:a16="http://schemas.microsoft.com/office/drawing/2014/main" val="2464001016"/>
                    </a:ext>
                  </a:extLst>
                </a:gridCol>
              </a:tblGrid>
              <a:tr h="251460">
                <a:tc>
                  <a:txBody>
                    <a:bodyPr/>
                    <a:lstStyle/>
                    <a:p>
                      <a:r>
                        <a:rPr lang="en-US" sz="1050" dirty="0" smtClean="0"/>
                        <a:t>Site Type</a:t>
                      </a:r>
                      <a:endParaRPr lang="en-US" sz="1050" dirty="0"/>
                    </a:p>
                  </a:txBody>
                  <a:tcPr marL="45720" marR="45720"/>
                </a:tc>
                <a:tc>
                  <a:txBody>
                    <a:bodyPr/>
                    <a:lstStyle/>
                    <a:p>
                      <a:r>
                        <a:rPr lang="en-US" sz="1050" dirty="0" smtClean="0"/>
                        <a:t>Used</a:t>
                      </a:r>
                      <a:endParaRPr lang="en-US" sz="1050" dirty="0"/>
                    </a:p>
                  </a:txBody>
                  <a:tcPr marL="45720" marR="45720"/>
                </a:tc>
                <a:tc>
                  <a:txBody>
                    <a:bodyPr/>
                    <a:lstStyle/>
                    <a:p>
                      <a:r>
                        <a:rPr lang="en-US" sz="1050" dirty="0" smtClean="0"/>
                        <a:t>Available</a:t>
                      </a:r>
                      <a:endParaRPr lang="en-US" sz="1050" dirty="0"/>
                    </a:p>
                  </a:txBody>
                  <a:tcPr marL="45720" marR="45720"/>
                </a:tc>
                <a:tc>
                  <a:txBody>
                    <a:bodyPr/>
                    <a:lstStyle/>
                    <a:p>
                      <a:r>
                        <a:rPr lang="en-US" sz="1050" dirty="0" err="1" smtClean="0"/>
                        <a:t>Util</a:t>
                      </a:r>
                      <a:r>
                        <a:rPr lang="en-US" sz="1050" dirty="0" smtClean="0"/>
                        <a:t> %</a:t>
                      </a:r>
                      <a:endParaRPr lang="en-US" sz="1050" dirty="0"/>
                    </a:p>
                  </a:txBody>
                  <a:tcPr marL="45720" marR="45720"/>
                </a:tc>
                <a:extLst>
                  <a:ext uri="{0D108BD9-81ED-4DB2-BD59-A6C34878D82A}">
                    <a16:rowId xmlns:a16="http://schemas.microsoft.com/office/drawing/2014/main" val="2459078630"/>
                  </a:ext>
                </a:extLst>
              </a:tr>
              <a:tr h="251460">
                <a:tc>
                  <a:txBody>
                    <a:bodyPr/>
                    <a:lstStyle/>
                    <a:p>
                      <a:r>
                        <a:rPr lang="en-US" sz="1050" dirty="0" smtClean="0"/>
                        <a:t>CLB</a:t>
                      </a:r>
                      <a:endParaRPr lang="en-US" sz="1050" dirty="0"/>
                    </a:p>
                  </a:txBody>
                  <a:tcPr marL="45720" marR="45720"/>
                </a:tc>
                <a:tc>
                  <a:txBody>
                    <a:bodyPr/>
                    <a:lstStyle/>
                    <a:p>
                      <a:pPr algn="r"/>
                      <a:r>
                        <a:rPr lang="en-US" sz="1050" dirty="0" smtClean="0"/>
                        <a:t>6038</a:t>
                      </a:r>
                      <a:endParaRPr lang="en-US" sz="1050" dirty="0"/>
                    </a:p>
                  </a:txBody>
                  <a:tcPr marL="45720" marR="45720"/>
                </a:tc>
                <a:tc>
                  <a:txBody>
                    <a:bodyPr/>
                    <a:lstStyle/>
                    <a:p>
                      <a:pPr algn="r"/>
                      <a:r>
                        <a:rPr lang="en-US" sz="1050" dirty="0" smtClean="0"/>
                        <a:t>41460</a:t>
                      </a:r>
                      <a:endParaRPr lang="en-US" sz="1050" dirty="0"/>
                    </a:p>
                  </a:txBody>
                  <a:tcPr marL="45720" marR="45720"/>
                </a:tc>
                <a:tc>
                  <a:txBody>
                    <a:bodyPr/>
                    <a:lstStyle/>
                    <a:p>
                      <a:pPr algn="r"/>
                      <a:r>
                        <a:rPr lang="en-US" sz="1050" dirty="0" smtClean="0"/>
                        <a:t>14.56</a:t>
                      </a:r>
                      <a:endParaRPr lang="en-US" sz="1050" dirty="0"/>
                    </a:p>
                  </a:txBody>
                  <a:tcPr marL="45720" marR="45720"/>
                </a:tc>
                <a:extLst>
                  <a:ext uri="{0D108BD9-81ED-4DB2-BD59-A6C34878D82A}">
                    <a16:rowId xmlns:a16="http://schemas.microsoft.com/office/drawing/2014/main" val="2947246628"/>
                  </a:ext>
                </a:extLst>
              </a:tr>
              <a:tr h="251460">
                <a:tc>
                  <a:txBody>
                    <a:bodyPr/>
                    <a:lstStyle/>
                    <a:p>
                      <a:r>
                        <a:rPr lang="en-US" sz="1050" dirty="0" smtClean="0"/>
                        <a:t>   CLBL</a:t>
                      </a:r>
                      <a:endParaRPr lang="en-US" sz="1050" dirty="0"/>
                    </a:p>
                  </a:txBody>
                  <a:tcPr marL="45720" marR="45720"/>
                </a:tc>
                <a:tc>
                  <a:txBody>
                    <a:bodyPr/>
                    <a:lstStyle/>
                    <a:p>
                      <a:pPr algn="r"/>
                      <a:r>
                        <a:rPr lang="en-US" sz="1050" dirty="0" smtClean="0"/>
                        <a:t>3062</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2522419375"/>
                  </a:ext>
                </a:extLst>
              </a:tr>
              <a:tr h="251460">
                <a:tc>
                  <a:txBody>
                    <a:bodyPr/>
                    <a:lstStyle/>
                    <a:p>
                      <a:r>
                        <a:rPr lang="en-US" sz="1050" dirty="0" smtClean="0"/>
                        <a:t>CLBM</a:t>
                      </a:r>
                      <a:endParaRPr lang="en-US" sz="1050" dirty="0"/>
                    </a:p>
                  </a:txBody>
                  <a:tcPr marL="45720" marR="45720"/>
                </a:tc>
                <a:tc>
                  <a:txBody>
                    <a:bodyPr/>
                    <a:lstStyle/>
                    <a:p>
                      <a:pPr algn="r"/>
                      <a:r>
                        <a:rPr lang="en-US" sz="1050" dirty="0" smtClean="0"/>
                        <a:t>2976</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886071253"/>
                  </a:ext>
                </a:extLst>
              </a:tr>
              <a:tr h="251460">
                <a:tc>
                  <a:txBody>
                    <a:bodyPr/>
                    <a:lstStyle/>
                    <a:p>
                      <a:r>
                        <a:rPr lang="en-US" sz="1050" dirty="0" smtClean="0"/>
                        <a:t>LUT as  Logic</a:t>
                      </a:r>
                      <a:endParaRPr lang="en-US" sz="1050" dirty="0"/>
                    </a:p>
                  </a:txBody>
                  <a:tcPr marL="45720" marR="45720"/>
                </a:tc>
                <a:tc>
                  <a:txBody>
                    <a:bodyPr/>
                    <a:lstStyle/>
                    <a:p>
                      <a:pPr algn="r"/>
                      <a:r>
                        <a:rPr lang="en-US" sz="1050" dirty="0" smtClean="0"/>
                        <a:t>23100</a:t>
                      </a:r>
                      <a:endParaRPr lang="en-US" sz="1050" dirty="0"/>
                    </a:p>
                  </a:txBody>
                  <a:tcPr marL="45720" marR="45720"/>
                </a:tc>
                <a:tc>
                  <a:txBody>
                    <a:bodyPr/>
                    <a:lstStyle/>
                    <a:p>
                      <a:pPr algn="r"/>
                      <a:r>
                        <a:rPr lang="en-US" sz="1050" dirty="0" smtClean="0"/>
                        <a:t>331680</a:t>
                      </a:r>
                      <a:endParaRPr lang="en-US" sz="1050" dirty="0"/>
                    </a:p>
                  </a:txBody>
                  <a:tcPr marL="45720" marR="45720"/>
                </a:tc>
                <a:tc>
                  <a:txBody>
                    <a:bodyPr/>
                    <a:lstStyle/>
                    <a:p>
                      <a:pPr algn="r"/>
                      <a:r>
                        <a:rPr lang="en-US" sz="1050" dirty="0" smtClean="0"/>
                        <a:t>6.96</a:t>
                      </a:r>
                      <a:endParaRPr lang="en-US" sz="1050" dirty="0"/>
                    </a:p>
                  </a:txBody>
                  <a:tcPr marL="45720" marR="45720"/>
                </a:tc>
                <a:extLst>
                  <a:ext uri="{0D108BD9-81ED-4DB2-BD59-A6C34878D82A}">
                    <a16:rowId xmlns:a16="http://schemas.microsoft.com/office/drawing/2014/main" val="3055995408"/>
                  </a:ext>
                </a:extLst>
              </a:tr>
              <a:tr h="251460">
                <a:tc>
                  <a:txBody>
                    <a:bodyPr/>
                    <a:lstStyle/>
                    <a:p>
                      <a:r>
                        <a:rPr lang="en-US" sz="1050" dirty="0" smtClean="0"/>
                        <a:t>   using O5 output</a:t>
                      </a:r>
                      <a:r>
                        <a:rPr lang="en-US" sz="1050" baseline="0" dirty="0" smtClean="0"/>
                        <a:t> only</a:t>
                      </a:r>
                      <a:endParaRPr lang="en-US" sz="1050" dirty="0"/>
                    </a:p>
                  </a:txBody>
                  <a:tcPr marL="45720" marR="45720"/>
                </a:tc>
                <a:tc>
                  <a:txBody>
                    <a:bodyPr/>
                    <a:lstStyle/>
                    <a:p>
                      <a:pPr algn="r"/>
                      <a:r>
                        <a:rPr lang="en-US" sz="1050" dirty="0" smtClean="0"/>
                        <a:t>466</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923090773"/>
                  </a:ext>
                </a:extLst>
              </a:tr>
              <a:tr h="251460">
                <a:tc>
                  <a:txBody>
                    <a:bodyPr/>
                    <a:lstStyle/>
                    <a:p>
                      <a:r>
                        <a:rPr lang="en-US" sz="1050" dirty="0" smtClean="0"/>
                        <a:t>   using O6 output only</a:t>
                      </a:r>
                      <a:endParaRPr lang="en-US" sz="1050" dirty="0"/>
                    </a:p>
                  </a:txBody>
                  <a:tcPr marL="45720" marR="45720"/>
                </a:tc>
                <a:tc>
                  <a:txBody>
                    <a:bodyPr/>
                    <a:lstStyle/>
                    <a:p>
                      <a:pPr algn="r"/>
                      <a:r>
                        <a:rPr lang="en-US" sz="1050" dirty="0" smtClean="0"/>
                        <a:t>19961</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2672475476"/>
                  </a:ext>
                </a:extLst>
              </a:tr>
              <a:tr h="251460">
                <a:tc>
                  <a:txBody>
                    <a:bodyPr/>
                    <a:lstStyle/>
                    <a:p>
                      <a:r>
                        <a:rPr lang="en-US" sz="1050" dirty="0" smtClean="0"/>
                        <a:t>   using O5 and O6</a:t>
                      </a:r>
                      <a:endParaRPr lang="en-US" sz="1050" dirty="0"/>
                    </a:p>
                  </a:txBody>
                  <a:tcPr marL="45720" marR="45720"/>
                </a:tc>
                <a:tc>
                  <a:txBody>
                    <a:bodyPr/>
                    <a:lstStyle/>
                    <a:p>
                      <a:pPr algn="r"/>
                      <a:r>
                        <a:rPr lang="en-US" sz="1050" dirty="0" smtClean="0"/>
                        <a:t>2673</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1314175256"/>
                  </a:ext>
                </a:extLst>
              </a:tr>
              <a:tr h="251460">
                <a:tc>
                  <a:txBody>
                    <a:bodyPr/>
                    <a:lstStyle/>
                    <a:p>
                      <a:r>
                        <a:rPr lang="en-US" sz="1050" dirty="0" smtClean="0"/>
                        <a:t>LUT as Memory</a:t>
                      </a:r>
                      <a:endParaRPr lang="en-US" sz="1050" dirty="0"/>
                    </a:p>
                  </a:txBody>
                  <a:tcPr marL="45720" marR="45720"/>
                </a:tc>
                <a:tc>
                  <a:txBody>
                    <a:bodyPr/>
                    <a:lstStyle/>
                    <a:p>
                      <a:pPr algn="r"/>
                      <a:r>
                        <a:rPr lang="en-US" sz="1050" dirty="0" smtClean="0"/>
                        <a:t>0</a:t>
                      </a:r>
                      <a:endParaRPr lang="en-US" sz="1050" dirty="0"/>
                    </a:p>
                  </a:txBody>
                  <a:tcPr marL="45720" marR="45720"/>
                </a:tc>
                <a:tc>
                  <a:txBody>
                    <a:bodyPr/>
                    <a:lstStyle/>
                    <a:p>
                      <a:pPr algn="r"/>
                      <a:r>
                        <a:rPr lang="en-US" sz="1050" dirty="0" smtClean="0"/>
                        <a:t>146880</a:t>
                      </a:r>
                      <a:endParaRPr lang="en-US" sz="1050" dirty="0"/>
                    </a:p>
                  </a:txBody>
                  <a:tcPr marL="45720" marR="45720"/>
                </a:tc>
                <a:tc>
                  <a:txBody>
                    <a:bodyPr/>
                    <a:lstStyle/>
                    <a:p>
                      <a:pPr algn="r"/>
                      <a:r>
                        <a:rPr lang="en-US" sz="1050" dirty="0" smtClean="0"/>
                        <a:t>0.00</a:t>
                      </a:r>
                      <a:endParaRPr lang="en-US" sz="1050" dirty="0"/>
                    </a:p>
                  </a:txBody>
                  <a:tcPr marL="45720" marR="45720"/>
                </a:tc>
                <a:extLst>
                  <a:ext uri="{0D108BD9-81ED-4DB2-BD59-A6C34878D82A}">
                    <a16:rowId xmlns:a16="http://schemas.microsoft.com/office/drawing/2014/main" val="1361859911"/>
                  </a:ext>
                </a:extLst>
              </a:tr>
              <a:tr h="251460">
                <a:tc>
                  <a:txBody>
                    <a:bodyPr/>
                    <a:lstStyle/>
                    <a:p>
                      <a:r>
                        <a:rPr lang="en-US" sz="1050" dirty="0" smtClean="0"/>
                        <a:t>LUT Flip Flop Pairs</a:t>
                      </a:r>
                      <a:endParaRPr lang="en-US" sz="1050" dirty="0"/>
                    </a:p>
                  </a:txBody>
                  <a:tcPr marL="45720" marR="45720"/>
                </a:tc>
                <a:tc>
                  <a:txBody>
                    <a:bodyPr/>
                    <a:lstStyle/>
                    <a:p>
                      <a:pPr algn="r"/>
                      <a:r>
                        <a:rPr lang="en-US" sz="1050" dirty="0" smtClean="0"/>
                        <a:t>6970</a:t>
                      </a:r>
                      <a:endParaRPr lang="en-US" sz="1050" dirty="0"/>
                    </a:p>
                  </a:txBody>
                  <a:tcPr marL="45720" marR="45720"/>
                </a:tc>
                <a:tc>
                  <a:txBody>
                    <a:bodyPr/>
                    <a:lstStyle/>
                    <a:p>
                      <a:pPr algn="r"/>
                      <a:r>
                        <a:rPr lang="en-US" sz="1050" dirty="0" smtClean="0"/>
                        <a:t>331680</a:t>
                      </a:r>
                      <a:endParaRPr lang="en-US" sz="1050" dirty="0"/>
                    </a:p>
                  </a:txBody>
                  <a:tcPr marL="45720" marR="45720"/>
                </a:tc>
                <a:tc>
                  <a:txBody>
                    <a:bodyPr/>
                    <a:lstStyle/>
                    <a:p>
                      <a:pPr algn="r"/>
                      <a:r>
                        <a:rPr lang="en-US" sz="1050" dirty="0" smtClean="0"/>
                        <a:t>2.10</a:t>
                      </a:r>
                      <a:endParaRPr lang="en-US" sz="1050" dirty="0"/>
                    </a:p>
                  </a:txBody>
                  <a:tcPr marL="45720" marR="45720"/>
                </a:tc>
                <a:extLst>
                  <a:ext uri="{0D108BD9-81ED-4DB2-BD59-A6C34878D82A}">
                    <a16:rowId xmlns:a16="http://schemas.microsoft.com/office/drawing/2014/main" val="2439436428"/>
                  </a:ext>
                </a:extLst>
              </a:tr>
              <a:tr h="251460">
                <a:tc>
                  <a:txBody>
                    <a:bodyPr/>
                    <a:lstStyle/>
                    <a:p>
                      <a:r>
                        <a:rPr lang="en-US" sz="1050" dirty="0" smtClean="0"/>
                        <a:t>   fully used LUT-FF pairs</a:t>
                      </a:r>
                      <a:endParaRPr lang="en-US" sz="1050" dirty="0"/>
                    </a:p>
                  </a:txBody>
                  <a:tcPr marL="45720" marR="45720"/>
                </a:tc>
                <a:tc>
                  <a:txBody>
                    <a:bodyPr/>
                    <a:lstStyle/>
                    <a:p>
                      <a:pPr algn="r"/>
                      <a:r>
                        <a:rPr lang="en-US" sz="1050" dirty="0" smtClean="0"/>
                        <a:t>855</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2153133166"/>
                  </a:ext>
                </a:extLst>
              </a:tr>
              <a:tr h="251460">
                <a:tc>
                  <a:txBody>
                    <a:bodyPr/>
                    <a:lstStyle/>
                    <a:p>
                      <a:r>
                        <a:rPr lang="en-US" sz="1050" dirty="0" smtClean="0"/>
                        <a:t>   LUT-FF pairs with one unused LUT output</a:t>
                      </a:r>
                      <a:endParaRPr lang="en-US" sz="1050" dirty="0"/>
                    </a:p>
                  </a:txBody>
                  <a:tcPr marL="45720" marR="45720"/>
                </a:tc>
                <a:tc>
                  <a:txBody>
                    <a:bodyPr/>
                    <a:lstStyle/>
                    <a:p>
                      <a:pPr algn="r"/>
                      <a:r>
                        <a:rPr lang="en-US" sz="1050" dirty="0" smtClean="0"/>
                        <a:t>5736</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2610641565"/>
                  </a:ext>
                </a:extLst>
              </a:tr>
              <a:tr h="251460">
                <a:tc>
                  <a:txBody>
                    <a:bodyPr/>
                    <a:lstStyle/>
                    <a:p>
                      <a:r>
                        <a:rPr lang="en-US" sz="1050" baseline="0" dirty="0" smtClean="0"/>
                        <a:t>   LUT-FF pairs with one unissued Flip Flop</a:t>
                      </a:r>
                      <a:endParaRPr lang="en-US" sz="1050" dirty="0"/>
                    </a:p>
                  </a:txBody>
                  <a:tcPr marL="45720" marR="45720"/>
                </a:tc>
                <a:tc>
                  <a:txBody>
                    <a:bodyPr/>
                    <a:lstStyle/>
                    <a:p>
                      <a:pPr algn="r"/>
                      <a:r>
                        <a:rPr lang="en-US" sz="1050" dirty="0" smtClean="0"/>
                        <a:t>5160</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3013670333"/>
                  </a:ext>
                </a:extLst>
              </a:tr>
              <a:tr h="251460">
                <a:tc>
                  <a:txBody>
                    <a:bodyPr/>
                    <a:lstStyle/>
                    <a:p>
                      <a:r>
                        <a:rPr lang="en-US" sz="1050" dirty="0" smtClean="0"/>
                        <a:t>Unique Control Sets</a:t>
                      </a:r>
                      <a:endParaRPr lang="en-US" sz="1050" dirty="0"/>
                    </a:p>
                  </a:txBody>
                  <a:tcPr marL="45720" marR="45720"/>
                </a:tc>
                <a:tc>
                  <a:txBody>
                    <a:bodyPr/>
                    <a:lstStyle/>
                    <a:p>
                      <a:pPr algn="r"/>
                      <a:r>
                        <a:rPr lang="en-US" sz="1050" dirty="0" smtClean="0"/>
                        <a:t>931</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4254735973"/>
                  </a:ext>
                </a:extLst>
              </a:tr>
              <a:tr h="251460">
                <a:tc>
                  <a:txBody>
                    <a:bodyPr/>
                    <a:lstStyle/>
                    <a:p>
                      <a:r>
                        <a:rPr lang="en-US" sz="1050" dirty="0" smtClean="0"/>
                        <a:t>CLB Registers</a:t>
                      </a:r>
                      <a:endParaRPr lang="en-US" sz="1050" dirty="0"/>
                    </a:p>
                  </a:txBody>
                  <a:tcPr marL="45720" marR="45720"/>
                </a:tc>
                <a:tc>
                  <a:txBody>
                    <a:bodyPr/>
                    <a:lstStyle/>
                    <a:p>
                      <a:pPr algn="r"/>
                      <a:r>
                        <a:rPr lang="en-US" sz="1050" dirty="0" smtClean="0"/>
                        <a:t>26374</a:t>
                      </a:r>
                      <a:endParaRPr lang="en-US" sz="1050" dirty="0"/>
                    </a:p>
                  </a:txBody>
                  <a:tcPr marL="45720" marR="45720"/>
                </a:tc>
                <a:tc>
                  <a:txBody>
                    <a:bodyPr/>
                    <a:lstStyle/>
                    <a:p>
                      <a:pPr algn="r"/>
                      <a:r>
                        <a:rPr lang="en-US" sz="1050" dirty="0" smtClean="0"/>
                        <a:t>663360</a:t>
                      </a:r>
                      <a:endParaRPr lang="en-US" sz="1050" dirty="0"/>
                    </a:p>
                  </a:txBody>
                  <a:tcPr marL="45720" marR="45720"/>
                </a:tc>
                <a:tc>
                  <a:txBody>
                    <a:bodyPr/>
                    <a:lstStyle/>
                    <a:p>
                      <a:pPr algn="r"/>
                      <a:r>
                        <a:rPr lang="en-US" sz="1050" dirty="0" smtClean="0"/>
                        <a:t>3.98</a:t>
                      </a:r>
                      <a:endParaRPr lang="en-US" sz="1050" dirty="0"/>
                    </a:p>
                  </a:txBody>
                  <a:tcPr marL="45720" marR="45720"/>
                </a:tc>
                <a:extLst>
                  <a:ext uri="{0D108BD9-81ED-4DB2-BD59-A6C34878D82A}">
                    <a16:rowId xmlns:a16="http://schemas.microsoft.com/office/drawing/2014/main" val="2346412493"/>
                  </a:ext>
                </a:extLst>
              </a:tr>
              <a:tr h="251460">
                <a:tc>
                  <a:txBody>
                    <a:bodyPr/>
                    <a:lstStyle/>
                    <a:p>
                      <a:r>
                        <a:rPr lang="en-US" sz="1050" dirty="0" smtClean="0"/>
                        <a:t>CARRY8</a:t>
                      </a:r>
                      <a:endParaRPr lang="en-US" sz="1050" dirty="0"/>
                    </a:p>
                  </a:txBody>
                  <a:tcPr marL="45720" marR="45720"/>
                </a:tc>
                <a:tc>
                  <a:txBody>
                    <a:bodyPr/>
                    <a:lstStyle/>
                    <a:p>
                      <a:pPr algn="r"/>
                      <a:r>
                        <a:rPr lang="en-US" sz="1050" dirty="0" smtClean="0"/>
                        <a:t>757</a:t>
                      </a:r>
                      <a:endParaRPr lang="en-US" sz="1050" dirty="0"/>
                    </a:p>
                  </a:txBody>
                  <a:tcPr marL="45720" marR="45720"/>
                </a:tc>
                <a:tc>
                  <a:txBody>
                    <a:bodyPr/>
                    <a:lstStyle/>
                    <a:p>
                      <a:pPr algn="r"/>
                      <a:r>
                        <a:rPr lang="en-US" sz="1050" dirty="0" smtClean="0"/>
                        <a:t>41460</a:t>
                      </a:r>
                      <a:endParaRPr lang="en-US" sz="1050" dirty="0"/>
                    </a:p>
                  </a:txBody>
                  <a:tcPr marL="45720" marR="45720"/>
                </a:tc>
                <a:tc>
                  <a:txBody>
                    <a:bodyPr/>
                    <a:lstStyle/>
                    <a:p>
                      <a:pPr algn="r"/>
                      <a:r>
                        <a:rPr lang="en-US" sz="1050" dirty="0" smtClean="0"/>
                        <a:t>1.83</a:t>
                      </a:r>
                      <a:endParaRPr lang="en-US" sz="1050" dirty="0"/>
                    </a:p>
                  </a:txBody>
                  <a:tcPr marL="45720" marR="45720"/>
                </a:tc>
                <a:extLst>
                  <a:ext uri="{0D108BD9-81ED-4DB2-BD59-A6C34878D82A}">
                    <a16:rowId xmlns:a16="http://schemas.microsoft.com/office/drawing/2014/main" val="3782601311"/>
                  </a:ext>
                </a:extLst>
              </a:tr>
              <a:tr h="251460">
                <a:tc>
                  <a:txBody>
                    <a:bodyPr/>
                    <a:lstStyle/>
                    <a:p>
                      <a:r>
                        <a:rPr lang="en-US" sz="1050" dirty="0" smtClean="0"/>
                        <a:t>F7 </a:t>
                      </a:r>
                      <a:r>
                        <a:rPr lang="en-US" sz="1050" dirty="0" err="1" smtClean="0"/>
                        <a:t>Muxes</a:t>
                      </a:r>
                      <a:endParaRPr lang="en-US" sz="1050" dirty="0"/>
                    </a:p>
                  </a:txBody>
                  <a:tcPr marL="45720" marR="45720"/>
                </a:tc>
                <a:tc>
                  <a:txBody>
                    <a:bodyPr/>
                    <a:lstStyle/>
                    <a:p>
                      <a:pPr algn="r"/>
                      <a:r>
                        <a:rPr lang="en-US" sz="1050" dirty="0" smtClean="0"/>
                        <a:t>702</a:t>
                      </a:r>
                      <a:endParaRPr lang="en-US" sz="1050" dirty="0"/>
                    </a:p>
                  </a:txBody>
                  <a:tcPr marL="45720" marR="45720"/>
                </a:tc>
                <a:tc>
                  <a:txBody>
                    <a:bodyPr/>
                    <a:lstStyle/>
                    <a:p>
                      <a:pPr algn="r"/>
                      <a:r>
                        <a:rPr lang="en-US" sz="1050" dirty="0" smtClean="0"/>
                        <a:t>165840</a:t>
                      </a:r>
                      <a:endParaRPr lang="en-US" sz="1050" dirty="0"/>
                    </a:p>
                  </a:txBody>
                  <a:tcPr marL="45720" marR="45720"/>
                </a:tc>
                <a:tc>
                  <a:txBody>
                    <a:bodyPr/>
                    <a:lstStyle/>
                    <a:p>
                      <a:pPr algn="r"/>
                      <a:r>
                        <a:rPr lang="en-US" sz="1050" dirty="0" smtClean="0"/>
                        <a:t>0.42</a:t>
                      </a:r>
                      <a:endParaRPr lang="en-US" sz="1050" dirty="0"/>
                    </a:p>
                  </a:txBody>
                  <a:tcPr marL="45720" marR="45720"/>
                </a:tc>
                <a:extLst>
                  <a:ext uri="{0D108BD9-81ED-4DB2-BD59-A6C34878D82A}">
                    <a16:rowId xmlns:a16="http://schemas.microsoft.com/office/drawing/2014/main" val="3126775175"/>
                  </a:ext>
                </a:extLst>
              </a:tr>
              <a:tr h="251460">
                <a:tc>
                  <a:txBody>
                    <a:bodyPr/>
                    <a:lstStyle/>
                    <a:p>
                      <a:r>
                        <a:rPr lang="en-US" sz="1050" dirty="0" smtClean="0"/>
                        <a:t>F8 </a:t>
                      </a:r>
                      <a:r>
                        <a:rPr lang="en-US" sz="1050" dirty="0" err="1" smtClean="0"/>
                        <a:t>Muxes</a:t>
                      </a:r>
                      <a:endParaRPr lang="en-US" sz="1050" dirty="0"/>
                    </a:p>
                  </a:txBody>
                  <a:tcPr marL="45720" marR="45720"/>
                </a:tc>
                <a:tc>
                  <a:txBody>
                    <a:bodyPr/>
                    <a:lstStyle/>
                    <a:p>
                      <a:pPr algn="r"/>
                      <a:r>
                        <a:rPr lang="en-US" sz="1050" dirty="0" smtClean="0"/>
                        <a:t>287</a:t>
                      </a:r>
                      <a:endParaRPr lang="en-US" sz="1050" dirty="0"/>
                    </a:p>
                  </a:txBody>
                  <a:tcPr marL="45720" marR="45720"/>
                </a:tc>
                <a:tc>
                  <a:txBody>
                    <a:bodyPr/>
                    <a:lstStyle/>
                    <a:p>
                      <a:pPr algn="r"/>
                      <a:r>
                        <a:rPr lang="en-US" sz="1050" dirty="0" smtClean="0"/>
                        <a:t>82920</a:t>
                      </a:r>
                      <a:endParaRPr lang="en-US" sz="1050" dirty="0"/>
                    </a:p>
                  </a:txBody>
                  <a:tcPr marL="45720" marR="45720"/>
                </a:tc>
                <a:tc>
                  <a:txBody>
                    <a:bodyPr/>
                    <a:lstStyle/>
                    <a:p>
                      <a:pPr algn="r"/>
                      <a:r>
                        <a:rPr lang="en-US" sz="1050" dirty="0" smtClean="0"/>
                        <a:t>0.35</a:t>
                      </a:r>
                      <a:endParaRPr lang="en-US" sz="1050" dirty="0"/>
                    </a:p>
                  </a:txBody>
                  <a:tcPr marL="45720" marR="45720"/>
                </a:tc>
                <a:extLst>
                  <a:ext uri="{0D108BD9-81ED-4DB2-BD59-A6C34878D82A}">
                    <a16:rowId xmlns:a16="http://schemas.microsoft.com/office/drawing/2014/main" val="3368346226"/>
                  </a:ext>
                </a:extLst>
              </a:tr>
              <a:tr h="251460">
                <a:tc>
                  <a:txBody>
                    <a:bodyPr/>
                    <a:lstStyle/>
                    <a:p>
                      <a:r>
                        <a:rPr lang="en-US" sz="1050" dirty="0" smtClean="0"/>
                        <a:t>F9 </a:t>
                      </a:r>
                      <a:r>
                        <a:rPr lang="en-US" sz="1050" dirty="0" err="1" smtClean="0"/>
                        <a:t>Muxes</a:t>
                      </a:r>
                      <a:endParaRPr lang="en-US" sz="1050" dirty="0"/>
                    </a:p>
                  </a:txBody>
                  <a:tcPr marL="45720" marR="45720"/>
                </a:tc>
                <a:tc>
                  <a:txBody>
                    <a:bodyPr/>
                    <a:lstStyle/>
                    <a:p>
                      <a:pPr algn="r"/>
                      <a:r>
                        <a:rPr lang="en-US" sz="1050" dirty="0" smtClean="0"/>
                        <a:t>0</a:t>
                      </a:r>
                      <a:endParaRPr lang="en-US" sz="1050" dirty="0"/>
                    </a:p>
                  </a:txBody>
                  <a:tcPr marL="45720" marR="45720"/>
                </a:tc>
                <a:tc>
                  <a:txBody>
                    <a:bodyPr/>
                    <a:lstStyle/>
                    <a:p>
                      <a:pPr algn="r"/>
                      <a:r>
                        <a:rPr lang="en-US" sz="1050" dirty="0" smtClean="0"/>
                        <a:t>41460</a:t>
                      </a:r>
                      <a:endParaRPr lang="en-US" sz="1050" dirty="0"/>
                    </a:p>
                  </a:txBody>
                  <a:tcPr marL="45720" marR="45720"/>
                </a:tc>
                <a:tc>
                  <a:txBody>
                    <a:bodyPr/>
                    <a:lstStyle/>
                    <a:p>
                      <a:pPr algn="r"/>
                      <a:r>
                        <a:rPr lang="en-US" sz="1050" dirty="0" smtClean="0"/>
                        <a:t>0.00</a:t>
                      </a:r>
                      <a:endParaRPr lang="en-US" sz="1050" dirty="0"/>
                    </a:p>
                  </a:txBody>
                  <a:tcPr marL="45720" marR="45720"/>
                </a:tc>
                <a:extLst>
                  <a:ext uri="{0D108BD9-81ED-4DB2-BD59-A6C34878D82A}">
                    <a16:rowId xmlns:a16="http://schemas.microsoft.com/office/drawing/2014/main" val="3034734257"/>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04957209"/>
              </p:ext>
            </p:extLst>
          </p:nvPr>
        </p:nvGraphicFramePr>
        <p:xfrm>
          <a:off x="5937883" y="4645761"/>
          <a:ext cx="2966514" cy="1508760"/>
        </p:xfrm>
        <a:graphic>
          <a:graphicData uri="http://schemas.openxmlformats.org/drawingml/2006/table">
            <a:tbl>
              <a:tblPr firstRow="1" bandRow="1">
                <a:tableStyleId>{5C22544A-7EE6-4342-B048-85BDC9FD1C3A}</a:tableStyleId>
              </a:tblPr>
              <a:tblGrid>
                <a:gridCol w="1232749">
                  <a:extLst>
                    <a:ext uri="{9D8B030D-6E8A-4147-A177-3AD203B41FA5}">
                      <a16:colId xmlns:a16="http://schemas.microsoft.com/office/drawing/2014/main" val="2399727118"/>
                    </a:ext>
                  </a:extLst>
                </a:gridCol>
                <a:gridCol w="485381">
                  <a:extLst>
                    <a:ext uri="{9D8B030D-6E8A-4147-A177-3AD203B41FA5}">
                      <a16:colId xmlns:a16="http://schemas.microsoft.com/office/drawing/2014/main" val="668311434"/>
                    </a:ext>
                  </a:extLst>
                </a:gridCol>
                <a:gridCol w="715392">
                  <a:extLst>
                    <a:ext uri="{9D8B030D-6E8A-4147-A177-3AD203B41FA5}">
                      <a16:colId xmlns:a16="http://schemas.microsoft.com/office/drawing/2014/main" val="1423291455"/>
                    </a:ext>
                  </a:extLst>
                </a:gridCol>
                <a:gridCol w="532992">
                  <a:extLst>
                    <a:ext uri="{9D8B030D-6E8A-4147-A177-3AD203B41FA5}">
                      <a16:colId xmlns:a16="http://schemas.microsoft.com/office/drawing/2014/main" val="2464001016"/>
                    </a:ext>
                  </a:extLst>
                </a:gridCol>
              </a:tblGrid>
              <a:tr h="229108">
                <a:tc>
                  <a:txBody>
                    <a:bodyPr/>
                    <a:lstStyle/>
                    <a:p>
                      <a:r>
                        <a:rPr lang="en-US" sz="1050" dirty="0" smtClean="0"/>
                        <a:t>Site Type</a:t>
                      </a:r>
                      <a:endParaRPr lang="en-US" sz="1050" dirty="0"/>
                    </a:p>
                  </a:txBody>
                  <a:tcPr marL="45720" marR="45720"/>
                </a:tc>
                <a:tc>
                  <a:txBody>
                    <a:bodyPr/>
                    <a:lstStyle/>
                    <a:p>
                      <a:r>
                        <a:rPr lang="en-US" sz="1050" dirty="0" smtClean="0"/>
                        <a:t>Used</a:t>
                      </a:r>
                      <a:endParaRPr lang="en-US" sz="1050" dirty="0"/>
                    </a:p>
                  </a:txBody>
                  <a:tcPr marL="45720" marR="45720"/>
                </a:tc>
                <a:tc>
                  <a:txBody>
                    <a:bodyPr/>
                    <a:lstStyle/>
                    <a:p>
                      <a:r>
                        <a:rPr lang="en-US" sz="1050" dirty="0" smtClean="0"/>
                        <a:t>Available</a:t>
                      </a:r>
                      <a:endParaRPr lang="en-US" sz="1050" dirty="0"/>
                    </a:p>
                  </a:txBody>
                  <a:tcPr marL="45720" marR="45720"/>
                </a:tc>
                <a:tc>
                  <a:txBody>
                    <a:bodyPr/>
                    <a:lstStyle/>
                    <a:p>
                      <a:r>
                        <a:rPr lang="en-US" sz="1050" dirty="0" err="1" smtClean="0"/>
                        <a:t>Util</a:t>
                      </a:r>
                      <a:r>
                        <a:rPr lang="en-US" sz="1050" dirty="0" smtClean="0"/>
                        <a:t> %</a:t>
                      </a:r>
                      <a:endParaRPr lang="en-US" sz="1050" dirty="0"/>
                    </a:p>
                  </a:txBody>
                  <a:tcPr marL="45720" marR="45720"/>
                </a:tc>
                <a:extLst>
                  <a:ext uri="{0D108BD9-81ED-4DB2-BD59-A6C34878D82A}">
                    <a16:rowId xmlns:a16="http://schemas.microsoft.com/office/drawing/2014/main" val="2459078630"/>
                  </a:ext>
                </a:extLst>
              </a:tr>
              <a:tr h="229108">
                <a:tc>
                  <a:txBody>
                    <a:bodyPr/>
                    <a:lstStyle/>
                    <a:p>
                      <a:r>
                        <a:rPr lang="en-US" sz="1050" dirty="0" smtClean="0"/>
                        <a:t>Block RAM Tile</a:t>
                      </a:r>
                      <a:endParaRPr lang="en-US" sz="1050" dirty="0"/>
                    </a:p>
                  </a:txBody>
                  <a:tcPr marL="45720" marR="45720"/>
                </a:tc>
                <a:tc>
                  <a:txBody>
                    <a:bodyPr/>
                    <a:lstStyle/>
                    <a:p>
                      <a:pPr algn="r"/>
                      <a:r>
                        <a:rPr lang="en-US" sz="1050" dirty="0" smtClean="0"/>
                        <a:t>146</a:t>
                      </a:r>
                      <a:endParaRPr lang="en-US" sz="1050" dirty="0"/>
                    </a:p>
                  </a:txBody>
                  <a:tcPr marL="45720" marR="45720"/>
                </a:tc>
                <a:tc>
                  <a:txBody>
                    <a:bodyPr/>
                    <a:lstStyle/>
                    <a:p>
                      <a:pPr algn="r"/>
                      <a:r>
                        <a:rPr lang="en-US" sz="1050" dirty="0" smtClean="0"/>
                        <a:t>1080</a:t>
                      </a:r>
                      <a:endParaRPr lang="en-US" sz="1050" dirty="0"/>
                    </a:p>
                  </a:txBody>
                  <a:tcPr marL="45720" marR="45720"/>
                </a:tc>
                <a:tc>
                  <a:txBody>
                    <a:bodyPr/>
                    <a:lstStyle/>
                    <a:p>
                      <a:pPr algn="r"/>
                      <a:r>
                        <a:rPr lang="en-US" sz="1050" dirty="0" smtClean="0"/>
                        <a:t>13.52</a:t>
                      </a:r>
                      <a:endParaRPr lang="en-US" sz="1050" dirty="0"/>
                    </a:p>
                  </a:txBody>
                  <a:tcPr marL="45720" marR="45720"/>
                </a:tc>
                <a:extLst>
                  <a:ext uri="{0D108BD9-81ED-4DB2-BD59-A6C34878D82A}">
                    <a16:rowId xmlns:a16="http://schemas.microsoft.com/office/drawing/2014/main" val="2947246628"/>
                  </a:ext>
                </a:extLst>
              </a:tr>
              <a:tr h="229108">
                <a:tc>
                  <a:txBody>
                    <a:bodyPr/>
                    <a:lstStyle/>
                    <a:p>
                      <a:r>
                        <a:rPr lang="en-US" sz="1050" dirty="0" smtClean="0"/>
                        <a:t>   RAM36/FIFO</a:t>
                      </a:r>
                      <a:endParaRPr lang="en-US" sz="1050" dirty="0"/>
                    </a:p>
                  </a:txBody>
                  <a:tcPr marL="45720" marR="45720"/>
                </a:tc>
                <a:tc>
                  <a:txBody>
                    <a:bodyPr/>
                    <a:lstStyle/>
                    <a:p>
                      <a:pPr algn="r"/>
                      <a:r>
                        <a:rPr lang="en-US" sz="1050" dirty="0" smtClean="0"/>
                        <a:t>134</a:t>
                      </a:r>
                      <a:endParaRPr lang="en-US" sz="1050" dirty="0"/>
                    </a:p>
                  </a:txBody>
                  <a:tcPr marL="45720" marR="45720"/>
                </a:tc>
                <a:tc>
                  <a:txBody>
                    <a:bodyPr/>
                    <a:lstStyle/>
                    <a:p>
                      <a:pPr algn="r"/>
                      <a:r>
                        <a:rPr lang="en-US" sz="1050" dirty="0" smtClean="0"/>
                        <a:t>1080</a:t>
                      </a:r>
                      <a:endParaRPr lang="en-US" sz="1050" dirty="0"/>
                    </a:p>
                  </a:txBody>
                  <a:tcPr marL="45720" marR="45720"/>
                </a:tc>
                <a:tc>
                  <a:txBody>
                    <a:bodyPr/>
                    <a:lstStyle/>
                    <a:p>
                      <a:pPr algn="r"/>
                      <a:r>
                        <a:rPr lang="en-US" sz="1050" dirty="0" smtClean="0"/>
                        <a:t>12.41</a:t>
                      </a:r>
                      <a:endParaRPr lang="en-US" sz="1050" dirty="0"/>
                    </a:p>
                  </a:txBody>
                  <a:tcPr marL="45720" marR="45720"/>
                </a:tc>
                <a:extLst>
                  <a:ext uri="{0D108BD9-81ED-4DB2-BD59-A6C34878D82A}">
                    <a16:rowId xmlns:a16="http://schemas.microsoft.com/office/drawing/2014/main" val="2522419375"/>
                  </a:ext>
                </a:extLst>
              </a:tr>
              <a:tr h="229108">
                <a:tc>
                  <a:txBody>
                    <a:bodyPr/>
                    <a:lstStyle/>
                    <a:p>
                      <a:r>
                        <a:rPr lang="en-US" sz="1050" dirty="0" smtClean="0"/>
                        <a:t>      RAMB36E2 only</a:t>
                      </a:r>
                      <a:endParaRPr lang="en-US" sz="1050" dirty="0"/>
                    </a:p>
                  </a:txBody>
                  <a:tcPr marL="45720" marR="45720"/>
                </a:tc>
                <a:tc>
                  <a:txBody>
                    <a:bodyPr/>
                    <a:lstStyle/>
                    <a:p>
                      <a:pPr algn="r"/>
                      <a:r>
                        <a:rPr lang="en-US" sz="1050" dirty="0" smtClean="0"/>
                        <a:t>134</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886071253"/>
                  </a:ext>
                </a:extLst>
              </a:tr>
              <a:tr h="229108">
                <a:tc>
                  <a:txBody>
                    <a:bodyPr/>
                    <a:lstStyle/>
                    <a:p>
                      <a:r>
                        <a:rPr lang="en-US" sz="1050" dirty="0" smtClean="0"/>
                        <a:t>   RAM18</a:t>
                      </a:r>
                      <a:endParaRPr lang="en-US" sz="1050" dirty="0"/>
                    </a:p>
                  </a:txBody>
                  <a:tcPr marL="45720" marR="45720"/>
                </a:tc>
                <a:tc>
                  <a:txBody>
                    <a:bodyPr/>
                    <a:lstStyle/>
                    <a:p>
                      <a:pPr algn="r"/>
                      <a:r>
                        <a:rPr lang="en-US" sz="1050" dirty="0" smtClean="0"/>
                        <a:t>24</a:t>
                      </a:r>
                      <a:endParaRPr lang="en-US" sz="1050" dirty="0"/>
                    </a:p>
                  </a:txBody>
                  <a:tcPr marL="45720" marR="45720"/>
                </a:tc>
                <a:tc>
                  <a:txBody>
                    <a:bodyPr/>
                    <a:lstStyle/>
                    <a:p>
                      <a:pPr algn="r"/>
                      <a:r>
                        <a:rPr lang="en-US" sz="1050" dirty="0" smtClean="0"/>
                        <a:t>2160</a:t>
                      </a:r>
                      <a:endParaRPr lang="en-US" sz="1050" dirty="0"/>
                    </a:p>
                  </a:txBody>
                  <a:tcPr marL="45720" marR="45720"/>
                </a:tc>
                <a:tc>
                  <a:txBody>
                    <a:bodyPr/>
                    <a:lstStyle/>
                    <a:p>
                      <a:pPr algn="r"/>
                      <a:r>
                        <a:rPr lang="en-US" sz="1050" dirty="0" smtClean="0"/>
                        <a:t>1.11</a:t>
                      </a:r>
                      <a:endParaRPr lang="en-US" sz="1050" dirty="0"/>
                    </a:p>
                  </a:txBody>
                  <a:tcPr marL="45720" marR="45720"/>
                </a:tc>
                <a:extLst>
                  <a:ext uri="{0D108BD9-81ED-4DB2-BD59-A6C34878D82A}">
                    <a16:rowId xmlns:a16="http://schemas.microsoft.com/office/drawing/2014/main" val="3055995408"/>
                  </a:ext>
                </a:extLst>
              </a:tr>
              <a:tr h="229108">
                <a:tc>
                  <a:txBody>
                    <a:bodyPr/>
                    <a:lstStyle/>
                    <a:p>
                      <a:r>
                        <a:rPr lang="en-US" sz="1050" dirty="0" smtClean="0"/>
                        <a:t>      RAMB18E2 only</a:t>
                      </a:r>
                      <a:endParaRPr lang="en-US" sz="1050" dirty="0"/>
                    </a:p>
                  </a:txBody>
                  <a:tcPr marL="45720" marR="45720"/>
                </a:tc>
                <a:tc>
                  <a:txBody>
                    <a:bodyPr/>
                    <a:lstStyle/>
                    <a:p>
                      <a:pPr algn="r"/>
                      <a:r>
                        <a:rPr lang="en-US" sz="1050" dirty="0" smtClean="0"/>
                        <a:t>24</a:t>
                      </a:r>
                      <a:endParaRPr lang="en-US" sz="1050" dirty="0"/>
                    </a:p>
                  </a:txBody>
                  <a:tcPr marL="45720" marR="45720"/>
                </a:tc>
                <a:tc>
                  <a:txBody>
                    <a:bodyPr/>
                    <a:lstStyle/>
                    <a:p>
                      <a:pPr algn="r"/>
                      <a:endParaRPr lang="en-US" sz="1050" dirty="0"/>
                    </a:p>
                  </a:txBody>
                  <a:tcPr marL="45720" marR="45720"/>
                </a:tc>
                <a:tc>
                  <a:txBody>
                    <a:bodyPr/>
                    <a:lstStyle/>
                    <a:p>
                      <a:pPr algn="r"/>
                      <a:endParaRPr lang="en-US" sz="1050" dirty="0"/>
                    </a:p>
                  </a:txBody>
                  <a:tcPr marL="45720" marR="45720"/>
                </a:tc>
                <a:extLst>
                  <a:ext uri="{0D108BD9-81ED-4DB2-BD59-A6C34878D82A}">
                    <a16:rowId xmlns:a16="http://schemas.microsoft.com/office/drawing/2014/main" val="923090773"/>
                  </a:ext>
                </a:extLst>
              </a:tr>
            </a:tbl>
          </a:graphicData>
        </a:graphic>
      </p:graphicFrame>
      <p:sp>
        <p:nvSpPr>
          <p:cNvPr id="14" name="TextBox 13"/>
          <p:cNvSpPr txBox="1"/>
          <p:nvPr/>
        </p:nvSpPr>
        <p:spPr>
          <a:xfrm>
            <a:off x="570963" y="807076"/>
            <a:ext cx="1141927" cy="369332"/>
          </a:xfrm>
          <a:prstGeom prst="rect">
            <a:avLst/>
          </a:prstGeom>
          <a:noFill/>
        </p:spPr>
        <p:txBody>
          <a:bodyPr wrap="square" rtlCol="0">
            <a:spAutoFit/>
          </a:bodyPr>
          <a:lstStyle/>
          <a:p>
            <a:r>
              <a:rPr lang="en-US" dirty="0" smtClean="0"/>
              <a:t>CLB Logic</a:t>
            </a:r>
            <a:endParaRPr lang="en-US" dirty="0"/>
          </a:p>
        </p:txBody>
      </p:sp>
      <p:sp>
        <p:nvSpPr>
          <p:cNvPr id="15" name="TextBox 14"/>
          <p:cNvSpPr txBox="1"/>
          <p:nvPr/>
        </p:nvSpPr>
        <p:spPr>
          <a:xfrm>
            <a:off x="5937883" y="4276429"/>
            <a:ext cx="1287888" cy="369332"/>
          </a:xfrm>
          <a:prstGeom prst="rect">
            <a:avLst/>
          </a:prstGeom>
          <a:noFill/>
        </p:spPr>
        <p:txBody>
          <a:bodyPr wrap="square" rtlCol="0">
            <a:spAutoFit/>
          </a:bodyPr>
          <a:lstStyle/>
          <a:p>
            <a:r>
              <a:rPr lang="en-US" dirty="0" smtClean="0"/>
              <a:t>BLOCKRAM</a:t>
            </a:r>
            <a:endParaRPr lang="en-US"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3400" y="970305"/>
            <a:ext cx="2616211" cy="3420442"/>
          </a:xfrm>
          <a:prstGeom prst="rect">
            <a:avLst/>
          </a:prstGeom>
        </p:spPr>
      </p:pic>
    </p:spTree>
    <p:extLst>
      <p:ext uri="{BB962C8B-B14F-4D97-AF65-F5344CB8AC3E}">
        <p14:creationId xmlns:p14="http://schemas.microsoft.com/office/powerpoint/2010/main" val="1528589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Readout Unit Connectivity</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2</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1750" y="1062037"/>
            <a:ext cx="7048500" cy="4733925"/>
          </a:xfrm>
          <a:prstGeom prst="rect">
            <a:avLst/>
          </a:prstGeom>
        </p:spPr>
      </p:pic>
    </p:spTree>
    <p:extLst>
      <p:ext uri="{BB962C8B-B14F-4D97-AF65-F5344CB8AC3E}">
        <p14:creationId xmlns:p14="http://schemas.microsoft.com/office/powerpoint/2010/main" val="3144747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Readout Unit Firmware Purpose</a:t>
            </a:r>
            <a:endParaRPr lang="en-US" dirty="0"/>
          </a:p>
        </p:txBody>
      </p:sp>
      <p:grpSp>
        <p:nvGrpSpPr>
          <p:cNvPr id="7" name="Group 6"/>
          <p:cNvGrpSpPr/>
          <p:nvPr/>
        </p:nvGrpSpPr>
        <p:grpSpPr>
          <a:xfrm>
            <a:off x="2824749" y="4812178"/>
            <a:ext cx="1321336" cy="1354509"/>
            <a:chOff x="524374" y="5085230"/>
            <a:chExt cx="1321336" cy="1354509"/>
          </a:xfrm>
        </p:grpSpPr>
        <p:sp>
          <p:nvSpPr>
            <p:cNvPr id="8" name="Rectangle 7"/>
            <p:cNvSpPr/>
            <p:nvPr/>
          </p:nvSpPr>
          <p:spPr>
            <a:xfrm>
              <a:off x="549217" y="5143739"/>
              <a:ext cx="1296493" cy="1296000"/>
            </a:xfrm>
            <a:prstGeom prst="rect">
              <a:avLst/>
            </a:prstGeom>
            <a:solidFill>
              <a:schemeClr val="accent5">
                <a:lumMod val="20000"/>
                <a:lumOff val="80000"/>
              </a:schemeClr>
            </a:solidFill>
            <a:ln w="1905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800"/>
            </a:p>
          </p:txBody>
        </p:sp>
        <p:sp>
          <p:nvSpPr>
            <p:cNvPr id="9" name="Rectangle 8"/>
            <p:cNvSpPr/>
            <p:nvPr/>
          </p:nvSpPr>
          <p:spPr>
            <a:xfrm>
              <a:off x="524374" y="5085230"/>
              <a:ext cx="996944" cy="229089"/>
            </a:xfrm>
            <a:prstGeom prst="rect">
              <a:avLst/>
            </a:prstGeom>
          </p:spPr>
          <p:txBody>
            <a:bodyPr wrap="none">
              <a:spAutoFit/>
            </a:bodyPr>
            <a:lstStyle/>
            <a:p>
              <a:r>
                <a:rPr lang="en-US" sz="1000" b="1" dirty="0">
                  <a:solidFill>
                    <a:srgbClr val="C00000"/>
                  </a:solidFill>
                </a:rPr>
                <a:t>Power Unit (PU)</a:t>
              </a:r>
              <a:endParaRPr lang="en-US" sz="1000" dirty="0"/>
            </a:p>
          </p:txBody>
        </p:sp>
        <p:pic>
          <p:nvPicPr>
            <p:cNvPr id="10" name="Picture 9"/>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5264710"/>
              <a:ext cx="242059" cy="242059"/>
            </a:xfrm>
            <a:prstGeom prst="rect">
              <a:avLst/>
            </a:prstGeom>
          </p:spPr>
        </p:pic>
        <p:pic>
          <p:nvPicPr>
            <p:cNvPr id="11" name="Picture 10"/>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5264710"/>
              <a:ext cx="242059" cy="242059"/>
            </a:xfrm>
            <a:prstGeom prst="rect">
              <a:avLst/>
            </a:prstGeom>
          </p:spPr>
        </p:pic>
        <p:pic>
          <p:nvPicPr>
            <p:cNvPr id="12" name="Picture 11"/>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5264710"/>
              <a:ext cx="242059" cy="242059"/>
            </a:xfrm>
            <a:prstGeom prst="rect">
              <a:avLst/>
            </a:prstGeom>
          </p:spPr>
        </p:pic>
        <p:pic>
          <p:nvPicPr>
            <p:cNvPr id="13" name="Picture 12"/>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5552750"/>
              <a:ext cx="242059" cy="242059"/>
            </a:xfrm>
            <a:prstGeom prst="rect">
              <a:avLst/>
            </a:prstGeom>
          </p:spPr>
        </p:pic>
        <p:pic>
          <p:nvPicPr>
            <p:cNvPr id="14" name="Picture 13"/>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5552750"/>
              <a:ext cx="242059" cy="242059"/>
            </a:xfrm>
            <a:prstGeom prst="rect">
              <a:avLst/>
            </a:prstGeom>
          </p:spPr>
        </p:pic>
        <p:pic>
          <p:nvPicPr>
            <p:cNvPr id="15" name="Picture 14"/>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5552750"/>
              <a:ext cx="242059" cy="242059"/>
            </a:xfrm>
            <a:prstGeom prst="rect">
              <a:avLst/>
            </a:prstGeom>
          </p:spPr>
        </p:pic>
        <p:pic>
          <p:nvPicPr>
            <p:cNvPr id="16" name="Picture 15"/>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5840790"/>
              <a:ext cx="242059" cy="242059"/>
            </a:xfrm>
            <a:prstGeom prst="rect">
              <a:avLst/>
            </a:prstGeom>
          </p:spPr>
        </p:pic>
        <p:pic>
          <p:nvPicPr>
            <p:cNvPr id="17" name="Picture 16"/>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5840790"/>
              <a:ext cx="242059" cy="242059"/>
            </a:xfrm>
            <a:prstGeom prst="rect">
              <a:avLst/>
            </a:prstGeom>
          </p:spPr>
        </p:pic>
        <p:pic>
          <p:nvPicPr>
            <p:cNvPr id="18" name="Picture 17"/>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5840790"/>
              <a:ext cx="242059" cy="242059"/>
            </a:xfrm>
            <a:prstGeom prst="rect">
              <a:avLst/>
            </a:prstGeom>
          </p:spPr>
        </p:pic>
        <p:pic>
          <p:nvPicPr>
            <p:cNvPr id="19" name="Picture 18"/>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6128830"/>
              <a:ext cx="242059" cy="242059"/>
            </a:xfrm>
            <a:prstGeom prst="rect">
              <a:avLst/>
            </a:prstGeom>
          </p:spPr>
        </p:pic>
        <p:pic>
          <p:nvPicPr>
            <p:cNvPr id="20" name="Picture 19"/>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6128830"/>
              <a:ext cx="242059" cy="242059"/>
            </a:xfrm>
            <a:prstGeom prst="rect">
              <a:avLst/>
            </a:prstGeom>
          </p:spPr>
        </p:pic>
        <p:pic>
          <p:nvPicPr>
            <p:cNvPr id="21" name="Picture 20"/>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6128830"/>
              <a:ext cx="242059" cy="242059"/>
            </a:xfrm>
            <a:prstGeom prst="rect">
              <a:avLst/>
            </a:prstGeom>
          </p:spPr>
        </p:pic>
        <p:pic>
          <p:nvPicPr>
            <p:cNvPr id="22" name="Picture 21"/>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5264710"/>
              <a:ext cx="242059" cy="242059"/>
            </a:xfrm>
            <a:prstGeom prst="rect">
              <a:avLst/>
            </a:prstGeom>
          </p:spPr>
        </p:pic>
        <p:pic>
          <p:nvPicPr>
            <p:cNvPr id="23" name="Picture 22"/>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5552750"/>
              <a:ext cx="242059" cy="242059"/>
            </a:xfrm>
            <a:prstGeom prst="rect">
              <a:avLst/>
            </a:prstGeom>
          </p:spPr>
        </p:pic>
        <p:pic>
          <p:nvPicPr>
            <p:cNvPr id="24" name="Picture 23"/>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5840790"/>
              <a:ext cx="242059" cy="242059"/>
            </a:xfrm>
            <a:prstGeom prst="rect">
              <a:avLst/>
            </a:prstGeom>
          </p:spPr>
        </p:pic>
        <p:pic>
          <p:nvPicPr>
            <p:cNvPr id="25" name="Picture 24"/>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6128830"/>
              <a:ext cx="242059" cy="242059"/>
            </a:xfrm>
            <a:prstGeom prst="rect">
              <a:avLst/>
            </a:prstGeom>
          </p:spPr>
        </p:pic>
      </p:grpSp>
      <p:sp>
        <p:nvSpPr>
          <p:cNvPr id="26" name="Right Arrow 25"/>
          <p:cNvSpPr/>
          <p:nvPr/>
        </p:nvSpPr>
        <p:spPr>
          <a:xfrm>
            <a:off x="8322665" y="1982116"/>
            <a:ext cx="1152190" cy="2619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Data @ 3.2 Gb/s</a:t>
            </a:r>
            <a:endParaRPr lang="en-US" sz="1000" dirty="0">
              <a:solidFill>
                <a:schemeClr val="tx1"/>
              </a:solidFill>
            </a:endParaRPr>
          </a:p>
        </p:txBody>
      </p:sp>
      <p:sp>
        <p:nvSpPr>
          <p:cNvPr id="27" name="Left Arrow 26"/>
          <p:cNvSpPr/>
          <p:nvPr/>
        </p:nvSpPr>
        <p:spPr>
          <a:xfrm>
            <a:off x="8322665" y="3459886"/>
            <a:ext cx="1152190" cy="270149"/>
          </a:xfrm>
          <a:prstGeom prst="leftArrow">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Trigger</a:t>
            </a:r>
            <a:endParaRPr lang="en-US" sz="1000" dirty="0">
              <a:solidFill>
                <a:schemeClr val="bg1"/>
              </a:solidFill>
            </a:endParaRPr>
          </a:p>
        </p:txBody>
      </p:sp>
      <p:grpSp>
        <p:nvGrpSpPr>
          <p:cNvPr id="28" name="Group 27"/>
          <p:cNvGrpSpPr/>
          <p:nvPr/>
        </p:nvGrpSpPr>
        <p:grpSpPr>
          <a:xfrm>
            <a:off x="5658365" y="1706203"/>
            <a:ext cx="569550" cy="538250"/>
            <a:chOff x="1691600" y="836800"/>
            <a:chExt cx="813258" cy="813258"/>
          </a:xfrm>
        </p:grpSpPr>
        <p:pic>
          <p:nvPicPr>
            <p:cNvPr id="29" name="Picture 28"/>
            <p:cNvPicPr>
              <a:picLocks noChangeAspect="1"/>
            </p:cNvPicPr>
            <p:nvPr/>
          </p:nvPicPr>
          <p:blipFill rotWithShape="1">
            <a:blip r:embed="rId3" cstate="print">
              <a:extLst>
                <a:ext uri="{28A0092B-C50C-407E-A947-70E740481C1C}">
                  <a14:useLocalDpi xmlns:a14="http://schemas.microsoft.com/office/drawing/2010/main" val="0"/>
                </a:ext>
              </a:extLst>
            </a:blip>
            <a:srcRect l="21428" t="21428" r="21428" b="21428"/>
            <a:stretch/>
          </p:blipFill>
          <p:spPr>
            <a:xfrm>
              <a:off x="1691600" y="836800"/>
              <a:ext cx="813258" cy="813258"/>
            </a:xfrm>
            <a:prstGeom prst="rect">
              <a:avLst/>
            </a:prstGeom>
          </p:spPr>
        </p:pic>
        <p:sp>
          <p:nvSpPr>
            <p:cNvPr id="30" name="TextBox 29"/>
            <p:cNvSpPr txBox="1"/>
            <p:nvPr/>
          </p:nvSpPr>
          <p:spPr>
            <a:xfrm>
              <a:off x="1792864" y="1039870"/>
              <a:ext cx="542170" cy="474401"/>
            </a:xfrm>
            <a:prstGeom prst="rect">
              <a:avLst/>
            </a:prstGeom>
            <a:noFill/>
          </p:spPr>
          <p:txBody>
            <a:bodyPr wrap="none" lIns="36000" tIns="36000" rIns="36000" bIns="36000" rtlCol="0" anchor="ctr" anchorCtr="0">
              <a:noAutofit/>
            </a:bodyPr>
            <a:lstStyle/>
            <a:p>
              <a:pPr algn="ctr"/>
              <a:r>
                <a:rPr lang="en-US" sz="900" b="1" dirty="0" smtClean="0">
                  <a:solidFill>
                    <a:schemeClr val="bg1"/>
                  </a:solidFill>
                </a:rPr>
                <a:t>GBTx</a:t>
              </a:r>
              <a:endParaRPr lang="en-US" sz="2000" b="1" dirty="0" smtClean="0">
                <a:solidFill>
                  <a:schemeClr val="bg1"/>
                </a:solidFill>
              </a:endParaRPr>
            </a:p>
          </p:txBody>
        </p:sp>
      </p:grpSp>
      <p:pic>
        <p:nvPicPr>
          <p:cNvPr id="31" name="Picture 30"/>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bright="-5000" contrast="-40000"/>
                    </a14:imgEffect>
                  </a14:imgLayer>
                </a14:imgProps>
              </a:ext>
              <a:ext uri="{28A0092B-C50C-407E-A947-70E740481C1C}">
                <a14:useLocalDpi xmlns:a14="http://schemas.microsoft.com/office/drawing/2010/main" val="0"/>
              </a:ext>
            </a:extLst>
          </a:blip>
          <a:srcRect l="11735" t="17743" r="17087" b="52022"/>
          <a:stretch/>
        </p:blipFill>
        <p:spPr>
          <a:xfrm>
            <a:off x="1585529" y="1554215"/>
            <a:ext cx="1368297" cy="200023"/>
          </a:xfrm>
          <a:prstGeom prst="rect">
            <a:avLst/>
          </a:prstGeom>
        </p:spPr>
      </p:pic>
      <p:cxnSp>
        <p:nvCxnSpPr>
          <p:cNvPr id="32" name="Straight Connector 31"/>
          <p:cNvCxnSpPr/>
          <p:nvPr/>
        </p:nvCxnSpPr>
        <p:spPr>
          <a:xfrm flipH="1">
            <a:off x="6234476" y="2140418"/>
            <a:ext cx="648089" cy="0"/>
          </a:xfrm>
          <a:prstGeom prst="line">
            <a:avLst/>
          </a:prstGeom>
          <a:ln w="38100">
            <a:solidFill>
              <a:srgbClr val="FFC000"/>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5658265" y="2476494"/>
            <a:ext cx="569650" cy="551748"/>
            <a:chOff x="1691600" y="836800"/>
            <a:chExt cx="813258" cy="813258"/>
          </a:xfrm>
        </p:grpSpPr>
        <p:pic>
          <p:nvPicPr>
            <p:cNvPr id="34" name="Picture 33"/>
            <p:cNvPicPr>
              <a:picLocks noChangeAspect="1"/>
            </p:cNvPicPr>
            <p:nvPr/>
          </p:nvPicPr>
          <p:blipFill rotWithShape="1">
            <a:blip r:embed="rId3" cstate="print">
              <a:extLst>
                <a:ext uri="{28A0092B-C50C-407E-A947-70E740481C1C}">
                  <a14:useLocalDpi xmlns:a14="http://schemas.microsoft.com/office/drawing/2010/main" val="0"/>
                </a:ext>
              </a:extLst>
            </a:blip>
            <a:srcRect l="21428" t="21428" r="21428" b="21428"/>
            <a:stretch/>
          </p:blipFill>
          <p:spPr>
            <a:xfrm>
              <a:off x="1691600" y="836800"/>
              <a:ext cx="813258" cy="813258"/>
            </a:xfrm>
            <a:prstGeom prst="rect">
              <a:avLst/>
            </a:prstGeom>
          </p:spPr>
        </p:pic>
        <p:sp>
          <p:nvSpPr>
            <p:cNvPr id="35" name="TextBox 34"/>
            <p:cNvSpPr txBox="1"/>
            <p:nvPr/>
          </p:nvSpPr>
          <p:spPr>
            <a:xfrm>
              <a:off x="1792864" y="1039870"/>
              <a:ext cx="542170" cy="474401"/>
            </a:xfrm>
            <a:prstGeom prst="rect">
              <a:avLst/>
            </a:prstGeom>
            <a:noFill/>
          </p:spPr>
          <p:txBody>
            <a:bodyPr wrap="none" lIns="36000" tIns="36000" rIns="36000" bIns="36000" rtlCol="0" anchor="ctr" anchorCtr="0">
              <a:noAutofit/>
            </a:bodyPr>
            <a:lstStyle/>
            <a:p>
              <a:pPr algn="ctr"/>
              <a:r>
                <a:rPr lang="en-US" sz="900" b="1" dirty="0" smtClean="0">
                  <a:solidFill>
                    <a:schemeClr val="bg1"/>
                  </a:solidFill>
                </a:rPr>
                <a:t>GBTx</a:t>
              </a:r>
              <a:endParaRPr lang="en-US" sz="2000" b="1" dirty="0" smtClean="0">
                <a:solidFill>
                  <a:schemeClr val="bg1"/>
                </a:solidFill>
              </a:endParaRPr>
            </a:p>
          </p:txBody>
        </p:sp>
      </p:grpSp>
      <p:cxnSp>
        <p:nvCxnSpPr>
          <p:cNvPr id="36" name="Straight Connector 35"/>
          <p:cNvCxnSpPr/>
          <p:nvPr/>
        </p:nvCxnSpPr>
        <p:spPr>
          <a:xfrm flipH="1">
            <a:off x="6234476" y="2739786"/>
            <a:ext cx="648089" cy="0"/>
          </a:xfrm>
          <a:prstGeom prst="line">
            <a:avLst/>
          </a:prstGeom>
          <a:ln w="38100">
            <a:solidFill>
              <a:srgbClr val="FFC000"/>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234475" y="3684283"/>
            <a:ext cx="648090" cy="0"/>
          </a:xfrm>
          <a:prstGeom prst="line">
            <a:avLst/>
          </a:prstGeom>
          <a:ln w="38100">
            <a:solidFill>
              <a:srgbClr val="FF00FF"/>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5658265" y="3260284"/>
            <a:ext cx="569650" cy="599024"/>
            <a:chOff x="1691600" y="836800"/>
            <a:chExt cx="813258" cy="813258"/>
          </a:xfrm>
        </p:grpSpPr>
        <p:pic>
          <p:nvPicPr>
            <p:cNvPr id="39" name="Picture 38"/>
            <p:cNvPicPr>
              <a:picLocks noChangeAspect="1"/>
            </p:cNvPicPr>
            <p:nvPr/>
          </p:nvPicPr>
          <p:blipFill rotWithShape="1">
            <a:blip r:embed="rId3" cstate="print">
              <a:extLst>
                <a:ext uri="{28A0092B-C50C-407E-A947-70E740481C1C}">
                  <a14:useLocalDpi xmlns:a14="http://schemas.microsoft.com/office/drawing/2010/main" val="0"/>
                </a:ext>
              </a:extLst>
            </a:blip>
            <a:srcRect l="21428" t="21428" r="21428" b="21428"/>
            <a:stretch/>
          </p:blipFill>
          <p:spPr>
            <a:xfrm>
              <a:off x="1691600" y="836800"/>
              <a:ext cx="813258" cy="813258"/>
            </a:xfrm>
            <a:prstGeom prst="rect">
              <a:avLst/>
            </a:prstGeom>
          </p:spPr>
        </p:pic>
        <p:sp>
          <p:nvSpPr>
            <p:cNvPr id="40" name="TextBox 39"/>
            <p:cNvSpPr txBox="1"/>
            <p:nvPr/>
          </p:nvSpPr>
          <p:spPr>
            <a:xfrm>
              <a:off x="1792864" y="1039870"/>
              <a:ext cx="542170" cy="474401"/>
            </a:xfrm>
            <a:prstGeom prst="rect">
              <a:avLst/>
            </a:prstGeom>
            <a:noFill/>
          </p:spPr>
          <p:txBody>
            <a:bodyPr wrap="none" lIns="36000" tIns="36000" rIns="36000" bIns="36000" rtlCol="0" anchor="ctr" anchorCtr="0">
              <a:noAutofit/>
            </a:bodyPr>
            <a:lstStyle/>
            <a:p>
              <a:pPr algn="ctr"/>
              <a:r>
                <a:rPr lang="en-US" sz="900" b="1" dirty="0" smtClean="0">
                  <a:solidFill>
                    <a:schemeClr val="bg1"/>
                  </a:solidFill>
                </a:rPr>
                <a:t>GBTx</a:t>
              </a:r>
              <a:endParaRPr lang="en-US" sz="2000" b="1" dirty="0" smtClean="0">
                <a:solidFill>
                  <a:schemeClr val="bg1"/>
                </a:solidFill>
              </a:endParaRPr>
            </a:p>
          </p:txBody>
        </p:sp>
      </p:grpSp>
      <p:grpSp>
        <p:nvGrpSpPr>
          <p:cNvPr id="41" name="Group 40"/>
          <p:cNvGrpSpPr/>
          <p:nvPr/>
        </p:nvGrpSpPr>
        <p:grpSpPr>
          <a:xfrm>
            <a:off x="6270381" y="2936118"/>
            <a:ext cx="612184" cy="493922"/>
            <a:chOff x="4391876" y="5445280"/>
            <a:chExt cx="612184" cy="689838"/>
          </a:xfrm>
        </p:grpSpPr>
        <p:cxnSp>
          <p:nvCxnSpPr>
            <p:cNvPr id="42" name="Straight Connector 41"/>
            <p:cNvCxnSpPr/>
            <p:nvPr/>
          </p:nvCxnSpPr>
          <p:spPr>
            <a:xfrm flipH="1">
              <a:off x="4391876" y="6135118"/>
              <a:ext cx="288138" cy="0"/>
            </a:xfrm>
            <a:prstGeom prst="line">
              <a:avLst/>
            </a:prstGeom>
            <a:ln w="38100" cap="rnd">
              <a:solidFill>
                <a:srgbClr val="FFC000"/>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4680014" y="5445280"/>
              <a:ext cx="324046" cy="0"/>
            </a:xfrm>
            <a:prstGeom prst="line">
              <a:avLst/>
            </a:prstGeom>
            <a:ln w="38100" cap="rnd">
              <a:solidFill>
                <a:srgbClr val="FFC000"/>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680014" y="5445280"/>
              <a:ext cx="0" cy="689838"/>
            </a:xfrm>
            <a:prstGeom prst="line">
              <a:avLst/>
            </a:prstGeom>
            <a:ln w="38100" cap="rnd">
              <a:solidFill>
                <a:srgbClr val="FFC000"/>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grpSp>
      <p:cxnSp>
        <p:nvCxnSpPr>
          <p:cNvPr id="45" name="Straight Connector 44"/>
          <p:cNvCxnSpPr/>
          <p:nvPr/>
        </p:nvCxnSpPr>
        <p:spPr>
          <a:xfrm flipH="1">
            <a:off x="5010175" y="2139428"/>
            <a:ext cx="576000" cy="0"/>
          </a:xfrm>
          <a:prstGeom prst="line">
            <a:avLst/>
          </a:prstGeom>
          <a:ln w="38100">
            <a:solidFill>
              <a:srgbClr val="FFC000"/>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956287" y="1952747"/>
            <a:ext cx="576000" cy="216000"/>
          </a:xfrm>
          <a:prstGeom prst="rect">
            <a:avLst/>
          </a:prstGeom>
          <a:noFill/>
        </p:spPr>
        <p:txBody>
          <a:bodyPr wrap="none" lIns="36000" tIns="36000" rIns="36000" bIns="36000" rtlCol="0" anchor="ctr" anchorCtr="0">
            <a:noAutofit/>
          </a:bodyPr>
          <a:lstStyle/>
          <a:p>
            <a:pPr algn="ctr"/>
            <a:r>
              <a:rPr lang="en-US" sz="1000" b="1" dirty="0" smtClean="0">
                <a:solidFill>
                  <a:schemeClr val="tx2"/>
                </a:solidFill>
              </a:rPr>
              <a:t>3.2 Gb/s</a:t>
            </a:r>
          </a:p>
        </p:txBody>
      </p:sp>
      <p:cxnSp>
        <p:nvCxnSpPr>
          <p:cNvPr id="47" name="Straight Connector 46"/>
          <p:cNvCxnSpPr/>
          <p:nvPr/>
        </p:nvCxnSpPr>
        <p:spPr>
          <a:xfrm flipH="1">
            <a:off x="5010176" y="1923398"/>
            <a:ext cx="576000" cy="0"/>
          </a:xfrm>
          <a:prstGeom prst="line">
            <a:avLst/>
          </a:prstGeom>
          <a:ln w="38100">
            <a:solidFill>
              <a:schemeClr val="accent6"/>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5046270" y="1725303"/>
            <a:ext cx="576000" cy="216000"/>
          </a:xfrm>
          <a:prstGeom prst="rect">
            <a:avLst/>
          </a:prstGeom>
          <a:noFill/>
        </p:spPr>
        <p:txBody>
          <a:bodyPr wrap="none" lIns="36000" tIns="36000" rIns="36000" bIns="36000" rtlCol="0" anchor="ctr" anchorCtr="0">
            <a:noAutofit/>
          </a:bodyPr>
          <a:lstStyle/>
          <a:p>
            <a:pPr algn="ctr"/>
            <a:r>
              <a:rPr lang="en-US" sz="1000" b="1" dirty="0" smtClean="0">
                <a:solidFill>
                  <a:schemeClr val="tx2"/>
                </a:solidFill>
              </a:rPr>
              <a:t>3.2 Gb/s</a:t>
            </a:r>
          </a:p>
        </p:txBody>
      </p:sp>
      <p:grpSp>
        <p:nvGrpSpPr>
          <p:cNvPr id="49" name="Group 48"/>
          <p:cNvGrpSpPr/>
          <p:nvPr/>
        </p:nvGrpSpPr>
        <p:grpSpPr>
          <a:xfrm>
            <a:off x="4974645" y="2535498"/>
            <a:ext cx="611530" cy="216000"/>
            <a:chOff x="2880239" y="2501969"/>
            <a:chExt cx="611530" cy="216000"/>
          </a:xfrm>
        </p:grpSpPr>
        <p:cxnSp>
          <p:nvCxnSpPr>
            <p:cNvPr id="50" name="Straight Connector 49"/>
            <p:cNvCxnSpPr/>
            <p:nvPr/>
          </p:nvCxnSpPr>
          <p:spPr>
            <a:xfrm flipH="1">
              <a:off x="2915769" y="2708900"/>
              <a:ext cx="576000" cy="0"/>
            </a:xfrm>
            <a:prstGeom prst="line">
              <a:avLst/>
            </a:prstGeom>
            <a:ln w="38100">
              <a:solidFill>
                <a:srgbClr val="FFC000"/>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880239" y="2501969"/>
              <a:ext cx="576000" cy="216000"/>
            </a:xfrm>
            <a:prstGeom prst="rect">
              <a:avLst/>
            </a:prstGeom>
            <a:noFill/>
          </p:spPr>
          <p:txBody>
            <a:bodyPr wrap="none" lIns="36000" tIns="36000" rIns="36000" bIns="36000" rtlCol="0" anchor="ctr" anchorCtr="0">
              <a:noAutofit/>
            </a:bodyPr>
            <a:lstStyle/>
            <a:p>
              <a:pPr algn="ctr"/>
              <a:r>
                <a:rPr lang="en-US" sz="1000" b="1" dirty="0" smtClean="0">
                  <a:solidFill>
                    <a:schemeClr val="tx2"/>
                  </a:solidFill>
                </a:rPr>
                <a:t>3.2 Gb/s</a:t>
              </a:r>
            </a:p>
          </p:txBody>
        </p:sp>
      </p:grpSp>
      <p:cxnSp>
        <p:nvCxnSpPr>
          <p:cNvPr id="52" name="Straight Connector 51"/>
          <p:cNvCxnSpPr/>
          <p:nvPr/>
        </p:nvCxnSpPr>
        <p:spPr>
          <a:xfrm flipH="1">
            <a:off x="5010175" y="3459944"/>
            <a:ext cx="576000" cy="0"/>
          </a:xfrm>
          <a:prstGeom prst="line">
            <a:avLst/>
          </a:prstGeom>
          <a:ln w="38100">
            <a:solidFill>
              <a:srgbClr val="FFC000"/>
            </a:solidFill>
            <a:headEnd type="triangl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5046270" y="3507648"/>
            <a:ext cx="576000" cy="216000"/>
          </a:xfrm>
          <a:prstGeom prst="rect">
            <a:avLst/>
          </a:prstGeom>
          <a:noFill/>
        </p:spPr>
        <p:txBody>
          <a:bodyPr wrap="none" lIns="36000" tIns="36000" rIns="36000" bIns="36000" rtlCol="0" anchor="ctr" anchorCtr="0">
            <a:noAutofit/>
          </a:bodyPr>
          <a:lstStyle/>
          <a:p>
            <a:pPr algn="ctr"/>
            <a:r>
              <a:rPr lang="en-US" sz="1000" b="1" dirty="0" smtClean="0">
                <a:solidFill>
                  <a:schemeClr val="tx2"/>
                </a:solidFill>
              </a:rPr>
              <a:t>3.2 Gb/s</a:t>
            </a:r>
          </a:p>
        </p:txBody>
      </p:sp>
      <p:cxnSp>
        <p:nvCxnSpPr>
          <p:cNvPr id="54" name="Straight Connector 53"/>
          <p:cNvCxnSpPr/>
          <p:nvPr/>
        </p:nvCxnSpPr>
        <p:spPr>
          <a:xfrm flipH="1">
            <a:off x="5010176" y="3710620"/>
            <a:ext cx="576000" cy="0"/>
          </a:xfrm>
          <a:prstGeom prst="line">
            <a:avLst/>
          </a:prstGeom>
          <a:ln w="38100">
            <a:solidFill>
              <a:srgbClr val="FF00FF"/>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992291" y="3243887"/>
            <a:ext cx="576000" cy="216000"/>
          </a:xfrm>
          <a:prstGeom prst="rect">
            <a:avLst/>
          </a:prstGeom>
          <a:noFill/>
        </p:spPr>
        <p:txBody>
          <a:bodyPr wrap="none" lIns="36000" tIns="36000" rIns="36000" bIns="36000" rtlCol="0" anchor="ctr" anchorCtr="0">
            <a:noAutofit/>
          </a:bodyPr>
          <a:lstStyle/>
          <a:p>
            <a:pPr algn="ctr"/>
            <a:r>
              <a:rPr lang="en-US" sz="1000" b="1" dirty="0" smtClean="0">
                <a:solidFill>
                  <a:schemeClr val="tx2"/>
                </a:solidFill>
              </a:rPr>
              <a:t>3.2 Gb/s</a:t>
            </a:r>
          </a:p>
        </p:txBody>
      </p:sp>
      <p:grpSp>
        <p:nvGrpSpPr>
          <p:cNvPr id="56" name="Group 55"/>
          <p:cNvGrpSpPr/>
          <p:nvPr/>
        </p:nvGrpSpPr>
        <p:grpSpPr>
          <a:xfrm>
            <a:off x="3904865" y="2930928"/>
            <a:ext cx="727586" cy="754844"/>
            <a:chOff x="1977571" y="683354"/>
            <a:chExt cx="792000" cy="792000"/>
          </a:xfrm>
        </p:grpSpPr>
        <p:pic>
          <p:nvPicPr>
            <p:cNvPr id="57" name="Picture 56"/>
            <p:cNvPicPr>
              <a:picLocks noChangeAspect="1"/>
            </p:cNvPicPr>
            <p:nvPr/>
          </p:nvPicPr>
          <p:blipFill rotWithShape="1">
            <a:blip r:embed="rId6" cstate="print">
              <a:extLst>
                <a:ext uri="{28A0092B-C50C-407E-A947-70E740481C1C}">
                  <a14:useLocalDpi xmlns:a14="http://schemas.microsoft.com/office/drawing/2010/main" val="0"/>
                </a:ext>
              </a:extLst>
            </a:blip>
            <a:srcRect l="21417" t="25585" r="26199" b="22031"/>
            <a:stretch/>
          </p:blipFill>
          <p:spPr>
            <a:xfrm>
              <a:off x="1977571" y="683354"/>
              <a:ext cx="792000" cy="792000"/>
            </a:xfrm>
            <a:prstGeom prst="rect">
              <a:avLst/>
            </a:prstGeom>
          </p:spPr>
        </p:pic>
        <p:sp>
          <p:nvSpPr>
            <p:cNvPr id="58" name="TextBox 57"/>
            <p:cNvSpPr txBox="1"/>
            <p:nvPr/>
          </p:nvSpPr>
          <p:spPr>
            <a:xfrm>
              <a:off x="2063707" y="867276"/>
              <a:ext cx="631951" cy="401168"/>
            </a:xfrm>
            <a:prstGeom prst="rect">
              <a:avLst/>
            </a:prstGeom>
            <a:noFill/>
          </p:spPr>
          <p:txBody>
            <a:bodyPr wrap="none" lIns="36000" tIns="36000" rIns="36000" bIns="36000" rtlCol="0" anchor="ctr" anchorCtr="0">
              <a:noAutofit/>
            </a:bodyPr>
            <a:lstStyle/>
            <a:p>
              <a:pPr algn="ctr"/>
              <a:r>
                <a:rPr lang="en-US" sz="700" b="1" dirty="0" smtClean="0">
                  <a:solidFill>
                    <a:schemeClr val="bg1"/>
                  </a:solidFill>
                </a:rPr>
                <a:t>SRAM</a:t>
              </a:r>
            </a:p>
            <a:p>
              <a:pPr algn="ctr"/>
              <a:r>
                <a:rPr lang="en-US" sz="1200" b="1" dirty="0" smtClean="0">
                  <a:solidFill>
                    <a:schemeClr val="bg1"/>
                  </a:solidFill>
                </a:rPr>
                <a:t>FPGA</a:t>
              </a:r>
              <a:endParaRPr lang="en-US" b="1" dirty="0" smtClean="0">
                <a:solidFill>
                  <a:schemeClr val="bg1"/>
                </a:solidFill>
              </a:endParaRPr>
            </a:p>
          </p:txBody>
        </p:sp>
      </p:grpSp>
      <p:grpSp>
        <p:nvGrpSpPr>
          <p:cNvPr id="59" name="Group 58"/>
          <p:cNvGrpSpPr/>
          <p:nvPr/>
        </p:nvGrpSpPr>
        <p:grpSpPr>
          <a:xfrm>
            <a:off x="3965033" y="2350164"/>
            <a:ext cx="498881" cy="483129"/>
            <a:chOff x="2047642" y="235714"/>
            <a:chExt cx="792000" cy="792000"/>
          </a:xfrm>
        </p:grpSpPr>
        <p:pic>
          <p:nvPicPr>
            <p:cNvPr id="60" name="Picture 59"/>
            <p:cNvPicPr>
              <a:picLocks noChangeAspect="1"/>
            </p:cNvPicPr>
            <p:nvPr/>
          </p:nvPicPr>
          <p:blipFill rotWithShape="1">
            <a:blip r:embed="rId7" cstate="print">
              <a:extLst>
                <a:ext uri="{28A0092B-C50C-407E-A947-70E740481C1C}">
                  <a14:useLocalDpi xmlns:a14="http://schemas.microsoft.com/office/drawing/2010/main" val="0"/>
                </a:ext>
              </a:extLst>
            </a:blip>
            <a:srcRect l="21431" t="24983" r="26186" b="22634"/>
            <a:stretch/>
          </p:blipFill>
          <p:spPr>
            <a:xfrm>
              <a:off x="2047642" y="235714"/>
              <a:ext cx="792000" cy="792000"/>
            </a:xfrm>
            <a:prstGeom prst="rect">
              <a:avLst/>
            </a:prstGeom>
          </p:spPr>
        </p:pic>
        <p:sp>
          <p:nvSpPr>
            <p:cNvPr id="61" name="TextBox 60"/>
            <p:cNvSpPr txBox="1"/>
            <p:nvPr/>
          </p:nvSpPr>
          <p:spPr>
            <a:xfrm>
              <a:off x="2119682" y="325994"/>
              <a:ext cx="646900" cy="576080"/>
            </a:xfrm>
            <a:prstGeom prst="rect">
              <a:avLst/>
            </a:prstGeom>
            <a:noFill/>
          </p:spPr>
          <p:txBody>
            <a:bodyPr wrap="none" lIns="36000" tIns="36000" rIns="36000" bIns="36000" rtlCol="0" anchor="ctr" anchorCtr="0">
              <a:noAutofit/>
            </a:bodyPr>
            <a:lstStyle/>
            <a:p>
              <a:pPr algn="ctr"/>
              <a:r>
                <a:rPr lang="en-US" sz="600" b="1" dirty="0" smtClean="0">
                  <a:solidFill>
                    <a:schemeClr val="bg1"/>
                  </a:solidFill>
                </a:rPr>
                <a:t>FLASH</a:t>
              </a:r>
            </a:p>
            <a:p>
              <a:pPr algn="ctr"/>
              <a:r>
                <a:rPr lang="en-US" sz="800" b="1" dirty="0" smtClean="0">
                  <a:solidFill>
                    <a:schemeClr val="bg1"/>
                  </a:solidFill>
                </a:rPr>
                <a:t>FPGA</a:t>
              </a:r>
              <a:endParaRPr lang="en-US" sz="1200" b="1" dirty="0" smtClean="0">
                <a:solidFill>
                  <a:schemeClr val="bg1"/>
                </a:solidFill>
              </a:endParaRPr>
            </a:p>
          </p:txBody>
        </p:sp>
      </p:grpSp>
      <p:sp>
        <p:nvSpPr>
          <p:cNvPr id="62" name="Rounded Rectangle 61"/>
          <p:cNvSpPr/>
          <p:nvPr/>
        </p:nvSpPr>
        <p:spPr>
          <a:xfrm>
            <a:off x="3570165" y="1707397"/>
            <a:ext cx="1368000" cy="2062173"/>
          </a:xfrm>
          <a:prstGeom prst="roundRect">
            <a:avLst>
              <a:gd name="adj" fmla="val 3269"/>
            </a:avLst>
          </a:prstGeom>
          <a:ln w="19050">
            <a:solidFill>
              <a:srgbClr val="C000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TextBox 62"/>
          <p:cNvSpPr txBox="1"/>
          <p:nvPr/>
        </p:nvSpPr>
        <p:spPr>
          <a:xfrm>
            <a:off x="3570005" y="1707398"/>
            <a:ext cx="1368160" cy="216000"/>
          </a:xfrm>
          <a:prstGeom prst="rect">
            <a:avLst/>
          </a:prstGeom>
          <a:noFill/>
        </p:spPr>
        <p:txBody>
          <a:bodyPr wrap="none" lIns="36000" tIns="36000" rIns="36000" bIns="36000" rtlCol="0" anchor="ctr" anchorCtr="0">
            <a:noAutofit/>
          </a:bodyPr>
          <a:lstStyle/>
          <a:p>
            <a:pPr algn="ctr"/>
            <a:r>
              <a:rPr lang="en-US" sz="1100" b="1" dirty="0" smtClean="0">
                <a:solidFill>
                  <a:schemeClr val="tx2"/>
                </a:solidFill>
              </a:rPr>
              <a:t>Programmable Logic</a:t>
            </a:r>
          </a:p>
        </p:txBody>
      </p:sp>
      <p:sp>
        <p:nvSpPr>
          <p:cNvPr id="64" name="TextBox 63"/>
          <p:cNvSpPr txBox="1"/>
          <p:nvPr/>
        </p:nvSpPr>
        <p:spPr>
          <a:xfrm>
            <a:off x="4454092" y="2022998"/>
            <a:ext cx="334295" cy="369278"/>
          </a:xfrm>
          <a:prstGeom prst="rect">
            <a:avLst/>
          </a:prstGeom>
          <a:noFill/>
        </p:spPr>
        <p:txBody>
          <a:bodyPr wrap="none" lIns="36000" tIns="36000" rIns="36000" bIns="36000" rtlCol="0" anchor="ctr" anchorCtr="0">
            <a:noAutofit/>
          </a:bodyPr>
          <a:lstStyle/>
          <a:p>
            <a:pPr algn="ctr"/>
            <a:r>
              <a:rPr lang="en-US" sz="700" b="1" dirty="0" smtClean="0">
                <a:solidFill>
                  <a:schemeClr val="bg1"/>
                </a:solidFill>
              </a:rPr>
              <a:t>FLASH</a:t>
            </a:r>
          </a:p>
          <a:p>
            <a:pPr algn="ctr"/>
            <a:r>
              <a:rPr lang="en-US" sz="700" b="1" dirty="0" smtClean="0">
                <a:solidFill>
                  <a:schemeClr val="bg1"/>
                </a:solidFill>
              </a:rPr>
              <a:t>Memory</a:t>
            </a:r>
            <a:endParaRPr lang="en-US" sz="1600" b="1" dirty="0">
              <a:solidFill>
                <a:schemeClr val="bg1"/>
              </a:solidFill>
            </a:endParaRPr>
          </a:p>
        </p:txBody>
      </p:sp>
      <p:grpSp>
        <p:nvGrpSpPr>
          <p:cNvPr id="65" name="Group 64"/>
          <p:cNvGrpSpPr/>
          <p:nvPr/>
        </p:nvGrpSpPr>
        <p:grpSpPr>
          <a:xfrm>
            <a:off x="5658265" y="795403"/>
            <a:ext cx="569650" cy="551113"/>
            <a:chOff x="1510875" y="718144"/>
            <a:chExt cx="858439" cy="858439"/>
          </a:xfrm>
        </p:grpSpPr>
        <p:pic>
          <p:nvPicPr>
            <p:cNvPr id="66" name="Picture 65"/>
            <p:cNvPicPr>
              <a:picLocks noChangeAspect="1"/>
            </p:cNvPicPr>
            <p:nvPr/>
          </p:nvPicPr>
          <p:blipFill rotWithShape="1">
            <a:blip r:embed="rId3" cstate="print">
              <a:extLst>
                <a:ext uri="{28A0092B-C50C-407E-A947-70E740481C1C}">
                  <a14:useLocalDpi xmlns:a14="http://schemas.microsoft.com/office/drawing/2010/main" val="0"/>
                </a:ext>
              </a:extLst>
            </a:blip>
            <a:srcRect l="18253" t="21428" r="21429" b="18254"/>
            <a:stretch/>
          </p:blipFill>
          <p:spPr>
            <a:xfrm>
              <a:off x="1510875" y="718144"/>
              <a:ext cx="858439" cy="858439"/>
            </a:xfrm>
            <a:prstGeom prst="rect">
              <a:avLst/>
            </a:prstGeom>
          </p:spPr>
        </p:pic>
        <p:sp>
          <p:nvSpPr>
            <p:cNvPr id="67" name="TextBox 66"/>
            <p:cNvSpPr txBox="1"/>
            <p:nvPr/>
          </p:nvSpPr>
          <p:spPr>
            <a:xfrm>
              <a:off x="1682587" y="847005"/>
              <a:ext cx="542167" cy="557985"/>
            </a:xfrm>
            <a:prstGeom prst="rect">
              <a:avLst/>
            </a:prstGeom>
            <a:noFill/>
          </p:spPr>
          <p:txBody>
            <a:bodyPr wrap="none" lIns="36000" tIns="36000" rIns="36000" bIns="36000" rtlCol="0" anchor="ctr" anchorCtr="0">
              <a:noAutofit/>
            </a:bodyPr>
            <a:lstStyle/>
            <a:p>
              <a:pPr algn="ctr"/>
              <a:r>
                <a:rPr lang="en-US" sz="1000" b="1" dirty="0" smtClean="0">
                  <a:solidFill>
                    <a:schemeClr val="bg1"/>
                  </a:solidFill>
                </a:rPr>
                <a:t>SCA</a:t>
              </a:r>
              <a:endParaRPr lang="en-US" sz="2400" b="1" dirty="0">
                <a:solidFill>
                  <a:schemeClr val="bg1"/>
                </a:solidFill>
              </a:endParaRPr>
            </a:p>
          </p:txBody>
        </p:sp>
      </p:grpSp>
      <p:cxnSp>
        <p:nvCxnSpPr>
          <p:cNvPr id="68" name="Straight Arrow Connector 67"/>
          <p:cNvCxnSpPr>
            <a:stCxn id="29" idx="0"/>
            <a:endCxn id="66" idx="2"/>
          </p:cNvCxnSpPr>
          <p:nvPr/>
        </p:nvCxnSpPr>
        <p:spPr>
          <a:xfrm flipH="1" flipV="1">
            <a:off x="5943090" y="1346516"/>
            <a:ext cx="50" cy="359687"/>
          </a:xfrm>
          <a:prstGeom prst="straightConnector1">
            <a:avLst/>
          </a:prstGeom>
          <a:ln w="25400">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6234375" y="1923398"/>
            <a:ext cx="576000" cy="0"/>
          </a:xfrm>
          <a:prstGeom prst="line">
            <a:avLst/>
          </a:prstGeom>
          <a:ln w="38100">
            <a:solidFill>
              <a:schemeClr val="accent6"/>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6918475" y="1853233"/>
            <a:ext cx="1224160" cy="339530"/>
          </a:xfrm>
          <a:prstGeom prst="rect">
            <a:avLst/>
          </a:prstGeom>
          <a:solidFill>
            <a:schemeClr val="accent1"/>
          </a:solidFill>
          <a:ln w="19050">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000" dirty="0" smtClean="0"/>
              <a:t>Optical transceiver</a:t>
            </a:r>
          </a:p>
          <a:p>
            <a:pPr algn="ctr"/>
            <a:r>
              <a:rPr lang="en-US" sz="1000" i="1" dirty="0" err="1" smtClean="0"/>
              <a:t>VTRx</a:t>
            </a:r>
            <a:endParaRPr lang="en-US" sz="1000" i="1" dirty="0"/>
          </a:p>
        </p:txBody>
      </p:sp>
      <p:sp>
        <p:nvSpPr>
          <p:cNvPr id="71" name="Rectangle 70"/>
          <p:cNvSpPr/>
          <p:nvPr/>
        </p:nvSpPr>
        <p:spPr>
          <a:xfrm>
            <a:off x="6913351" y="3430040"/>
            <a:ext cx="1224160" cy="339530"/>
          </a:xfrm>
          <a:prstGeom prst="rect">
            <a:avLst/>
          </a:prstGeom>
          <a:solidFill>
            <a:schemeClr val="accent1"/>
          </a:solidFill>
          <a:ln w="19050">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000" dirty="0" smtClean="0"/>
              <a:t>Optical transceiver</a:t>
            </a:r>
          </a:p>
          <a:p>
            <a:pPr algn="ctr"/>
            <a:r>
              <a:rPr lang="en-US" sz="1000" i="1" dirty="0" err="1" smtClean="0"/>
              <a:t>VTRx</a:t>
            </a:r>
            <a:endParaRPr lang="en-US" sz="1000" i="1" dirty="0"/>
          </a:p>
        </p:txBody>
      </p:sp>
      <p:sp>
        <p:nvSpPr>
          <p:cNvPr id="72" name="Rectangle 71"/>
          <p:cNvSpPr/>
          <p:nvPr/>
        </p:nvSpPr>
        <p:spPr>
          <a:xfrm>
            <a:off x="6918793" y="2674277"/>
            <a:ext cx="1218718" cy="339530"/>
          </a:xfrm>
          <a:prstGeom prst="rect">
            <a:avLst/>
          </a:prstGeom>
          <a:solidFill>
            <a:schemeClr val="accent1"/>
          </a:solidFill>
          <a:ln w="19050">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000" dirty="0" smtClean="0"/>
              <a:t>Optical transceiver</a:t>
            </a:r>
          </a:p>
          <a:p>
            <a:pPr algn="ctr"/>
            <a:r>
              <a:rPr lang="en-US" sz="1000" i="1" dirty="0" err="1" smtClean="0"/>
              <a:t>VTTx</a:t>
            </a:r>
            <a:endParaRPr lang="en-US" sz="1000" i="1" dirty="0"/>
          </a:p>
        </p:txBody>
      </p:sp>
      <p:sp>
        <p:nvSpPr>
          <p:cNvPr id="73" name="Right Arrow 72"/>
          <p:cNvSpPr/>
          <p:nvPr/>
        </p:nvSpPr>
        <p:spPr>
          <a:xfrm>
            <a:off x="8322665" y="2571837"/>
            <a:ext cx="1152190" cy="2619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Data @ 3.2 Gb/s</a:t>
            </a:r>
            <a:endParaRPr lang="en-US" sz="1000" dirty="0">
              <a:solidFill>
                <a:schemeClr val="tx1"/>
              </a:solidFill>
            </a:endParaRPr>
          </a:p>
        </p:txBody>
      </p:sp>
      <p:sp>
        <p:nvSpPr>
          <p:cNvPr id="74" name="Right Arrow 73"/>
          <p:cNvSpPr/>
          <p:nvPr/>
        </p:nvSpPr>
        <p:spPr>
          <a:xfrm>
            <a:off x="8322665" y="2829669"/>
            <a:ext cx="1152190" cy="26196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Data @ 3.2 Gb/s</a:t>
            </a:r>
            <a:endParaRPr lang="en-US" sz="1000" dirty="0">
              <a:solidFill>
                <a:schemeClr val="tx1"/>
              </a:solidFill>
            </a:endParaRPr>
          </a:p>
        </p:txBody>
      </p:sp>
      <p:sp>
        <p:nvSpPr>
          <p:cNvPr id="75" name="Left Arrow 74"/>
          <p:cNvSpPr/>
          <p:nvPr/>
        </p:nvSpPr>
        <p:spPr>
          <a:xfrm>
            <a:off x="8322665" y="1765465"/>
            <a:ext cx="1152190" cy="270149"/>
          </a:xfrm>
          <a:prstGeom prst="lef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Control</a:t>
            </a:r>
            <a:endParaRPr lang="en-US" sz="1000" dirty="0">
              <a:solidFill>
                <a:schemeClr val="bg1"/>
              </a:solidFill>
            </a:endParaRPr>
          </a:p>
        </p:txBody>
      </p:sp>
      <p:grpSp>
        <p:nvGrpSpPr>
          <p:cNvPr id="76" name="Group 75"/>
          <p:cNvGrpSpPr/>
          <p:nvPr/>
        </p:nvGrpSpPr>
        <p:grpSpPr>
          <a:xfrm>
            <a:off x="4337660" y="1892599"/>
            <a:ext cx="517054" cy="396000"/>
            <a:chOff x="4834653" y="4939907"/>
            <a:chExt cx="396000" cy="396000"/>
          </a:xfrm>
        </p:grpSpPr>
        <p:pic>
          <p:nvPicPr>
            <p:cNvPr id="77" name="Picture 76"/>
            <p:cNvPicPr>
              <a:picLocks noChangeAspect="1"/>
            </p:cNvPicPr>
            <p:nvPr/>
          </p:nvPicPr>
          <p:blipFill rotWithShape="1">
            <a:blip r:embed="rId7" cstate="print">
              <a:extLst>
                <a:ext uri="{28A0092B-C50C-407E-A947-70E740481C1C}">
                  <a14:useLocalDpi xmlns:a14="http://schemas.microsoft.com/office/drawing/2010/main" val="0"/>
                </a:ext>
              </a:extLst>
            </a:blip>
            <a:srcRect l="21431" t="24983" r="26186" b="22634"/>
            <a:stretch/>
          </p:blipFill>
          <p:spPr>
            <a:xfrm>
              <a:off x="4834653" y="4939907"/>
              <a:ext cx="396000" cy="396000"/>
            </a:xfrm>
            <a:prstGeom prst="rect">
              <a:avLst/>
            </a:prstGeom>
          </p:spPr>
        </p:pic>
        <p:sp>
          <p:nvSpPr>
            <p:cNvPr id="78" name="TextBox 77"/>
            <p:cNvSpPr txBox="1"/>
            <p:nvPr/>
          </p:nvSpPr>
          <p:spPr>
            <a:xfrm>
              <a:off x="4870673" y="4985047"/>
              <a:ext cx="323450" cy="288040"/>
            </a:xfrm>
            <a:prstGeom prst="rect">
              <a:avLst/>
            </a:prstGeom>
            <a:noFill/>
          </p:spPr>
          <p:txBody>
            <a:bodyPr wrap="none" lIns="36000" tIns="36000" rIns="36000" bIns="36000" rtlCol="0" anchor="ctr" anchorCtr="0">
              <a:noAutofit/>
            </a:bodyPr>
            <a:lstStyle/>
            <a:p>
              <a:pPr algn="ctr"/>
              <a:r>
                <a:rPr lang="en-US" sz="600" b="1" dirty="0" smtClean="0">
                  <a:solidFill>
                    <a:schemeClr val="bg1"/>
                  </a:solidFill>
                </a:rPr>
                <a:t>FLASH</a:t>
              </a:r>
            </a:p>
            <a:p>
              <a:pPr algn="ctr"/>
              <a:r>
                <a:rPr lang="en-US" sz="800" b="1" dirty="0" smtClean="0">
                  <a:solidFill>
                    <a:schemeClr val="bg1"/>
                  </a:solidFill>
                </a:rPr>
                <a:t>Memory</a:t>
              </a:r>
              <a:endParaRPr lang="en-US" sz="1200" b="1" dirty="0" smtClean="0">
                <a:solidFill>
                  <a:schemeClr val="bg1"/>
                </a:solidFill>
              </a:endParaRPr>
            </a:p>
          </p:txBody>
        </p:sp>
      </p:grpSp>
      <p:sp>
        <p:nvSpPr>
          <p:cNvPr id="79" name="Rounded Rectangle 78"/>
          <p:cNvSpPr/>
          <p:nvPr/>
        </p:nvSpPr>
        <p:spPr>
          <a:xfrm>
            <a:off x="3417359" y="741312"/>
            <a:ext cx="4833295" cy="3329399"/>
          </a:xfrm>
          <a:prstGeom prst="roundRect">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6784397" y="715292"/>
            <a:ext cx="1142689" cy="253157"/>
          </a:xfrm>
          <a:prstGeom prst="rect">
            <a:avLst/>
          </a:prstGeom>
          <a:noFill/>
        </p:spPr>
        <p:txBody>
          <a:bodyPr wrap="square" tIns="36000" bIns="36000" rtlCol="0" anchor="ctr" anchorCtr="0">
            <a:noAutofit/>
          </a:bodyPr>
          <a:lstStyle/>
          <a:p>
            <a:r>
              <a:rPr lang="en-US" sz="1400" b="1" dirty="0" smtClean="0">
                <a:solidFill>
                  <a:schemeClr val="tx2"/>
                </a:solidFill>
                <a:latin typeface="Calibri Light" panose="020F0302020204030204" pitchFamily="34" charset="0"/>
              </a:rPr>
              <a:t>Readout Unit</a:t>
            </a:r>
          </a:p>
        </p:txBody>
      </p:sp>
      <p:sp>
        <p:nvSpPr>
          <p:cNvPr id="81" name="Left Arrow 80"/>
          <p:cNvSpPr/>
          <p:nvPr/>
        </p:nvSpPr>
        <p:spPr>
          <a:xfrm>
            <a:off x="1961256" y="3314426"/>
            <a:ext cx="1258173" cy="270149"/>
          </a:xfrm>
          <a:prstGeom prst="leftArrow">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Clock (40MHz)</a:t>
            </a:r>
            <a:endParaRPr lang="en-US" sz="1000" dirty="0">
              <a:solidFill>
                <a:schemeClr val="bg1"/>
              </a:solidFill>
            </a:endParaRPr>
          </a:p>
        </p:txBody>
      </p:sp>
      <p:sp>
        <p:nvSpPr>
          <p:cNvPr id="82" name="Left-Right Arrow 81"/>
          <p:cNvSpPr/>
          <p:nvPr/>
        </p:nvSpPr>
        <p:spPr>
          <a:xfrm>
            <a:off x="1930455" y="2930928"/>
            <a:ext cx="1367950" cy="312959"/>
          </a:xfrm>
          <a:prstGeom prst="lef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Control (80 Mb/s)</a:t>
            </a:r>
            <a:endParaRPr lang="en-US" sz="1000" dirty="0">
              <a:solidFill>
                <a:schemeClr val="bg1"/>
              </a:solidFill>
            </a:endParaRPr>
          </a:p>
        </p:txBody>
      </p:sp>
      <p:sp>
        <p:nvSpPr>
          <p:cNvPr id="83" name="Right Arrow 82"/>
          <p:cNvSpPr/>
          <p:nvPr/>
        </p:nvSpPr>
        <p:spPr>
          <a:xfrm>
            <a:off x="1851281" y="2192763"/>
            <a:ext cx="1446561" cy="636906"/>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solidFill>
                  <a:schemeClr val="tx1"/>
                </a:solidFill>
              </a:rPr>
              <a:t>Data: 9 x 960 Mb/s</a:t>
            </a:r>
          </a:p>
          <a:p>
            <a:r>
              <a:rPr lang="en-US" sz="1000" dirty="0">
                <a:solidFill>
                  <a:schemeClr val="tx1"/>
                </a:solidFill>
              </a:rPr>
              <a:t>o</a:t>
            </a:r>
            <a:r>
              <a:rPr lang="en-US" sz="1000" dirty="0" smtClean="0">
                <a:solidFill>
                  <a:schemeClr val="tx1"/>
                </a:solidFill>
              </a:rPr>
              <a:t>r 16/28 x 320 Mb/s</a:t>
            </a:r>
            <a:endParaRPr lang="en-US" sz="1000" dirty="0">
              <a:solidFill>
                <a:schemeClr val="tx1"/>
              </a:solidFill>
            </a:endParaRPr>
          </a:p>
        </p:txBody>
      </p:sp>
      <p:pic>
        <p:nvPicPr>
          <p:cNvPr id="84" name="Picture 83"/>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bright="-5000" contrast="-40000"/>
                    </a14:imgEffect>
                  </a14:imgLayer>
                </a14:imgProps>
              </a:ext>
              <a:ext uri="{28A0092B-C50C-407E-A947-70E740481C1C}">
                <a14:useLocalDpi xmlns:a14="http://schemas.microsoft.com/office/drawing/2010/main" val="0"/>
              </a:ext>
            </a:extLst>
          </a:blip>
          <a:srcRect l="11735" t="17743" r="17087" b="52022"/>
          <a:stretch/>
        </p:blipFill>
        <p:spPr>
          <a:xfrm>
            <a:off x="1737929" y="1706615"/>
            <a:ext cx="1368297" cy="200023"/>
          </a:xfrm>
          <a:prstGeom prst="rect">
            <a:avLst/>
          </a:prstGeom>
        </p:spPr>
      </p:pic>
      <p:pic>
        <p:nvPicPr>
          <p:cNvPr id="85" name="Picture 84"/>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bright="-5000" contrast="-40000"/>
                    </a14:imgEffect>
                  </a14:imgLayer>
                </a14:imgProps>
              </a:ext>
              <a:ext uri="{28A0092B-C50C-407E-A947-70E740481C1C}">
                <a14:useLocalDpi xmlns:a14="http://schemas.microsoft.com/office/drawing/2010/main" val="0"/>
              </a:ext>
            </a:extLst>
          </a:blip>
          <a:srcRect l="11735" t="17743" r="17087" b="52022"/>
          <a:stretch/>
        </p:blipFill>
        <p:spPr>
          <a:xfrm>
            <a:off x="1890329" y="1859015"/>
            <a:ext cx="1368297" cy="200023"/>
          </a:xfrm>
          <a:prstGeom prst="rect">
            <a:avLst/>
          </a:prstGeom>
        </p:spPr>
      </p:pic>
      <p:pic>
        <p:nvPicPr>
          <p:cNvPr id="86" name="Picture 85"/>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bright="-5000" contrast="-40000"/>
                    </a14:imgEffect>
                  </a14:imgLayer>
                </a14:imgProps>
              </a:ext>
              <a:ext uri="{28A0092B-C50C-407E-A947-70E740481C1C}">
                <a14:useLocalDpi xmlns:a14="http://schemas.microsoft.com/office/drawing/2010/main" val="0"/>
              </a:ext>
            </a:extLst>
          </a:blip>
          <a:srcRect l="11735" t="17743" r="17087" b="52022"/>
          <a:stretch/>
        </p:blipFill>
        <p:spPr>
          <a:xfrm>
            <a:off x="2042729" y="2011415"/>
            <a:ext cx="1368297" cy="200023"/>
          </a:xfrm>
          <a:prstGeom prst="rect">
            <a:avLst/>
          </a:prstGeom>
        </p:spPr>
      </p:pic>
      <p:cxnSp>
        <p:nvCxnSpPr>
          <p:cNvPr id="87" name="Elbow Connector 86"/>
          <p:cNvCxnSpPr/>
          <p:nvPr/>
        </p:nvCxnSpPr>
        <p:spPr>
          <a:xfrm rot="5400000">
            <a:off x="3928342" y="4274584"/>
            <a:ext cx="644627" cy="406875"/>
          </a:xfrm>
          <a:prstGeom prst="bentConnector3">
            <a:avLst>
              <a:gd name="adj1" fmla="val 100573"/>
            </a:avLst>
          </a:prstGeom>
          <a:ln w="19050">
            <a:solidFill>
              <a:schemeClr val="tx2"/>
            </a:solidFill>
            <a:headEnd type="triangle" w="med" len="med"/>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p:nvPr/>
        </p:nvCxnSpPr>
        <p:spPr>
          <a:xfrm rot="5400000">
            <a:off x="3979337" y="4379891"/>
            <a:ext cx="779472" cy="356383"/>
          </a:xfrm>
          <a:prstGeom prst="bentConnector3">
            <a:avLst>
              <a:gd name="adj1" fmla="val 99984"/>
            </a:avLst>
          </a:prstGeom>
          <a:ln w="19050">
            <a:solidFill>
              <a:schemeClr val="tx2"/>
            </a:solidFill>
            <a:headEnd type="triangle" w="med" len="med"/>
            <a:tailEnd type="triangle"/>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5017468" y="4244547"/>
            <a:ext cx="5579760" cy="2431511"/>
          </a:xfrm>
          <a:prstGeom prst="rect">
            <a:avLst/>
          </a:prstGeom>
          <a:noFill/>
        </p:spPr>
        <p:txBody>
          <a:bodyPr wrap="square" tIns="36000" bIns="36000" rtlCol="0" anchor="ctr" anchorCtr="0">
            <a:noAutofit/>
          </a:bodyPr>
          <a:lstStyle/>
          <a:p>
            <a:r>
              <a:rPr lang="en-US" sz="1400" b="1" dirty="0" smtClean="0">
                <a:solidFill>
                  <a:srgbClr val="FF0000"/>
                </a:solidFill>
                <a:latin typeface="Calibri Light" panose="020F0302020204030204" pitchFamily="34" charset="0"/>
              </a:rPr>
              <a:t>Main Tasks of the Readout Unit:</a:t>
            </a:r>
            <a:endParaRPr lang="en-US" sz="1400" b="1" dirty="0">
              <a:solidFill>
                <a:srgbClr val="FF0000"/>
              </a:solidFill>
              <a:latin typeface="Calibri Light" panose="020F0302020204030204" pitchFamily="34" charset="0"/>
            </a:endParaRP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Receive triggers (heartbeat &amp; physics) from CTP &amp; decode</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Receive “control” information from CRU</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Deliver triggers to stave sensors</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Control, configure and monitor stave sensors</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Receive data from stave; decode &amp; compress</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Deliver monitoring information to CRU (forwarded to DCS)</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Deliver CRU framed data packets to CRU</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Determine and handle busy information</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Monitor and control Power Board</a:t>
            </a:r>
          </a:p>
          <a:p>
            <a:pPr marL="285750" indent="-285750">
              <a:buFont typeface="Arial" panose="020B0604020202020204" pitchFamily="34" charset="0"/>
              <a:buChar char="•"/>
            </a:pPr>
            <a:r>
              <a:rPr lang="en-US" sz="1400" b="1" dirty="0" smtClean="0">
                <a:solidFill>
                  <a:srgbClr val="0070C0"/>
                </a:solidFill>
                <a:latin typeface="Calibri Light" panose="020F0302020204030204" pitchFamily="34" charset="0"/>
              </a:rPr>
              <a:t>Handle radiation upsets in programmable logic (&amp; sensors)</a:t>
            </a:r>
          </a:p>
          <a:p>
            <a:pPr marL="285750" indent="-285750">
              <a:buFont typeface="Arial" panose="020B0604020202020204" pitchFamily="34" charset="0"/>
              <a:buChar char="•"/>
            </a:pPr>
            <a:endParaRPr lang="en-US" sz="1400" b="1" dirty="0" smtClean="0">
              <a:solidFill>
                <a:srgbClr val="0070C0"/>
              </a:solidFill>
              <a:latin typeface="Calibri Light" panose="020F0302020204030204" pitchFamily="34" charset="0"/>
            </a:endParaRPr>
          </a:p>
        </p:txBody>
      </p:sp>
      <p:sp>
        <p:nvSpPr>
          <p:cNvPr id="90" name="TextBox 89"/>
          <p:cNvSpPr txBox="1"/>
          <p:nvPr/>
        </p:nvSpPr>
        <p:spPr>
          <a:xfrm>
            <a:off x="8538695" y="1554215"/>
            <a:ext cx="936160" cy="200023"/>
          </a:xfrm>
          <a:prstGeom prst="rect">
            <a:avLst/>
          </a:prstGeom>
          <a:noFill/>
        </p:spPr>
        <p:txBody>
          <a:bodyPr wrap="square" tIns="36000" bIns="36000" rtlCol="0" anchor="ctr" anchorCtr="0">
            <a:noAutofit/>
          </a:bodyPr>
          <a:lstStyle/>
          <a:p>
            <a:r>
              <a:rPr lang="en-US" sz="1200" b="1" dirty="0" smtClean="0">
                <a:solidFill>
                  <a:schemeClr val="tx2"/>
                </a:solidFill>
                <a:latin typeface="Calibri Light" panose="020F0302020204030204" pitchFamily="34" charset="0"/>
              </a:rPr>
              <a:t>GBT Links</a:t>
            </a:r>
          </a:p>
        </p:txBody>
      </p:sp>
      <p:sp>
        <p:nvSpPr>
          <p:cNvPr id="91" name="TextBox 90"/>
          <p:cNvSpPr txBox="1"/>
          <p:nvPr/>
        </p:nvSpPr>
        <p:spPr>
          <a:xfrm>
            <a:off x="1851281" y="1346516"/>
            <a:ext cx="1066827" cy="207699"/>
          </a:xfrm>
          <a:prstGeom prst="rect">
            <a:avLst/>
          </a:prstGeom>
          <a:noFill/>
        </p:spPr>
        <p:txBody>
          <a:bodyPr wrap="square" tIns="36000" bIns="36000" rtlCol="0" anchor="ctr" anchorCtr="0">
            <a:noAutofit/>
          </a:bodyPr>
          <a:lstStyle/>
          <a:p>
            <a:r>
              <a:rPr lang="en-US" sz="1200" b="1" dirty="0" smtClean="0">
                <a:solidFill>
                  <a:schemeClr val="tx2"/>
                </a:solidFill>
                <a:latin typeface="Calibri Light" panose="020F0302020204030204" pitchFamily="34" charset="0"/>
              </a:rPr>
              <a:t>Copper Links</a:t>
            </a:r>
          </a:p>
        </p:txBody>
      </p:sp>
      <p:sp>
        <p:nvSpPr>
          <p:cNvPr id="92" name="TextBox 91"/>
          <p:cNvSpPr txBox="1"/>
          <p:nvPr/>
        </p:nvSpPr>
        <p:spPr>
          <a:xfrm>
            <a:off x="1585529" y="741312"/>
            <a:ext cx="1164038" cy="389976"/>
          </a:xfrm>
          <a:prstGeom prst="rect">
            <a:avLst/>
          </a:prstGeom>
          <a:noFill/>
        </p:spPr>
        <p:txBody>
          <a:bodyPr wrap="square" tIns="36000" bIns="36000" rtlCol="0" anchor="ctr" anchorCtr="0">
            <a:noAutofit/>
          </a:bodyPr>
          <a:lstStyle/>
          <a:p>
            <a:r>
              <a:rPr lang="en-US" sz="1400" b="1" dirty="0" smtClean="0">
                <a:solidFill>
                  <a:schemeClr val="tx2"/>
                </a:solidFill>
                <a:latin typeface="Calibri Light" panose="020F0302020204030204" pitchFamily="34" charset="0"/>
              </a:rPr>
              <a:t>From/To ITS</a:t>
            </a:r>
          </a:p>
        </p:txBody>
      </p:sp>
      <p:sp>
        <p:nvSpPr>
          <p:cNvPr id="93" name="TextBox 92"/>
          <p:cNvSpPr txBox="1"/>
          <p:nvPr/>
        </p:nvSpPr>
        <p:spPr>
          <a:xfrm>
            <a:off x="9258795" y="867959"/>
            <a:ext cx="1164038" cy="389976"/>
          </a:xfrm>
          <a:prstGeom prst="rect">
            <a:avLst/>
          </a:prstGeom>
          <a:noFill/>
        </p:spPr>
        <p:txBody>
          <a:bodyPr wrap="square" tIns="36000" bIns="36000" rtlCol="0" anchor="ctr" anchorCtr="0">
            <a:noAutofit/>
          </a:bodyPr>
          <a:lstStyle/>
          <a:p>
            <a:r>
              <a:rPr lang="en-US" sz="1400" b="1" dirty="0" smtClean="0">
                <a:solidFill>
                  <a:schemeClr val="tx2"/>
                </a:solidFill>
                <a:latin typeface="Calibri Light" panose="020F0302020204030204" pitchFamily="34" charset="0"/>
              </a:rPr>
              <a:t>From/To CRU</a:t>
            </a:r>
          </a:p>
        </p:txBody>
      </p:sp>
      <p:grpSp>
        <p:nvGrpSpPr>
          <p:cNvPr id="94" name="Group 93"/>
          <p:cNvGrpSpPr/>
          <p:nvPr/>
        </p:nvGrpSpPr>
        <p:grpSpPr>
          <a:xfrm>
            <a:off x="2662553" y="4659778"/>
            <a:ext cx="1321336" cy="1354509"/>
            <a:chOff x="524374" y="5085230"/>
            <a:chExt cx="1321336" cy="1354509"/>
          </a:xfrm>
        </p:grpSpPr>
        <p:sp>
          <p:nvSpPr>
            <p:cNvPr id="95" name="Rectangle 94"/>
            <p:cNvSpPr/>
            <p:nvPr/>
          </p:nvSpPr>
          <p:spPr>
            <a:xfrm>
              <a:off x="549217" y="5143739"/>
              <a:ext cx="1296493" cy="1296000"/>
            </a:xfrm>
            <a:prstGeom prst="rect">
              <a:avLst/>
            </a:prstGeom>
            <a:solidFill>
              <a:schemeClr val="accent5">
                <a:lumMod val="20000"/>
                <a:lumOff val="80000"/>
              </a:schemeClr>
            </a:solidFill>
            <a:ln w="19050">
              <a:solidFill>
                <a:schemeClr val="accent6"/>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800"/>
            </a:p>
          </p:txBody>
        </p:sp>
        <p:sp>
          <p:nvSpPr>
            <p:cNvPr id="96" name="Rectangle 95"/>
            <p:cNvSpPr/>
            <p:nvPr/>
          </p:nvSpPr>
          <p:spPr>
            <a:xfrm>
              <a:off x="524374" y="5085230"/>
              <a:ext cx="902811" cy="246221"/>
            </a:xfrm>
            <a:prstGeom prst="rect">
              <a:avLst/>
            </a:prstGeom>
          </p:spPr>
          <p:txBody>
            <a:bodyPr wrap="none">
              <a:spAutoFit/>
            </a:bodyPr>
            <a:lstStyle/>
            <a:p>
              <a:r>
                <a:rPr lang="en-US" sz="1000" b="1" dirty="0">
                  <a:solidFill>
                    <a:srgbClr val="C00000"/>
                  </a:solidFill>
                </a:rPr>
                <a:t>Power </a:t>
              </a:r>
              <a:r>
                <a:rPr lang="en-US" sz="1000" b="1" dirty="0" smtClean="0">
                  <a:solidFill>
                    <a:srgbClr val="C00000"/>
                  </a:solidFill>
                </a:rPr>
                <a:t>Board</a:t>
              </a:r>
              <a:endParaRPr lang="en-US" sz="1000" dirty="0"/>
            </a:p>
          </p:txBody>
        </p:sp>
        <p:pic>
          <p:nvPicPr>
            <p:cNvPr id="97" name="Picture 96"/>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5264710"/>
              <a:ext cx="242059" cy="242059"/>
            </a:xfrm>
            <a:prstGeom prst="rect">
              <a:avLst/>
            </a:prstGeom>
          </p:spPr>
        </p:pic>
        <p:pic>
          <p:nvPicPr>
            <p:cNvPr id="98" name="Picture 97"/>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5264710"/>
              <a:ext cx="242059" cy="242059"/>
            </a:xfrm>
            <a:prstGeom prst="rect">
              <a:avLst/>
            </a:prstGeom>
          </p:spPr>
        </p:pic>
        <p:pic>
          <p:nvPicPr>
            <p:cNvPr id="99" name="Picture 98"/>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5264710"/>
              <a:ext cx="242059" cy="242059"/>
            </a:xfrm>
            <a:prstGeom prst="rect">
              <a:avLst/>
            </a:prstGeom>
          </p:spPr>
        </p:pic>
        <p:pic>
          <p:nvPicPr>
            <p:cNvPr id="100" name="Picture 99"/>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5552750"/>
              <a:ext cx="242059" cy="242059"/>
            </a:xfrm>
            <a:prstGeom prst="rect">
              <a:avLst/>
            </a:prstGeom>
          </p:spPr>
        </p:pic>
        <p:pic>
          <p:nvPicPr>
            <p:cNvPr id="101" name="Picture 100"/>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5552750"/>
              <a:ext cx="242059" cy="242059"/>
            </a:xfrm>
            <a:prstGeom prst="rect">
              <a:avLst/>
            </a:prstGeom>
          </p:spPr>
        </p:pic>
        <p:pic>
          <p:nvPicPr>
            <p:cNvPr id="102" name="Picture 101"/>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5552750"/>
              <a:ext cx="242059" cy="242059"/>
            </a:xfrm>
            <a:prstGeom prst="rect">
              <a:avLst/>
            </a:prstGeom>
          </p:spPr>
        </p:pic>
        <p:pic>
          <p:nvPicPr>
            <p:cNvPr id="103" name="Picture 102"/>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5840790"/>
              <a:ext cx="242059" cy="242059"/>
            </a:xfrm>
            <a:prstGeom prst="rect">
              <a:avLst/>
            </a:prstGeom>
          </p:spPr>
        </p:pic>
        <p:pic>
          <p:nvPicPr>
            <p:cNvPr id="104" name="Picture 103"/>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5840790"/>
              <a:ext cx="242059" cy="242059"/>
            </a:xfrm>
            <a:prstGeom prst="rect">
              <a:avLst/>
            </a:prstGeom>
          </p:spPr>
        </p:pic>
        <p:pic>
          <p:nvPicPr>
            <p:cNvPr id="105" name="Picture 104"/>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5840790"/>
              <a:ext cx="242059" cy="242059"/>
            </a:xfrm>
            <a:prstGeom prst="rect">
              <a:avLst/>
            </a:prstGeom>
          </p:spPr>
        </p:pic>
        <p:pic>
          <p:nvPicPr>
            <p:cNvPr id="106" name="Picture 105"/>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963362" y="6128830"/>
              <a:ext cx="242059" cy="242059"/>
            </a:xfrm>
            <a:prstGeom prst="rect">
              <a:avLst/>
            </a:prstGeom>
          </p:spPr>
        </p:pic>
        <p:pic>
          <p:nvPicPr>
            <p:cNvPr id="107" name="Picture 106"/>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251402" y="6128830"/>
              <a:ext cx="242059" cy="242059"/>
            </a:xfrm>
            <a:prstGeom prst="rect">
              <a:avLst/>
            </a:prstGeom>
          </p:spPr>
        </p:pic>
        <p:pic>
          <p:nvPicPr>
            <p:cNvPr id="108" name="Picture 107"/>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1539442" y="6128830"/>
              <a:ext cx="242059" cy="242059"/>
            </a:xfrm>
            <a:prstGeom prst="rect">
              <a:avLst/>
            </a:prstGeom>
          </p:spPr>
        </p:pic>
        <p:pic>
          <p:nvPicPr>
            <p:cNvPr id="109" name="Picture 108"/>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5264710"/>
              <a:ext cx="242059" cy="242059"/>
            </a:xfrm>
            <a:prstGeom prst="rect">
              <a:avLst/>
            </a:prstGeom>
          </p:spPr>
        </p:pic>
        <p:pic>
          <p:nvPicPr>
            <p:cNvPr id="110" name="Picture 109"/>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5552750"/>
              <a:ext cx="242059" cy="242059"/>
            </a:xfrm>
            <a:prstGeom prst="rect">
              <a:avLst/>
            </a:prstGeom>
          </p:spPr>
        </p:pic>
        <p:pic>
          <p:nvPicPr>
            <p:cNvPr id="111" name="Picture 110"/>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5840790"/>
              <a:ext cx="242059" cy="242059"/>
            </a:xfrm>
            <a:prstGeom prst="rect">
              <a:avLst/>
            </a:prstGeom>
          </p:spPr>
        </p:pic>
        <p:pic>
          <p:nvPicPr>
            <p:cNvPr id="112" name="Picture 111"/>
            <p:cNvPicPr>
              <a:picLocks noChangeAspect="1"/>
            </p:cNvPicPr>
            <p:nvPr/>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1428" t="21428" r="21428" b="21428"/>
            <a:stretch/>
          </p:blipFill>
          <p:spPr>
            <a:xfrm>
              <a:off x="675322" y="6128830"/>
              <a:ext cx="242059" cy="242059"/>
            </a:xfrm>
            <a:prstGeom prst="rect">
              <a:avLst/>
            </a:prstGeom>
          </p:spPr>
        </p:pic>
      </p:grpSp>
      <p:sp>
        <p:nvSpPr>
          <p:cNvPr id="2" name="Date Placeholder 1"/>
          <p:cNvSpPr>
            <a:spLocks noGrp="1"/>
          </p:cNvSpPr>
          <p:nvPr>
            <p:ph type="dt" sz="half" idx="10"/>
          </p:nvPr>
        </p:nvSpPr>
        <p:spPr/>
        <p:txBody>
          <a:bodyPr/>
          <a:lstStyle/>
          <a:p>
            <a:r>
              <a:rPr lang="en-US" smtClean="0"/>
              <a:t>13-Apr-2018</a:t>
            </a:r>
            <a:endParaRPr lang="en-US"/>
          </a:p>
        </p:txBody>
      </p:sp>
      <p:sp>
        <p:nvSpPr>
          <p:cNvPr id="3" name="Footer Placeholder 2"/>
          <p:cNvSpPr>
            <a:spLocks noGrp="1"/>
          </p:cNvSpPr>
          <p:nvPr>
            <p:ph type="ftr" sz="quarter" idx="11"/>
          </p:nvPr>
        </p:nvSpPr>
        <p:spPr/>
        <p:txBody>
          <a:bodyPr/>
          <a:lstStyle/>
          <a:p>
            <a:r>
              <a:rPr lang="en-US" smtClean="0"/>
              <a:t>Production Readyness Review</a:t>
            </a:r>
            <a:endParaRPr lang="en-US"/>
          </a:p>
        </p:txBody>
      </p:sp>
      <p:sp>
        <p:nvSpPr>
          <p:cNvPr id="4" name="Slide Number Placeholder 3"/>
          <p:cNvSpPr>
            <a:spLocks noGrp="1"/>
          </p:cNvSpPr>
          <p:nvPr>
            <p:ph type="sldNum" sz="quarter" idx="12"/>
          </p:nvPr>
        </p:nvSpPr>
        <p:spPr/>
        <p:txBody>
          <a:bodyPr/>
          <a:lstStyle/>
          <a:p>
            <a:fld id="{667E4D97-BD2B-4705-8F05-B9EB893EED35}" type="slidenum">
              <a:rPr lang="en-US" smtClean="0"/>
              <a:t>3</a:t>
            </a:fld>
            <a:endParaRPr lang="en-US"/>
          </a:p>
        </p:txBody>
      </p:sp>
    </p:spTree>
    <p:extLst>
      <p:ext uri="{BB962C8B-B14F-4D97-AF65-F5344CB8AC3E}">
        <p14:creationId xmlns:p14="http://schemas.microsoft.com/office/powerpoint/2010/main" val="1012977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Flash FPGA</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4</a:t>
            </a:fld>
            <a:endParaRPr lang="en-US"/>
          </a:p>
        </p:txBody>
      </p:sp>
    </p:spTree>
    <p:extLst>
      <p:ext uri="{BB962C8B-B14F-4D97-AF65-F5344CB8AC3E}">
        <p14:creationId xmlns:p14="http://schemas.microsoft.com/office/powerpoint/2010/main" val="222589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Flash FPGA: Configuration and Scrubbing</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5</a:t>
            </a:fld>
            <a:endParaRPr lang="en-US"/>
          </a:p>
        </p:txBody>
      </p:sp>
      <p:sp>
        <p:nvSpPr>
          <p:cNvPr id="55" name="Freeform 50"/>
          <p:cNvSpPr>
            <a:spLocks/>
          </p:cNvSpPr>
          <p:nvPr/>
        </p:nvSpPr>
        <p:spPr bwMode="auto">
          <a:xfrm>
            <a:off x="6076425" y="4633726"/>
            <a:ext cx="80963" cy="752475"/>
          </a:xfrm>
          <a:custGeom>
            <a:avLst/>
            <a:gdLst>
              <a:gd name="T0" fmla="*/ 25 w 51"/>
              <a:gd name="T1" fmla="*/ 474 h 474"/>
              <a:gd name="T2" fmla="*/ 0 w 51"/>
              <a:gd name="T3" fmla="*/ 373 h 474"/>
              <a:gd name="T4" fmla="*/ 13 w 51"/>
              <a:gd name="T5" fmla="*/ 373 h 474"/>
              <a:gd name="T6" fmla="*/ 13 w 51"/>
              <a:gd name="T7" fmla="*/ 102 h 474"/>
              <a:gd name="T8" fmla="*/ 0 w 51"/>
              <a:gd name="T9" fmla="*/ 102 h 474"/>
              <a:gd name="T10" fmla="*/ 25 w 51"/>
              <a:gd name="T11" fmla="*/ 0 h 474"/>
              <a:gd name="T12" fmla="*/ 51 w 51"/>
              <a:gd name="T13" fmla="*/ 102 h 474"/>
              <a:gd name="T14" fmla="*/ 38 w 51"/>
              <a:gd name="T15" fmla="*/ 102 h 474"/>
              <a:gd name="T16" fmla="*/ 38 w 51"/>
              <a:gd name="T17" fmla="*/ 373 h 474"/>
              <a:gd name="T18" fmla="*/ 51 w 51"/>
              <a:gd name="T19" fmla="*/ 373 h 474"/>
              <a:gd name="T20" fmla="*/ 25 w 51"/>
              <a:gd name="T21" fmla="*/ 474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474">
                <a:moveTo>
                  <a:pt x="25" y="474"/>
                </a:moveTo>
                <a:lnTo>
                  <a:pt x="0" y="373"/>
                </a:lnTo>
                <a:lnTo>
                  <a:pt x="13" y="373"/>
                </a:lnTo>
                <a:lnTo>
                  <a:pt x="13" y="102"/>
                </a:lnTo>
                <a:lnTo>
                  <a:pt x="0" y="102"/>
                </a:lnTo>
                <a:lnTo>
                  <a:pt x="25" y="0"/>
                </a:lnTo>
                <a:lnTo>
                  <a:pt x="51" y="102"/>
                </a:lnTo>
                <a:lnTo>
                  <a:pt x="38" y="102"/>
                </a:lnTo>
                <a:lnTo>
                  <a:pt x="38" y="373"/>
                </a:lnTo>
                <a:lnTo>
                  <a:pt x="51" y="373"/>
                </a:lnTo>
                <a:lnTo>
                  <a:pt x="25" y="47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TextBox 55"/>
          <p:cNvSpPr txBox="1"/>
          <p:nvPr/>
        </p:nvSpPr>
        <p:spPr>
          <a:xfrm>
            <a:off x="8945605" y="1951555"/>
            <a:ext cx="2999408" cy="738664"/>
          </a:xfrm>
          <a:prstGeom prst="rect">
            <a:avLst/>
          </a:prstGeom>
          <a:noFill/>
        </p:spPr>
        <p:txBody>
          <a:bodyPr wrap="square" rtlCol="0">
            <a:spAutoFit/>
          </a:bodyPr>
          <a:lstStyle/>
          <a:p>
            <a:r>
              <a:rPr lang="en-US" sz="1400" dirty="0" smtClean="0"/>
              <a:t>Details in </a:t>
            </a:r>
          </a:p>
          <a:p>
            <a:r>
              <a:rPr lang="en-US" sz="1400" dirty="0" smtClean="0"/>
              <a:t>“System scrubbing &amp; re-programming” talk</a:t>
            </a:r>
            <a:endParaRPr lang="en-US" sz="1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2058202"/>
            <a:ext cx="9284785" cy="3736560"/>
          </a:xfrm>
          <a:prstGeom prst="rect">
            <a:avLst/>
          </a:prstGeom>
        </p:spPr>
      </p:pic>
    </p:spTree>
    <p:extLst>
      <p:ext uri="{BB962C8B-B14F-4D97-AF65-F5344CB8AC3E}">
        <p14:creationId xmlns:p14="http://schemas.microsoft.com/office/powerpoint/2010/main" val="1713942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ProAsic3 Firmware</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6</a:t>
            </a:fld>
            <a:endParaRPr lang="en-US"/>
          </a:p>
        </p:txBody>
      </p:sp>
      <p:pic>
        <p:nvPicPr>
          <p:cNvPr id="7" name="Content Placeholder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845" y="826244"/>
            <a:ext cx="7243800" cy="5404577"/>
          </a:xfrm>
          <a:prstGeom prst="rect">
            <a:avLst/>
          </a:prstGeom>
        </p:spPr>
      </p:pic>
      <p:sp>
        <p:nvSpPr>
          <p:cNvPr id="8" name="Rectangle 7"/>
          <p:cNvSpPr/>
          <p:nvPr/>
        </p:nvSpPr>
        <p:spPr>
          <a:xfrm>
            <a:off x="8969422" y="1696425"/>
            <a:ext cx="477079" cy="1899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455765" y="1637510"/>
            <a:ext cx="1861592" cy="307777"/>
          </a:xfrm>
          <a:prstGeom prst="rect">
            <a:avLst/>
          </a:prstGeom>
          <a:noFill/>
        </p:spPr>
        <p:txBody>
          <a:bodyPr wrap="square" rtlCol="0">
            <a:spAutoFit/>
          </a:bodyPr>
          <a:lstStyle/>
          <a:p>
            <a:r>
              <a:rPr lang="en-US" sz="1400" dirty="0" smtClean="0"/>
              <a:t>Components w/ TMR</a:t>
            </a:r>
            <a:endParaRPr lang="en-US" sz="1400" dirty="0"/>
          </a:p>
        </p:txBody>
      </p:sp>
    </p:spTree>
    <p:extLst>
      <p:ext uri="{BB962C8B-B14F-4D97-AF65-F5344CB8AC3E}">
        <p14:creationId xmlns:p14="http://schemas.microsoft.com/office/powerpoint/2010/main" val="2381918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SRAM FPGA</a:t>
            </a:r>
            <a:endParaRPr lang="en-US"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7</a:t>
            </a:fld>
            <a:endParaRPr lang="en-US"/>
          </a:p>
        </p:txBody>
      </p:sp>
    </p:spTree>
    <p:extLst>
      <p:ext uri="{BB962C8B-B14F-4D97-AF65-F5344CB8AC3E}">
        <p14:creationId xmlns:p14="http://schemas.microsoft.com/office/powerpoint/2010/main" val="2581121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Readout Firmware Overview</a:t>
            </a:r>
            <a:endParaRPr lang="en-US" dirty="0"/>
          </a:p>
        </p:txBody>
      </p:sp>
      <p:sp>
        <p:nvSpPr>
          <p:cNvPr id="4" name="Date Placeholder 3"/>
          <p:cNvSpPr>
            <a:spLocks noGrp="1"/>
          </p:cNvSpPr>
          <p:nvPr>
            <p:ph type="dt" sz="half" idx="10"/>
          </p:nvPr>
        </p:nvSpPr>
        <p:spPr/>
        <p:txBody>
          <a:bodyPr/>
          <a:lstStyle/>
          <a:p>
            <a:r>
              <a:rPr lang="en-US" smtClean="0"/>
              <a:t>13-Apr-2018</a:t>
            </a:r>
            <a:endParaRPr lang="en-US"/>
          </a:p>
        </p:txBody>
      </p:sp>
      <p:sp>
        <p:nvSpPr>
          <p:cNvPr id="5" name="Footer Placeholder 4"/>
          <p:cNvSpPr>
            <a:spLocks noGrp="1"/>
          </p:cNvSpPr>
          <p:nvPr>
            <p:ph type="ftr" sz="quarter" idx="11"/>
          </p:nvPr>
        </p:nvSpPr>
        <p:spPr/>
        <p:txBody>
          <a:bodyPr/>
          <a:lstStyle/>
          <a:p>
            <a:r>
              <a:rPr lang="en-US" smtClean="0"/>
              <a:t>Production Readyness Review</a:t>
            </a:r>
            <a:endParaRPr lang="en-US"/>
          </a:p>
        </p:txBody>
      </p:sp>
      <p:sp>
        <p:nvSpPr>
          <p:cNvPr id="6" name="Slide Number Placeholder 5"/>
          <p:cNvSpPr>
            <a:spLocks noGrp="1"/>
          </p:cNvSpPr>
          <p:nvPr>
            <p:ph type="sldNum" sz="quarter" idx="12"/>
          </p:nvPr>
        </p:nvSpPr>
        <p:spPr/>
        <p:txBody>
          <a:bodyPr/>
          <a:lstStyle/>
          <a:p>
            <a:fld id="{667E4D97-BD2B-4705-8F05-B9EB893EED35}" type="slidenum">
              <a:rPr lang="en-US" smtClean="0"/>
              <a:t>8</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790803"/>
            <a:ext cx="7694988" cy="5709975"/>
          </a:xfrm>
          <a:prstGeom prst="rect">
            <a:avLst/>
          </a:prstGeom>
        </p:spPr>
      </p:pic>
    </p:spTree>
    <p:extLst>
      <p:ext uri="{BB962C8B-B14F-4D97-AF65-F5344CB8AC3E}">
        <p14:creationId xmlns:p14="http://schemas.microsoft.com/office/powerpoint/2010/main" val="115278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Firmware modules - Status</a:t>
            </a:r>
            <a:endParaRPr lang="en-US" dirty="0"/>
          </a:p>
        </p:txBody>
      </p:sp>
      <p:sp>
        <p:nvSpPr>
          <p:cNvPr id="6" name="Content Placeholder 5"/>
          <p:cNvSpPr>
            <a:spLocks noGrp="1"/>
          </p:cNvSpPr>
          <p:nvPr>
            <p:ph idx="1"/>
          </p:nvPr>
        </p:nvSpPr>
        <p:spPr>
          <a:xfrm>
            <a:off x="426076" y="958631"/>
            <a:ext cx="5506792" cy="5446586"/>
          </a:xfrm>
        </p:spPr>
        <p:txBody>
          <a:bodyPr>
            <a:normAutofit/>
          </a:bodyPr>
          <a:lstStyle/>
          <a:p>
            <a:r>
              <a:rPr lang="en-US" sz="1600" dirty="0" smtClean="0"/>
              <a:t>Control Interface (Wishbone bus)</a:t>
            </a:r>
          </a:p>
          <a:p>
            <a:pPr lvl="1"/>
            <a:r>
              <a:rPr lang="en-US" sz="1200" dirty="0" smtClean="0"/>
              <a:t>Implemented and tested (lab, test beams)</a:t>
            </a:r>
          </a:p>
          <a:p>
            <a:pPr lvl="1"/>
            <a:r>
              <a:rPr lang="en-US" sz="1200" dirty="0" smtClean="0"/>
              <a:t>Sending and receiving control words over USB and GBT</a:t>
            </a:r>
          </a:p>
          <a:p>
            <a:r>
              <a:rPr lang="en-US" sz="1600" dirty="0" smtClean="0"/>
              <a:t>Power Board Interface</a:t>
            </a:r>
          </a:p>
          <a:p>
            <a:pPr lvl="1"/>
            <a:r>
              <a:rPr lang="en-US" sz="1200" dirty="0" smtClean="0"/>
              <a:t>Implemented and tested for all 4 I2C busses</a:t>
            </a:r>
          </a:p>
          <a:p>
            <a:pPr lvl="1"/>
            <a:r>
              <a:rPr lang="en-US" sz="1200" dirty="0" smtClean="0"/>
              <a:t>Controls sensor power, read status, currents, and voltages</a:t>
            </a:r>
          </a:p>
          <a:p>
            <a:r>
              <a:rPr lang="en-US" sz="1600" dirty="0" err="1" smtClean="0"/>
              <a:t>Alpide</a:t>
            </a:r>
            <a:r>
              <a:rPr lang="en-US" sz="1600" dirty="0" smtClean="0"/>
              <a:t> Control</a:t>
            </a:r>
          </a:p>
          <a:p>
            <a:pPr lvl="1"/>
            <a:r>
              <a:rPr lang="en-US" sz="1200" dirty="0" smtClean="0"/>
              <a:t>Implemented and  tested for all 5 </a:t>
            </a:r>
            <a:r>
              <a:rPr lang="en-US" sz="1200" dirty="0" err="1" smtClean="0"/>
              <a:t>FireFly</a:t>
            </a:r>
            <a:r>
              <a:rPr lang="en-US" sz="1200" dirty="0" smtClean="0"/>
              <a:t> connectors</a:t>
            </a:r>
          </a:p>
          <a:p>
            <a:pPr lvl="1"/>
            <a:r>
              <a:rPr lang="en-US" sz="1200" dirty="0" smtClean="0"/>
              <a:t>Handles configuration and triggers to sensors</a:t>
            </a:r>
          </a:p>
          <a:p>
            <a:r>
              <a:rPr lang="en-US" sz="1600" dirty="0" smtClean="0"/>
              <a:t>Data Readout and Packaging</a:t>
            </a:r>
          </a:p>
          <a:p>
            <a:pPr lvl="1"/>
            <a:r>
              <a:rPr lang="en-US" sz="1200" dirty="0" smtClean="0"/>
              <a:t>2 Flavors: Inner Barrel (MGT transceivers), Outer Barrel (GPIO fabric logic)</a:t>
            </a:r>
          </a:p>
          <a:p>
            <a:pPr lvl="1"/>
            <a:r>
              <a:rPr lang="en-US" sz="1200" dirty="0" smtClean="0"/>
              <a:t>Implemented and tested for MGT (lab, test beams)</a:t>
            </a:r>
          </a:p>
          <a:p>
            <a:pPr lvl="1"/>
            <a:r>
              <a:rPr lang="en-US" sz="1200" dirty="0" smtClean="0"/>
              <a:t>Outer Barrel path under development (only receiving logic different)</a:t>
            </a:r>
          </a:p>
          <a:p>
            <a:pPr lvl="1"/>
            <a:r>
              <a:rPr lang="en-US" sz="1200" dirty="0" smtClean="0"/>
              <a:t>Receives data from sensors, deserialization, idle removal</a:t>
            </a:r>
          </a:p>
          <a:p>
            <a:pPr lvl="1"/>
            <a:r>
              <a:rPr lang="en-US" sz="1200" dirty="0" smtClean="0"/>
              <a:t>Add CRU protocol and Trigger info</a:t>
            </a:r>
          </a:p>
          <a:p>
            <a:pPr lvl="1"/>
            <a:r>
              <a:rPr lang="en-US" sz="1200" dirty="0" smtClean="0"/>
              <a:t>Send data packets over GBT</a:t>
            </a:r>
          </a:p>
          <a:p>
            <a:pPr lvl="1"/>
            <a:r>
              <a:rPr lang="en-US" sz="1200" dirty="0" smtClean="0"/>
              <a:t>Some features still missing (OB sensor data packaging, </a:t>
            </a:r>
            <a:r>
              <a:rPr lang="en-US" sz="1200" dirty="0" err="1" smtClean="0"/>
              <a:t>sparsification</a:t>
            </a:r>
            <a:r>
              <a:rPr lang="en-US" sz="1200" dirty="0" smtClean="0"/>
              <a:t>)</a:t>
            </a:r>
          </a:p>
          <a:p>
            <a:r>
              <a:rPr lang="en-US" sz="1600" dirty="0" err="1" smtClean="0"/>
              <a:t>GBTx</a:t>
            </a:r>
            <a:r>
              <a:rPr lang="en-US" sz="1600" dirty="0" smtClean="0"/>
              <a:t> Communication</a:t>
            </a:r>
          </a:p>
          <a:p>
            <a:pPr lvl="1"/>
            <a:r>
              <a:rPr lang="en-US" sz="1200" dirty="0" smtClean="0"/>
              <a:t>Implemented and tested (lab, test beams)</a:t>
            </a:r>
          </a:p>
          <a:p>
            <a:pPr lvl="1"/>
            <a:r>
              <a:rPr lang="en-US" sz="1200" dirty="0" smtClean="0"/>
              <a:t>Use only single GBT link for now for trigger, control, and data</a:t>
            </a:r>
          </a:p>
          <a:p>
            <a:pPr lvl="1"/>
            <a:r>
              <a:rPr lang="en-US" sz="1200" dirty="0" smtClean="0"/>
              <a:t>Full access to Wishbone via CRU protocol</a:t>
            </a:r>
          </a:p>
          <a:p>
            <a:pPr lvl="1"/>
            <a:endParaRPr lang="en-US" sz="1200" dirty="0"/>
          </a:p>
        </p:txBody>
      </p:sp>
      <p:sp>
        <p:nvSpPr>
          <p:cNvPr id="3" name="Date Placeholder 2"/>
          <p:cNvSpPr>
            <a:spLocks noGrp="1"/>
          </p:cNvSpPr>
          <p:nvPr>
            <p:ph type="dt" sz="half" idx="10"/>
          </p:nvPr>
        </p:nvSpPr>
        <p:spPr/>
        <p:txBody>
          <a:bodyPr/>
          <a:lstStyle/>
          <a:p>
            <a:r>
              <a:rPr lang="en-US" smtClean="0"/>
              <a:t>13-Apr-2018</a:t>
            </a:r>
            <a:endParaRPr lang="en-US"/>
          </a:p>
        </p:txBody>
      </p:sp>
      <p:sp>
        <p:nvSpPr>
          <p:cNvPr id="4" name="Footer Placeholder 3"/>
          <p:cNvSpPr>
            <a:spLocks noGrp="1"/>
          </p:cNvSpPr>
          <p:nvPr>
            <p:ph type="ftr" sz="quarter" idx="11"/>
          </p:nvPr>
        </p:nvSpPr>
        <p:spPr/>
        <p:txBody>
          <a:bodyPr/>
          <a:lstStyle/>
          <a:p>
            <a:r>
              <a:rPr lang="en-US" smtClean="0"/>
              <a:t>Production Readyness Review</a:t>
            </a:r>
            <a:endParaRPr lang="en-US"/>
          </a:p>
        </p:txBody>
      </p:sp>
      <p:sp>
        <p:nvSpPr>
          <p:cNvPr id="5" name="Slide Number Placeholder 4"/>
          <p:cNvSpPr>
            <a:spLocks noGrp="1"/>
          </p:cNvSpPr>
          <p:nvPr>
            <p:ph type="sldNum" sz="quarter" idx="12"/>
          </p:nvPr>
        </p:nvSpPr>
        <p:spPr/>
        <p:txBody>
          <a:bodyPr/>
          <a:lstStyle/>
          <a:p>
            <a:fld id="{667E4D97-BD2B-4705-8F05-B9EB893EED35}" type="slidenum">
              <a:rPr lang="en-US" smtClean="0"/>
              <a:t>9</a:t>
            </a:fld>
            <a:endParaRPr lang="en-US"/>
          </a:p>
        </p:txBody>
      </p:sp>
      <p:sp>
        <p:nvSpPr>
          <p:cNvPr id="7" name="Content Placeholder 5"/>
          <p:cNvSpPr txBox="1">
            <a:spLocks/>
          </p:cNvSpPr>
          <p:nvPr/>
        </p:nvSpPr>
        <p:spPr>
          <a:xfrm>
            <a:off x="6378262" y="1023745"/>
            <a:ext cx="5506792" cy="524409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smtClean="0"/>
              <a:t>Trigger Handler</a:t>
            </a:r>
          </a:p>
          <a:p>
            <a:pPr lvl="1"/>
            <a:r>
              <a:rPr lang="en-US" sz="1200" dirty="0" smtClean="0"/>
              <a:t>Proof of principle implemented and tested</a:t>
            </a:r>
          </a:p>
          <a:p>
            <a:pPr lvl="1"/>
            <a:r>
              <a:rPr lang="en-US" sz="1200" dirty="0" smtClean="0"/>
              <a:t>Needs additional work (pipelining, additional triggers, …)</a:t>
            </a:r>
          </a:p>
          <a:p>
            <a:r>
              <a:rPr lang="en-US" sz="1600" dirty="0" smtClean="0"/>
              <a:t>Radiation Monitor</a:t>
            </a:r>
          </a:p>
          <a:p>
            <a:pPr lvl="1"/>
            <a:r>
              <a:rPr lang="en-US" sz="1200" dirty="0" smtClean="0"/>
              <a:t>Implemented and tested</a:t>
            </a:r>
          </a:p>
          <a:p>
            <a:pPr lvl="1"/>
            <a:r>
              <a:rPr lang="en-US" sz="1200" dirty="0" smtClean="0"/>
              <a:t>SEU observation</a:t>
            </a:r>
          </a:p>
          <a:p>
            <a:r>
              <a:rPr lang="en-US" sz="1600" dirty="0" smtClean="0"/>
              <a:t>System Monitor</a:t>
            </a:r>
          </a:p>
          <a:p>
            <a:pPr lvl="1"/>
            <a:r>
              <a:rPr lang="en-US" sz="1200" dirty="0" smtClean="0"/>
              <a:t>Implemented and tested</a:t>
            </a:r>
          </a:p>
          <a:p>
            <a:pPr lvl="1"/>
            <a:r>
              <a:rPr lang="en-US" sz="1200" dirty="0" smtClean="0"/>
              <a:t>Read voltages, temperatures</a:t>
            </a:r>
          </a:p>
          <a:p>
            <a:r>
              <a:rPr lang="en-US" sz="1600" dirty="0" smtClean="0"/>
              <a:t>USB interface to wishbone</a:t>
            </a:r>
          </a:p>
          <a:p>
            <a:pPr lvl="1"/>
            <a:r>
              <a:rPr lang="en-US" sz="1200" dirty="0" smtClean="0"/>
              <a:t>Implemented and tested</a:t>
            </a:r>
          </a:p>
          <a:p>
            <a:pPr lvl="1"/>
            <a:r>
              <a:rPr lang="en-US" sz="1200" dirty="0" smtClean="0"/>
              <a:t>Used for tabletop tests, lab setups</a:t>
            </a:r>
          </a:p>
          <a:p>
            <a:r>
              <a:rPr lang="en-US" sz="1600" dirty="0" smtClean="0"/>
              <a:t>FIFO interface to PA3</a:t>
            </a:r>
          </a:p>
          <a:p>
            <a:pPr lvl="1"/>
            <a:r>
              <a:rPr lang="en-US" sz="1200" dirty="0" smtClean="0"/>
              <a:t>Implemented and tested</a:t>
            </a:r>
          </a:p>
          <a:p>
            <a:pPr lvl="1"/>
            <a:r>
              <a:rPr lang="en-US" sz="1200" dirty="0" smtClean="0"/>
              <a:t>Used for fast firmware update of flash</a:t>
            </a:r>
          </a:p>
          <a:p>
            <a:pPr lvl="1"/>
            <a:r>
              <a:rPr lang="en-US" sz="1200" dirty="0" smtClean="0"/>
              <a:t>Can be used from GBT (via CRU control protocol)</a:t>
            </a:r>
          </a:p>
          <a:p>
            <a:r>
              <a:rPr lang="en-US" sz="1600" dirty="0" err="1" smtClean="0"/>
              <a:t>Datapath</a:t>
            </a:r>
            <a:r>
              <a:rPr lang="en-US" sz="1600" dirty="0" smtClean="0"/>
              <a:t> Monitor</a:t>
            </a:r>
          </a:p>
          <a:p>
            <a:pPr lvl="1"/>
            <a:r>
              <a:rPr lang="en-US" sz="1200" dirty="0" smtClean="0"/>
              <a:t>Implemented to monitor protocol, </a:t>
            </a:r>
            <a:r>
              <a:rPr lang="en-US" sz="1200" dirty="0" err="1" smtClean="0"/>
              <a:t>gbtx</a:t>
            </a:r>
            <a:endParaRPr lang="en-US" sz="1200" dirty="0" smtClean="0"/>
          </a:p>
          <a:p>
            <a:r>
              <a:rPr lang="en-US" sz="1600" dirty="0" smtClean="0"/>
              <a:t>Error/Busy Handling</a:t>
            </a:r>
          </a:p>
          <a:p>
            <a:pPr lvl="1"/>
            <a:r>
              <a:rPr lang="en-US" sz="1200" dirty="0" smtClean="0"/>
              <a:t>Still missing</a:t>
            </a:r>
          </a:p>
          <a:p>
            <a:pPr marL="0" indent="0">
              <a:buNone/>
            </a:pPr>
            <a:endParaRPr lang="en-US" sz="800" dirty="0" smtClean="0"/>
          </a:p>
          <a:p>
            <a:pPr lvl="1"/>
            <a:endParaRPr lang="en-US" sz="1200" dirty="0"/>
          </a:p>
        </p:txBody>
      </p:sp>
    </p:spTree>
    <p:extLst>
      <p:ext uri="{BB962C8B-B14F-4D97-AF65-F5344CB8AC3E}">
        <p14:creationId xmlns:p14="http://schemas.microsoft.com/office/powerpoint/2010/main" val="927866463"/>
      </p:ext>
    </p:extLst>
  </p:cSld>
  <p:clrMapOvr>
    <a:masterClrMapping/>
  </p:clrMapOvr>
</p:sld>
</file>

<file path=ppt/theme/theme1.xml><?xml version="1.0" encoding="utf-8"?>
<a:theme xmlns:a="http://schemas.openxmlformats.org/drawingml/2006/main" name="JoLayout16_9">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ICE_16_9.potx" id="{F767A952-7EEB-434D-8832-3AAE210163D0}" vid="{9A9F22BB-ACBD-4020-922B-00D56B09A3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ALICE_16_9</Template>
  <TotalTime>876</TotalTime>
  <Words>1349</Words>
  <Application>Microsoft Office PowerPoint</Application>
  <PresentationFormat>Widescreen</PresentationFormat>
  <Paragraphs>367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JoLayout16_9</vt:lpstr>
      <vt:lpstr>Firmware Overview</vt:lpstr>
      <vt:lpstr>Readout Unit Connectivity</vt:lpstr>
      <vt:lpstr>Readout Unit Firmware Purpose</vt:lpstr>
      <vt:lpstr>Flash FPGA</vt:lpstr>
      <vt:lpstr>Flash FPGA: Configuration and Scrubbing</vt:lpstr>
      <vt:lpstr>ProAsic3 Firmware</vt:lpstr>
      <vt:lpstr>SRAM FPGA</vt:lpstr>
      <vt:lpstr>Readout Firmware Overview</vt:lpstr>
      <vt:lpstr>Firmware modules - Status</vt:lpstr>
      <vt:lpstr>Radiation Protection: Triple Modular Redundancy</vt:lpstr>
      <vt:lpstr>Alpide Data Path Details</vt:lpstr>
      <vt:lpstr>Data Flow</vt:lpstr>
      <vt:lpstr>Inner Barrel Data Format</vt:lpstr>
      <vt:lpstr>Outer Barrel Data Format</vt:lpstr>
      <vt:lpstr>Continuous Readout</vt:lpstr>
      <vt:lpstr>CRU Data</vt:lpstr>
      <vt:lpstr>Data Hierarchy</vt:lpstr>
      <vt:lpstr>Data Format: GBT to CRU to FLP</vt:lpstr>
      <vt:lpstr>Utilization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Readout Firmware Overview</dc:title>
  <dc:creator>Schambach, Joachim J</dc:creator>
  <cp:lastModifiedBy>Piero Giubilato</cp:lastModifiedBy>
  <cp:revision>73</cp:revision>
  <dcterms:created xsi:type="dcterms:W3CDTF">2018-03-26T20:47:22Z</dcterms:created>
  <dcterms:modified xsi:type="dcterms:W3CDTF">2018-04-09T14:45:13Z</dcterms:modified>
</cp:coreProperties>
</file>