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3" r:id="rId1"/>
  </p:sldMasterIdLst>
  <p:notesMasterIdLst>
    <p:notesMasterId r:id="rId29"/>
  </p:notesMasterIdLst>
  <p:sldIdLst>
    <p:sldId id="298" r:id="rId2"/>
    <p:sldId id="277" r:id="rId3"/>
    <p:sldId id="299" r:id="rId4"/>
    <p:sldId id="307" r:id="rId5"/>
    <p:sldId id="275" r:id="rId6"/>
    <p:sldId id="274" r:id="rId7"/>
    <p:sldId id="295" r:id="rId8"/>
    <p:sldId id="311" r:id="rId9"/>
    <p:sldId id="312" r:id="rId10"/>
    <p:sldId id="296" r:id="rId11"/>
    <p:sldId id="316" r:id="rId12"/>
    <p:sldId id="265" r:id="rId13"/>
    <p:sldId id="266" r:id="rId14"/>
    <p:sldId id="300" r:id="rId15"/>
    <p:sldId id="319" r:id="rId16"/>
    <p:sldId id="287" r:id="rId17"/>
    <p:sldId id="320" r:id="rId18"/>
    <p:sldId id="321" r:id="rId19"/>
    <p:sldId id="322" r:id="rId20"/>
    <p:sldId id="323" r:id="rId21"/>
    <p:sldId id="324" r:id="rId22"/>
    <p:sldId id="325" r:id="rId23"/>
    <p:sldId id="318" r:id="rId24"/>
    <p:sldId id="317" r:id="rId25"/>
    <p:sldId id="294" r:id="rId26"/>
    <p:sldId id="293" r:id="rId27"/>
    <p:sldId id="31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7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5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EE058-8DF0-4136-8F1D-3D0C1927ADD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736A1-90BE-4E9C-8F78-47EC5B171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33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1956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334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837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380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650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88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5E2F-32C2-4B66-8809-D23D0226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3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5E2F-32C2-4B66-8809-D23D0226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4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05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1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5E2F-32C2-4B66-8809-D23D0226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1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5E2F-32C2-4B66-8809-D23D0226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45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5E2F-32C2-4B66-8809-D23D0226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28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8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5E2F-32C2-4B66-8809-D23D0226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7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5E2F-32C2-4B66-8809-D23D0226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7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5E2F-32C2-4B66-8809-D23D0226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7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99" y="55181"/>
            <a:ext cx="9401503" cy="660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932873"/>
            <a:ext cx="10515600" cy="5244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76289"/>
            <a:ext cx="2743200" cy="256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13-Apr-2018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76289"/>
            <a:ext cx="4114800" cy="2560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Production Readyness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9684" y="6579621"/>
            <a:ext cx="1385329" cy="252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D5E2F-32C2-4B66-8809-D23D0226154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3934" y="662709"/>
            <a:ext cx="10095769" cy="15027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152409" y="6558664"/>
            <a:ext cx="11813619" cy="176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247" y="417786"/>
            <a:ext cx="411208" cy="3611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57945" y="533547"/>
            <a:ext cx="1306121" cy="17338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2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6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alice-its-wp10-firmware@cern.ch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tinuum.io/anaconda-overview" TargetMode="External"/><Relationship Id="rId2" Type="http://schemas.openxmlformats.org/officeDocument/2006/relationships/hyperlink" Target="https://linux.web.cern.ch/linux/devtoolset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lice.its.cern.ch/jira/projects/IT" TargetMode="External"/><Relationship Id="rId4" Type="http://schemas.openxmlformats.org/officeDocument/2006/relationships/hyperlink" Target="https://gitlab.cern.ch/alice-its-wp10-firmware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xp.com/docs/en/data-sheet/SJA1000.pdf" TargetMode="External"/><Relationship Id="rId2" Type="http://schemas.openxmlformats.org/officeDocument/2006/relationships/hyperlink" Target="https://opencores.org/project,can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8.emf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Streaming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1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 bench tool performance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9" y="1570997"/>
            <a:ext cx="8610600" cy="4724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7980" y="1550970"/>
            <a:ext cx="631596" cy="3946516"/>
          </a:xfrm>
          <a:prstGeom prst="rect">
            <a:avLst/>
          </a:prstGeom>
          <a:solidFill>
            <a:srgbClr val="0070C0">
              <a:alpha val="20000"/>
            </a:srgbClr>
          </a:solidFill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 Arrow 7"/>
          <p:cNvSpPr/>
          <p:nvPr/>
        </p:nvSpPr>
        <p:spPr>
          <a:xfrm rot="2773183">
            <a:off x="2284819" y="1583966"/>
            <a:ext cx="1284424" cy="479537"/>
          </a:xfrm>
          <a:prstGeom prst="ben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9706" y="1084565"/>
            <a:ext cx="3437801" cy="64633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FLP 2 CRUs 4 </a:t>
            </a:r>
            <a:r>
              <a:rPr lang="en-US" b="1" dirty="0" err="1" smtClean="0"/>
              <a:t>PCIe</a:t>
            </a:r>
            <a:r>
              <a:rPr lang="en-US" b="1" dirty="0" smtClean="0"/>
              <a:t> endpoints</a:t>
            </a:r>
          </a:p>
          <a:p>
            <a:r>
              <a:rPr lang="en-US" b="1" dirty="0" smtClean="0"/>
              <a:t>Total throughput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1753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- Firmware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08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Development Environment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339417" y="888214"/>
            <a:ext cx="10308284" cy="5760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u="sng" dirty="0" smtClean="0">
                <a:solidFill>
                  <a:srgbClr val="00B0F0"/>
                </a:solidFill>
              </a:rPr>
              <a:t>E-group</a:t>
            </a:r>
            <a:r>
              <a:rPr lang="en-US" sz="1400" dirty="0" smtClean="0"/>
              <a:t>: All communication between firmware developers is organized through membership in a CERN e-group (</a:t>
            </a:r>
            <a:r>
              <a:rPr lang="en-US" sz="1400" dirty="0" smtClean="0">
                <a:hlinkClick r:id="rId2"/>
              </a:rPr>
              <a:t>alice-its-wp10-firmware@cern.ch</a:t>
            </a:r>
            <a:r>
              <a:rPr lang="en-US" sz="1400" dirty="0" smtClean="0"/>
              <a:t>). The e-group is also used for access control to the version control system (</a:t>
            </a:r>
            <a:r>
              <a:rPr lang="en-US" sz="1400" dirty="0" err="1" smtClean="0"/>
              <a:t>gitlab</a:t>
            </a:r>
            <a:r>
              <a:rPr lang="en-US" sz="1400" dirty="0" smtClean="0"/>
              <a:t>) and the issue tracking system (JIRA)</a:t>
            </a:r>
          </a:p>
          <a:p>
            <a:r>
              <a:rPr lang="en-US" sz="1400" b="1" u="sng" dirty="0">
                <a:solidFill>
                  <a:srgbClr val="00B0F0"/>
                </a:solidFill>
              </a:rPr>
              <a:t>Online Documentation</a:t>
            </a:r>
            <a:r>
              <a:rPr lang="en-US" sz="1400" dirty="0"/>
              <a:t>: </a:t>
            </a:r>
            <a:r>
              <a:rPr lang="en-US" sz="1400" dirty="0" smtClean="0"/>
              <a:t>Documentation of hardware, Firmware, and software is posted at the WP10 </a:t>
            </a:r>
            <a:r>
              <a:rPr lang="en-US" sz="1400" dirty="0" err="1"/>
              <a:t>Twiki</a:t>
            </a:r>
            <a:r>
              <a:rPr lang="en-US" sz="1400" dirty="0"/>
              <a:t> page in the “ALICE Web” </a:t>
            </a:r>
            <a:r>
              <a:rPr lang="en-US" sz="1400" dirty="0" err="1" smtClean="0"/>
              <a:t>Twiki</a:t>
            </a:r>
            <a:r>
              <a:rPr lang="en-US" sz="1400" dirty="0"/>
              <a:t>: https://twiki.cern.ch/twiki/bin/view/ALICE/ITS-WP10</a:t>
            </a:r>
          </a:p>
          <a:p>
            <a:r>
              <a:rPr lang="en-US" sz="1400" b="1" u="sng" dirty="0" smtClean="0">
                <a:solidFill>
                  <a:srgbClr val="00B0F0"/>
                </a:solidFill>
              </a:rPr>
              <a:t>Hardware Programming languages</a:t>
            </a:r>
            <a:r>
              <a:rPr lang="en-US" sz="1400" dirty="0" smtClean="0"/>
              <a:t>: We decided to allow 3 different firmware languages: </a:t>
            </a:r>
            <a:r>
              <a:rPr lang="en-US" sz="1400" b="1" dirty="0" smtClean="0"/>
              <a:t>VHDL</a:t>
            </a:r>
            <a:r>
              <a:rPr lang="en-US" sz="1400" dirty="0" smtClean="0"/>
              <a:t>, </a:t>
            </a:r>
            <a:r>
              <a:rPr lang="en-US" sz="1400" b="1" dirty="0" smtClean="0"/>
              <a:t>Verilog</a:t>
            </a:r>
            <a:r>
              <a:rPr lang="en-US" sz="1400" dirty="0" smtClean="0"/>
              <a:t> and </a:t>
            </a:r>
            <a:r>
              <a:rPr lang="en-US" sz="1400" b="1" dirty="0" smtClean="0"/>
              <a:t>System Verilog</a:t>
            </a:r>
            <a:r>
              <a:rPr lang="en-US" sz="1400" dirty="0" smtClean="0"/>
              <a:t>. Currently, the prototype development is on the Xilinx 7-series, and the </a:t>
            </a:r>
            <a:r>
              <a:rPr lang="en-US" sz="1400" dirty="0" err="1" smtClean="0"/>
              <a:t>Vivado</a:t>
            </a:r>
            <a:r>
              <a:rPr lang="en-US" sz="1400" dirty="0" smtClean="0"/>
              <a:t> toolset supports all 3 languages.</a:t>
            </a:r>
          </a:p>
          <a:p>
            <a:r>
              <a:rPr lang="en-US" sz="1400" b="1" u="sng" dirty="0" smtClean="0">
                <a:solidFill>
                  <a:srgbClr val="00B0F0"/>
                </a:solidFill>
              </a:rPr>
              <a:t>Tool Sets</a:t>
            </a:r>
            <a:r>
              <a:rPr lang="en-US" sz="1400" dirty="0" smtClean="0"/>
              <a:t>: The current design of the Readout Unit (RU) foresees the main programmable logic to be a Xilinx SRAM based </a:t>
            </a:r>
            <a:r>
              <a:rPr lang="en-US" sz="1400" dirty="0" err="1" smtClean="0"/>
              <a:t>Kintex</a:t>
            </a:r>
            <a:r>
              <a:rPr lang="en-US" sz="1400" dirty="0" smtClean="0"/>
              <a:t> </a:t>
            </a:r>
            <a:r>
              <a:rPr lang="en-US" sz="1400" dirty="0" err="1" smtClean="0"/>
              <a:t>UltraScale</a:t>
            </a:r>
            <a:r>
              <a:rPr lang="en-US" sz="1400" dirty="0" smtClean="0"/>
              <a:t>(+). Prototyping was started with a Xilinx Kintex-7. These devices are supported by the </a:t>
            </a:r>
            <a:r>
              <a:rPr lang="en-US" sz="1400" b="1" dirty="0" smtClean="0"/>
              <a:t>Xilinx </a:t>
            </a:r>
            <a:r>
              <a:rPr lang="en-US" sz="1400" b="1" dirty="0" err="1" smtClean="0"/>
              <a:t>Vivado</a:t>
            </a:r>
            <a:r>
              <a:rPr lang="en-US" sz="1400" b="1" dirty="0" smtClean="0"/>
              <a:t> </a:t>
            </a:r>
            <a:r>
              <a:rPr lang="en-US" sz="1400" dirty="0" smtClean="0"/>
              <a:t>Toolset. We are currently using </a:t>
            </a:r>
            <a:r>
              <a:rPr lang="en-US" sz="1400" dirty="0" err="1" smtClean="0"/>
              <a:t>Vivado</a:t>
            </a:r>
            <a:r>
              <a:rPr lang="en-US" sz="1400" dirty="0" smtClean="0"/>
              <a:t> version </a:t>
            </a:r>
            <a:r>
              <a:rPr lang="en-US" sz="1400" b="1" dirty="0" smtClean="0"/>
              <a:t>2017.4</a:t>
            </a:r>
            <a:r>
              <a:rPr lang="en-US" sz="1400" dirty="0" smtClean="0"/>
              <a:t>.  The RU design also includes a flash-based device to support scrubbing. This device is foreseen to be the ProAsic-3 from </a:t>
            </a:r>
            <a:r>
              <a:rPr lang="en-US" sz="1400" dirty="0" err="1" smtClean="0"/>
              <a:t>Microsemi</a:t>
            </a:r>
            <a:r>
              <a:rPr lang="en-US" sz="1400" dirty="0"/>
              <a:t> </a:t>
            </a:r>
            <a:r>
              <a:rPr lang="en-US" sz="1400" dirty="0" smtClean="0"/>
              <a:t>which is supported by the </a:t>
            </a:r>
            <a:r>
              <a:rPr lang="en-US" sz="1400" b="1" dirty="0" err="1" smtClean="0"/>
              <a:t>Microsemi</a:t>
            </a:r>
            <a:r>
              <a:rPr lang="en-US" sz="1400" b="1" dirty="0" smtClean="0"/>
              <a:t> Libero </a:t>
            </a:r>
            <a:r>
              <a:rPr lang="en-US" sz="1400" b="1" dirty="0" err="1" smtClean="0"/>
              <a:t>SoC</a:t>
            </a:r>
            <a:r>
              <a:rPr lang="en-US" sz="1400" b="1" dirty="0" smtClean="0"/>
              <a:t> Design Suite</a:t>
            </a:r>
            <a:r>
              <a:rPr lang="en-US" sz="1400" dirty="0" smtClean="0"/>
              <a:t>. To develop detector specific logic on the CRU requires the use of the </a:t>
            </a:r>
            <a:r>
              <a:rPr lang="en-US" sz="1400" b="1" dirty="0" smtClean="0"/>
              <a:t>Altera </a:t>
            </a:r>
            <a:r>
              <a:rPr lang="en-US" sz="1400" b="1" dirty="0" err="1" smtClean="0"/>
              <a:t>Quartus</a:t>
            </a:r>
            <a:r>
              <a:rPr lang="en-US" sz="1400" b="1" dirty="0" smtClean="0"/>
              <a:t> </a:t>
            </a:r>
            <a:r>
              <a:rPr lang="en-US" sz="1400" dirty="0" smtClean="0"/>
              <a:t>toolset. We are considering evaluating this toolset in the future. For FX3 (USB) firmware design, we are using the </a:t>
            </a:r>
            <a:r>
              <a:rPr lang="en-US" sz="1400" b="1" dirty="0" smtClean="0"/>
              <a:t>Cypress EZ-USB Suite </a:t>
            </a:r>
            <a:r>
              <a:rPr lang="en-US" sz="1400" dirty="0" smtClean="0"/>
              <a:t>&amp; </a:t>
            </a:r>
            <a:r>
              <a:rPr lang="en-US" sz="1400" b="1" dirty="0" smtClean="0"/>
              <a:t>GPIF-II Designer</a:t>
            </a:r>
            <a:r>
              <a:rPr lang="en-US" sz="1400" dirty="0" smtClean="0"/>
              <a:t>.</a:t>
            </a:r>
            <a:endParaRPr lang="en-US" sz="1400" b="1" dirty="0" smtClean="0"/>
          </a:p>
          <a:p>
            <a:r>
              <a:rPr lang="en-US" sz="1400" b="1" u="sng" dirty="0" smtClean="0">
                <a:solidFill>
                  <a:srgbClr val="00B0F0"/>
                </a:solidFill>
              </a:rPr>
              <a:t>Simulations</a:t>
            </a:r>
            <a:r>
              <a:rPr lang="en-US" sz="1400" dirty="0" smtClean="0"/>
              <a:t>: Currently two toolsets are used for firmware test benches: </a:t>
            </a:r>
            <a:r>
              <a:rPr lang="en-US" sz="1400" b="1" dirty="0" smtClean="0"/>
              <a:t>Mentor </a:t>
            </a:r>
            <a:r>
              <a:rPr lang="en-US" sz="1400" b="1" dirty="0" err="1" smtClean="0"/>
              <a:t>Modelsim</a:t>
            </a:r>
            <a:r>
              <a:rPr lang="en-US" sz="1400" b="1" dirty="0" smtClean="0"/>
              <a:t> </a:t>
            </a:r>
            <a:r>
              <a:rPr lang="en-US" sz="1400" dirty="0" smtClean="0"/>
              <a:t>and </a:t>
            </a:r>
            <a:r>
              <a:rPr lang="en-US" sz="1400" b="1" dirty="0" smtClean="0"/>
              <a:t>Cadence Incisive (</a:t>
            </a:r>
            <a:r>
              <a:rPr lang="en-US" sz="1400" b="1" dirty="0" err="1" smtClean="0"/>
              <a:t>NCSim</a:t>
            </a:r>
            <a:r>
              <a:rPr lang="en-US" sz="1400" b="1" dirty="0" smtClean="0"/>
              <a:t>)</a:t>
            </a:r>
            <a:r>
              <a:rPr lang="en-US" sz="1400" dirty="0" smtClean="0"/>
              <a:t>. The Cadence tools is only used by CERN collaborators at the moment.</a:t>
            </a:r>
            <a:endParaRPr lang="en-US" sz="1400" b="1" dirty="0" smtClean="0"/>
          </a:p>
          <a:p>
            <a:r>
              <a:rPr lang="en-US" sz="1400" b="1" u="sng" dirty="0" smtClean="0">
                <a:solidFill>
                  <a:srgbClr val="00B0F0"/>
                </a:solidFill>
              </a:rPr>
              <a:t>Coding Style</a:t>
            </a:r>
            <a:r>
              <a:rPr lang="en-US" sz="1400" dirty="0" smtClean="0"/>
              <a:t>: For firmware coding in VHDL, a coding style document </a:t>
            </a:r>
            <a:r>
              <a:rPr lang="en-US" sz="1400" dirty="0"/>
              <a:t>was developed: https://twiki.cern.ch/twiki/bin/view/ALICE/FwDevFlowMethods </a:t>
            </a:r>
            <a:endParaRPr lang="en-US" sz="1400" dirty="0" smtClean="0"/>
          </a:p>
          <a:p>
            <a:r>
              <a:rPr lang="en-US" sz="1400" b="1" u="sng" dirty="0" smtClean="0">
                <a:solidFill>
                  <a:srgbClr val="00B0F0"/>
                </a:solidFill>
              </a:rPr>
              <a:t>Scripting</a:t>
            </a:r>
            <a:r>
              <a:rPr lang="en-US" sz="1400" dirty="0" smtClean="0"/>
              <a:t>: Most firmware toolsets support scripting in </a:t>
            </a:r>
            <a:r>
              <a:rPr lang="en-US" sz="1400" b="1" dirty="0" err="1" smtClean="0"/>
              <a:t>Tcl</a:t>
            </a:r>
            <a:r>
              <a:rPr lang="en-US" sz="1400" dirty="0" smtClean="0"/>
              <a:t>. </a:t>
            </a:r>
            <a:r>
              <a:rPr lang="en-US" sz="1400" dirty="0" err="1" smtClean="0"/>
              <a:t>Tcl</a:t>
            </a:r>
            <a:r>
              <a:rPr lang="en-US" sz="1400" dirty="0" smtClean="0"/>
              <a:t> is the scripting </a:t>
            </a:r>
            <a:r>
              <a:rPr lang="en-US" sz="1400" dirty="0" err="1" smtClean="0"/>
              <a:t>languate</a:t>
            </a:r>
            <a:r>
              <a:rPr lang="en-US" sz="1400" dirty="0" smtClean="0"/>
              <a:t> integrated in the </a:t>
            </a:r>
            <a:r>
              <a:rPr lang="en-US" sz="1400" dirty="0" err="1" smtClean="0"/>
              <a:t>Vivado</a:t>
            </a:r>
            <a:r>
              <a:rPr lang="en-US" sz="1400" dirty="0" smtClean="0"/>
              <a:t> tool environment. The firmware projects developed in WP10 are required to include a </a:t>
            </a:r>
            <a:r>
              <a:rPr lang="en-US" sz="1400" dirty="0" err="1" smtClean="0"/>
              <a:t>Tcl</a:t>
            </a:r>
            <a:r>
              <a:rPr lang="en-US" sz="1400" dirty="0" smtClean="0"/>
              <a:t> script to create the project and compile it to ensure common project configuration amongst developers. An optional “</a:t>
            </a:r>
            <a:r>
              <a:rPr lang="en-US" sz="1400" dirty="0" err="1" smtClean="0"/>
              <a:t>Makefile</a:t>
            </a:r>
            <a:r>
              <a:rPr lang="en-US" sz="1400" dirty="0" smtClean="0"/>
              <a:t>” can be used to call targeted </a:t>
            </a:r>
            <a:r>
              <a:rPr lang="en-US" sz="1400" dirty="0" err="1"/>
              <a:t>T</a:t>
            </a:r>
            <a:r>
              <a:rPr lang="en-US" sz="1400" dirty="0" err="1" smtClean="0"/>
              <a:t>cl</a:t>
            </a:r>
            <a:r>
              <a:rPr lang="en-US" sz="1400" dirty="0" smtClean="0"/>
              <a:t> scripts for various tasks (project creation, compilation, simulation, etc…) </a:t>
            </a:r>
          </a:p>
        </p:txBody>
      </p:sp>
    </p:spTree>
    <p:extLst>
      <p:ext uri="{BB962C8B-B14F-4D97-AF65-F5344CB8AC3E}">
        <p14:creationId xmlns:p14="http://schemas.microsoft.com/office/powerpoint/2010/main" val="5358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13</a:t>
            </a:fld>
            <a:endParaRPr lang="en-US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51400" y="692620"/>
            <a:ext cx="8425170" cy="5760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u="sng" dirty="0" smtClean="0">
                <a:solidFill>
                  <a:srgbClr val="00B0F0"/>
                </a:solidFill>
              </a:rPr>
              <a:t>Hardware Platform</a:t>
            </a:r>
            <a:r>
              <a:rPr lang="en-US" sz="1400" dirty="0" smtClean="0"/>
              <a:t>:</a:t>
            </a:r>
            <a:r>
              <a:rPr lang="en-US" sz="1400" u="sng" dirty="0" smtClean="0"/>
              <a:t> </a:t>
            </a:r>
            <a:r>
              <a:rPr lang="en-US" sz="1400" dirty="0" smtClean="0"/>
              <a:t>The main supported platform is currently a PC running the </a:t>
            </a:r>
            <a:r>
              <a:rPr lang="en-US" sz="1400" b="1" dirty="0" smtClean="0"/>
              <a:t>CERN CentOS 7 </a:t>
            </a:r>
            <a:r>
              <a:rPr lang="en-US" sz="1400" dirty="0" smtClean="0"/>
              <a:t>(CC7) operating system with </a:t>
            </a:r>
            <a:r>
              <a:rPr lang="en-US" sz="1400" dirty="0" err="1" smtClean="0"/>
              <a:t>Vivado</a:t>
            </a:r>
            <a:r>
              <a:rPr lang="en-US" sz="1400" dirty="0" smtClean="0"/>
              <a:t> 2016.4 and </a:t>
            </a:r>
            <a:r>
              <a:rPr lang="en-US" sz="1400" dirty="0" err="1" smtClean="0"/>
              <a:t>Modelsim</a:t>
            </a:r>
            <a:r>
              <a:rPr lang="en-US" sz="1400" dirty="0" smtClean="0"/>
              <a:t> SE 10.4a installed. Similar features can be achieved by using the Windows </a:t>
            </a:r>
            <a:r>
              <a:rPr lang="en-US" sz="1400" dirty="0" err="1" smtClean="0"/>
              <a:t>mingw</a:t>
            </a:r>
            <a:r>
              <a:rPr lang="en-US" sz="1400" dirty="0" smtClean="0"/>
              <a:t> platform with the </a:t>
            </a:r>
            <a:r>
              <a:rPr lang="en-US" sz="1400" dirty="0" err="1" smtClean="0"/>
              <a:t>Msys</a:t>
            </a:r>
            <a:r>
              <a:rPr lang="en-US" sz="1400" dirty="0" smtClean="0"/>
              <a:t> shell, but full compatibility with the Linux development is not guarantied by WP10</a:t>
            </a:r>
          </a:p>
          <a:p>
            <a:r>
              <a:rPr lang="en-US" sz="1400" b="1" u="sng" dirty="0" smtClean="0">
                <a:solidFill>
                  <a:srgbClr val="00B0F0"/>
                </a:solidFill>
              </a:rPr>
              <a:t>Software Environment</a:t>
            </a:r>
            <a:r>
              <a:rPr lang="en-US" sz="1400" dirty="0" smtClean="0"/>
              <a:t>: To ensure compatibility for software co-development it is recommended to install the </a:t>
            </a:r>
            <a:r>
              <a:rPr lang="en-US" sz="1400" b="1" dirty="0" smtClean="0"/>
              <a:t>Linux </a:t>
            </a:r>
            <a:r>
              <a:rPr lang="en-US" sz="1400" b="1" dirty="0"/>
              <a:t>Developer </a:t>
            </a:r>
            <a:r>
              <a:rPr lang="en-US" sz="1400" b="1" dirty="0" smtClean="0"/>
              <a:t>Toolset</a:t>
            </a:r>
            <a:r>
              <a:rPr lang="en-US" sz="1400" dirty="0" smtClean="0"/>
              <a:t> </a:t>
            </a:r>
            <a:r>
              <a:rPr lang="en-US" sz="1400" dirty="0"/>
              <a:t>in CC7 (</a:t>
            </a:r>
            <a:r>
              <a:rPr lang="en-US" sz="1400" dirty="0">
                <a:hlinkClick r:id="rId2"/>
              </a:rPr>
              <a:t>https://linux.web.cern.ch/linux/devtoolset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), which provides more up-to-date compilers and libraries. Python is used for scripting to interact with the WP10 prototype hardware (currently via USB). We use the Continuum Analytics </a:t>
            </a:r>
            <a:r>
              <a:rPr lang="en-US" sz="1400" b="1" dirty="0" smtClean="0"/>
              <a:t>Anaconda</a:t>
            </a:r>
            <a:r>
              <a:rPr lang="en-US" sz="1400" dirty="0" smtClean="0"/>
              <a:t> platform (Python 3.6 version) to provide </a:t>
            </a:r>
            <a:r>
              <a:rPr lang="en-US" sz="1400" dirty="0"/>
              <a:t>the python tools (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www.continuum.io/anaconda-overview</a:t>
            </a:r>
            <a:r>
              <a:rPr lang="en-US" sz="1400" dirty="0" smtClean="0"/>
              <a:t>). This platform is also available for Windows.</a:t>
            </a:r>
          </a:p>
          <a:p>
            <a:r>
              <a:rPr lang="en-US" sz="1400" b="1" u="sng" dirty="0" smtClean="0">
                <a:solidFill>
                  <a:srgbClr val="00B0F0"/>
                </a:solidFill>
              </a:rPr>
              <a:t>Version Control</a:t>
            </a:r>
            <a:r>
              <a:rPr lang="en-US" sz="1400" dirty="0" smtClean="0"/>
              <a:t>: CERN </a:t>
            </a:r>
            <a:r>
              <a:rPr lang="en-US" sz="1400" dirty="0" err="1" smtClean="0"/>
              <a:t>gitlab</a:t>
            </a:r>
            <a:r>
              <a:rPr lang="en-US" sz="1400" dirty="0" smtClean="0"/>
              <a:t> is used for version control of the firmware and software development within WP10. The </a:t>
            </a:r>
            <a:r>
              <a:rPr lang="en-US" sz="1400" dirty="0" err="1" smtClean="0"/>
              <a:t>gitlab</a:t>
            </a:r>
            <a:r>
              <a:rPr lang="en-US" sz="1400" dirty="0" smtClean="0"/>
              <a:t> group for WP10 is located at: </a:t>
            </a:r>
            <a:r>
              <a:rPr lang="en-US" sz="1400" dirty="0" smtClean="0">
                <a:hlinkClick r:id="rId4"/>
              </a:rPr>
              <a:t>https</a:t>
            </a:r>
            <a:r>
              <a:rPr lang="en-US" sz="1400" dirty="0">
                <a:hlinkClick r:id="rId4"/>
              </a:rPr>
              <a:t>://</a:t>
            </a:r>
            <a:r>
              <a:rPr lang="en-US" sz="1400" dirty="0" smtClean="0">
                <a:hlinkClick r:id="rId4"/>
              </a:rPr>
              <a:t>gitlab.cern.ch/alice-its-wp10-firmware/</a:t>
            </a:r>
            <a:r>
              <a:rPr lang="en-US" sz="1400" dirty="0" smtClean="0"/>
              <a:t>. Membership in this </a:t>
            </a:r>
            <a:r>
              <a:rPr lang="en-US" sz="1400" dirty="0" err="1" smtClean="0"/>
              <a:t>gitlab</a:t>
            </a:r>
            <a:r>
              <a:rPr lang="en-US" sz="1400" dirty="0" smtClean="0"/>
              <a:t> group is via the e-group. Various projects are hosted in this </a:t>
            </a:r>
            <a:r>
              <a:rPr lang="en-US" sz="1400" dirty="0" err="1" smtClean="0"/>
              <a:t>gitlab</a:t>
            </a:r>
            <a:r>
              <a:rPr lang="en-US" sz="1400" dirty="0" smtClean="0"/>
              <a:t> group, the main prototype development is currently in the project “itswp10”.</a:t>
            </a:r>
          </a:p>
          <a:p>
            <a:r>
              <a:rPr lang="en-US" sz="1400" b="1" u="sng" dirty="0" smtClean="0">
                <a:solidFill>
                  <a:srgbClr val="00B0F0"/>
                </a:solidFill>
              </a:rPr>
              <a:t>Issue Tracking</a:t>
            </a:r>
            <a:r>
              <a:rPr lang="en-US" sz="1400" dirty="0" smtClean="0"/>
              <a:t>: CERN JIRA is used for issue tracking. The WP10 issues are tracked underneath the ALICE project JIRA at</a:t>
            </a:r>
            <a:r>
              <a:rPr lang="en-US" sz="1400" dirty="0"/>
              <a:t>: </a:t>
            </a: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alice.its.cern.ch/jira/projects/IT</a:t>
            </a:r>
            <a:r>
              <a:rPr lang="en-US" sz="1400" dirty="0" smtClean="0"/>
              <a:t>. </a:t>
            </a:r>
            <a:endParaRPr lang="en-US" sz="1400" u="sng" dirty="0" smtClean="0">
              <a:solidFill>
                <a:schemeClr val="accent4"/>
              </a:solidFill>
            </a:endParaRPr>
          </a:p>
          <a:p>
            <a:r>
              <a:rPr lang="en-US" sz="1400" b="1" u="sng" dirty="0" smtClean="0">
                <a:solidFill>
                  <a:srgbClr val="00B0F0"/>
                </a:solidFill>
              </a:rPr>
              <a:t>File exchange</a:t>
            </a:r>
            <a:r>
              <a:rPr lang="en-US" sz="1400" dirty="0" smtClean="0"/>
              <a:t>: Files that are too big or not version controlled are exchanged via a shared </a:t>
            </a:r>
            <a:r>
              <a:rPr lang="en-US" sz="1400" b="1" dirty="0" err="1" smtClean="0"/>
              <a:t>CERNbox</a:t>
            </a:r>
            <a:r>
              <a:rPr lang="en-US" sz="1400" dirty="0" smtClean="0"/>
              <a:t>. Currently, this is by invitation only, since the </a:t>
            </a:r>
            <a:r>
              <a:rPr lang="en-US" sz="1400" dirty="0" err="1" smtClean="0"/>
              <a:t>CERNbox</a:t>
            </a:r>
            <a:r>
              <a:rPr lang="en-US" sz="1400" dirty="0" smtClean="0"/>
              <a:t> account used is a private account.</a:t>
            </a:r>
            <a:endParaRPr lang="en-US" sz="1400" b="1" u="sng" dirty="0" smtClean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32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– Control Interfaces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78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Opencores</a:t>
            </a:r>
            <a:r>
              <a:rPr lang="en-US" dirty="0" smtClean="0"/>
              <a:t> CAN Protocol Controller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15</a:t>
            </a:fld>
            <a:endParaRPr lang="en-US"/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838200" y="932873"/>
            <a:ext cx="10515600" cy="52440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hlinkClick r:id="rId2"/>
              </a:rPr>
              <a:t>https://opencores.org/project,can</a:t>
            </a:r>
            <a:endParaRPr lang="en-US" dirty="0" smtClean="0"/>
          </a:p>
          <a:p>
            <a:r>
              <a:rPr lang="en-US" dirty="0" smtClean="0"/>
              <a:t>Written in Verilog</a:t>
            </a:r>
          </a:p>
          <a:p>
            <a:r>
              <a:rPr lang="en-US" dirty="0" smtClean="0"/>
              <a:t>Supports basic CAN and extended CAN</a:t>
            </a:r>
          </a:p>
          <a:p>
            <a:pPr lvl="1"/>
            <a:r>
              <a:rPr lang="en-US" dirty="0" smtClean="0"/>
              <a:t>11-bit ID and 29-bit ID</a:t>
            </a:r>
          </a:p>
          <a:p>
            <a:pPr lvl="1"/>
            <a:r>
              <a:rPr lang="en-US" dirty="0" smtClean="0"/>
              <a:t>ID mask and filtering</a:t>
            </a:r>
          </a:p>
          <a:p>
            <a:r>
              <a:rPr lang="en-US" dirty="0" smtClean="0"/>
              <a:t>Up to 1Mbps operation</a:t>
            </a:r>
          </a:p>
          <a:p>
            <a:r>
              <a:rPr lang="en-US" dirty="0" smtClean="0"/>
              <a:t>Transmit/receive/error interrupts</a:t>
            </a:r>
          </a:p>
          <a:p>
            <a:r>
              <a:rPr lang="en-US" dirty="0" smtClean="0"/>
              <a:t>Wishbone interface (8-bit address and data)</a:t>
            </a:r>
          </a:p>
          <a:p>
            <a:r>
              <a:rPr lang="en-US" dirty="0" smtClean="0"/>
              <a:t>Register map compatible with Philips SJA1000 CAN Controller IC</a:t>
            </a:r>
          </a:p>
          <a:p>
            <a:pPr lvl="1"/>
            <a:r>
              <a:rPr lang="en-US" dirty="0" smtClean="0">
                <a:hlinkClick r:id="rId3"/>
              </a:rPr>
              <a:t>https://www.nxp.com/docs/en/data-sheet/SJA1000.pdf</a:t>
            </a:r>
            <a:endParaRPr lang="en-US" dirty="0" smtClean="0"/>
          </a:p>
          <a:p>
            <a:r>
              <a:rPr lang="en-US" dirty="0" smtClean="0"/>
              <a:t>Size: 12k gates (930 flip-flops)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70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CANbus</a:t>
            </a:r>
            <a:r>
              <a:rPr lang="en-US" dirty="0" smtClean="0"/>
              <a:t> protocol proposal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135437"/>
              </p:ext>
            </p:extLst>
          </p:nvPr>
        </p:nvGraphicFramePr>
        <p:xfrm>
          <a:off x="127160" y="1610489"/>
          <a:ext cx="5623560" cy="3657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52450">
                  <a:extLst>
                    <a:ext uri="{9D8B030D-6E8A-4147-A177-3AD203B41FA5}">
                      <a16:colId xmlns:a16="http://schemas.microsoft.com/office/drawing/2014/main" val="1233733315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2777414956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1618596538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1236925987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544297882"/>
                    </a:ext>
                  </a:extLst>
                </a:gridCol>
                <a:gridCol w="507365">
                  <a:extLst>
                    <a:ext uri="{9D8B030D-6E8A-4147-A177-3AD203B41FA5}">
                      <a16:colId xmlns:a16="http://schemas.microsoft.com/office/drawing/2014/main" val="404063058"/>
                    </a:ext>
                  </a:extLst>
                </a:gridCol>
                <a:gridCol w="507365">
                  <a:extLst>
                    <a:ext uri="{9D8B030D-6E8A-4147-A177-3AD203B41FA5}">
                      <a16:colId xmlns:a16="http://schemas.microsoft.com/office/drawing/2014/main" val="539664105"/>
                    </a:ext>
                  </a:extLst>
                </a:gridCol>
                <a:gridCol w="507365">
                  <a:extLst>
                    <a:ext uri="{9D8B030D-6E8A-4147-A177-3AD203B41FA5}">
                      <a16:colId xmlns:a16="http://schemas.microsoft.com/office/drawing/2014/main" val="2826254596"/>
                    </a:ext>
                  </a:extLst>
                </a:gridCol>
                <a:gridCol w="507365">
                  <a:extLst>
                    <a:ext uri="{9D8B030D-6E8A-4147-A177-3AD203B41FA5}">
                      <a16:colId xmlns:a16="http://schemas.microsoft.com/office/drawing/2014/main" val="1042774946"/>
                    </a:ext>
                  </a:extLst>
                </a:gridCol>
                <a:gridCol w="507365">
                  <a:extLst>
                    <a:ext uri="{9D8B030D-6E8A-4147-A177-3AD203B41FA5}">
                      <a16:colId xmlns:a16="http://schemas.microsoft.com/office/drawing/2014/main" val="2287603320"/>
                    </a:ext>
                  </a:extLst>
                </a:gridCol>
                <a:gridCol w="507365">
                  <a:extLst>
                    <a:ext uri="{9D8B030D-6E8A-4147-A177-3AD203B41FA5}">
                      <a16:colId xmlns:a16="http://schemas.microsoft.com/office/drawing/2014/main" val="161607922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ID[10]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ID[9]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ID[8]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ID[7]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ID[6]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ID[5]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ID[4]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ID[3]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ID[2]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ID[1]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ID[0]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7968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N[6]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N[5]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N[4]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N[3]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N[2]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N[1]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N[0]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C[3]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C[2]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C[1]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C[0]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69293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07210" y="1083448"/>
            <a:ext cx="4056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MsgID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[10:4]	= N[6:0]	=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NodeID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/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MsgID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[3:0]	= C[3:0]	= Command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374565"/>
              </p:ext>
            </p:extLst>
          </p:nvPr>
        </p:nvGraphicFramePr>
        <p:xfrm>
          <a:off x="551230" y="2559207"/>
          <a:ext cx="3600500" cy="12801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52160">
                  <a:extLst>
                    <a:ext uri="{9D8B030D-6E8A-4147-A177-3AD203B41FA5}">
                      <a16:colId xmlns:a16="http://schemas.microsoft.com/office/drawing/2014/main" val="3448008259"/>
                    </a:ext>
                  </a:extLst>
                </a:gridCol>
                <a:gridCol w="2448340">
                  <a:extLst>
                    <a:ext uri="{9D8B030D-6E8A-4147-A177-3AD203B41FA5}">
                      <a16:colId xmlns:a16="http://schemas.microsoft.com/office/drawing/2014/main" val="38871814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Command Code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Meaning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21406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DATA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99292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“WRITE” command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11147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Write Response (optional)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82228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“READ” command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94209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Read Response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33219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”STATUS” or “ALERT”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6211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3190" y="620610"/>
            <a:ext cx="7777080" cy="36005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Emulate a “network topology”: Divide 11 bit CAN ID field into a “Node ID” and a “Command” field: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163324"/>
              </p:ext>
            </p:extLst>
          </p:nvPr>
        </p:nvGraphicFramePr>
        <p:xfrm>
          <a:off x="596871" y="4313069"/>
          <a:ext cx="3096430" cy="5486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08139">
                  <a:extLst>
                    <a:ext uri="{9D8B030D-6E8A-4147-A177-3AD203B41FA5}">
                      <a16:colId xmlns:a16="http://schemas.microsoft.com/office/drawing/2014/main" val="1613227229"/>
                    </a:ext>
                  </a:extLst>
                </a:gridCol>
                <a:gridCol w="2088291">
                  <a:extLst>
                    <a:ext uri="{9D8B030D-6E8A-4147-A177-3AD203B41FA5}">
                      <a16:colId xmlns:a16="http://schemas.microsoft.com/office/drawing/2014/main" val="4261779013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Write (2)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Write Command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0215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Bytes 0 - 1: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“Address” of this “WRITE”.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83117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Bytes </a:t>
                      </a:r>
                      <a:r>
                        <a:rPr lang="en-US" sz="1200" dirty="0" smtClean="0">
                          <a:effectLst/>
                        </a:rPr>
                        <a:t>2 </a:t>
                      </a:r>
                      <a:r>
                        <a:rPr lang="en-US" sz="1200" dirty="0">
                          <a:effectLst/>
                        </a:rPr>
                        <a:t>– </a:t>
                      </a:r>
                      <a:r>
                        <a:rPr lang="en-US" sz="1200" dirty="0" smtClean="0">
                          <a:effectLst/>
                        </a:rPr>
                        <a:t>3: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“Data”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606978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794345"/>
              </p:ext>
            </p:extLst>
          </p:nvPr>
        </p:nvGraphicFramePr>
        <p:xfrm>
          <a:off x="562669" y="5235112"/>
          <a:ext cx="5669915" cy="1097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40721">
                  <a:extLst>
                    <a:ext uri="{9D8B030D-6E8A-4147-A177-3AD203B41FA5}">
                      <a16:colId xmlns:a16="http://schemas.microsoft.com/office/drawing/2014/main" val="1925891930"/>
                    </a:ext>
                  </a:extLst>
                </a:gridCol>
                <a:gridCol w="4529194">
                  <a:extLst>
                    <a:ext uri="{9D8B030D-6E8A-4147-A177-3AD203B41FA5}">
                      <a16:colId xmlns:a16="http://schemas.microsoft.com/office/drawing/2014/main" val="333026581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Write Response (3)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Length = </a:t>
                      </a:r>
                      <a:r>
                        <a:rPr lang="en-US" sz="1200" dirty="0" smtClean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39934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Bytes 0-1: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“Address” </a:t>
                      </a: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>
                          <a:effectLst/>
                        </a:rPr>
                        <a:t>copied from the received </a:t>
                      </a:r>
                      <a:r>
                        <a:rPr lang="en-US" sz="1200" dirty="0" smtClean="0">
                          <a:effectLst/>
                        </a:rPr>
                        <a:t>message).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77593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Byte </a:t>
                      </a:r>
                      <a:r>
                        <a:rPr lang="en-US" sz="1200" dirty="0" smtClean="0">
                          <a:effectLst/>
                        </a:rPr>
                        <a:t>2: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Status resulting from this write or sub-command.  A value=0 indicates successful completion.  Non-zero values indicate (various) errors (to be </a:t>
                      </a:r>
                      <a:r>
                        <a:rPr lang="en-US" sz="1200" dirty="0" smtClean="0">
                          <a:effectLst/>
                        </a:rPr>
                        <a:t>determined)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6428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62668" y="4075157"/>
            <a:ext cx="2148861" cy="23791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Write Request: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9" y="4980665"/>
            <a:ext cx="2148861" cy="23791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Write Response: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924205"/>
              </p:ext>
            </p:extLst>
          </p:nvPr>
        </p:nvGraphicFramePr>
        <p:xfrm>
          <a:off x="6456050" y="4481695"/>
          <a:ext cx="3600500" cy="3657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08139">
                  <a:extLst>
                    <a:ext uri="{9D8B030D-6E8A-4147-A177-3AD203B41FA5}">
                      <a16:colId xmlns:a16="http://schemas.microsoft.com/office/drawing/2014/main" val="4028326568"/>
                    </a:ext>
                  </a:extLst>
                </a:gridCol>
                <a:gridCol w="2592361">
                  <a:extLst>
                    <a:ext uri="{9D8B030D-6E8A-4147-A177-3AD203B41FA5}">
                      <a16:colId xmlns:a16="http://schemas.microsoft.com/office/drawing/2014/main" val="342023442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Read (4)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Length= 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1724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Bytes 0-1: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“Address” of this “READ”.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949058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457218" y="4171516"/>
            <a:ext cx="2148861" cy="23791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Read Request: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519561"/>
              </p:ext>
            </p:extLst>
          </p:nvPr>
        </p:nvGraphicFramePr>
        <p:xfrm>
          <a:off x="6456050" y="5234294"/>
          <a:ext cx="5669915" cy="1097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97280">
                  <a:extLst>
                    <a:ext uri="{9D8B030D-6E8A-4147-A177-3AD203B41FA5}">
                      <a16:colId xmlns:a16="http://schemas.microsoft.com/office/drawing/2014/main" val="3623623147"/>
                    </a:ext>
                  </a:extLst>
                </a:gridCol>
                <a:gridCol w="4572635">
                  <a:extLst>
                    <a:ext uri="{9D8B030D-6E8A-4147-A177-3AD203B41FA5}">
                      <a16:colId xmlns:a16="http://schemas.microsoft.com/office/drawing/2014/main" val="168376030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Read Response (5)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Length </a:t>
                      </a:r>
                      <a:r>
                        <a:rPr lang="en-US" sz="1200" dirty="0" smtClean="0">
                          <a:effectLst/>
                        </a:rPr>
                        <a:t>2 </a:t>
                      </a:r>
                      <a:r>
                        <a:rPr lang="en-US" sz="1200" dirty="0">
                          <a:effectLst/>
                        </a:rPr>
                        <a:t>to </a:t>
                      </a:r>
                      <a:r>
                        <a:rPr lang="en-US" sz="1200" dirty="0" smtClean="0">
                          <a:effectLst/>
                        </a:rPr>
                        <a:t>4 </a:t>
                      </a:r>
                      <a:r>
                        <a:rPr lang="en-US" sz="1200" dirty="0">
                          <a:effectLst/>
                        </a:rPr>
                        <a:t>bytes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4203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Byte </a:t>
                      </a:r>
                      <a:r>
                        <a:rPr lang="en-US" sz="1200" dirty="0" smtClean="0">
                          <a:effectLst/>
                        </a:rPr>
                        <a:t>0-1: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“Address” of this “READ” (copied from the received message).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736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Bytes </a:t>
                      </a:r>
                      <a:r>
                        <a:rPr lang="en-US" sz="1200" dirty="0" smtClean="0">
                          <a:effectLst/>
                        </a:rPr>
                        <a:t>2-3: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 </a:t>
                      </a:r>
                      <a:r>
                        <a:rPr lang="en-US" sz="1200" dirty="0">
                          <a:effectLst/>
                        </a:rPr>
                        <a:t>additional bytes representing data value resulting from “reading” the requested address.  Lack of these bytes (i.e. a short message) indicates an invalid read address/request.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624005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450047" y="4980044"/>
            <a:ext cx="2148861" cy="23791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Read Response: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1230" y="2343177"/>
            <a:ext cx="2004842" cy="21603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Command Codes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1230" y="1907733"/>
            <a:ext cx="3816530" cy="289141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Allows for up to 128 nodes per CAN 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5C546A-377D-42BB-970D-67CA056D3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976" y="995075"/>
            <a:ext cx="6308035" cy="29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17</a:t>
            </a:fld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0" y="55563"/>
            <a:ext cx="9401175" cy="660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OpenCores CAN Protocol Controller Simulations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0" y="933450"/>
            <a:ext cx="10515600" cy="5243513"/>
          </a:xfrm>
        </p:spPr>
        <p:txBody>
          <a:bodyPr/>
          <a:lstStyle/>
          <a:p>
            <a:r>
              <a:rPr lang="en-US" dirty="0"/>
              <a:t>Tested using a simple </a:t>
            </a:r>
            <a:r>
              <a:rPr lang="en-US" dirty="0" err="1"/>
              <a:t>Bitvis</a:t>
            </a:r>
            <a:r>
              <a:rPr lang="en-US" dirty="0"/>
              <a:t> UVVM style testbench</a:t>
            </a:r>
          </a:p>
          <a:p>
            <a:r>
              <a:rPr lang="en-US" dirty="0"/>
              <a:t>Two instances of the CAN controller connected</a:t>
            </a:r>
          </a:p>
          <a:p>
            <a:r>
              <a:rPr lang="en-US" dirty="0"/>
              <a:t>Two separate WB interfaces to write to each controller</a:t>
            </a:r>
          </a:p>
          <a:p>
            <a:r>
              <a:rPr lang="en-US" dirty="0"/>
              <a:t>40 MHz clock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909A2F-E132-4414-9C1D-0819C579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3506195"/>
            <a:ext cx="9391650" cy="199072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02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OpenCores CAN Protocol Controller Simulations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18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0" y="933450"/>
            <a:ext cx="10515600" cy="5243513"/>
          </a:xfrm>
        </p:spPr>
        <p:txBody>
          <a:bodyPr/>
          <a:lstStyle/>
          <a:p>
            <a:r>
              <a:rPr lang="en-US" dirty="0"/>
              <a:t>Bit Timing Register (BTR0) configured for 4x baud clock </a:t>
            </a:r>
            <a:r>
              <a:rPr lang="en-US" dirty="0" err="1"/>
              <a:t>prescale</a:t>
            </a:r>
            <a:endParaRPr lang="en-US" dirty="0"/>
          </a:p>
          <a:p>
            <a:r>
              <a:rPr lang="en-US" dirty="0"/>
              <a:t>t</a:t>
            </a:r>
            <a:r>
              <a:rPr lang="en-US" baseline="-25000" dirty="0"/>
              <a:t>SEG1</a:t>
            </a:r>
            <a:r>
              <a:rPr lang="en-US" dirty="0"/>
              <a:t> set to 7 baud clocks, t</a:t>
            </a:r>
            <a:r>
              <a:rPr lang="en-US" baseline="-25000" dirty="0"/>
              <a:t>SEG2</a:t>
            </a:r>
            <a:r>
              <a:rPr lang="en-US" dirty="0"/>
              <a:t> set to 3 baud clocks, in BTR1</a:t>
            </a:r>
          </a:p>
          <a:p>
            <a:r>
              <a:rPr lang="en-US" dirty="0" err="1"/>
              <a:t>t</a:t>
            </a:r>
            <a:r>
              <a:rPr lang="en-US" baseline="-25000" dirty="0" err="1"/>
              <a:t>SYNCSEG</a:t>
            </a:r>
            <a:r>
              <a:rPr lang="en-US" dirty="0"/>
              <a:t> is always 1 baud clock</a:t>
            </a:r>
          </a:p>
          <a:p>
            <a:r>
              <a:rPr lang="en-US" dirty="0"/>
              <a:t>Gives us a bit rate of 40 MHz / (4 * (1+7+3)) = 1Mbps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F884F-E876-4AAD-9F32-E815F1BAD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844" y="3380501"/>
            <a:ext cx="7381558" cy="2979862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3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OpenCores CAN Protocol Controller Simulations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Production Readyness Review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19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6D1018-DFE6-47A0-A392-3BBF6DE992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33450"/>
            <a:ext cx="10515600" cy="5243513"/>
          </a:xfrm>
        </p:spPr>
        <p:txBody>
          <a:bodyPr>
            <a:normAutofit/>
          </a:bodyPr>
          <a:lstStyle/>
          <a:p>
            <a:r>
              <a:rPr lang="nb-NO" sz="2400" dirty="0" err="1"/>
              <a:t>Simulation</a:t>
            </a:r>
            <a:r>
              <a:rPr lang="nb-NO" sz="2400" dirty="0"/>
              <a:t> </a:t>
            </a:r>
            <a:r>
              <a:rPr lang="nb-NO" sz="2400" dirty="0" err="1"/>
              <a:t>waveforms</a:t>
            </a:r>
            <a:r>
              <a:rPr lang="nb-NO" sz="2400" dirty="0"/>
              <a:t>, </a:t>
            </a:r>
            <a:r>
              <a:rPr lang="nb-NO" sz="2400" dirty="0" err="1"/>
              <a:t>showing</a:t>
            </a:r>
            <a:r>
              <a:rPr lang="nb-NO" sz="2400" dirty="0"/>
              <a:t> initial WB </a:t>
            </a:r>
            <a:r>
              <a:rPr lang="nb-NO" sz="2400" dirty="0" err="1"/>
              <a:t>transactions</a:t>
            </a:r>
            <a:r>
              <a:rPr lang="nb-NO" sz="2400" dirty="0"/>
              <a:t> </a:t>
            </a:r>
            <a:r>
              <a:rPr lang="nb-NO" sz="2400" dirty="0" err="1"/>
              <a:t>on</a:t>
            </a:r>
            <a:r>
              <a:rPr lang="nb-NO" sz="2400" dirty="0"/>
              <a:t> </a:t>
            </a:r>
            <a:r>
              <a:rPr lang="nb-NO" sz="2400" dirty="0" err="1"/>
              <a:t>both</a:t>
            </a:r>
            <a:r>
              <a:rPr lang="nb-NO" sz="2400" dirty="0"/>
              <a:t> </a:t>
            </a:r>
            <a:r>
              <a:rPr lang="nb-NO" sz="2400" dirty="0" err="1"/>
              <a:t>controllers</a:t>
            </a:r>
            <a:r>
              <a:rPr lang="nb-NO" sz="2400" dirty="0"/>
              <a:t>, CAN </a:t>
            </a:r>
            <a:r>
              <a:rPr lang="nb-NO" sz="2400" dirty="0" err="1"/>
              <a:t>transmission</a:t>
            </a:r>
            <a:r>
              <a:rPr lang="nb-NO" sz="2400" dirty="0"/>
              <a:t>, and CAN IRQ lines </a:t>
            </a:r>
            <a:r>
              <a:rPr lang="nb-NO" sz="2400" dirty="0" err="1"/>
              <a:t>going</a:t>
            </a:r>
            <a:r>
              <a:rPr lang="nb-NO" sz="2400" dirty="0"/>
              <a:t> </a:t>
            </a:r>
            <a:r>
              <a:rPr lang="nb-NO" sz="2400" dirty="0" err="1"/>
              <a:t>low</a:t>
            </a:r>
            <a:r>
              <a:rPr lang="nb-NO" sz="2400" dirty="0"/>
              <a:t> </a:t>
            </a:r>
            <a:r>
              <a:rPr lang="nb-NO" sz="2400" dirty="0" err="1"/>
              <a:t>after</a:t>
            </a:r>
            <a:r>
              <a:rPr lang="nb-NO" sz="2400" dirty="0"/>
              <a:t> </a:t>
            </a:r>
            <a:r>
              <a:rPr lang="nb-NO" sz="2400" dirty="0" err="1"/>
              <a:t>message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8D5E78-9297-4BEF-BE8F-8499407FD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28" y="1917175"/>
            <a:ext cx="10619598" cy="39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35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Setup for Data Streaming Tests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07469" y="2743624"/>
            <a:ext cx="1413164" cy="151410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Kintex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Ultrascale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05490" y="1324522"/>
            <a:ext cx="1415143" cy="70658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DC/DCs</a:t>
            </a:r>
          </a:p>
        </p:txBody>
      </p:sp>
      <p:sp>
        <p:nvSpPr>
          <p:cNvPr id="8" name="Rectangle 7"/>
          <p:cNvSpPr/>
          <p:nvPr/>
        </p:nvSpPr>
        <p:spPr>
          <a:xfrm>
            <a:off x="6279609" y="3112754"/>
            <a:ext cx="1304307" cy="893619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GBTx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79609" y="2102357"/>
            <a:ext cx="1187533" cy="647206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56639" y="2105520"/>
            <a:ext cx="1324099" cy="108342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29919" y="3723338"/>
            <a:ext cx="1377538" cy="837211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Flash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68082" y="5351575"/>
            <a:ext cx="2666011" cy="748146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Inner Barrel Module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8483" y="4912320"/>
            <a:ext cx="1538303" cy="1187401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80684" y="3112754"/>
            <a:ext cx="1171854" cy="1217543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72619" y="1076458"/>
            <a:ext cx="2470067" cy="1009403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Remote Control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Supply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0058" y="2455382"/>
            <a:ext cx="1983179" cy="187491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599441" y="3812403"/>
            <a:ext cx="419595" cy="5938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flipH="1">
            <a:off x="7568082" y="3723338"/>
            <a:ext cx="437408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>
          <a:xfrm>
            <a:off x="7583916" y="3503648"/>
            <a:ext cx="429482" cy="5936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Elbow Connector 19"/>
          <p:cNvCxnSpPr>
            <a:stCxn id="7" idx="1"/>
            <a:endCxn id="9" idx="0"/>
          </p:cNvCxnSpPr>
          <p:nvPr/>
        </p:nvCxnSpPr>
        <p:spPr>
          <a:xfrm rot="10800000" flipV="1">
            <a:off x="6873376" y="1677813"/>
            <a:ext cx="1132114" cy="424544"/>
          </a:xfrm>
          <a:prstGeom prst="bentConnector2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Arrow Connector 20"/>
          <p:cNvCxnSpPr>
            <a:stCxn id="7" idx="2"/>
            <a:endCxn id="6" idx="0"/>
          </p:cNvCxnSpPr>
          <p:nvPr/>
        </p:nvCxnSpPr>
        <p:spPr>
          <a:xfrm>
            <a:off x="8713062" y="2031104"/>
            <a:ext cx="989" cy="71252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>
            <a:off x="7467142" y="2425960"/>
            <a:ext cx="278949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013803" y="1445035"/>
            <a:ext cx="501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ADC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73452" y="2209866"/>
            <a:ext cx="959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GPIO or I2C</a:t>
            </a:r>
          </a:p>
        </p:txBody>
      </p:sp>
      <p:cxnSp>
        <p:nvCxnSpPr>
          <p:cNvPr id="25" name="Straight Arrow Connector 24"/>
          <p:cNvCxnSpPr>
            <a:stCxn id="10" idx="2"/>
            <a:endCxn id="11" idx="0"/>
          </p:cNvCxnSpPr>
          <p:nvPr/>
        </p:nvCxnSpPr>
        <p:spPr>
          <a:xfrm flipH="1">
            <a:off x="10918688" y="3188947"/>
            <a:ext cx="1" cy="53439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>
          <a:xfrm flipH="1">
            <a:off x="9420633" y="2990232"/>
            <a:ext cx="843152" cy="5897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9523861" y="2759399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Select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Map</a:t>
            </a:r>
          </a:p>
        </p:txBody>
      </p:sp>
      <p:cxnSp>
        <p:nvCxnSpPr>
          <p:cNvPr id="28" name="Elbow Connector 27"/>
          <p:cNvCxnSpPr/>
          <p:nvPr/>
        </p:nvCxnSpPr>
        <p:spPr>
          <a:xfrm rot="10800000" flipV="1">
            <a:off x="6167137" y="4247596"/>
            <a:ext cx="2040564" cy="936315"/>
          </a:xfrm>
          <a:prstGeom prst="bentConnector3">
            <a:avLst>
              <a:gd name="adj1" fmla="val -454"/>
            </a:avLst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6536283" y="4964445"/>
            <a:ext cx="636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I2C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9099774" y="4257728"/>
            <a:ext cx="13153" cy="1093847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>
            <a:off x="9295809" y="4257728"/>
            <a:ext cx="13153" cy="1093847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32" name="Straight Arrow Connector 31"/>
          <p:cNvCxnSpPr/>
          <p:nvPr/>
        </p:nvCxnSpPr>
        <p:spPr>
          <a:xfrm flipH="1">
            <a:off x="8925806" y="4257728"/>
            <a:ext cx="9643" cy="1093847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 rot="16200000">
            <a:off x="8899607" y="4849851"/>
            <a:ext cx="677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 DATA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8737139" y="4855773"/>
            <a:ext cx="61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DCTRL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8599515" y="4913345"/>
            <a:ext cx="501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DCLK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577857" y="996950"/>
            <a:ext cx="6323146" cy="3712148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36886" y="3754854"/>
            <a:ext cx="40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52155" y="3534141"/>
            <a:ext cx="40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</a:t>
            </a:r>
          </a:p>
        </p:txBody>
      </p:sp>
      <p:cxnSp>
        <p:nvCxnSpPr>
          <p:cNvPr id="39" name="Straight Arrow Connector 38"/>
          <p:cNvCxnSpPr>
            <a:stCxn id="8" idx="1"/>
          </p:cNvCxnSpPr>
          <p:nvPr/>
        </p:nvCxnSpPr>
        <p:spPr>
          <a:xfrm flipH="1">
            <a:off x="4446710" y="3559564"/>
            <a:ext cx="1832899" cy="5523"/>
          </a:xfrm>
          <a:prstGeom prst="straightConnector1">
            <a:avLst/>
          </a:prstGeom>
          <a:noFill/>
          <a:ln w="6350" cap="flat" cmpd="sng" algn="ctr">
            <a:solidFill>
              <a:srgbClr val="FF0000"/>
            </a:solidFill>
            <a:prstDash val="solid"/>
            <a:miter lim="800000"/>
            <a:tailEnd type="none"/>
          </a:ln>
          <a:effectLst/>
        </p:spPr>
      </p:cxnSp>
      <p:sp>
        <p:nvSpPr>
          <p:cNvPr id="40" name="Oval 39"/>
          <p:cNvSpPr/>
          <p:nvPr/>
        </p:nvSpPr>
        <p:spPr>
          <a:xfrm>
            <a:off x="5191557" y="3405037"/>
            <a:ext cx="176326" cy="16682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44083" y="3528152"/>
            <a:ext cx="447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GBT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842686" y="1493853"/>
            <a:ext cx="3162804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3" name="Straight Arrow Connector 42"/>
          <p:cNvCxnSpPr>
            <a:endCxn id="8" idx="0"/>
          </p:cNvCxnSpPr>
          <p:nvPr/>
        </p:nvCxnSpPr>
        <p:spPr>
          <a:xfrm>
            <a:off x="6925750" y="2765833"/>
            <a:ext cx="6013" cy="346921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44" name="Straight Arrow Connector 43"/>
          <p:cNvCxnSpPr>
            <a:endCxn id="12" idx="1"/>
          </p:cNvCxnSpPr>
          <p:nvPr/>
        </p:nvCxnSpPr>
        <p:spPr>
          <a:xfrm>
            <a:off x="6166786" y="5820607"/>
            <a:ext cx="1395657" cy="13546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>
          <a:xfrm>
            <a:off x="4705992" y="2102357"/>
            <a:ext cx="30944" cy="2809963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11176257" y="997237"/>
            <a:ext cx="72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RUv1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123237" y="4001075"/>
            <a:ext cx="1157447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49" name="Elbow Connector 48"/>
          <p:cNvCxnSpPr>
            <a:stCxn id="16" idx="0"/>
            <a:endCxn id="15" idx="1"/>
          </p:cNvCxnSpPr>
          <p:nvPr/>
        </p:nvCxnSpPr>
        <p:spPr>
          <a:xfrm rot="5400000" flipH="1" flipV="1">
            <a:off x="1315022" y="1397786"/>
            <a:ext cx="874222" cy="1240971"/>
          </a:xfrm>
          <a:prstGeom prst="bentConnector2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6424088" y="5569993"/>
            <a:ext cx="58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Power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942178" y="1234987"/>
            <a:ext cx="58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Power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15830" y="1347658"/>
            <a:ext cx="1056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UART/USB-2</a:t>
            </a:r>
          </a:p>
        </p:txBody>
      </p:sp>
      <p:sp>
        <p:nvSpPr>
          <p:cNvPr id="53" name="TextBox 52"/>
          <p:cNvSpPr txBox="1"/>
          <p:nvPr/>
        </p:nvSpPr>
        <p:spPr>
          <a:xfrm rot="16200000">
            <a:off x="4536681" y="4090847"/>
            <a:ext cx="589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Power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560757" y="3294594"/>
            <a:ext cx="423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CLK</a:t>
            </a:r>
          </a:p>
        </p:txBody>
      </p:sp>
    </p:spTree>
    <p:extLst>
      <p:ext uri="{BB962C8B-B14F-4D97-AF65-F5344CB8AC3E}">
        <p14:creationId xmlns:p14="http://schemas.microsoft.com/office/powerpoint/2010/main" val="3490131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OpenCores CAN Protocol Controller Simulations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Production Readyness Review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20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6D1018-DFE6-47A0-A392-3BBF6DE992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33450"/>
            <a:ext cx="10515600" cy="5243513"/>
          </a:xfrm>
        </p:spPr>
        <p:txBody>
          <a:bodyPr/>
          <a:lstStyle/>
          <a:p>
            <a:r>
              <a:rPr lang="nb-NO" dirty="0" err="1"/>
              <a:t>sample_point</a:t>
            </a:r>
            <a:r>
              <a:rPr lang="nb-NO" dirty="0"/>
              <a:t> marks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point</a:t>
            </a:r>
            <a:r>
              <a:rPr lang="nb-NO" dirty="0"/>
              <a:t> </a:t>
            </a:r>
            <a:r>
              <a:rPr lang="nb-NO" dirty="0" err="1"/>
              <a:t>where</a:t>
            </a:r>
            <a:r>
              <a:rPr lang="nb-NO" dirty="0"/>
              <a:t> bits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rx_i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being</a:t>
            </a:r>
            <a:r>
              <a:rPr lang="nb-NO" dirty="0"/>
              <a:t> </a:t>
            </a:r>
            <a:r>
              <a:rPr lang="nb-NO" dirty="0" err="1"/>
              <a:t>sampled</a:t>
            </a:r>
            <a:endParaRPr lang="nb-NO" dirty="0"/>
          </a:p>
          <a:p>
            <a:r>
              <a:rPr lang="nb-NO" dirty="0"/>
              <a:t>The </a:t>
            </a:r>
            <a:r>
              <a:rPr lang="nb-NO" dirty="0" err="1"/>
              <a:t>simulated</a:t>
            </a:r>
            <a:r>
              <a:rPr lang="nb-NO" dirty="0"/>
              <a:t> bit </a:t>
            </a:r>
            <a:r>
              <a:rPr lang="nb-NO" dirty="0" err="1"/>
              <a:t>period</a:t>
            </a:r>
            <a:r>
              <a:rPr lang="nb-NO" dirty="0"/>
              <a:t> is 1 </a:t>
            </a:r>
            <a:r>
              <a:rPr lang="nb-NO" dirty="0" err="1"/>
              <a:t>us</a:t>
            </a:r>
            <a:r>
              <a:rPr lang="nb-NO" dirty="0"/>
              <a:t>, as it </a:t>
            </a:r>
            <a:r>
              <a:rPr lang="nb-NO" dirty="0" err="1"/>
              <a:t>was</a:t>
            </a:r>
            <a:r>
              <a:rPr lang="nb-NO" dirty="0"/>
              <a:t> </a:t>
            </a:r>
            <a:r>
              <a:rPr lang="nb-NO" dirty="0" err="1"/>
              <a:t>configured</a:t>
            </a:r>
            <a:r>
              <a:rPr lang="nb-NO" dirty="0"/>
              <a:t> for</a:t>
            </a:r>
          </a:p>
          <a:p>
            <a:r>
              <a:rPr lang="nb-NO" dirty="0"/>
              <a:t>The sampling </a:t>
            </a:r>
            <a:r>
              <a:rPr lang="nb-NO" dirty="0" err="1"/>
              <a:t>point</a:t>
            </a:r>
            <a:r>
              <a:rPr lang="nb-NO" dirty="0"/>
              <a:t> is </a:t>
            </a:r>
            <a:r>
              <a:rPr lang="nb-NO" dirty="0" err="1"/>
              <a:t>located</a:t>
            </a:r>
            <a:r>
              <a:rPr lang="nb-NO" dirty="0"/>
              <a:t> at 7/10ths </a:t>
            </a:r>
            <a:r>
              <a:rPr lang="nb-NO" dirty="0" err="1"/>
              <a:t>of</a:t>
            </a:r>
            <a:r>
              <a:rPr lang="nb-NO" dirty="0"/>
              <a:t> a </a:t>
            </a:r>
            <a:r>
              <a:rPr lang="nb-NO" dirty="0" err="1"/>
              <a:t>microsecond</a:t>
            </a:r>
            <a:r>
              <a:rPr lang="nb-NO" dirty="0"/>
              <a:t> </a:t>
            </a:r>
            <a:r>
              <a:rPr lang="nb-NO" dirty="0" err="1"/>
              <a:t>into</a:t>
            </a:r>
            <a:r>
              <a:rPr lang="nb-NO" dirty="0"/>
              <a:t> </a:t>
            </a:r>
            <a:r>
              <a:rPr lang="nb-NO" dirty="0" err="1"/>
              <a:t>each</a:t>
            </a:r>
            <a:r>
              <a:rPr lang="nb-NO" dirty="0"/>
              <a:t> bit, </a:t>
            </a:r>
            <a:r>
              <a:rPr lang="nb-NO" dirty="0" err="1"/>
              <a:t>corresponding</a:t>
            </a:r>
            <a:r>
              <a:rPr lang="nb-NO" dirty="0"/>
              <a:t> to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en-US" dirty="0"/>
              <a:t>t</a:t>
            </a:r>
            <a:r>
              <a:rPr lang="en-US" baseline="-25000" dirty="0"/>
              <a:t>SEG1</a:t>
            </a:r>
            <a:r>
              <a:rPr lang="en-US" dirty="0"/>
              <a:t> and t</a:t>
            </a:r>
            <a:r>
              <a:rPr lang="en-US" baseline="-25000" dirty="0"/>
              <a:t>SEG2</a:t>
            </a:r>
            <a:r>
              <a:rPr lang="en-US" dirty="0"/>
              <a:t> were configured for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1E0BF-8413-4267-8F9D-C9B272EFD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77" y="4343734"/>
            <a:ext cx="10937246" cy="1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38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b-NO" dirty="0"/>
              <a:t>OpenCores CAN Protocol Controller Simulations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Production Readyness Review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21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6D1018-DFE6-47A0-A392-3BBF6DE992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33450"/>
            <a:ext cx="10515600" cy="52435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Testbench log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ED33F-A590-4E3C-9A50-D207A0F28B91}"/>
              </a:ext>
            </a:extLst>
          </p:cNvPr>
          <p:cNvSpPr txBox="1"/>
          <p:nvPr/>
        </p:nvSpPr>
        <p:spPr>
          <a:xfrm>
            <a:off x="987450" y="2233319"/>
            <a:ext cx="1056995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Courier Code" panose="02000509000000000000" pitchFamily="49" charset="0"/>
              </a:rPr>
              <a:t># UVVM: ID_LOG_HDR                      4940.0 ns  TB seq.              Start a transaction from CAN0 to CAN1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-------------------------------------------------------------------------------------------------------------------------------------------------------------------------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  5115.0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wb_write</a:t>
            </a:r>
            <a:r>
              <a:rPr lang="en-US" sz="700" dirty="0">
                <a:latin typeface="Courier Code" panose="02000509000000000000" pitchFamily="49" charset="0"/>
              </a:rPr>
              <a:t>(A:x"0A", </a:t>
            </a:r>
            <a:r>
              <a:rPr lang="en-US" sz="700" dirty="0" err="1">
                <a:latin typeface="Courier Code" panose="02000509000000000000" pitchFamily="49" charset="0"/>
              </a:rPr>
              <a:t>x"BB</a:t>
            </a:r>
            <a:r>
              <a:rPr lang="en-US" sz="700" dirty="0">
                <a:latin typeface="Courier Code" panose="02000509000000000000" pitchFamily="49" charset="0"/>
              </a:rPr>
              <a:t>") completed. Set TXID1 to </a:t>
            </a:r>
            <a:r>
              <a:rPr lang="en-US" sz="700" dirty="0" err="1">
                <a:latin typeface="Courier Code" panose="02000509000000000000" pitchFamily="49" charset="0"/>
              </a:rPr>
              <a:t>xBB</a:t>
            </a:r>
            <a:endParaRPr lang="en-US" sz="700" dirty="0">
              <a:latin typeface="Courier Code" panose="02000509000000000000" pitchFamily="49" charset="0"/>
            </a:endParaRP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  5465.0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wb_write</a:t>
            </a:r>
            <a:r>
              <a:rPr lang="en-US" sz="700" dirty="0">
                <a:latin typeface="Courier Code" panose="02000509000000000000" pitchFamily="49" charset="0"/>
              </a:rPr>
              <a:t>(A:x"0B", x"08") completed. Set TXID2 to x08, 8 bytes data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  5815.0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wb_write</a:t>
            </a:r>
            <a:r>
              <a:rPr lang="en-US" sz="700" dirty="0">
                <a:latin typeface="Courier Code" panose="02000509000000000000" pitchFamily="49" charset="0"/>
              </a:rPr>
              <a:t>(A:x"0C", x"11") completed. Set data1 to x11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  6165.0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wb_write</a:t>
            </a:r>
            <a:r>
              <a:rPr lang="en-US" sz="700" dirty="0">
                <a:latin typeface="Courier Code" panose="02000509000000000000" pitchFamily="49" charset="0"/>
              </a:rPr>
              <a:t>(A:x"0D", x"22") completed. Set data2 to x22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  6515.0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wb_write</a:t>
            </a:r>
            <a:r>
              <a:rPr lang="en-US" sz="700" dirty="0">
                <a:latin typeface="Courier Code" panose="02000509000000000000" pitchFamily="49" charset="0"/>
              </a:rPr>
              <a:t>(A:x"0E", x"33") completed. Set data3 to x33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  6865.0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wb_write</a:t>
            </a:r>
            <a:r>
              <a:rPr lang="en-US" sz="700" dirty="0">
                <a:latin typeface="Courier Code" panose="02000509000000000000" pitchFamily="49" charset="0"/>
              </a:rPr>
              <a:t>(A:x"0F", x"44") completed. Set data4 to x44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  7215.0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wb_write</a:t>
            </a:r>
            <a:r>
              <a:rPr lang="en-US" sz="700" dirty="0">
                <a:latin typeface="Courier Code" panose="02000509000000000000" pitchFamily="49" charset="0"/>
              </a:rPr>
              <a:t>(A:x"10", x"55") completed. Set data5 to x55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  7565.0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wb_write</a:t>
            </a:r>
            <a:r>
              <a:rPr lang="en-US" sz="700" dirty="0">
                <a:latin typeface="Courier Code" panose="02000509000000000000" pitchFamily="49" charset="0"/>
              </a:rPr>
              <a:t>(A:x"11", x"66") completed. Set data6 to x66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  7915.0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wb_write</a:t>
            </a:r>
            <a:r>
              <a:rPr lang="en-US" sz="700" dirty="0">
                <a:latin typeface="Courier Code" panose="02000509000000000000" pitchFamily="49" charset="0"/>
              </a:rPr>
              <a:t>(A:x"12", x"77") completed. Set data7 to x77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  8265.0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wb_write</a:t>
            </a:r>
            <a:r>
              <a:rPr lang="en-US" sz="700" dirty="0">
                <a:latin typeface="Courier Code" panose="02000509000000000000" pitchFamily="49" charset="0"/>
              </a:rPr>
              <a:t>(A:x"13", x"88") completed. Set data8 to x88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  8615.0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wb_write</a:t>
            </a:r>
            <a:r>
              <a:rPr lang="en-US" sz="700" dirty="0">
                <a:latin typeface="Courier Code" panose="02000509000000000000" pitchFamily="49" charset="0"/>
              </a:rPr>
              <a:t>(A:x"01", x"01") completed. Request transmission on CAN0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ID_LOG_HDR                      8615.0 ns  TB seq.              Wait for CAN1 to receive message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-------------------------------------------------------------------------------------------------------------------------------------------------------------------------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ID_LOG_HDR                    125613.5 ns  TB seq.              Got interrupt from CAN1.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-------------------------------------------------------------------------------------------------------------------------------------------------------------------------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125790.0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(A:x"00", </a:t>
            </a:r>
            <a:r>
              <a:rPr lang="en-US" sz="700" dirty="0" err="1">
                <a:latin typeface="Courier Code" panose="02000509000000000000" pitchFamily="49" charset="0"/>
              </a:rPr>
              <a:t>x"XX</a:t>
            </a:r>
            <a:r>
              <a:rPr lang="en-US" sz="700" dirty="0">
                <a:latin typeface="Courier Code" panose="02000509000000000000" pitchFamily="49" charset="0"/>
              </a:rPr>
              <a:t>")=&gt; OK, received data = x"3E". Check that CAN0 transmit interrupt was set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126140.0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(A:x"02", </a:t>
            </a:r>
            <a:r>
              <a:rPr lang="en-US" sz="700" dirty="0" err="1">
                <a:latin typeface="Courier Code" panose="02000509000000000000" pitchFamily="49" charset="0"/>
              </a:rPr>
              <a:t>x"XX</a:t>
            </a:r>
            <a:r>
              <a:rPr lang="en-US" sz="700" dirty="0">
                <a:latin typeface="Courier Code" panose="02000509000000000000" pitchFamily="49" charset="0"/>
              </a:rPr>
              <a:t>")=&gt; OK, received data = x"2C". Check that CAN0 transmit complete status bit is set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126315.0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(A:x"00", </a:t>
            </a:r>
            <a:r>
              <a:rPr lang="en-US" sz="700" dirty="0" err="1">
                <a:latin typeface="Courier Code" panose="02000509000000000000" pitchFamily="49" charset="0"/>
              </a:rPr>
              <a:t>x"XX</a:t>
            </a:r>
            <a:r>
              <a:rPr lang="en-US" sz="700" dirty="0">
                <a:latin typeface="Courier Code" panose="02000509000000000000" pitchFamily="49" charset="0"/>
              </a:rPr>
              <a:t>")=&gt; OK, received data = x"3E". Check that CAN1 receive interrupt was set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ID_LOG_HDR                    127315.0 ns  TB seq.              Verify message received by CAN1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-------------------------------------------------------------------------------------------------------------------------------------------------------------------------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127490.0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(A:x"14", </a:t>
            </a:r>
            <a:r>
              <a:rPr lang="en-US" sz="700" dirty="0" err="1">
                <a:latin typeface="Courier Code" panose="02000509000000000000" pitchFamily="49" charset="0"/>
              </a:rPr>
              <a:t>x"BB</a:t>
            </a:r>
            <a:r>
              <a:rPr lang="en-US" sz="700" dirty="0">
                <a:latin typeface="Courier Code" panose="02000509000000000000" pitchFamily="49" charset="0"/>
              </a:rPr>
              <a:t>")=&gt; OK, received data = </a:t>
            </a:r>
            <a:r>
              <a:rPr lang="en-US" sz="700" dirty="0" err="1">
                <a:latin typeface="Courier Code" panose="02000509000000000000" pitchFamily="49" charset="0"/>
              </a:rPr>
              <a:t>x"BB</a:t>
            </a:r>
            <a:r>
              <a:rPr lang="en-US" sz="700" dirty="0">
                <a:latin typeface="Courier Code" panose="02000509000000000000" pitchFamily="49" charset="0"/>
              </a:rPr>
              <a:t>". Verify received RXID1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127840.0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(A:x"15", x"08")=&gt; OK, received data = x"8". Verify received RXID2, 8 bytes data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128190.0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(A:x"16", x"11")=&gt; OK, received data = x"11". Verify received data byte 1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128540.0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(A:x"17", x"22")=&gt; OK, received data = x"22". Verify received data byte 2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128890.0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(A:x"18", x"33")=&gt; OK, received data = x"33". Verify received data byte 3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129240.0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(A:x"19", x"44")=&gt; OK, received data = x"44". Verify received data byte 4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129590.0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(A:x"1A", x"55")=&gt; OK, received data = x"55". Verify received data byte 5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129940.0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(A:x"1B", x"66")=&gt; OK, received data = x"66". Verify received data byte 6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130290.0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(A:x"1C", x"77")=&gt; OK, received data = x"77". Verify received data byte 7</a:t>
            </a:r>
          </a:p>
          <a:p>
            <a:r>
              <a:rPr lang="en-US" sz="700" dirty="0">
                <a:latin typeface="Courier Code" panose="02000509000000000000" pitchFamily="49" charset="0"/>
              </a:rPr>
              <a:t># UVVM: ID_BFM                        130640.0 ns  TB seq.              </a:t>
            </a:r>
            <a:r>
              <a:rPr lang="en-US" sz="700" dirty="0" err="1">
                <a:latin typeface="Courier Code" panose="02000509000000000000" pitchFamily="49" charset="0"/>
              </a:rPr>
              <a:t>wb_check</a:t>
            </a:r>
            <a:r>
              <a:rPr lang="en-US" sz="700" dirty="0">
                <a:latin typeface="Courier Code" panose="02000509000000000000" pitchFamily="49" charset="0"/>
              </a:rPr>
              <a:t>(A:x"1D", x"88")=&gt; OK, received data = x"88". Verify received data byte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6104C-8E57-460C-A56D-D243758B8611}"/>
              </a:ext>
            </a:extLst>
          </p:cNvPr>
          <p:cNvSpPr txBox="1"/>
          <p:nvPr/>
        </p:nvSpPr>
        <p:spPr>
          <a:xfrm>
            <a:off x="8901014" y="1592207"/>
            <a:ext cx="271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Set up TX buffer on CAN0 with message for CAN1 (ID 0xBB)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7BC3CC-4BC4-4B28-8457-C2774B472A5F}"/>
              </a:ext>
            </a:extLst>
          </p:cNvPr>
          <p:cNvCxnSpPr/>
          <p:nvPr/>
        </p:nvCxnSpPr>
        <p:spPr>
          <a:xfrm flipH="1">
            <a:off x="8760336" y="2115427"/>
            <a:ext cx="556313" cy="429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46DE4B-FEF7-4A04-8867-C30A57CCCB31}"/>
              </a:ext>
            </a:extLst>
          </p:cNvPr>
          <p:cNvSpPr txBox="1"/>
          <p:nvPr/>
        </p:nvSpPr>
        <p:spPr>
          <a:xfrm>
            <a:off x="8760336" y="3594218"/>
            <a:ext cx="2972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Wait for CAN1 to receive message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2E7C27-8CD7-4842-99D6-FEEE055150A2}"/>
              </a:ext>
            </a:extLst>
          </p:cNvPr>
          <p:cNvCxnSpPr/>
          <p:nvPr/>
        </p:nvCxnSpPr>
        <p:spPr>
          <a:xfrm flipH="1">
            <a:off x="6477533" y="3901995"/>
            <a:ext cx="2282803" cy="424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D31F11-7FAF-49DE-BE0A-ACBE5F7F25FC}"/>
              </a:ext>
            </a:extLst>
          </p:cNvPr>
          <p:cNvSpPr txBox="1"/>
          <p:nvPr/>
        </p:nvSpPr>
        <p:spPr>
          <a:xfrm>
            <a:off x="9571215" y="4898486"/>
            <a:ext cx="2972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Verify message contents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6969F5-E452-441B-95AA-A12318D187E8}"/>
              </a:ext>
            </a:extLst>
          </p:cNvPr>
          <p:cNvCxnSpPr>
            <a:cxnSpLocks/>
          </p:cNvCxnSpPr>
          <p:nvPr/>
        </p:nvCxnSpPr>
        <p:spPr>
          <a:xfrm flipH="1">
            <a:off x="9713103" y="5206263"/>
            <a:ext cx="1035893" cy="116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854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AB9CBEE-4CD7-4860-8EBF-227BFF36D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13" t="38328" r="60235" b="33283"/>
          <a:stretch/>
        </p:blipFill>
        <p:spPr>
          <a:xfrm>
            <a:off x="3438525" y="3467099"/>
            <a:ext cx="8586890" cy="2322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55772-CAC6-4A0C-8850-4CA1A507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CAN bus testing </a:t>
            </a:r>
            <a:r>
              <a:rPr lang="nb-NO" dirty="0" err="1"/>
              <a:t>on</a:t>
            </a:r>
            <a:r>
              <a:rPr lang="nb-NO" dirty="0"/>
              <a:t> RUv1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270E7-ABB4-4268-BD3B-1444DC12B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0F9B6-56E5-42FD-A2BA-C2C2FCA3F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Production Readyness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1A3C2-0A1E-4215-8825-C160C16C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22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F320CC-E51E-4CE1-A78A-7B9A2A7AD1B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28" r="60061" b="4174"/>
          <a:stretch/>
        </p:blipFill>
        <p:spPr>
          <a:xfrm>
            <a:off x="0" y="3552825"/>
            <a:ext cx="5661025" cy="2230438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020474-77E1-461A-BA0C-BA7CB8C7A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20085" r="42658" b="65495"/>
          <a:stretch/>
        </p:blipFill>
        <p:spPr>
          <a:xfrm>
            <a:off x="295275" y="2168715"/>
            <a:ext cx="7746574" cy="1136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4AC1C4-FC14-47F7-AFE8-E38BC7591133}"/>
              </a:ext>
            </a:extLst>
          </p:cNvPr>
          <p:cNvSpPr txBox="1"/>
          <p:nvPr/>
        </p:nvSpPr>
        <p:spPr>
          <a:xfrm>
            <a:off x="3125406" y="1796851"/>
            <a:ext cx="389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AnaGate</a:t>
            </a:r>
            <a:r>
              <a:rPr lang="nb-NO" dirty="0"/>
              <a:t> CAN Monitor program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AAFD60-5EFE-4DBA-B6B2-FF29373A03F9}"/>
              </a:ext>
            </a:extLst>
          </p:cNvPr>
          <p:cNvSpPr txBox="1"/>
          <p:nvPr/>
        </p:nvSpPr>
        <p:spPr>
          <a:xfrm>
            <a:off x="779080" y="6032370"/>
            <a:ext cx="501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Readout</a:t>
            </a:r>
            <a:r>
              <a:rPr lang="nb-NO" dirty="0"/>
              <a:t> Unit PA3 GUI </a:t>
            </a:r>
            <a:r>
              <a:rPr lang="nb-NO" dirty="0" err="1"/>
              <a:t>software</a:t>
            </a:r>
            <a:r>
              <a:rPr lang="nb-NO" dirty="0"/>
              <a:t> (RX buffer registers)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9B1E29-1F1E-42D9-BAA1-30894DFB69D5}"/>
              </a:ext>
            </a:extLst>
          </p:cNvPr>
          <p:cNvSpPr/>
          <p:nvPr/>
        </p:nvSpPr>
        <p:spPr>
          <a:xfrm>
            <a:off x="3794125" y="3986407"/>
            <a:ext cx="488950" cy="17970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CF0CFC7-6822-4EF7-9599-1ED27EF62F7C}"/>
              </a:ext>
            </a:extLst>
          </p:cNvPr>
          <p:cNvSpPr/>
          <p:nvPr/>
        </p:nvSpPr>
        <p:spPr>
          <a:xfrm>
            <a:off x="3321050" y="2730500"/>
            <a:ext cx="3346450" cy="163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630A53-B5DC-4F62-8D64-7F2CB5360575}"/>
              </a:ext>
            </a:extLst>
          </p:cNvPr>
          <p:cNvCxnSpPr>
            <a:cxnSpLocks/>
            <a:stCxn id="16" idx="4"/>
            <a:endCxn id="15" idx="7"/>
          </p:cNvCxnSpPr>
          <p:nvPr/>
        </p:nvCxnSpPr>
        <p:spPr>
          <a:xfrm flipH="1">
            <a:off x="4211470" y="2894231"/>
            <a:ext cx="782805" cy="13553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103DC8B-1A2E-4C99-AF5A-1E0C5FBEC640}"/>
              </a:ext>
            </a:extLst>
          </p:cNvPr>
          <p:cNvSpPr txBox="1"/>
          <p:nvPr/>
        </p:nvSpPr>
        <p:spPr>
          <a:xfrm>
            <a:off x="6667500" y="6032370"/>
            <a:ext cx="501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Readout</a:t>
            </a:r>
            <a:r>
              <a:rPr lang="nb-NO" dirty="0"/>
              <a:t> Unit PA3 GUI </a:t>
            </a:r>
            <a:r>
              <a:rPr lang="nb-NO" dirty="0" err="1"/>
              <a:t>software</a:t>
            </a:r>
            <a:r>
              <a:rPr lang="nb-NO" dirty="0"/>
              <a:t> (TX buffer registers)</a:t>
            </a:r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2F396B-C42F-4F3C-A2BA-BA0AADA60995}"/>
              </a:ext>
            </a:extLst>
          </p:cNvPr>
          <p:cNvSpPr/>
          <p:nvPr/>
        </p:nvSpPr>
        <p:spPr>
          <a:xfrm>
            <a:off x="9744075" y="3876675"/>
            <a:ext cx="571500" cy="190678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679FC5-232E-471C-94C9-822045463D72}"/>
              </a:ext>
            </a:extLst>
          </p:cNvPr>
          <p:cNvSpPr/>
          <p:nvPr/>
        </p:nvSpPr>
        <p:spPr>
          <a:xfrm>
            <a:off x="3325797" y="2468589"/>
            <a:ext cx="3346450" cy="163731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517AD0-0F4D-4432-9E43-A4032D1C6021}"/>
              </a:ext>
            </a:extLst>
          </p:cNvPr>
          <p:cNvCxnSpPr>
            <a:stCxn id="25" idx="0"/>
            <a:endCxn id="26" idx="6"/>
          </p:cNvCxnSpPr>
          <p:nvPr/>
        </p:nvCxnSpPr>
        <p:spPr>
          <a:xfrm flipH="1" flipV="1">
            <a:off x="6672247" y="2550455"/>
            <a:ext cx="3357578" cy="1326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DAA7781-95BB-4E00-BD35-3B5D42E4B730}"/>
              </a:ext>
            </a:extLst>
          </p:cNvPr>
          <p:cNvSpPr txBox="1"/>
          <p:nvPr/>
        </p:nvSpPr>
        <p:spPr>
          <a:xfrm>
            <a:off x="295275" y="889000"/>
            <a:ext cx="1160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AnaGate</a:t>
            </a:r>
            <a:r>
              <a:rPr lang="nb-NO" sz="2400" dirty="0"/>
              <a:t> CAN adapter used for testing (same as DCS </a:t>
            </a:r>
            <a:r>
              <a:rPr lang="nb-NO" sz="2400" dirty="0" err="1"/>
              <a:t>group</a:t>
            </a:r>
            <a:r>
              <a:rPr lang="nb-NO" sz="2400" dirty="0"/>
              <a:t> is </a:t>
            </a:r>
            <a:r>
              <a:rPr lang="nb-NO" sz="2400" dirty="0" err="1"/>
              <a:t>using</a:t>
            </a:r>
            <a:r>
              <a:rPr lang="nb-NO" sz="24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Successfully</a:t>
            </a:r>
            <a:r>
              <a:rPr lang="nb-NO" sz="2400" dirty="0"/>
              <a:t> sent/</a:t>
            </a:r>
            <a:r>
              <a:rPr lang="nb-NO" sz="2400" dirty="0" err="1"/>
              <a:t>received</a:t>
            </a:r>
            <a:r>
              <a:rPr lang="nb-NO" sz="2400" dirty="0"/>
              <a:t> CAN </a:t>
            </a:r>
            <a:r>
              <a:rPr lang="nb-NO" sz="2400" dirty="0" err="1"/>
              <a:t>messages</a:t>
            </a:r>
            <a:r>
              <a:rPr lang="nb-NO" sz="2400" dirty="0"/>
              <a:t> to/from CAN </a:t>
            </a:r>
            <a:r>
              <a:rPr lang="nb-NO" sz="2400" dirty="0" err="1"/>
              <a:t>controller</a:t>
            </a:r>
            <a:r>
              <a:rPr lang="nb-NO" sz="2400" dirty="0"/>
              <a:t> in PA3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8236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Interface – Splitter Loopback Test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1710" y="1275206"/>
            <a:ext cx="4655867" cy="23366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b="1" dirty="0" smtClean="0"/>
              <a:t>Loopback test </a:t>
            </a:r>
            <a:r>
              <a:rPr lang="nb-NO" sz="2000" b="1" dirty="0" err="1" smtClean="0"/>
              <a:t>including</a:t>
            </a:r>
            <a:r>
              <a:rPr lang="nb-NO" sz="2000" b="1" dirty="0" smtClean="0"/>
              <a:t>:</a:t>
            </a:r>
          </a:p>
          <a:p>
            <a:pPr lvl="1"/>
            <a:r>
              <a:rPr lang="nb-NO" sz="2000" dirty="0" err="1" smtClean="0"/>
              <a:t>Actual</a:t>
            </a:r>
            <a:r>
              <a:rPr lang="nb-NO" sz="2000" dirty="0" smtClean="0"/>
              <a:t> SFP transmitter &amp; </a:t>
            </a:r>
            <a:r>
              <a:rPr lang="nb-NO" sz="2000" dirty="0" err="1" smtClean="0"/>
              <a:t>receiver</a:t>
            </a:r>
            <a:endParaRPr lang="nb-NO" sz="2000" dirty="0" smtClean="0"/>
          </a:p>
          <a:p>
            <a:pPr lvl="1"/>
            <a:r>
              <a:rPr lang="nb-NO" sz="2000" dirty="0" smtClean="0"/>
              <a:t>1:32 splitter</a:t>
            </a:r>
          </a:p>
          <a:p>
            <a:pPr marL="457200" lvl="1" indent="0">
              <a:buFont typeface="Arial" pitchFamily="34" charset="0"/>
              <a:buNone/>
            </a:pPr>
            <a:r>
              <a:rPr lang="nb-NO" sz="2000" dirty="0" err="1" smtClean="0"/>
              <a:t>Result</a:t>
            </a:r>
            <a:r>
              <a:rPr lang="nb-NO" sz="2000" dirty="0" smtClean="0"/>
              <a:t>: </a:t>
            </a:r>
            <a:r>
              <a:rPr lang="nb-NO" sz="2000" b="1" dirty="0" smtClean="0"/>
              <a:t>24 </a:t>
            </a:r>
            <a:r>
              <a:rPr lang="nb-NO" sz="2000" b="1" dirty="0" err="1" smtClean="0"/>
              <a:t>hrs</a:t>
            </a:r>
            <a:r>
              <a:rPr lang="nb-NO" sz="2000" b="1" dirty="0" smtClean="0"/>
              <a:t> w/o errors</a:t>
            </a:r>
            <a:r>
              <a:rPr lang="nb-NO" sz="2000" baseline="30000" dirty="0" smtClean="0"/>
              <a:t>1</a:t>
            </a:r>
          </a:p>
          <a:p>
            <a:pPr lvl="1"/>
            <a:endParaRPr lang="nb-NO" sz="2000" b="1" dirty="0" smtClean="0"/>
          </a:p>
          <a:p>
            <a:pPr marL="0" indent="0">
              <a:buNone/>
            </a:pPr>
            <a:endParaRPr lang="nb-NO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8" y="4219745"/>
            <a:ext cx="5941404" cy="1897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720" y="931282"/>
            <a:ext cx="4032639" cy="3024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785043" y="3958135"/>
            <a:ext cx="21339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aseline="30000" dirty="0" smtClean="0"/>
              <a:t>1 </a:t>
            </a:r>
            <a:r>
              <a:rPr lang="nb-NO" sz="1100" dirty="0" smtClean="0"/>
              <a:t>Test </a:t>
            </a:r>
            <a:r>
              <a:rPr lang="nb-NO" sz="1100" dirty="0" err="1" smtClean="0"/>
              <a:t>conducted</a:t>
            </a:r>
            <a:r>
              <a:rPr lang="nb-NO" sz="1100" dirty="0" smtClean="0"/>
              <a:t> by Jo </a:t>
            </a:r>
            <a:r>
              <a:rPr lang="nb-NO" sz="1100" dirty="0" err="1" smtClean="0"/>
              <a:t>Schambach</a:t>
            </a:r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536154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– Data Streaming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88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PCIe40_v1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53" y="875394"/>
            <a:ext cx="9224249" cy="554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 v2: PCIe40_v2 from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12" y="831220"/>
            <a:ext cx="9787772" cy="554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rate – </a:t>
            </a:r>
            <a:r>
              <a:rPr lang="en-US" dirty="0" err="1" smtClean="0">
                <a:solidFill>
                  <a:srgbClr val="FF0000"/>
                </a:solidFill>
              </a:rPr>
              <a:t>PbPb</a:t>
            </a:r>
            <a:r>
              <a:rPr lang="en-US" dirty="0" smtClean="0">
                <a:solidFill>
                  <a:srgbClr val="FF0000"/>
                </a:solidFill>
              </a:rPr>
              <a:t> @ 50kHz </a:t>
            </a:r>
            <a:r>
              <a:rPr lang="en-US" dirty="0" smtClean="0"/>
              <a:t>per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605"/>
          <a:stretch/>
        </p:blipFill>
        <p:spPr>
          <a:xfrm>
            <a:off x="1074615" y="916117"/>
            <a:ext cx="8928670" cy="538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32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Streaming Test Setup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-2" r="2481" b="19192"/>
          <a:stretch/>
        </p:blipFill>
        <p:spPr>
          <a:xfrm>
            <a:off x="223233" y="4328019"/>
            <a:ext cx="3659970" cy="1848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1" t="29019" r="8620" b="38658"/>
          <a:stretch/>
        </p:blipFill>
        <p:spPr>
          <a:xfrm flipV="1">
            <a:off x="184596" y="3004844"/>
            <a:ext cx="3257496" cy="748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5" r="13013"/>
          <a:stretch/>
        </p:blipFill>
        <p:spPr>
          <a:xfrm rot="16200000">
            <a:off x="5353631" y="3460466"/>
            <a:ext cx="3193186" cy="2822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r="29883" b="2815"/>
          <a:stretch/>
        </p:blipFill>
        <p:spPr>
          <a:xfrm rot="5400000">
            <a:off x="9249357" y="3317269"/>
            <a:ext cx="2417998" cy="2541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4705" y="809127"/>
            <a:ext cx="2720675" cy="1712528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3" t="2421" r="443" b="5457"/>
          <a:stretch/>
        </p:blipFill>
        <p:spPr>
          <a:xfrm>
            <a:off x="4499321" y="787992"/>
            <a:ext cx="4382736" cy="237920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867955" y="5671704"/>
            <a:ext cx="1669960" cy="558799"/>
          </a:xfrm>
          <a:custGeom>
            <a:avLst/>
            <a:gdLst>
              <a:gd name="connsiteX0" fmla="*/ 1669960 w 1669960"/>
              <a:gd name="connsiteY0" fmla="*/ 355609 h 558799"/>
              <a:gd name="connsiteX1" fmla="*/ 1171977 w 1669960"/>
              <a:gd name="connsiteY1" fmla="*/ 548792 h 558799"/>
              <a:gd name="connsiteX2" fmla="*/ 764146 w 1669960"/>
              <a:gd name="connsiteY2" fmla="*/ 80859 h 558799"/>
              <a:gd name="connsiteX3" fmla="*/ 0 w 1669960"/>
              <a:gd name="connsiteY3" fmla="*/ 3586 h 55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9960" h="558799">
                <a:moveTo>
                  <a:pt x="1669960" y="355609"/>
                </a:moveTo>
                <a:cubicBezTo>
                  <a:pt x="1496453" y="475096"/>
                  <a:pt x="1322946" y="594584"/>
                  <a:pt x="1171977" y="548792"/>
                </a:cubicBezTo>
                <a:cubicBezTo>
                  <a:pt x="1021008" y="503000"/>
                  <a:pt x="959475" y="171727"/>
                  <a:pt x="764146" y="80859"/>
                </a:cubicBezTo>
                <a:cubicBezTo>
                  <a:pt x="568817" y="-10009"/>
                  <a:pt x="284408" y="-3212"/>
                  <a:pt x="0" y="358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425780" y="3537397"/>
            <a:ext cx="2099257" cy="1107583"/>
          </a:xfrm>
          <a:custGeom>
            <a:avLst/>
            <a:gdLst>
              <a:gd name="connsiteX0" fmla="*/ 0 w 2099257"/>
              <a:gd name="connsiteY0" fmla="*/ 0 h 1107583"/>
              <a:gd name="connsiteX1" fmla="*/ 407831 w 2099257"/>
              <a:gd name="connsiteY1" fmla="*/ 248992 h 1107583"/>
              <a:gd name="connsiteX2" fmla="*/ 738389 w 2099257"/>
              <a:gd name="connsiteY2" fmla="*/ 914400 h 1107583"/>
              <a:gd name="connsiteX3" fmla="*/ 2099257 w 2099257"/>
              <a:gd name="connsiteY3" fmla="*/ 1107583 h 110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9257" h="1107583">
                <a:moveTo>
                  <a:pt x="0" y="0"/>
                </a:moveTo>
                <a:cubicBezTo>
                  <a:pt x="142383" y="48296"/>
                  <a:pt x="284766" y="96592"/>
                  <a:pt x="407831" y="248992"/>
                </a:cubicBezTo>
                <a:cubicBezTo>
                  <a:pt x="530896" y="401392"/>
                  <a:pt x="456485" y="771302"/>
                  <a:pt x="738389" y="914400"/>
                </a:cubicBezTo>
                <a:cubicBezTo>
                  <a:pt x="1020293" y="1057498"/>
                  <a:pt x="1559775" y="1082540"/>
                  <a:pt x="2099257" y="110758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886476" y="2502592"/>
            <a:ext cx="1651439" cy="2430016"/>
          </a:xfrm>
          <a:custGeom>
            <a:avLst/>
            <a:gdLst>
              <a:gd name="connsiteX0" fmla="*/ 603958 w 1651439"/>
              <a:gd name="connsiteY0" fmla="*/ 34546 h 2430016"/>
              <a:gd name="connsiteX1" fmla="*/ 2944 w 1651439"/>
              <a:gd name="connsiteY1" fmla="*/ 154749 h 2430016"/>
              <a:gd name="connsiteX2" fmla="*/ 372138 w 1651439"/>
              <a:gd name="connsiteY2" fmla="*/ 1258039 h 2430016"/>
              <a:gd name="connsiteX3" fmla="*/ 329209 w 1651439"/>
              <a:gd name="connsiteY3" fmla="*/ 2176732 h 2430016"/>
              <a:gd name="connsiteX4" fmla="*/ 1651439 w 1651439"/>
              <a:gd name="connsiteY4" fmla="*/ 2430016 h 243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439" h="2430016">
                <a:moveTo>
                  <a:pt x="603958" y="34546"/>
                </a:moveTo>
                <a:cubicBezTo>
                  <a:pt x="322769" y="-7310"/>
                  <a:pt x="41581" y="-49166"/>
                  <a:pt x="2944" y="154749"/>
                </a:cubicBezTo>
                <a:cubicBezTo>
                  <a:pt x="-35693" y="358664"/>
                  <a:pt x="317761" y="921042"/>
                  <a:pt x="372138" y="1258039"/>
                </a:cubicBezTo>
                <a:cubicBezTo>
                  <a:pt x="426515" y="1595036"/>
                  <a:pt x="115992" y="1981402"/>
                  <a:pt x="329209" y="2176732"/>
                </a:cubicBezTo>
                <a:cubicBezTo>
                  <a:pt x="542426" y="2372062"/>
                  <a:pt x="1434645" y="2389948"/>
                  <a:pt x="1651439" y="243001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791876" y="2029283"/>
            <a:ext cx="6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029874" y="2231079"/>
            <a:ext cx="1775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Altera </a:t>
            </a:r>
            <a:r>
              <a:rPr lang="en-US" sz="1400" dirty="0" err="1" smtClean="0"/>
              <a:t>Arria</a:t>
            </a:r>
            <a:r>
              <a:rPr lang="en-US" sz="1400" dirty="0" smtClean="0"/>
              <a:t>-X </a:t>
            </a:r>
            <a:r>
              <a:rPr lang="en-US" sz="1400" dirty="0" err="1" smtClean="0"/>
              <a:t>DevKit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8361498" y="6099001"/>
            <a:ext cx="76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RUv1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25416" y="402922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38199" y="6160556"/>
            <a:ext cx="1911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Power Board Prototype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9819625" y="5791224"/>
            <a:ext cx="1705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“CRU” Emulator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803729" y="2713000"/>
            <a:ext cx="1907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Inner Barrel Module</a:t>
            </a:r>
            <a:endParaRPr lang="en-US" sz="1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3995" y="963091"/>
            <a:ext cx="1997361" cy="113062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42713" y="929303"/>
            <a:ext cx="621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84092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 Interface Tests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Three different Interfaces from CRU to Readout Unit tested: </a:t>
            </a:r>
            <a:r>
              <a:rPr lang="en-US" sz="1600" b="1" dirty="0" smtClean="0"/>
              <a:t>SCA, SWT, Data</a:t>
            </a:r>
          </a:p>
          <a:p>
            <a:r>
              <a:rPr lang="en-US" sz="1600" dirty="0" smtClean="0">
                <a:solidFill>
                  <a:srgbClr val="00B0F0"/>
                </a:solidFill>
              </a:rPr>
              <a:t>SCA interface provided by both C++ and Python library via register write/read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Tested with Python interface library to read voltages, currents and temperatures from RU SCA</a:t>
            </a:r>
          </a:p>
          <a:p>
            <a:r>
              <a:rPr lang="en-US" sz="1600" dirty="0" smtClean="0">
                <a:solidFill>
                  <a:srgbClr val="00B0F0"/>
                </a:solidFill>
              </a:rPr>
              <a:t>SWT interface provided by both C++ and Python library via registers that access SWT FIFOs in CRU firmware</a:t>
            </a:r>
          </a:p>
          <a:p>
            <a:r>
              <a:rPr lang="en-US" sz="1600" dirty="0" smtClean="0"/>
              <a:t>Tested with Python interface library to read and write registers from various wishbone slaves</a:t>
            </a:r>
          </a:p>
          <a:p>
            <a:r>
              <a:rPr lang="en-US" sz="1600" dirty="0" smtClean="0">
                <a:solidFill>
                  <a:srgbClr val="00B0F0"/>
                </a:solidFill>
              </a:rPr>
              <a:t>Data Path Configuration interface via C++ library to interface with configuration registers</a:t>
            </a:r>
          </a:p>
          <a:p>
            <a:r>
              <a:rPr lang="en-US" sz="1600" dirty="0" smtClean="0"/>
              <a:t>Setup Data Streaming into one of 3 modes:</a:t>
            </a:r>
          </a:p>
          <a:p>
            <a:pPr lvl="1"/>
            <a:r>
              <a:rPr lang="en-US" sz="1200" dirty="0" smtClean="0"/>
              <a:t>Packet Mode</a:t>
            </a:r>
          </a:p>
          <a:p>
            <a:pPr lvl="1"/>
            <a:r>
              <a:rPr lang="en-US" sz="1200" dirty="0" smtClean="0"/>
              <a:t>Raw Link streaming (continuous mode)</a:t>
            </a:r>
          </a:p>
          <a:p>
            <a:pPr lvl="1"/>
            <a:r>
              <a:rPr lang="en-US" sz="1200" dirty="0" smtClean="0"/>
              <a:t>Packet Emulator (for testing)</a:t>
            </a:r>
          </a:p>
          <a:p>
            <a:r>
              <a:rPr lang="en-US" sz="1600" dirty="0" smtClean="0"/>
              <a:t>Trigger Interface Path with configurable source:</a:t>
            </a:r>
          </a:p>
          <a:p>
            <a:pPr lvl="1"/>
            <a:r>
              <a:rPr lang="en-US" sz="1200" dirty="0" smtClean="0"/>
              <a:t>CTP Emulator (firmware from CTP group)</a:t>
            </a:r>
          </a:p>
          <a:p>
            <a:pPr lvl="1"/>
            <a:r>
              <a:rPr lang="en-US" sz="1200" dirty="0" smtClean="0"/>
              <a:t>TTC PON (from LTU)</a:t>
            </a:r>
          </a:p>
          <a:p>
            <a:r>
              <a:rPr lang="en-US" sz="1600" dirty="0" smtClean="0">
                <a:solidFill>
                  <a:srgbClr val="00B0F0"/>
                </a:solidFill>
              </a:rPr>
              <a:t>Data output via DMA over </a:t>
            </a:r>
            <a:r>
              <a:rPr lang="en-US" sz="1600" dirty="0" err="1" smtClean="0">
                <a:solidFill>
                  <a:srgbClr val="00B0F0"/>
                </a:solidFill>
              </a:rPr>
              <a:t>PCIe</a:t>
            </a:r>
            <a:r>
              <a:rPr lang="en-US" sz="1600" dirty="0" smtClean="0">
                <a:solidFill>
                  <a:srgbClr val="00B0F0"/>
                </a:solidFill>
              </a:rPr>
              <a:t> to memory of FLP in 8kByte packets</a:t>
            </a:r>
          </a:p>
          <a:p>
            <a:r>
              <a:rPr lang="en-US" sz="1600" dirty="0" smtClean="0"/>
              <a:t>Option to record memory pages to a disk file for later analysis</a:t>
            </a:r>
          </a:p>
          <a:p>
            <a:pPr lvl="1"/>
            <a:endParaRPr lang="en-US" sz="1200" dirty="0" smtClean="0"/>
          </a:p>
          <a:p>
            <a:pPr lvl="1"/>
            <a:endParaRPr lang="en-US" sz="800" dirty="0" smtClean="0"/>
          </a:p>
          <a:p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15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 simplified logical data flow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739" y="1687844"/>
            <a:ext cx="8954469" cy="4628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1046" y="900418"/>
            <a:ext cx="2166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Trigger Emulation inside CRU Firmware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995966">
            <a:off x="3976138" y="1526437"/>
            <a:ext cx="706520" cy="3031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Arrival in CRU - Continuous and Triggered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792739"/>
            <a:ext cx="10058400" cy="1271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4230520"/>
            <a:ext cx="10058400" cy="1549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595" y="1457172"/>
            <a:ext cx="1823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Continuous Readout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72595" y="3953521"/>
            <a:ext cx="1823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Triggered Readout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190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CRU: “Readout Card” (ROC) Interface library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259" y="1795843"/>
            <a:ext cx="91154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8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Readout – </a:t>
            </a:r>
            <a:r>
              <a:rPr lang="en-US" dirty="0"/>
              <a:t>D</a:t>
            </a:r>
            <a:r>
              <a:rPr lang="en-US" dirty="0" smtClean="0"/>
              <a:t>ata </a:t>
            </a:r>
            <a:r>
              <a:rPr lang="en-US" dirty="0"/>
              <a:t>R</a:t>
            </a:r>
            <a:r>
              <a:rPr lang="en-US" dirty="0" smtClean="0"/>
              <a:t>ate Specifications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2" descr="http://aliceinfo.cern.ch/ITSUpgrade/sites/aliceinfo.cern.ch.ITSUpgrade/files/documents/WELCOME/its_layout_rev3.png"/>
          <p:cNvPicPr>
            <a:picLocks noChangeAspect="1" noChangeArrowheads="1"/>
          </p:cNvPicPr>
          <p:nvPr/>
        </p:nvPicPr>
        <p:blipFill rotWithShape="1">
          <a:blip r:embed="rId2">
            <a:duotone>
              <a:srgbClr val="F8F8F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7" r="11154"/>
          <a:stretch/>
        </p:blipFill>
        <p:spPr bwMode="auto">
          <a:xfrm>
            <a:off x="2898578" y="1268700"/>
            <a:ext cx="6365863" cy="460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215600" y="2348850"/>
            <a:ext cx="2160300" cy="2160300"/>
          </a:xfrm>
          <a:prstGeom prst="roundRect">
            <a:avLst>
              <a:gd name="adj" fmla="val 6589"/>
            </a:avLst>
          </a:prstGeom>
          <a:solidFill>
            <a:srgbClr val="92D050">
              <a:lumMod val="75000"/>
            </a:srgbClr>
          </a:solidFill>
          <a:ln w="19050" cap="flat" cmpd="sng" algn="ctr">
            <a:solidFill>
              <a:srgbClr val="92D05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ALICE baseline requirements: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50 kHz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Pb-Pb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200 kHz p-p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16100" y="2348850"/>
            <a:ext cx="2160300" cy="2160300"/>
          </a:xfrm>
          <a:prstGeom prst="roundRect">
            <a:avLst>
              <a:gd name="adj" fmla="val 6589"/>
            </a:avLst>
          </a:prstGeom>
          <a:solidFill>
            <a:srgbClr val="C00000"/>
          </a:solidFill>
          <a:ln w="190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ITS design specification: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100 kHz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Pb-Pb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400 kHz p-p</a:t>
            </a:r>
          </a:p>
        </p:txBody>
      </p:sp>
    </p:spTree>
    <p:extLst>
      <p:ext uri="{BB962C8B-B14F-4D97-AF65-F5344CB8AC3E}">
        <p14:creationId xmlns:p14="http://schemas.microsoft.com/office/powerpoint/2010/main" val="81325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rate – </a:t>
            </a:r>
            <a:r>
              <a:rPr lang="en-US" dirty="0" err="1" smtClean="0">
                <a:solidFill>
                  <a:srgbClr val="FF0000"/>
                </a:solidFill>
              </a:rPr>
              <a:t>PbPb</a:t>
            </a:r>
            <a:r>
              <a:rPr lang="en-US" dirty="0" smtClean="0">
                <a:solidFill>
                  <a:srgbClr val="FF0000"/>
                </a:solidFill>
              </a:rPr>
              <a:t> @ 100kHz </a:t>
            </a:r>
            <a:r>
              <a:rPr lang="en-US" dirty="0" smtClean="0"/>
              <a:t>per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13-Apr-2018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Production Readyness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4D97-BD2B-4705-8F05-B9EB893EED35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-1" b="3438"/>
          <a:stretch/>
        </p:blipFill>
        <p:spPr>
          <a:xfrm>
            <a:off x="982024" y="964463"/>
            <a:ext cx="89281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17799"/>
      </p:ext>
    </p:extLst>
  </p:cSld>
  <p:clrMapOvr>
    <a:masterClrMapping/>
  </p:clrMapOvr>
</p:sld>
</file>

<file path=ppt/theme/theme1.xml><?xml version="1.0" encoding="utf-8"?>
<a:theme xmlns:a="http://schemas.openxmlformats.org/drawingml/2006/main" name="JoLayout16_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CE_16_9.potx" id="{F767A952-7EEB-434D-8832-3AAE210163D0}" vid="{9A9F22BB-ACBD-4020-922B-00D56B09A3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ALICE_16_9</Template>
  <TotalTime>878</TotalTime>
  <Words>2383</Words>
  <Application>Microsoft Office PowerPoint</Application>
  <PresentationFormat>Widescreen</PresentationFormat>
  <Paragraphs>335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Courier Code</vt:lpstr>
      <vt:lpstr>Times New Roman</vt:lpstr>
      <vt:lpstr>JoLayout16_9</vt:lpstr>
      <vt:lpstr>Data Streaming</vt:lpstr>
      <vt:lpstr>Schematic Setup for Data Streaming Tests</vt:lpstr>
      <vt:lpstr>Data Streaming Test Setup</vt:lpstr>
      <vt:lpstr>CRU Interface Tests</vt:lpstr>
      <vt:lpstr>CRU simplified logical data flow</vt:lpstr>
      <vt:lpstr>Data Arrival in CRU - Continuous and Triggered</vt:lpstr>
      <vt:lpstr>CRU: “Readout Card” (ROC) Interface library</vt:lpstr>
      <vt:lpstr>ITS Readout – Data Rate Specifications</vt:lpstr>
      <vt:lpstr>Data rate – PbPb @ 100kHz per Readout Unit</vt:lpstr>
      <vt:lpstr>ROC bench tool performance</vt:lpstr>
      <vt:lpstr>Backup Slides - Firmware</vt:lpstr>
      <vt:lpstr>Firmware Development Environment</vt:lpstr>
      <vt:lpstr>Software</vt:lpstr>
      <vt:lpstr>Backup Slides – Control Interfaces</vt:lpstr>
      <vt:lpstr>Opencores CAN Protocol Controller</vt:lpstr>
      <vt:lpstr>CANbus protocol proposal</vt:lpstr>
      <vt:lpstr>OpenCores CAN Protocol Controller Simulations</vt:lpstr>
      <vt:lpstr>OpenCores CAN Protocol Controller Simulations</vt:lpstr>
      <vt:lpstr>OpenCores CAN Protocol Controller Simulations</vt:lpstr>
      <vt:lpstr>OpenCores CAN Protocol Controller Simulations</vt:lpstr>
      <vt:lpstr>OpenCores CAN Protocol Controller Simulations</vt:lpstr>
      <vt:lpstr>CAN bus testing on RUv1</vt:lpstr>
      <vt:lpstr>Trigger Interface – Splitter Loopback Test</vt:lpstr>
      <vt:lpstr>Backup Slides – Data Streaming</vt:lpstr>
      <vt:lpstr>PCIe40_v1</vt:lpstr>
      <vt:lpstr>CRU v2: PCIe40_v2 from LHCb</vt:lpstr>
      <vt:lpstr>Data rate – PbPb @ 50kHz per Readout Unit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Readout Firmware Overview</dc:title>
  <dc:creator>Schambach, Joachim J</dc:creator>
  <cp:lastModifiedBy>Piero Giubilato</cp:lastModifiedBy>
  <cp:revision>76</cp:revision>
  <dcterms:created xsi:type="dcterms:W3CDTF">2018-03-26T20:47:22Z</dcterms:created>
  <dcterms:modified xsi:type="dcterms:W3CDTF">2018-04-09T14:47:20Z</dcterms:modified>
</cp:coreProperties>
</file>