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85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91" userDrawn="1">
          <p15:clr>
            <a:srgbClr val="A4A3A4"/>
          </p15:clr>
        </p15:guide>
        <p15:guide id="3" pos="7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9966FF"/>
    <a:srgbClr val="FF66FF"/>
    <a:srgbClr val="663300"/>
    <a:srgbClr val="FF33CC"/>
    <a:srgbClr val="FFCC66"/>
    <a:srgbClr val="FFFFCC"/>
    <a:srgbClr val="33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24" autoAdjust="0"/>
  </p:normalViewPr>
  <p:slideViewPr>
    <p:cSldViewPr showGuides="1">
      <p:cViewPr varScale="1">
        <p:scale>
          <a:sx n="125" d="100"/>
          <a:sy n="125" d="100"/>
        </p:scale>
        <p:origin x="108" y="840"/>
      </p:cViewPr>
      <p:guideLst>
        <p:guide orient="horz" pos="4201"/>
        <p:guide pos="91"/>
        <p:guide pos="7589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5023-7B5E-4822-B0D3-389E906AA38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F9A83-1426-475F-9C7D-E54EBD357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200"/>
            <a:ext cx="1440000" cy="1440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943840" y="1989200"/>
            <a:ext cx="230432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ALICE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43934" y="6309200"/>
            <a:ext cx="11904133" cy="36025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ITS Readout Electronic</a:t>
            </a:r>
            <a:r>
              <a:rPr lang="en-US" sz="2000" b="0" i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–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Production Readiness Review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13 Apr 2018 – CERN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0611" y="6597440"/>
            <a:ext cx="1440000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460611" y="6669450"/>
            <a:ext cx="10204162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11664773" y="6530485"/>
            <a:ext cx="480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fld id="{5A66A5A2-A1A2-4C84-BB8D-1231440C4C59}" type="slidenum">
              <a:rPr lang="en-US" sz="16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00" y="27089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43934" y="476590"/>
            <a:ext cx="11904133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0611" y="6597440"/>
            <a:ext cx="1440000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460611" y="6669450"/>
            <a:ext cx="10204162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11664773" y="6530485"/>
            <a:ext cx="480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fld id="{5A66A5A2-A1A2-4C84-BB8D-1231440C4C59}" type="slidenum">
              <a:rPr lang="en-US" sz="16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7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500" y="4149200"/>
            <a:ext cx="720100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Expected data rates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p-p @ 400 kHz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data rate per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MASTER</a:t>
            </a:r>
            <a:endParaRPr lang="en-US" sz="2400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463" y="548540"/>
            <a:ext cx="11903075" cy="1008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Data rates from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master chips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 Rates are layer averages (max for </a:t>
            </a:r>
            <a:r>
              <a:rPr lang="el-GR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η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= 0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°). Note how actual data are minimal, while protocol is almost dominant. 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In production sensors (noise &lt;10</a:t>
            </a:r>
            <a:r>
              <a:rPr lang="en-US" sz="2000" u="sng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-8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 px</a:t>
            </a:r>
            <a:r>
              <a:rPr lang="en-US" sz="2000" u="sng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-1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) data rate due to the intrinsic sensor noise will be negligibe.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70" y="1556740"/>
            <a:ext cx="9001250" cy="51123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59820" y="4149100"/>
            <a:ext cx="6984770" cy="1008140"/>
            <a:chOff x="1835770" y="4221110"/>
            <a:chExt cx="6984770" cy="100814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740440" y="4716000"/>
              <a:ext cx="64809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8136470" y="4545180"/>
              <a:ext cx="1008140" cy="36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Outer layers limit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579632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77989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83577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99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p-p @ 1 MHz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data rate per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MASTER</a:t>
            </a:r>
            <a:endParaRPr lang="en-US" sz="2400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70" y="1557450"/>
            <a:ext cx="9000000" cy="5112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59820" y="4149100"/>
            <a:ext cx="6984770" cy="1008140"/>
            <a:chOff x="1835770" y="4221110"/>
            <a:chExt cx="6984770" cy="100814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740440" y="4716000"/>
              <a:ext cx="64809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8136470" y="4545180"/>
              <a:ext cx="1008140" cy="36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Outer layers limit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579632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77989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83577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44463" y="548540"/>
            <a:ext cx="11903075" cy="1008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Data rates from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master chips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 Protocol is still almost dominant even at 1 MHz interaction rate. 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In production sensors (noise &lt;10</a:t>
            </a:r>
            <a:r>
              <a:rPr lang="en-US" sz="2000" u="sng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-8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 px</a:t>
            </a:r>
            <a:r>
              <a:rPr lang="en-US" sz="2000" u="sng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-1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) data rate due to the intrinsic sensor noise will be negligibe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  <a:endParaRPr lang="en-US" sz="2000" u="sng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500" y="4149200"/>
            <a:ext cx="720100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Further Details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100" y="27092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Pb-Pb 50 kHz,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10</a:t>
            </a:r>
            <a:r>
              <a:rPr lang="en-US" sz="2400" b="1" baseline="30000" dirty="0">
                <a:solidFill>
                  <a:srgbClr val="C00000"/>
                </a:solidFill>
                <a:latin typeface="Calibri Light" panose="020F0302020204030204" pitchFamily="34" charset="0"/>
              </a:rPr>
              <a:t>-6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px</a:t>
            </a:r>
            <a:r>
              <a:rPr lang="en-US" sz="2400" b="1" baseline="30000" dirty="0">
                <a:solidFill>
                  <a:srgbClr val="C00000"/>
                </a:solidFill>
                <a:latin typeface="Calibri Light" panose="020F0302020204030204" pitchFamily="34" charset="0"/>
              </a:rPr>
              <a:t>-1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noise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sensor output, triggered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31380" y="1268700"/>
          <a:ext cx="8928220" cy="43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Layer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Average fired pixels</a:t>
                      </a:r>
                    </a:p>
                    <a:p>
                      <a:pPr algn="ctr"/>
                      <a:r>
                        <a:rPr lang="en-US" sz="1600" b="0" u="sng" dirty="0" smtClean="0">
                          <a:latin typeface="Calibri Light" panose="020F0302020204030204" pitchFamily="34" charset="0"/>
                        </a:rPr>
                        <a:t>per event</a:t>
                      </a:r>
                    </a:p>
                    <a:p>
                      <a:pPr algn="ctr"/>
                      <a:r>
                        <a:rPr lang="en-US" sz="1600" b="0" u="sng" dirty="0" smtClean="0">
                          <a:latin typeface="Calibri Light" panose="020F0302020204030204" pitchFamily="34" charset="0"/>
                        </a:rPr>
                        <a:t>per sensor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l-GR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η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= 0°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253.7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326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152.7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192.6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102.9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127.2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4.8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5.8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3.3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4.1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1.9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2.3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1.6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1.8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Physics</a:t>
                      </a:r>
                    </a:p>
                    <a:p>
                      <a:pPr marL="0" indent="0"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l-GR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η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= 0°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152.6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(224.1)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101.1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(141.0)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71.0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(95.3)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(4.0)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(3.5)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1.4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(1.8)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1.1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(1.3)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QED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100.6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51.0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31.4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0.3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Noise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 Light" panose="020F0302020204030204" pitchFamily="34" charset="0"/>
                        </a:rPr>
                        <a:t>Average data rate per master</a:t>
                      </a:r>
                      <a:endParaRPr lang="en-US" sz="1600" u="none" strike="noStrike" baseline="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 Light" panose="020F0302020204030204" pitchFamily="34" charset="0"/>
                        </a:rPr>
                        <a:t>[Mbit/s]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effectLst/>
                          <a:latin typeface="Calibri Light" panose="020F0302020204030204" pitchFamily="34" charset="0"/>
                        </a:rPr>
                        <a:t>Avg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114.6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74.7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53.6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31.7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25.5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19.2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17.9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η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= 0°</a:t>
                      </a: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88.2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marL="0" indent="0" algn="ctr" fontAlgn="b">
                        <a:tabLst>
                          <a:tab pos="265113" algn="l"/>
                        </a:tabLst>
                      </a:pPr>
                      <a:r>
                        <a:rPr lang="en-US" sz="16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Data rate breakdown</a:t>
                      </a:r>
                      <a:endParaRPr lang="en-US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tabLst>
                          <a:tab pos="265113" algn="l"/>
                        </a:tabLst>
                      </a:pPr>
                      <a:r>
                        <a:rPr lang="en-US" sz="1200" b="0" i="0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H &amp; F</a:t>
                      </a:r>
                      <a:endParaRPr lang="en-US" sz="1200" b="0" i="0" u="none" strike="noStrike" baseline="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  <a:endParaRPr lang="en-US" sz="14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  <a:endParaRPr lang="en-US" sz="14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2%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24%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31%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42%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45%</a:t>
                      </a:r>
                      <a:endParaRPr lang="en-US" sz="1200" b="0" i="0" u="none" strike="noStrike" baseline="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indent="265113"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Region  H</a:t>
                      </a:r>
                      <a:endParaRPr lang="en-US" sz="1200" b="0" i="0" u="none" strike="noStrike" baseline="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7%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9%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11%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17%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17%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indent="265113"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short/long</a:t>
                      </a:r>
                      <a:endParaRPr lang="en-US" sz="1200" b="0" i="0" u="none" strike="noStrike" baseline="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43%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45%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57%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62%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69%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72%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816670" y="3933160"/>
            <a:ext cx="3671940" cy="720010"/>
          </a:xfrm>
          <a:prstGeom prst="roundRect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45680" y="5855590"/>
            <a:ext cx="3742930" cy="813861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The data throughput from Middle and Outer layer chips is that one of the data link connecting the master, i.e. represents the data flow of a group (1 master + 6 slaves). </a:t>
            </a:r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Available link capacity is 320 Mb/s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  <p:cxnSp>
        <p:nvCxnSpPr>
          <p:cNvPr id="8" name="Straight Connector 7"/>
          <p:cNvCxnSpPr>
            <a:endCxn id="15" idx="0"/>
          </p:cNvCxnSpPr>
          <p:nvPr/>
        </p:nvCxnSpPr>
        <p:spPr>
          <a:xfrm>
            <a:off x="8616351" y="4653171"/>
            <a:ext cx="795" cy="1202419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463" y="548540"/>
            <a:ext cx="11903075" cy="1008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Data rates from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master chips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 Rates are layer averages (max for </a:t>
            </a:r>
            <a:r>
              <a:rPr lang="el-GR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η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= 0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°). Simulation (entire ITS) in system-c and verification (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single chip)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with cycle-accurate System Verilog chip model.</a:t>
            </a:r>
            <a:endParaRPr lang="en-US" sz="2000" u="sng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780" y="5913232"/>
            <a:ext cx="2304320" cy="64763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Data throughput from a single master sensor. </a:t>
            </a:r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Available link capacity is 960 Mb/s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08280" y="3933160"/>
            <a:ext cx="2737400" cy="720010"/>
          </a:xfrm>
          <a:prstGeom prst="roundRect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endCxn id="16" idx="0"/>
          </p:cNvCxnSpPr>
          <p:nvPr/>
        </p:nvCxnSpPr>
        <p:spPr>
          <a:xfrm>
            <a:off x="5663940" y="4653170"/>
            <a:ext cx="0" cy="1260062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1380" y="5733682"/>
            <a:ext cx="2736380" cy="86375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Cluster size/shape changes accordingly to the layer 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and the sensor position in the stave, ranging from 2.2 </a:t>
            </a:r>
            <a:r>
              <a:rPr lang="en-US" sz="12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avg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 pixel (layer 6) to 3.7 </a:t>
            </a:r>
            <a:r>
              <a:rPr lang="en-US" sz="12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avg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 pixels (layer 0).</a:t>
            </a:r>
            <a:endParaRPr lang="en-US" sz="1200" u="sng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2373" b="1022"/>
          <a:stretch/>
        </p:blipFill>
        <p:spPr>
          <a:xfrm>
            <a:off x="1640668" y="1196690"/>
            <a:ext cx="8918812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Pb-Pb @ 50 kHz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(baseline) data rate per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MASTER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463" y="548600"/>
            <a:ext cx="11903075" cy="99428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Average data throughput for Readout Unit for Pb-Pb interaction at 50 kHz average rate,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for triggered and continuous mode and for different analogue shaping times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 Worst case scenario of noise considered, influent only for the outer layers.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9770" y="4077090"/>
            <a:ext cx="6984770" cy="1008140"/>
            <a:chOff x="1835770" y="4221110"/>
            <a:chExt cx="6984770" cy="100814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740440" y="4716000"/>
              <a:ext cx="64809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8136470" y="4545180"/>
              <a:ext cx="1008140" cy="36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Outer layers limit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579632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77989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83577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3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05"/>
          <a:stretch/>
        </p:blipFill>
        <p:spPr>
          <a:xfrm>
            <a:off x="1631950" y="1212082"/>
            <a:ext cx="8928670" cy="5385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Pb-Pb @ 50 kHz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(baseline) data rate per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Readout Unit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95500" y="2924931"/>
            <a:ext cx="7921050" cy="2016083"/>
            <a:chOff x="971500" y="3213117"/>
            <a:chExt cx="7921050" cy="2016083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71500" y="4869200"/>
              <a:ext cx="7417030" cy="630"/>
            </a:xfrm>
            <a:prstGeom prst="line">
              <a:avLst/>
            </a:prstGeom>
            <a:ln w="28575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6200000">
              <a:off x="8352550" y="4689200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1 GBT max </a:t>
              </a:r>
            </a:p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payload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8352550" y="3393117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2 GBT max </a:t>
              </a:r>
            </a:p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payload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971500" y="3564037"/>
              <a:ext cx="7417030" cy="9613"/>
            </a:xfrm>
            <a:prstGeom prst="line">
              <a:avLst/>
            </a:prstGeom>
            <a:ln w="28575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44463" y="548600"/>
            <a:ext cx="11903075" cy="100814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Same data of previous slide, only reported for Readout Unit to highlight the total bandwidth necessary toward the counting room for each stave (192 staves, and therefore RUs in total).</a:t>
            </a:r>
          </a:p>
        </p:txBody>
      </p:sp>
    </p:spTree>
    <p:extLst>
      <p:ext uri="{BB962C8B-B14F-4D97-AF65-F5344CB8AC3E}">
        <p14:creationId xmlns:p14="http://schemas.microsoft.com/office/powerpoint/2010/main" val="13227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liceinfo.cern.ch/ITSUpgrade/sites/aliceinfo.cern.ch.ITSUpgrade/files/documents/WELCOME/its_layout_rev3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r="11154"/>
          <a:stretch/>
        </p:blipFill>
        <p:spPr bwMode="auto">
          <a:xfrm>
            <a:off x="2898578" y="1268700"/>
            <a:ext cx="6365863" cy="46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ITS readout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a quick remark on specifications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15600" y="2348850"/>
            <a:ext cx="2160300" cy="2160300"/>
          </a:xfrm>
          <a:prstGeom prst="roundRect">
            <a:avLst>
              <a:gd name="adj" fmla="val 6589"/>
            </a:avLst>
          </a:prstGeom>
          <a:solidFill>
            <a:schemeClr val="accent5">
              <a:lumMod val="75000"/>
            </a:schemeClr>
          </a:solidFill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ALICE baseline requirements: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50 kHz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Pb-Pb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200 kHz p-p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16100" y="2348850"/>
            <a:ext cx="2160300" cy="2160300"/>
          </a:xfrm>
          <a:prstGeom prst="roundRect">
            <a:avLst>
              <a:gd name="adj" fmla="val 6589"/>
            </a:avLst>
          </a:prstGeom>
          <a:solidFill>
            <a:srgbClr val="C00000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ITS design specification: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100 kHz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Pb-Pb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400 kHz p-p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144557" y="44530"/>
            <a:ext cx="1190231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expected physics rates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41612" y="1663864"/>
          <a:ext cx="8918999" cy="48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libri Light" panose="020F0302020204030204" pitchFamily="34" charset="0"/>
                        </a:rPr>
                        <a:t>Pb-Pb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p-p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Layer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Radius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Prim. &amp; sec. particles </a:t>
                      </a:r>
                      <a:r>
                        <a:rPr lang="en-GB" sz="1600" u="sng" dirty="0" err="1" smtClean="0">
                          <a:effectLst/>
                          <a:latin typeface="Calibri Light" panose="020F0302020204030204" pitchFamily="34" charset="0"/>
                        </a:rPr>
                        <a:t>avg</a:t>
                      </a:r>
                      <a:r>
                        <a:rPr lang="en-GB" sz="1600" b="1" baseline="30000" dirty="0" err="1" smtClean="0"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Prim. &amp; sec. particles </a:t>
                      </a:r>
                      <a:r>
                        <a:rPr lang="en-GB" sz="1600" u="sng" dirty="0" err="1" smtClean="0">
                          <a:effectLst/>
                          <a:latin typeface="Calibri Light" panose="020F0302020204030204" pitchFamily="34" charset="0"/>
                        </a:rPr>
                        <a:t>max</a:t>
                      </a:r>
                      <a:r>
                        <a:rPr lang="en-GB" sz="1600" b="1" baseline="30000" dirty="0" err="1" smtClean="0"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QED </a:t>
                      </a:r>
                      <a:r>
                        <a:rPr lang="en-GB" sz="1600" dirty="0" err="1" smtClean="0">
                          <a:effectLst/>
                          <a:latin typeface="Calibri Light" panose="020F0302020204030204" pitchFamily="34" charset="0"/>
                        </a:rPr>
                        <a:t>electrons</a:t>
                      </a:r>
                      <a:r>
                        <a:rPr lang="en-GB" sz="1600" b="1" baseline="30000" dirty="0" err="1" smtClean="0"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Prim. &amp; sec. particles </a:t>
                      </a:r>
                      <a:r>
                        <a:rPr lang="en-GB" sz="1600" u="sng" dirty="0" err="1" smtClean="0">
                          <a:effectLst/>
                          <a:latin typeface="Calibri Light" panose="020F0302020204030204" pitchFamily="34" charset="0"/>
                        </a:rPr>
                        <a:t>avg</a:t>
                      </a:r>
                      <a:r>
                        <a:rPr lang="en-GB" sz="1600" b="1" u="sng" baseline="30000" dirty="0" err="1" smtClean="0">
                          <a:effectLst/>
                          <a:latin typeface="Calibri Light" panose="020F0302020204030204" pitchFamily="34" charset="0"/>
                        </a:rPr>
                        <a:t>c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Prim. &amp; sec. particles </a:t>
                      </a:r>
                      <a:r>
                        <a:rPr lang="en-GB" sz="1600" u="sng" dirty="0" err="1" smtClean="0">
                          <a:effectLst/>
                          <a:latin typeface="Calibri Light" panose="020F0302020204030204" pitchFamily="34" charset="0"/>
                        </a:rPr>
                        <a:t>max</a:t>
                      </a:r>
                      <a:r>
                        <a:rPr lang="en-GB" sz="1600" b="1" baseline="30000" dirty="0" err="1" smtClean="0">
                          <a:effectLst/>
                          <a:latin typeface="Calibri Light" panose="020F0302020204030204" pitchFamily="34" charset="0"/>
                        </a:rPr>
                        <a:t>c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[mm]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[cm</a:t>
                      </a:r>
                      <a:r>
                        <a:rPr lang="en-GB" sz="1600" baseline="30000" dirty="0">
                          <a:effectLst/>
                          <a:latin typeface="Calibri Light" panose="020F0302020204030204" pitchFamily="34" charset="0"/>
                        </a:rPr>
                        <a:t>-2</a:t>
                      </a: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[cm</a:t>
                      </a:r>
                      <a:r>
                        <a:rPr lang="en-GB" sz="1600" baseline="30000" dirty="0">
                          <a:effectLst/>
                          <a:latin typeface="Calibri Light" panose="020F0302020204030204" pitchFamily="34" charset="0"/>
                        </a:rPr>
                        <a:t>-2</a:t>
                      </a: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 Light" panose="020F0302020204030204" pitchFamily="34" charset="0"/>
                        </a:rPr>
                        <a:t>[10</a:t>
                      </a:r>
                      <a:r>
                        <a:rPr lang="en-GB" sz="1600" baseline="30000" dirty="0" smtClean="0"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r>
                        <a:rPr lang="en-GB" sz="1600" dirty="0" smtClean="0">
                          <a:effectLst/>
                          <a:latin typeface="Calibri Light" panose="020F0302020204030204" pitchFamily="34" charset="0"/>
                        </a:rPr>
                        <a:t> cm</a:t>
                      </a:r>
                      <a:r>
                        <a:rPr lang="en-GB" sz="1600" baseline="30000" dirty="0" smtClean="0">
                          <a:effectLst/>
                          <a:latin typeface="Calibri Light" panose="020F0302020204030204" pitchFamily="34" charset="0"/>
                        </a:rPr>
                        <a:t>-2</a:t>
                      </a:r>
                      <a:r>
                        <a:rPr lang="en-GB" sz="1600" baseline="0" dirty="0" smtClean="0">
                          <a:effectLst/>
                          <a:latin typeface="Calibri Light" panose="020F0302020204030204" pitchFamily="34" charset="0"/>
                        </a:rPr>
                        <a:t> s</a:t>
                      </a:r>
                      <a:r>
                        <a:rPr lang="en-GB" sz="1600" baseline="30000" dirty="0" smtClean="0">
                          <a:effectLst/>
                          <a:latin typeface="Calibri Light" panose="020F0302020204030204" pitchFamily="34" charset="0"/>
                        </a:rPr>
                        <a:t>-1</a:t>
                      </a:r>
                      <a:r>
                        <a:rPr lang="en-GB" sz="1600" dirty="0" smtClean="0">
                          <a:effectLst/>
                          <a:latin typeface="Calibri Light" panose="020F0302020204030204" pitchFamily="34" charset="0"/>
                        </a:rPr>
                        <a:t>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[cm</a:t>
                      </a:r>
                      <a:r>
                        <a:rPr lang="en-GB" sz="1600" baseline="30000" dirty="0">
                          <a:effectLst/>
                          <a:latin typeface="Calibri Light" panose="020F0302020204030204" pitchFamily="34" charset="0"/>
                        </a:rPr>
                        <a:t>-2</a:t>
                      </a: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[cm</a:t>
                      </a:r>
                      <a:r>
                        <a:rPr lang="en-GB" sz="1600" baseline="30000" dirty="0">
                          <a:effectLst/>
                          <a:latin typeface="Calibri Light" panose="020F0302020204030204" pitchFamily="34" charset="0"/>
                        </a:rPr>
                        <a:t>-2</a:t>
                      </a: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8.77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12.45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6.56</a:t>
                      </a:r>
                      <a:endParaRPr lang="en-US" sz="1600" b="1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0.08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0.11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6.17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8.61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3.39</a:t>
                      </a:r>
                      <a:endParaRPr lang="en-US" sz="1600" b="1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39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4.61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6.19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1.84</a:t>
                      </a:r>
                      <a:endParaRPr lang="en-US" sz="1600" b="1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196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0.34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0.45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0.01</a:t>
                      </a:r>
                      <a:endParaRPr lang="en-US" sz="1600" b="1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0.24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0.31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 b="1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344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0.13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0.17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 b="1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393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0.11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0.13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 b="1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0000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baseline="30000" dirty="0" smtClean="0">
                          <a:effectLst/>
                          <a:latin typeface="Calibri Light" panose="020F0302020204030204" pitchFamily="34" charset="0"/>
                        </a:rPr>
                        <a:t>a)</a:t>
                      </a:r>
                      <a:r>
                        <a:rPr lang="en-GB" sz="1200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hit densities in </a:t>
                      </a:r>
                      <a:r>
                        <a:rPr lang="en-GB" sz="1200" dirty="0" smtClean="0">
                          <a:effectLst/>
                          <a:latin typeface="Calibri Light" panose="020F0302020204030204" pitchFamily="34" charset="0"/>
                        </a:rPr>
                        <a:t>a single Pb-Pb collision 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(minimum bias event, including </a:t>
                      </a:r>
                      <a:r>
                        <a:rPr lang="en-GB" sz="1200" dirty="0" err="1">
                          <a:effectLst/>
                          <a:latin typeface="Calibri Light" panose="020F0302020204030204" pitchFamily="34" charset="0"/>
                        </a:rPr>
                        <a:t>secondaries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 due to material</a:t>
                      </a:r>
                      <a:r>
                        <a:rPr lang="en-GB" sz="1200" dirty="0" smtClean="0">
                          <a:effectLst/>
                          <a:latin typeface="Calibri Light" panose="020F0302020204030204" pitchFamily="34" charset="0"/>
                        </a:rPr>
                        <a:t>) max is for chip at </a:t>
                      </a:r>
                      <a:r>
                        <a:rPr lang="el-GR" sz="1200" dirty="0" smtClean="0">
                          <a:effectLst/>
                          <a:latin typeface="Calibri Light" panose="020F0302020204030204" pitchFamily="34" charset="0"/>
                        </a:rPr>
                        <a:t>η</a:t>
                      </a:r>
                      <a:r>
                        <a:rPr lang="en-GB" sz="1200" dirty="0" smtClean="0">
                          <a:effectLst/>
                          <a:latin typeface="Calibri Light" panose="020F0302020204030204" pitchFamily="34" charset="0"/>
                        </a:rPr>
                        <a:t>=0°.</a:t>
                      </a:r>
                      <a:endParaRPr lang="en-US" sz="1200" dirty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baseline="30000" dirty="0" smtClean="0">
                          <a:effectLst/>
                          <a:latin typeface="Calibri Light" panose="020F0302020204030204" pitchFamily="34" charset="0"/>
                        </a:rPr>
                        <a:t>b)</a:t>
                      </a:r>
                      <a:r>
                        <a:rPr lang="en-GB" sz="1200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for an integration time of 10 µs, a </a:t>
                      </a:r>
                      <a:r>
                        <a:rPr lang="en-GB" sz="1200" dirty="0" err="1">
                          <a:effectLst/>
                          <a:latin typeface="Calibri Light" panose="020F0302020204030204" pitchFamily="34" charset="0"/>
                        </a:rPr>
                        <a:t>Pb-Pb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 interaction rate of 50 kHz, a magnetic field of 0.2 T (worst case scenario) and </a:t>
                      </a:r>
                      <a:r>
                        <a:rPr lang="en-GB" sz="1200" dirty="0" err="1">
                          <a:effectLst/>
                          <a:latin typeface="Calibri Light" panose="020F0302020204030204" pitchFamily="34" charset="0"/>
                        </a:rPr>
                        <a:t>p</a:t>
                      </a:r>
                      <a:r>
                        <a:rPr lang="en-GB" sz="1200" baseline="-25000" dirty="0" err="1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 &gt; 0.3 MeV/c.</a:t>
                      </a:r>
                      <a:endParaRPr lang="en-US" sz="1200" dirty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baseline="30000" dirty="0" smtClean="0">
                          <a:effectLst/>
                          <a:latin typeface="Calibri Light" panose="020F0302020204030204" pitchFamily="34" charset="0"/>
                        </a:rPr>
                        <a:t>c)</a:t>
                      </a:r>
                      <a:r>
                        <a:rPr lang="en-GB" sz="1200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hit densities in central p-p </a:t>
                      </a:r>
                      <a:r>
                        <a:rPr lang="en-GB" sz="1200" dirty="0" smtClean="0">
                          <a:effectLst/>
                          <a:latin typeface="Calibri Light" panose="020F0302020204030204" pitchFamily="34" charset="0"/>
                        </a:rPr>
                        <a:t>collision 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(including </a:t>
                      </a:r>
                      <a:r>
                        <a:rPr lang="en-GB" sz="1200" dirty="0" err="1">
                          <a:effectLst/>
                          <a:latin typeface="Calibri Light" panose="020F0302020204030204" pitchFamily="34" charset="0"/>
                        </a:rPr>
                        <a:t>secondaries</a:t>
                      </a: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</a:rPr>
                        <a:t> produced in material</a:t>
                      </a:r>
                      <a:r>
                        <a:rPr lang="en-GB" sz="1200" dirty="0" smtClean="0">
                          <a:effectLst/>
                          <a:latin typeface="Calibri Light" panose="020F0302020204030204" pitchFamily="34" charset="0"/>
                        </a:rPr>
                        <a:t>).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81" marR="8628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463" y="560708"/>
            <a:ext cx="11903075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actual data throughput generated by the ITS has been estimated by simulating the full behaviour of the detector with a system-c model (sensors and readout electronics) fed with actual data from the </a:t>
            </a:r>
            <a:r>
              <a:rPr lang="en-GB" altLang="en-US" sz="20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ALICE physics simulations</a:t>
            </a:r>
            <a:r>
              <a:rPr lang="en-GB" altLang="en-US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(footnotes a, b, c).</a:t>
            </a:r>
            <a:endParaRPr lang="en-GB" altLang="en-US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1415350" y="1064721"/>
            <a:ext cx="8919155" cy="1152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415350" y="2348900"/>
            <a:ext cx="8919154" cy="1152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44463" y="4149100"/>
            <a:ext cx="11903075" cy="223231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Event rate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– Pb-Pb generate much more data due to the real events respect to p-p.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00"/>
                </a:solidFill>
                <a:latin typeface="Calibri Light" panose="020F0302020204030204" pitchFamily="34" charset="0"/>
              </a:rPr>
              <a:t>Background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– QED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interactions, depends linearly to the beam intensity and is constant over time. It significantly affects the inner layers only.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Noise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– electronic pixel noise (thermal, RTS, etc.), modeled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as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a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single pixel noise. 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Not a concern given the results of the sensor characterization (see sensor PRR)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Protocol –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preliminary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data sparsification and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chips status communications.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Encoding (8/10) – Error correction encoding, adds 20% to the bandwidth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  <p:cxnSp>
        <p:nvCxnSpPr>
          <p:cNvPr id="115" name="Straight Connector 114"/>
          <p:cNvCxnSpPr>
            <a:endCxn id="138" idx="2"/>
          </p:cNvCxnSpPr>
          <p:nvPr/>
        </p:nvCxnSpPr>
        <p:spPr>
          <a:xfrm>
            <a:off x="2999571" y="692620"/>
            <a:ext cx="1" cy="28804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layers and event type data load differences highlight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470" y="2648781"/>
            <a:ext cx="864000" cy="57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Inner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Layers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415470" y="1352601"/>
            <a:ext cx="864000" cy="57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Outer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Layers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279470" y="692620"/>
            <a:ext cx="720100" cy="28804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Pb-Pb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99570" y="692620"/>
            <a:ext cx="720100" cy="28804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p-p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423510" y="2855535"/>
            <a:ext cx="432000" cy="5852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423510" y="2780990"/>
            <a:ext cx="432000" cy="1371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423440" y="2661069"/>
            <a:ext cx="432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423550" y="2072711"/>
            <a:ext cx="432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423480" y="2006790"/>
            <a:ext cx="432000" cy="6591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3143650" y="2108711"/>
            <a:ext cx="432000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143580" y="2060811"/>
            <a:ext cx="432000" cy="600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143660" y="3296891"/>
            <a:ext cx="4320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143660" y="3224871"/>
            <a:ext cx="432000" cy="7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143590" y="3104970"/>
            <a:ext cx="432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279471" y="980660"/>
            <a:ext cx="1440200" cy="259236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2063440" y="3645080"/>
            <a:ext cx="1814093" cy="360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In chip per event data load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406023" y="1916790"/>
            <a:ext cx="1296000" cy="21600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Copper pairs 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(5m</a:t>
            </a:r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48300" y="1348271"/>
            <a:ext cx="2819890" cy="502963"/>
            <a:chOff x="2704368" y="3108127"/>
            <a:chExt cx="4343400" cy="774700"/>
          </a:xfrm>
        </p:grpSpPr>
        <p:sp>
          <p:nvSpPr>
            <p:cNvPr id="151" name="Rectangle 150"/>
            <p:cNvSpPr/>
            <p:nvPr/>
          </p:nvSpPr>
          <p:spPr>
            <a:xfrm>
              <a:off x="2704368" y="3108127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1</a:t>
              </a:r>
              <a:endParaRPr lang="en-US" sz="7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37768" y="3108127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2</a:t>
              </a:r>
              <a:endParaRPr lang="en-US" sz="7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771168" y="3108127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3</a:t>
              </a:r>
              <a:endParaRPr lang="en-US" sz="7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304568" y="3108127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4</a:t>
              </a:r>
              <a:endParaRPr lang="en-US" sz="7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837968" y="3108127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5</a:t>
              </a:r>
              <a:endParaRPr lang="en-US" sz="7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371368" y="3108127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6</a:t>
              </a:r>
              <a:endParaRPr lang="en-US" sz="7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04768" y="3108127"/>
              <a:ext cx="533400" cy="53340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7</a:t>
              </a:r>
              <a:endParaRPr lang="en-US" sz="700" dirty="0"/>
            </a:p>
          </p:txBody>
        </p:sp>
        <p:grpSp>
          <p:nvGrpSpPr>
            <p:cNvPr id="158" name="Group 157"/>
            <p:cNvGrpSpPr/>
            <p:nvPr/>
          </p:nvGrpSpPr>
          <p:grpSpPr>
            <a:xfrm rot="10800000">
              <a:off x="2971068" y="3654227"/>
              <a:ext cx="3200400" cy="228600"/>
              <a:chOff x="1943100" y="1676400"/>
              <a:chExt cx="3200400" cy="228600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1943100" y="1676400"/>
                <a:ext cx="3200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1943100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2476500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3006725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3543300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4076700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5143500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4610100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Straight Arrow Connector 166"/>
            <p:cNvCxnSpPr>
              <a:stCxn id="157" idx="3"/>
            </p:cNvCxnSpPr>
            <p:nvPr/>
          </p:nvCxnSpPr>
          <p:spPr>
            <a:xfrm>
              <a:off x="6438168" y="3374827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954170" y="2492871"/>
            <a:ext cx="3366000" cy="902707"/>
            <a:chOff x="1655538" y="2292428"/>
            <a:chExt cx="5181600" cy="1371600"/>
          </a:xfrm>
        </p:grpSpPr>
        <p:sp>
          <p:nvSpPr>
            <p:cNvPr id="168" name="Rectangle 167"/>
            <p:cNvSpPr/>
            <p:nvPr/>
          </p:nvSpPr>
          <p:spPr>
            <a:xfrm>
              <a:off x="1655538" y="2292428"/>
              <a:ext cx="4953000" cy="685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7317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1</a:t>
              </a:r>
              <a:endParaRPr lang="en-US" sz="7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2651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2</a:t>
              </a:r>
              <a:endParaRPr lang="en-US" sz="7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7985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3</a:t>
              </a:r>
              <a:endParaRPr lang="en-US" sz="7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3319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4</a:t>
              </a:r>
              <a:endParaRPr lang="en-US" sz="7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8653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5</a:t>
              </a:r>
              <a:endParaRPr lang="en-US" sz="7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3987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6</a:t>
              </a:r>
              <a:endParaRPr lang="en-US" sz="7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9321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7</a:t>
              </a:r>
              <a:endParaRPr lang="en-US" sz="7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4655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8</a:t>
              </a:r>
              <a:endParaRPr lang="en-US" sz="7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998938" y="2368628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Chip 9</a:t>
              </a:r>
              <a:endParaRPr lang="en-US" sz="700" dirty="0"/>
            </a:p>
          </p:txBody>
        </p:sp>
        <p:cxnSp>
          <p:nvCxnSpPr>
            <p:cNvPr id="178" name="Elbow Connector 177"/>
            <p:cNvCxnSpPr>
              <a:stCxn id="177" idx="2"/>
            </p:cNvCxnSpPr>
            <p:nvPr/>
          </p:nvCxnSpPr>
          <p:spPr>
            <a:xfrm rot="16200000" flipH="1">
              <a:off x="6475188" y="2692478"/>
              <a:ext cx="152400" cy="5715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6" idx="2"/>
            </p:cNvCxnSpPr>
            <p:nvPr/>
          </p:nvCxnSpPr>
          <p:spPr>
            <a:xfrm rot="16200000" flipH="1">
              <a:off x="6170388" y="2463878"/>
              <a:ext cx="228600" cy="11049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5" idx="2"/>
            </p:cNvCxnSpPr>
            <p:nvPr/>
          </p:nvCxnSpPr>
          <p:spPr>
            <a:xfrm rot="16200000" flipH="1">
              <a:off x="5865588" y="2235278"/>
              <a:ext cx="304800" cy="16383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4" idx="2"/>
            </p:cNvCxnSpPr>
            <p:nvPr/>
          </p:nvCxnSpPr>
          <p:spPr>
            <a:xfrm rot="16200000" flipH="1">
              <a:off x="5560788" y="2006678"/>
              <a:ext cx="381000" cy="21717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73" idx="2"/>
            </p:cNvCxnSpPr>
            <p:nvPr/>
          </p:nvCxnSpPr>
          <p:spPr>
            <a:xfrm rot="16200000" flipH="1">
              <a:off x="5255988" y="1778078"/>
              <a:ext cx="457200" cy="27051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Elbow Connector 182"/>
            <p:cNvCxnSpPr>
              <a:stCxn id="172" idx="2"/>
            </p:cNvCxnSpPr>
            <p:nvPr/>
          </p:nvCxnSpPr>
          <p:spPr>
            <a:xfrm rot="16200000" flipH="1">
              <a:off x="4951188" y="1549478"/>
              <a:ext cx="533400" cy="32385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Elbow Connector 183"/>
            <p:cNvCxnSpPr>
              <a:stCxn id="171" idx="2"/>
            </p:cNvCxnSpPr>
            <p:nvPr/>
          </p:nvCxnSpPr>
          <p:spPr>
            <a:xfrm rot="16200000" flipH="1">
              <a:off x="4646388" y="1320878"/>
              <a:ext cx="609600" cy="37719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Elbow Connector 184"/>
            <p:cNvCxnSpPr>
              <a:stCxn id="170" idx="2"/>
            </p:cNvCxnSpPr>
            <p:nvPr/>
          </p:nvCxnSpPr>
          <p:spPr>
            <a:xfrm rot="16200000" flipH="1">
              <a:off x="4341588" y="1092278"/>
              <a:ext cx="685800" cy="43053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Elbow Connector 185"/>
            <p:cNvCxnSpPr>
              <a:stCxn id="169" idx="2"/>
            </p:cNvCxnSpPr>
            <p:nvPr/>
          </p:nvCxnSpPr>
          <p:spPr>
            <a:xfrm rot="16200000" flipH="1">
              <a:off x="4036788" y="863678"/>
              <a:ext cx="762000" cy="48387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extBox 192"/>
          <p:cNvSpPr txBox="1"/>
          <p:nvPr/>
        </p:nvSpPr>
        <p:spPr>
          <a:xfrm>
            <a:off x="4223741" y="1052700"/>
            <a:ext cx="2437875" cy="21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7 chip share one link through the master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248160" y="1052670"/>
            <a:ext cx="1800070" cy="21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320 Mb/s per master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700262" y="2852950"/>
            <a:ext cx="1375598" cy="21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960 Mb/s per master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7752230" y="3429030"/>
            <a:ext cx="1296000" cy="21600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Copper pairs 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(5m</a:t>
            </a:r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423490" y="1916800"/>
            <a:ext cx="432000" cy="7200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423490" y="1844790"/>
            <a:ext cx="43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143590" y="1988810"/>
            <a:ext cx="432000" cy="7200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143590" y="1916800"/>
            <a:ext cx="43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143650" y="3068960"/>
            <a:ext cx="432000" cy="7200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143650" y="3015751"/>
            <a:ext cx="43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423490" y="2582880"/>
            <a:ext cx="432000" cy="12602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423490" y="2492931"/>
            <a:ext cx="432000" cy="1087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6070" y="815060"/>
            <a:ext cx="1324800" cy="16560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6070" y="2082620"/>
            <a:ext cx="1324800" cy="16560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993688" y="1916830"/>
            <a:ext cx="2822413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16 or 28 master into a single Readout Unit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23741" y="3501050"/>
            <a:ext cx="2822413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9 master into a single Readout Unit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7658603" y="3087376"/>
            <a:ext cx="1419978" cy="269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89410" y="1268700"/>
            <a:ext cx="1730831" cy="701674"/>
            <a:chOff x="5937599" y="2511296"/>
            <a:chExt cx="1730831" cy="70167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5937599" y="2511296"/>
              <a:ext cx="1419978" cy="269614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6032422" y="2655316"/>
              <a:ext cx="1419978" cy="269614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6156220" y="2799336"/>
              <a:ext cx="1419978" cy="269614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6248452" y="2943356"/>
              <a:ext cx="1419978" cy="269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6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/>
          <p:cNvSpPr/>
          <p:nvPr/>
        </p:nvSpPr>
        <p:spPr>
          <a:xfrm>
            <a:off x="4911667" y="266740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DS0</a:t>
            </a:r>
          </a:p>
        </p:txBody>
      </p:sp>
      <p:sp>
        <p:nvSpPr>
          <p:cNvPr id="12" name="Hexagon 11"/>
          <p:cNvSpPr/>
          <p:nvPr/>
        </p:nvSpPr>
        <p:spPr>
          <a:xfrm>
            <a:off x="5372093" y="266740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DS1</a:t>
            </a:r>
          </a:p>
        </p:txBody>
      </p:sp>
      <p:sp>
        <p:nvSpPr>
          <p:cNvPr id="13" name="Hexagon 12"/>
          <p:cNvSpPr/>
          <p:nvPr/>
        </p:nvSpPr>
        <p:spPr>
          <a:xfrm>
            <a:off x="6272928" y="266740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DL0</a:t>
            </a:r>
          </a:p>
        </p:txBody>
      </p:sp>
      <p:sp>
        <p:nvSpPr>
          <p:cNvPr id="14" name="Hexagon 13"/>
          <p:cNvSpPr/>
          <p:nvPr/>
        </p:nvSpPr>
        <p:spPr>
          <a:xfrm>
            <a:off x="6733353" y="266740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DL1</a:t>
            </a:r>
          </a:p>
        </p:txBody>
      </p:sp>
      <p:sp>
        <p:nvSpPr>
          <p:cNvPr id="15" name="Hexagon 14"/>
          <p:cNvSpPr/>
          <p:nvPr/>
        </p:nvSpPr>
        <p:spPr>
          <a:xfrm>
            <a:off x="7193779" y="266740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DL2</a:t>
            </a:r>
          </a:p>
        </p:txBody>
      </p:sp>
      <p:sp>
        <p:nvSpPr>
          <p:cNvPr id="16" name="Hexagon 15"/>
          <p:cNvSpPr/>
          <p:nvPr/>
        </p:nvSpPr>
        <p:spPr>
          <a:xfrm>
            <a:off x="9035482" y="2667407"/>
            <a:ext cx="457431" cy="26138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TRAILER</a:t>
            </a:r>
          </a:p>
        </p:txBody>
      </p:sp>
      <p:sp>
        <p:nvSpPr>
          <p:cNvPr id="18" name="Hexagon 17"/>
          <p:cNvSpPr/>
          <p:nvPr/>
        </p:nvSpPr>
        <p:spPr>
          <a:xfrm>
            <a:off x="2934242" y="2667407"/>
            <a:ext cx="457431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22" name="Hexagon 21"/>
          <p:cNvSpPr/>
          <p:nvPr/>
        </p:nvSpPr>
        <p:spPr>
          <a:xfrm>
            <a:off x="7654205" y="266740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DS0</a:t>
            </a:r>
          </a:p>
        </p:txBody>
      </p:sp>
      <p:sp>
        <p:nvSpPr>
          <p:cNvPr id="23" name="Hexagon 22"/>
          <p:cNvSpPr/>
          <p:nvPr/>
        </p:nvSpPr>
        <p:spPr>
          <a:xfrm>
            <a:off x="8114631" y="266740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DS1</a:t>
            </a:r>
          </a:p>
        </p:txBody>
      </p:sp>
      <p:sp>
        <p:nvSpPr>
          <p:cNvPr id="24" name="Hexagon 23"/>
          <p:cNvSpPr/>
          <p:nvPr/>
        </p:nvSpPr>
        <p:spPr>
          <a:xfrm>
            <a:off x="8575056" y="2667407"/>
            <a:ext cx="457431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0687" y="2433428"/>
            <a:ext cx="45743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25" dirty="0">
                <a:solidFill>
                  <a:schemeClr val="bg1"/>
                </a:solidFill>
                <a:latin typeface="Calibri Light" panose="020F0302020204030204" pitchFamily="34" charset="0"/>
              </a:rPr>
              <a:t>TIME</a:t>
            </a:r>
            <a:endParaRPr lang="it-IT" sz="825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1937538" y="2667407"/>
            <a:ext cx="483386" cy="261389"/>
          </a:xfrm>
          <a:prstGeom prst="hexagon">
            <a:avLst>
              <a:gd name="adj" fmla="val 17812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HEADER 0</a:t>
            </a:r>
          </a:p>
        </p:txBody>
      </p:sp>
      <p:sp>
        <p:nvSpPr>
          <p:cNvPr id="31" name="Hexagon 30"/>
          <p:cNvSpPr/>
          <p:nvPr/>
        </p:nvSpPr>
        <p:spPr>
          <a:xfrm>
            <a:off x="3394668" y="2667407"/>
            <a:ext cx="593153" cy="261389"/>
          </a:xfrm>
          <a:prstGeom prst="hexagon">
            <a:avLst>
              <a:gd name="adj" fmla="val 17812"/>
              <a:gd name="vf" fmla="val 11547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REGION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HEADER</a:t>
            </a:r>
          </a:p>
        </p:txBody>
      </p:sp>
      <p:sp>
        <p:nvSpPr>
          <p:cNvPr id="32" name="Hexagon 31"/>
          <p:cNvSpPr/>
          <p:nvPr/>
        </p:nvSpPr>
        <p:spPr>
          <a:xfrm>
            <a:off x="3990816" y="2667407"/>
            <a:ext cx="457431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33" name="Hexagon 32"/>
          <p:cNvSpPr/>
          <p:nvPr/>
        </p:nvSpPr>
        <p:spPr>
          <a:xfrm>
            <a:off x="4451241" y="2667407"/>
            <a:ext cx="457431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34" name="Hexagon 33"/>
          <p:cNvSpPr/>
          <p:nvPr/>
        </p:nvSpPr>
        <p:spPr>
          <a:xfrm>
            <a:off x="5832518" y="2667407"/>
            <a:ext cx="437414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35" name="Hexagon 34"/>
          <p:cNvSpPr/>
          <p:nvPr/>
        </p:nvSpPr>
        <p:spPr>
          <a:xfrm>
            <a:off x="2423919" y="2667407"/>
            <a:ext cx="507328" cy="261389"/>
          </a:xfrm>
          <a:prstGeom prst="hexagon">
            <a:avLst>
              <a:gd name="adj" fmla="val 17812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HEADER 1</a:t>
            </a:r>
          </a:p>
        </p:txBody>
      </p:sp>
      <p:sp>
        <p:nvSpPr>
          <p:cNvPr id="36" name="Hexagon 35"/>
          <p:cNvSpPr/>
          <p:nvPr/>
        </p:nvSpPr>
        <p:spPr>
          <a:xfrm>
            <a:off x="9495907" y="2667407"/>
            <a:ext cx="437414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37" name="Hexagon 36"/>
          <p:cNvSpPr/>
          <p:nvPr/>
        </p:nvSpPr>
        <p:spPr>
          <a:xfrm>
            <a:off x="9936317" y="2667407"/>
            <a:ext cx="437414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391672" y="243342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40313" y="243342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92657" y="243342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69932" y="243342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47206" y="243342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024481" y="243342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401755" y="243342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66031" y="2325415"/>
            <a:ext cx="674919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Data Long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5784" y="2325415"/>
            <a:ext cx="711789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Data Short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76049" y="2132856"/>
            <a:ext cx="7932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Calibri Light" panose="020F0302020204030204" pitchFamily="34" charset="0"/>
              </a:rPr>
              <a:t>Hit Data </a:t>
            </a:r>
            <a:endParaRPr lang="en-GB" sz="1350" dirty="0"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41392" y="2325415"/>
            <a:ext cx="821306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Chip Header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45510" y="2325415"/>
            <a:ext cx="753274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Chip Trailer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49337" y="1719429"/>
            <a:ext cx="534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Calibri Light" panose="020F0302020204030204" pitchFamily="34" charset="0"/>
              </a:rPr>
              <a:t>Time</a:t>
            </a:r>
            <a:endParaRPr lang="en-GB" sz="1350" dirty="0">
              <a:latin typeface="Calibri Light" panose="020F03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76580" y="1857929"/>
            <a:ext cx="2481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INNER BARREL (1200 Mbps)</a:t>
            </a:r>
            <a:endParaRPr lang="en-GB" sz="16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3599590" y="455761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DS0</a:t>
            </a:r>
          </a:p>
        </p:txBody>
      </p:sp>
      <p:sp>
        <p:nvSpPr>
          <p:cNvPr id="55" name="Hexagon 54"/>
          <p:cNvSpPr/>
          <p:nvPr/>
        </p:nvSpPr>
        <p:spPr>
          <a:xfrm>
            <a:off x="4065081" y="455761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DS1</a:t>
            </a:r>
          </a:p>
        </p:txBody>
      </p:sp>
      <p:sp>
        <p:nvSpPr>
          <p:cNvPr id="56" name="Hexagon 55"/>
          <p:cNvSpPr/>
          <p:nvPr/>
        </p:nvSpPr>
        <p:spPr>
          <a:xfrm>
            <a:off x="4530571" y="455761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DL0</a:t>
            </a:r>
          </a:p>
        </p:txBody>
      </p:sp>
      <p:sp>
        <p:nvSpPr>
          <p:cNvPr id="57" name="Hexagon 56"/>
          <p:cNvSpPr/>
          <p:nvPr/>
        </p:nvSpPr>
        <p:spPr>
          <a:xfrm>
            <a:off x="4996062" y="455761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DL1</a:t>
            </a:r>
          </a:p>
        </p:txBody>
      </p:sp>
      <p:sp>
        <p:nvSpPr>
          <p:cNvPr id="58" name="Hexagon 57"/>
          <p:cNvSpPr/>
          <p:nvPr/>
        </p:nvSpPr>
        <p:spPr>
          <a:xfrm>
            <a:off x="5461552" y="455761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DL2</a:t>
            </a:r>
          </a:p>
        </p:txBody>
      </p:sp>
      <p:sp>
        <p:nvSpPr>
          <p:cNvPr id="59" name="Hexagon 58"/>
          <p:cNvSpPr/>
          <p:nvPr/>
        </p:nvSpPr>
        <p:spPr>
          <a:xfrm>
            <a:off x="6858024" y="4557617"/>
            <a:ext cx="457431" cy="26138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TRAILER</a:t>
            </a:r>
          </a:p>
        </p:txBody>
      </p:sp>
      <p:sp>
        <p:nvSpPr>
          <p:cNvPr id="61" name="Hexagon 60"/>
          <p:cNvSpPr/>
          <p:nvPr/>
        </p:nvSpPr>
        <p:spPr>
          <a:xfrm>
            <a:off x="5927043" y="455761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DS0</a:t>
            </a:r>
          </a:p>
        </p:txBody>
      </p:sp>
      <p:sp>
        <p:nvSpPr>
          <p:cNvPr id="62" name="Hexagon 61"/>
          <p:cNvSpPr/>
          <p:nvPr/>
        </p:nvSpPr>
        <p:spPr>
          <a:xfrm>
            <a:off x="6392533" y="4557617"/>
            <a:ext cx="457431" cy="26138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DS1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43734" y="4323638"/>
            <a:ext cx="45743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25" dirty="0">
                <a:solidFill>
                  <a:schemeClr val="bg1"/>
                </a:solidFill>
                <a:latin typeface="Calibri Light" panose="020F0302020204030204" pitchFamily="34" charset="0"/>
              </a:rPr>
              <a:t>TIME</a:t>
            </a:r>
            <a:endParaRPr lang="it-IT" sz="825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1991544" y="4557617"/>
            <a:ext cx="483386" cy="261389"/>
          </a:xfrm>
          <a:prstGeom prst="hexagon">
            <a:avLst>
              <a:gd name="adj" fmla="val 17812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HEADER 0</a:t>
            </a:r>
          </a:p>
        </p:txBody>
      </p:sp>
      <p:sp>
        <p:nvSpPr>
          <p:cNvPr id="66" name="Hexagon 65"/>
          <p:cNvSpPr/>
          <p:nvPr/>
        </p:nvSpPr>
        <p:spPr>
          <a:xfrm>
            <a:off x="2998378" y="4557617"/>
            <a:ext cx="593153" cy="261389"/>
          </a:xfrm>
          <a:prstGeom prst="hexagon">
            <a:avLst>
              <a:gd name="adj" fmla="val 17812"/>
              <a:gd name="vf" fmla="val 11547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REGION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HEADER</a:t>
            </a:r>
          </a:p>
        </p:txBody>
      </p:sp>
      <p:sp>
        <p:nvSpPr>
          <p:cNvPr id="70" name="Hexagon 69"/>
          <p:cNvSpPr/>
          <p:nvPr/>
        </p:nvSpPr>
        <p:spPr>
          <a:xfrm>
            <a:off x="2482989" y="4557617"/>
            <a:ext cx="507328" cy="261389"/>
          </a:xfrm>
          <a:prstGeom prst="hexagon">
            <a:avLst>
              <a:gd name="adj" fmla="val 17812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HEADER 1</a:t>
            </a:r>
          </a:p>
        </p:txBody>
      </p:sp>
      <p:sp>
        <p:nvSpPr>
          <p:cNvPr id="71" name="Hexagon 70"/>
          <p:cNvSpPr/>
          <p:nvPr/>
        </p:nvSpPr>
        <p:spPr>
          <a:xfrm>
            <a:off x="7323511" y="4557617"/>
            <a:ext cx="437414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2998376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94319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95704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41740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919014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852084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37839" y="4215625"/>
            <a:ext cx="674919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Data Long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98831" y="4215625"/>
            <a:ext cx="711789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Data Short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95399" y="4215625"/>
            <a:ext cx="931913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Chip </a:t>
            </a:r>
            <a:r>
              <a:rPr lang="en-US" sz="1200" b="1" i="1" dirty="0">
                <a:latin typeface="Calibri Light" panose="020F0302020204030204" pitchFamily="34" charset="0"/>
              </a:rPr>
              <a:t>n</a:t>
            </a:r>
            <a:r>
              <a:rPr lang="en-US" sz="1200" b="1" dirty="0">
                <a:latin typeface="Calibri Light" panose="020F0302020204030204" pitchFamily="34" charset="0"/>
              </a:rPr>
              <a:t> Header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48978" y="4215625"/>
            <a:ext cx="863882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Chip </a:t>
            </a:r>
            <a:r>
              <a:rPr lang="en-US" sz="1200" b="1" i="1" dirty="0">
                <a:latin typeface="Calibri Light" panose="020F0302020204030204" pitchFamily="34" charset="0"/>
              </a:rPr>
              <a:t>n</a:t>
            </a:r>
            <a:r>
              <a:rPr lang="en-US" sz="1200" b="1" dirty="0">
                <a:latin typeface="Calibri Light" panose="020F0302020204030204" pitchFamily="34" charset="0"/>
              </a:rPr>
              <a:t> Trailer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76579" y="3853290"/>
            <a:ext cx="3493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MIDDLE and OUTER </a:t>
            </a:r>
            <a:r>
              <a:rPr lang="en-US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BARREL (400 Mbps)</a:t>
            </a:r>
            <a:endParaRPr lang="en-GB" sz="16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7" name="Straight Arrow Connector 86"/>
          <p:cNvCxnSpPr>
            <a:stCxn id="49" idx="1"/>
          </p:cNvCxnSpPr>
          <p:nvPr/>
        </p:nvCxnSpPr>
        <p:spPr>
          <a:xfrm flipH="1">
            <a:off x="3435567" y="2271355"/>
            <a:ext cx="2240483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485414" y="2272285"/>
            <a:ext cx="2418899" cy="11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9299246" y="1970838"/>
            <a:ext cx="88024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991545" y="5448994"/>
            <a:ext cx="9316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Calibri Light" panose="020F0302020204030204" pitchFamily="34" charset="0"/>
              </a:rPr>
              <a:t>Data Bytes</a:t>
            </a:r>
            <a:endParaRPr lang="en-GB" sz="1350" dirty="0">
              <a:latin typeface="Calibri Light" panose="020F0302020204030204" pitchFamily="34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H="1" flipV="1">
            <a:off x="2251212" y="4995175"/>
            <a:ext cx="43304" cy="444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2391746" y="4995174"/>
            <a:ext cx="285836" cy="48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551320" y="4995174"/>
            <a:ext cx="702867" cy="453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2710892" y="5000497"/>
            <a:ext cx="1036784" cy="44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775082" y="5986236"/>
            <a:ext cx="46972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alibri Light" panose="020F0302020204030204" pitchFamily="34" charset="0"/>
              </a:rPr>
              <a:t>Refer to User Guide section  in ALPIDE Operations Manual</a:t>
            </a:r>
            <a:endParaRPr lang="en-GB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Hexagon 78"/>
          <p:cNvSpPr/>
          <p:nvPr/>
        </p:nvSpPr>
        <p:spPr>
          <a:xfrm>
            <a:off x="7770186" y="4557617"/>
            <a:ext cx="483386" cy="261389"/>
          </a:xfrm>
          <a:prstGeom prst="hexagon">
            <a:avLst>
              <a:gd name="adj" fmla="val 17812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HEADER 0</a:t>
            </a:r>
          </a:p>
        </p:txBody>
      </p:sp>
      <p:sp>
        <p:nvSpPr>
          <p:cNvPr id="82" name="Hexagon 81"/>
          <p:cNvSpPr/>
          <p:nvPr/>
        </p:nvSpPr>
        <p:spPr>
          <a:xfrm>
            <a:off x="8261631" y="4557617"/>
            <a:ext cx="507328" cy="261389"/>
          </a:xfrm>
          <a:prstGeom prst="hexagon">
            <a:avLst>
              <a:gd name="adj" fmla="val 17812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HEADER 1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7772961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774040" y="4215625"/>
            <a:ext cx="1084198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Chip </a:t>
            </a:r>
            <a:r>
              <a:rPr lang="en-US" sz="1200" b="1" i="1" dirty="0">
                <a:latin typeface="Calibri Light" panose="020F0302020204030204" pitchFamily="34" charset="0"/>
              </a:rPr>
              <a:t>n+1</a:t>
            </a:r>
            <a:r>
              <a:rPr lang="en-US" sz="1200" b="1" dirty="0">
                <a:latin typeface="Calibri Light" panose="020F0302020204030204" pitchFamily="34" charset="0"/>
              </a:rPr>
              <a:t> Header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91" name="Hexagon 90"/>
          <p:cNvSpPr/>
          <p:nvPr/>
        </p:nvSpPr>
        <p:spPr>
          <a:xfrm>
            <a:off x="8777020" y="4557617"/>
            <a:ext cx="148087" cy="261389"/>
          </a:xfrm>
          <a:prstGeom prst="hexagon">
            <a:avLst/>
          </a:prstGeom>
          <a:solidFill>
            <a:srgbClr val="FFC300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213172" y="4323638"/>
            <a:ext cx="45743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25" dirty="0">
                <a:solidFill>
                  <a:schemeClr val="bg1"/>
                </a:solidFill>
                <a:latin typeface="Calibri Light" panose="020F0302020204030204" pitchFamily="34" charset="0"/>
              </a:rPr>
              <a:t>TIME</a:t>
            </a:r>
            <a:endParaRPr lang="it-IT" sz="825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8767814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558600" y="4323638"/>
            <a:ext cx="0" cy="77954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Hexagon 99"/>
          <p:cNvSpPr/>
          <p:nvPr/>
        </p:nvSpPr>
        <p:spPr>
          <a:xfrm>
            <a:off x="8930508" y="4557616"/>
            <a:ext cx="148087" cy="261389"/>
          </a:xfrm>
          <a:prstGeom prst="hexagon">
            <a:avLst/>
          </a:prstGeom>
          <a:solidFill>
            <a:srgbClr val="9C9E9C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02" name="Hexagon 101"/>
          <p:cNvSpPr/>
          <p:nvPr/>
        </p:nvSpPr>
        <p:spPr>
          <a:xfrm>
            <a:off x="9083996" y="4557615"/>
            <a:ext cx="148087" cy="261389"/>
          </a:xfrm>
          <a:prstGeom prst="hexagon">
            <a:avLst/>
          </a:prstGeom>
          <a:solidFill>
            <a:srgbClr val="9C9E9C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04" name="Hexagon 103"/>
          <p:cNvSpPr/>
          <p:nvPr/>
        </p:nvSpPr>
        <p:spPr>
          <a:xfrm>
            <a:off x="9247348" y="4557615"/>
            <a:ext cx="148087" cy="261389"/>
          </a:xfrm>
          <a:prstGeom prst="hexagon">
            <a:avLst/>
          </a:prstGeom>
          <a:solidFill>
            <a:srgbClr val="9C9E9C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05" name="Hexagon 104"/>
          <p:cNvSpPr/>
          <p:nvPr/>
        </p:nvSpPr>
        <p:spPr>
          <a:xfrm>
            <a:off x="9410403" y="4557614"/>
            <a:ext cx="148087" cy="261389"/>
          </a:xfrm>
          <a:prstGeom prst="hexagon">
            <a:avLst/>
          </a:prstGeom>
          <a:solidFill>
            <a:srgbClr val="9C9E9C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06" name="Hexagon 105"/>
          <p:cNvSpPr/>
          <p:nvPr/>
        </p:nvSpPr>
        <p:spPr>
          <a:xfrm>
            <a:off x="9564293" y="4557614"/>
            <a:ext cx="457431" cy="26138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TRAILER</a:t>
            </a:r>
          </a:p>
        </p:txBody>
      </p:sp>
      <p:sp>
        <p:nvSpPr>
          <p:cNvPr id="108" name="Hexagon 107"/>
          <p:cNvSpPr/>
          <p:nvPr/>
        </p:nvSpPr>
        <p:spPr>
          <a:xfrm>
            <a:off x="10029780" y="4557614"/>
            <a:ext cx="437414" cy="26138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410403" y="4212613"/>
            <a:ext cx="1016167" cy="26718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</a:rPr>
              <a:t>Chip </a:t>
            </a:r>
            <a:r>
              <a:rPr lang="en-US" sz="1200" b="1" i="1" dirty="0">
                <a:latin typeface="Calibri Light" panose="020F0302020204030204" pitchFamily="34" charset="0"/>
              </a:rPr>
              <a:t>n+1</a:t>
            </a:r>
            <a:r>
              <a:rPr lang="en-US" sz="1200" b="1" dirty="0">
                <a:latin typeface="Calibri Light" panose="020F0302020204030204" pitchFamily="34" charset="0"/>
              </a:rPr>
              <a:t> Trailer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44557" y="44530"/>
            <a:ext cx="1190231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ALPIDE protocol recall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95" name="Rectangle 1"/>
          <p:cNvSpPr>
            <a:spLocks noChangeArrowheads="1"/>
          </p:cNvSpPr>
          <p:nvPr/>
        </p:nvSpPr>
        <p:spPr bwMode="auto">
          <a:xfrm>
            <a:off x="144463" y="548600"/>
            <a:ext cx="11903075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simulations implement the complete ALPIDE to calculate the actual data bandwidth, for both the Inner layers and the Middle and Outer Layers.</a:t>
            </a:r>
            <a:endParaRPr lang="en-GB" altLang="en-US" sz="36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 bwMode="auto">
          <a:xfrm>
            <a:off x="2351480" y="3212971"/>
            <a:ext cx="7489040" cy="29719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expected maximum performances and actual data rates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775400" y="1268700"/>
          <a:ext cx="8784648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7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6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200" b="1" baseline="30000" dirty="0">
                        <a:solidFill>
                          <a:srgbClr val="C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10</a:t>
                      </a:r>
                      <a:r>
                        <a:rPr lang="en-US" sz="1200" b="1" baseline="30000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-5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 px</a:t>
                      </a:r>
                      <a:r>
                        <a:rPr lang="en-US" sz="1200" b="1" baseline="30000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-1</a:t>
                      </a:r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 (worst case)</a:t>
                      </a:r>
                      <a:endParaRPr lang="en-US" sz="1200" b="1" baseline="30000" dirty="0" smtClean="0">
                        <a:solidFill>
                          <a:srgbClr val="C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10</a:t>
                      </a:r>
                      <a:r>
                        <a:rPr lang="en-US" sz="1200" b="1" baseline="30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-6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px</a:t>
                      </a:r>
                      <a:r>
                        <a:rPr lang="en-US" sz="1200" b="1" baseline="30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-1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(baseline)</a:t>
                      </a:r>
                      <a:endParaRPr lang="en-US" sz="1200" b="1" baseline="30000" dirty="0" smtClean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Triggered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5 µs frame</a:t>
                      </a:r>
                      <a:endParaRPr lang="en-US" sz="1200" b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10 µs frame</a:t>
                      </a:r>
                      <a:endParaRPr lang="en-US" sz="1200" b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20 µs frame</a:t>
                      </a:r>
                      <a:endParaRPr lang="en-US" sz="1200" b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Triggered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5 µs frame</a:t>
                      </a:r>
                      <a:endParaRPr lang="en-US" sz="1200" b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10 µs frame</a:t>
                      </a:r>
                      <a:endParaRPr lang="en-US" sz="1200" b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20 µs frame</a:t>
                      </a:r>
                      <a:endParaRPr lang="en-US" sz="1200" b="1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Pb-Pb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200 kHz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150 kHz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200 kHz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200 kHz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200 kHz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&gt; 200 kHz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&gt; 200 kHz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&gt; 200 kHz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p-p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300 kHz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 MHz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 MHz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 MHz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400 kHz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&gt; 1 MHz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&gt; 1 MHz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&gt; 1 MHz</a:t>
                      </a:r>
                      <a:endParaRPr lang="en-US" sz="1200" b="0" baseline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gridSpan="9">
                  <a:txBody>
                    <a:bodyPr/>
                    <a:lstStyle/>
                    <a:p>
                      <a:pPr algn="r"/>
                      <a:r>
                        <a:rPr lang="en-US" sz="800" b="1" baseline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Event rates at which data loss is less than 1%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463" y="548540"/>
            <a:ext cx="11903075" cy="72016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The system has been designed to sustain a data rate of 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100 kHz Pb-Pb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collisions with a worst-case scenario 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noise of 10</a:t>
            </a:r>
            <a:r>
              <a:rPr lang="en-US" sz="2000" u="sng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-5 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px</a:t>
            </a:r>
            <a:r>
              <a:rPr lang="en-US" sz="2000" u="sng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-1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 Absolute 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maximum continuous rates are higher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  <a:endParaRPr lang="en-US" sz="2000" u="sng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380" y="2636890"/>
            <a:ext cx="8928100" cy="79211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Expected real data rate evaluated through system simulation for both safe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(10</a:t>
            </a:r>
            <a:r>
              <a:rPr lang="en-US" sz="2000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-6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px</a:t>
            </a:r>
            <a:r>
              <a:rPr lang="en-US" sz="2000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-1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) and worst-case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(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10</a:t>
            </a:r>
            <a:r>
              <a:rPr lang="en-US" sz="2000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-5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px</a:t>
            </a:r>
            <a:r>
              <a:rPr lang="en-US" sz="2000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-1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) noise levels. Ensures adequate safety factor (&gt; 4 ×)</a:t>
            </a:r>
            <a:endParaRPr lang="en-US" sz="2000" u="sng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463" y="6165380"/>
            <a:ext cx="11903075" cy="36005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Actual measured noise levels in the sensor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&lt; 10</a:t>
            </a:r>
            <a:r>
              <a:rPr lang="en-US" sz="2000" b="1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-8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 px</a:t>
            </a:r>
            <a:r>
              <a:rPr lang="en-US" sz="2000" b="1" baseline="30000" dirty="0">
                <a:solidFill>
                  <a:schemeClr val="tx2"/>
                </a:solidFill>
                <a:latin typeface="Calibri Light" panose="020F0302020204030204" pitchFamily="34" charset="0"/>
              </a:rPr>
              <a:t>-1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  <a:endParaRPr lang="en-US" sz="2000" u="sng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55990" y="5157240"/>
            <a:ext cx="2880000" cy="0"/>
          </a:xfrm>
          <a:prstGeom prst="line">
            <a:avLst/>
          </a:prstGeom>
          <a:ln w="19050">
            <a:solidFill>
              <a:srgbClr val="FF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16100" y="5157240"/>
            <a:ext cx="2880000" cy="0"/>
          </a:xfrm>
          <a:prstGeom prst="line">
            <a:avLst/>
          </a:prstGeom>
          <a:ln w="19050">
            <a:solidFill>
              <a:srgbClr val="FF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Pb-Pb 100 kHz,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10</a:t>
            </a:r>
            <a:r>
              <a:rPr lang="en-US" sz="2400" b="1" baseline="30000" dirty="0">
                <a:solidFill>
                  <a:srgbClr val="C00000"/>
                </a:solidFill>
                <a:latin typeface="Calibri Light" panose="020F0302020204030204" pitchFamily="34" charset="0"/>
              </a:rPr>
              <a:t>-6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px</a:t>
            </a:r>
            <a:r>
              <a:rPr lang="en-US" sz="2400" b="1" baseline="30000" dirty="0">
                <a:solidFill>
                  <a:srgbClr val="C00000"/>
                </a:solidFill>
                <a:latin typeface="Calibri Light" panose="020F0302020204030204" pitchFamily="34" charset="0"/>
              </a:rPr>
              <a:t>-1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noise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sensor output, triggered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31380" y="1268700"/>
          <a:ext cx="8928220" cy="43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Layer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Average fired pixels</a:t>
                      </a:r>
                    </a:p>
                    <a:p>
                      <a:pPr algn="ctr"/>
                      <a:r>
                        <a:rPr lang="en-US" sz="1600" b="0" u="sng" dirty="0" smtClean="0">
                          <a:latin typeface="Calibri Light" panose="020F0302020204030204" pitchFamily="34" charset="0"/>
                        </a:rPr>
                        <a:t>per event</a:t>
                      </a:r>
                    </a:p>
                    <a:p>
                      <a:pPr algn="ctr"/>
                      <a:r>
                        <a:rPr lang="en-US" sz="1600" b="0" u="sng" dirty="0" smtClean="0">
                          <a:latin typeface="Calibri Light" panose="020F0302020204030204" pitchFamily="34" charset="0"/>
                        </a:rPr>
                        <a:t>per sensor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l-GR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η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= 0°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253.7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326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152.7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192.6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102.9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127.2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4.8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5.8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3.3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4.1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1.9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2.3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1.6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1.8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Physics</a:t>
                      </a:r>
                    </a:p>
                    <a:p>
                      <a:pPr marL="0" indent="0"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l-GR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η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= 0°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152.6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(224.1)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101.1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(141.0)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71.0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(95.3)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(4.0)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(3.5)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1.4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(1.8)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1.1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(1.3)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QED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100.6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51.0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31.4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0.3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FF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Noise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 Light" panose="020F0302020204030204" pitchFamily="34" charset="0"/>
                        </a:rPr>
                        <a:t>Average data rate per master</a:t>
                      </a:r>
                      <a:endParaRPr lang="en-US" sz="1600" u="none" strike="noStrike" baseline="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 Light" panose="020F0302020204030204" pitchFamily="34" charset="0"/>
                        </a:rPr>
                        <a:t>[Mbit/s]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effectLst/>
                          <a:latin typeface="Calibri Light" panose="020F0302020204030204" pitchFamily="34" charset="0"/>
                        </a:rPr>
                        <a:t>Avg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299.4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191.3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135.6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71.8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56.8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41.7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38.6</a:t>
                      </a:r>
                      <a:endParaRPr lang="en-US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η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</a:rPr>
                        <a:t>= 0°</a:t>
                      </a: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362.5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223.3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154.2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79.7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marL="0" indent="0" algn="ctr" fontAlgn="b">
                        <a:tabLst>
                          <a:tab pos="265113" algn="l"/>
                        </a:tabLst>
                      </a:pPr>
                      <a:r>
                        <a:rPr lang="en-US" sz="16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Data rate breakdown</a:t>
                      </a:r>
                      <a:endParaRPr lang="en-US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tabLst>
                          <a:tab pos="265113" algn="l"/>
                        </a:tabLst>
                      </a:pPr>
                      <a:r>
                        <a:rPr lang="en-US" sz="1200" b="0" i="0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H &amp; F</a:t>
                      </a:r>
                      <a:endParaRPr lang="en-US" sz="1200" b="0" i="0" u="none" strike="noStrike" baseline="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  <a:endParaRPr lang="en-US" sz="14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  <a:endParaRPr lang="en-US" sz="14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2%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24%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31%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42%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45%</a:t>
                      </a:r>
                      <a:endParaRPr lang="en-US" sz="1200" b="0" i="0" u="none" strike="noStrike" baseline="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indent="265113"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Region  H</a:t>
                      </a:r>
                      <a:endParaRPr lang="en-US" sz="1200" b="0" i="0" u="none" strike="noStrike" baseline="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7%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9%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11%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17%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17%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indent="265113"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0" i="0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Short / long</a:t>
                      </a:r>
                      <a:endParaRPr lang="en-US" sz="1200" b="0" i="0" u="none" strike="noStrike" baseline="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43%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45%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57%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62%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69%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72%</a:t>
                      </a:r>
                      <a:endParaRPr lang="en-US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816670" y="3933160"/>
            <a:ext cx="3671940" cy="720010"/>
          </a:xfrm>
          <a:prstGeom prst="roundRect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45680" y="5855590"/>
            <a:ext cx="3742930" cy="813861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The data throughput from Middle and Outer layer chips is that one of the data link connecting the master, i.e. represents the data flow of a group (1 master + 6 slaves). </a:t>
            </a:r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Available link capacity is 320 Mb/s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  <p:cxnSp>
        <p:nvCxnSpPr>
          <p:cNvPr id="8" name="Straight Connector 7"/>
          <p:cNvCxnSpPr>
            <a:endCxn id="15" idx="0"/>
          </p:cNvCxnSpPr>
          <p:nvPr/>
        </p:nvCxnSpPr>
        <p:spPr>
          <a:xfrm>
            <a:off x="8616351" y="4653171"/>
            <a:ext cx="795" cy="1202419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463" y="548540"/>
            <a:ext cx="11903075" cy="1008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Data rates from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master chips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 Rates are layer averages (max for </a:t>
            </a:r>
            <a:r>
              <a:rPr lang="el-GR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η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= 0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°). Simulation (entire ITS) in system-c and verification (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single chip)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with cycle-accurate System Verilog chip model.</a:t>
            </a:r>
            <a:endParaRPr lang="en-US" sz="2000" u="sng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780" y="5913232"/>
            <a:ext cx="2304320" cy="64763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Data throughput from a single master sensor. </a:t>
            </a:r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Available link capacity is 960 Mb/s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08280" y="3933160"/>
            <a:ext cx="2737400" cy="720010"/>
          </a:xfrm>
          <a:prstGeom prst="roundRect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endCxn id="16" idx="0"/>
          </p:cNvCxnSpPr>
          <p:nvPr/>
        </p:nvCxnSpPr>
        <p:spPr>
          <a:xfrm>
            <a:off x="5663940" y="4653170"/>
            <a:ext cx="0" cy="1260062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1380" y="5733682"/>
            <a:ext cx="2736380" cy="86375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</a:rPr>
              <a:t>Cluster size/shape changes accordingly to the layer 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and the sensor position in the stave, ranging from 2.2 </a:t>
            </a:r>
            <a:r>
              <a:rPr lang="en-US" sz="12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avg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 pixel (layer 6) to 3.7 </a:t>
            </a:r>
            <a:r>
              <a:rPr lang="en-US" sz="12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avg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 pixels (layer 0).</a:t>
            </a:r>
            <a:endParaRPr lang="en-US" sz="1200" u="sng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b="2763"/>
          <a:stretch/>
        </p:blipFill>
        <p:spPr>
          <a:xfrm>
            <a:off x="1631380" y="1484731"/>
            <a:ext cx="8928100" cy="5115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Pb-Pb @ 100 kHz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data rate per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MASTER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463" y="548600"/>
            <a:ext cx="11903075" cy="100814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Average data throughput for MASTER sensor for Pb-Pb interaction at 100 kHz average rate, for triggered and continuous mode and for different analogue shaping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times. Worst case scenario of noise considered, influent only for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the outer layers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9770" y="4221110"/>
            <a:ext cx="6984770" cy="1008140"/>
            <a:chOff x="1835770" y="4221110"/>
            <a:chExt cx="6984770" cy="100814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7740440" y="4716000"/>
              <a:ext cx="64809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8136470" y="4545180"/>
              <a:ext cx="1008140" cy="36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Outer layers limit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579632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77989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835770" y="4725180"/>
              <a:ext cx="108000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9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3438"/>
          <a:stretch/>
        </p:blipFill>
        <p:spPr>
          <a:xfrm>
            <a:off x="1631380" y="1484730"/>
            <a:ext cx="8928100" cy="51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Pb-Pb @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100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kHz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data rate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per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Readout Unit</a:t>
            </a:r>
            <a:endParaRPr lang="en-US" sz="2400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3490" y="3068950"/>
            <a:ext cx="7993060" cy="2015808"/>
            <a:chOff x="899490" y="3213392"/>
            <a:chExt cx="7993060" cy="2015808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899490" y="4860442"/>
              <a:ext cx="7489040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8352550" y="4689200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1 GBT max </a:t>
              </a:r>
            </a:p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payload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8352550" y="3393392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2 GBT max </a:t>
              </a:r>
            </a:p>
            <a:p>
              <a:pPr algn="ctr"/>
              <a:r>
                <a:rPr lang="en-US" sz="1200" b="1" dirty="0">
                  <a:solidFill>
                    <a:srgbClr val="FF9900"/>
                  </a:solidFill>
                </a:rPr>
                <a:t>payload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899490" y="3564312"/>
              <a:ext cx="7489040" cy="908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4463" y="548600"/>
            <a:ext cx="11903075" cy="100814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algn="just" defTabSz="519113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Same data of previous slide, only reported for Readout Unit to highlight the total bandwidth necessary toward the counting room for each stave (192 staves, and therefore RUs in total).</a:t>
            </a:r>
          </a:p>
        </p:txBody>
      </p:sp>
    </p:spTree>
    <p:extLst>
      <p:ext uri="{BB962C8B-B14F-4D97-AF65-F5344CB8AC3E}">
        <p14:creationId xmlns:p14="http://schemas.microsoft.com/office/powerpoint/2010/main" val="17525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iero Std">
      <a:dk1>
        <a:sysClr val="windowText" lastClr="000000"/>
      </a:dk1>
      <a:lt1>
        <a:sysClr val="window" lastClr="FFFFFF"/>
      </a:lt1>
      <a:dk2>
        <a:srgbClr val="3F3F3F"/>
      </a:dk2>
      <a:lt2>
        <a:srgbClr val="F8F8F8"/>
      </a:lt2>
      <a:accent1>
        <a:srgbClr val="DDDDDD"/>
      </a:accent1>
      <a:accent2>
        <a:srgbClr val="B2B2B2"/>
      </a:accent2>
      <a:accent3>
        <a:srgbClr val="FFC000"/>
      </a:accent3>
      <a:accent4>
        <a:srgbClr val="00B0F0"/>
      </a:accent4>
      <a:accent5>
        <a:srgbClr val="92D050"/>
      </a:accent5>
      <a:accent6>
        <a:srgbClr val="FF0000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2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36000" bIns="36000" rtlCol="0" anchor="ctr" anchorCtr="0">
        <a:noAutofit/>
      </a:bodyPr>
      <a:lstStyle>
        <a:defPPr>
          <a:defRPr sz="2400" b="1" dirty="0" smtClean="0">
            <a:solidFill>
              <a:schemeClr val="tx2"/>
            </a:solidFill>
            <a:latin typeface="Calibri Light" panose="020F03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31877</TotalTime>
  <Words>1741</Words>
  <Application>Microsoft Office PowerPoint</Application>
  <PresentationFormat>Widescreen</PresentationFormat>
  <Paragraphs>447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Piero Giubilato</dc:creator>
  <cp:lastModifiedBy>Piero Giubilato</cp:lastModifiedBy>
  <cp:revision>3755</cp:revision>
  <dcterms:created xsi:type="dcterms:W3CDTF">2013-05-06T18:33:37Z</dcterms:created>
  <dcterms:modified xsi:type="dcterms:W3CDTF">2018-04-06T16:41:00Z</dcterms:modified>
</cp:coreProperties>
</file>