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85" r:id="rId2"/>
    <p:sldId id="590" r:id="rId3"/>
    <p:sldId id="564" r:id="rId4"/>
    <p:sldId id="591" r:id="rId5"/>
    <p:sldId id="592" r:id="rId6"/>
    <p:sldId id="602" r:id="rId7"/>
    <p:sldId id="603" r:id="rId8"/>
    <p:sldId id="599" r:id="rId9"/>
    <p:sldId id="598" r:id="rId10"/>
    <p:sldId id="601" r:id="rId11"/>
    <p:sldId id="593" r:id="rId12"/>
    <p:sldId id="596" r:id="rId13"/>
    <p:sldId id="597" r:id="rId14"/>
    <p:sldId id="609" r:id="rId15"/>
    <p:sldId id="600" r:id="rId16"/>
    <p:sldId id="604" r:id="rId17"/>
    <p:sldId id="594" r:id="rId18"/>
    <p:sldId id="605" r:id="rId19"/>
    <p:sldId id="595" r:id="rId20"/>
    <p:sldId id="606" r:id="rId21"/>
    <p:sldId id="608" r:id="rId22"/>
    <p:sldId id="60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1">
          <p15:clr>
            <a:srgbClr val="A4A3A4"/>
          </p15:clr>
        </p15:guide>
        <p15:guide id="2" pos="68">
          <p15:clr>
            <a:srgbClr val="A4A3A4"/>
          </p15:clr>
        </p15:guide>
        <p15:guide id="3" pos="56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66FF"/>
    <a:srgbClr val="33CCCC"/>
    <a:srgbClr val="FF33CC"/>
    <a:srgbClr val="FF9900"/>
    <a:srgbClr val="FF00FF"/>
    <a:srgbClr val="9966FF"/>
    <a:srgbClr val="663300"/>
    <a:srgbClr val="FFFFCC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6" autoAdjust="0"/>
    <p:restoredTop sz="94624" autoAdjust="0"/>
  </p:normalViewPr>
  <p:slideViewPr>
    <p:cSldViewPr showGuides="1">
      <p:cViewPr varScale="1">
        <p:scale>
          <a:sx n="171" d="100"/>
          <a:sy n="171" d="100"/>
        </p:scale>
        <p:origin x="1584" y="53"/>
      </p:cViewPr>
      <p:guideLst>
        <p:guide orient="horz" pos="4201"/>
        <p:guide pos="68"/>
        <p:guide pos="5692"/>
      </p:guideLst>
    </p:cSldViewPr>
  </p:slideViewPr>
  <p:outlineViewPr>
    <p:cViewPr>
      <p:scale>
        <a:sx n="33" d="100"/>
        <a:sy n="33" d="100"/>
      </p:scale>
      <p:origin x="0" y="1392"/>
    </p:cViewPr>
  </p:outlin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95023-7B5E-4822-B0D3-389E906AA38B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F9A83-1426-475F-9C7D-E54EBD357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8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100" y="2709200"/>
            <a:ext cx="1440000" cy="14400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707880" y="1989200"/>
            <a:ext cx="1728240" cy="720000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ALICE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07950" y="6309200"/>
            <a:ext cx="8928100" cy="36025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ITS Readout Electronic</a:t>
            </a:r>
            <a:r>
              <a:rPr lang="en-US" sz="2000" b="0" i="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 –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Engineering Design Review 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– 27 Jan 2017 – CERN</a:t>
            </a:r>
            <a:endParaRPr lang="en-US" sz="20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92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5458" y="6597440"/>
            <a:ext cx="1368230" cy="1440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ALICE ITS UPGRADE</a:t>
            </a:r>
            <a:endParaRPr lang="en-US" sz="1200" b="1" dirty="0">
              <a:solidFill>
                <a:srgbClr val="C00000"/>
              </a:solidFill>
            </a:endParaRPr>
          </a:p>
        </p:txBody>
      </p:sp>
      <p:cxnSp>
        <p:nvCxnSpPr>
          <p:cNvPr id="9" name="Straight Connector 8"/>
          <p:cNvCxnSpPr>
            <a:stCxn id="3" idx="1"/>
            <a:endCxn id="8" idx="3"/>
          </p:cNvCxnSpPr>
          <p:nvPr userDrawn="1"/>
        </p:nvCxnSpPr>
        <p:spPr>
          <a:xfrm flipH="1" flipV="1">
            <a:off x="1383688" y="6669450"/>
            <a:ext cx="7364892" cy="503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8748580" y="6530485"/>
            <a:ext cx="360000" cy="28800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fld id="{5A66A5A2-A1A2-4C84-BB8D-1231440C4C59}" type="slidenum">
              <a:rPr lang="en-US" sz="1600" b="1" smtClean="0">
                <a:solidFill>
                  <a:schemeClr val="tx2"/>
                </a:solidFill>
              </a:rPr>
              <a:pPr algn="ctr"/>
              <a:t>‹#›</a:t>
            </a:fld>
            <a:endParaRPr lang="en-US" sz="1600" b="1" dirty="0" smtClean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100" y="270920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92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107950" y="476590"/>
            <a:ext cx="8928100" cy="0"/>
          </a:xfrm>
          <a:prstGeom prst="line">
            <a:avLst/>
          </a:prstGeom>
          <a:ln w="28575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5458" y="6597440"/>
            <a:ext cx="1368230" cy="1440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ALICE ITS UPGRADE</a:t>
            </a:r>
            <a:endParaRPr lang="en-US" sz="1200" b="1" dirty="0">
              <a:solidFill>
                <a:srgbClr val="C00000"/>
              </a:solidFill>
            </a:endParaRPr>
          </a:p>
        </p:txBody>
      </p:sp>
      <p:cxnSp>
        <p:nvCxnSpPr>
          <p:cNvPr id="9" name="Straight Connector 8"/>
          <p:cNvCxnSpPr>
            <a:stCxn id="3" idx="1"/>
            <a:endCxn id="8" idx="3"/>
          </p:cNvCxnSpPr>
          <p:nvPr userDrawn="1"/>
        </p:nvCxnSpPr>
        <p:spPr>
          <a:xfrm flipH="1" flipV="1">
            <a:off x="1383688" y="6669450"/>
            <a:ext cx="7364892" cy="503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8748580" y="6530485"/>
            <a:ext cx="360000" cy="28800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fld id="{5A66A5A2-A1A2-4C84-BB8D-1231440C4C59}" type="slidenum">
              <a:rPr lang="en-US" sz="1600" b="1" smtClean="0">
                <a:solidFill>
                  <a:schemeClr val="tx2"/>
                </a:solidFill>
              </a:rPr>
              <a:pPr algn="ctr"/>
              <a:t>‹#›</a:t>
            </a:fld>
            <a:endParaRPr lang="en-US" sz="1600" b="1" dirty="0" smtClean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7950" y="44530"/>
            <a:ext cx="8928100" cy="432000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endParaRPr lang="en-US" sz="24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950" y="44470"/>
            <a:ext cx="8928100" cy="427045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7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28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dn.opencores.org/downloads/wbspec_b3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alice-its-wp10-firmware@cern.ch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tinuum.io/anaconda-overview" TargetMode="External"/><Relationship Id="rId2" Type="http://schemas.openxmlformats.org/officeDocument/2006/relationships/hyperlink" Target="https://linux.web.cern.ch/linux/devtoolset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alice.its.cern.ch/jira/projects/IT" TargetMode="External"/><Relationship Id="rId4" Type="http://schemas.openxmlformats.org/officeDocument/2006/relationships/hyperlink" Target="https://gitlab.cern.ch/alice-its-wp10-firmware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1500" y="4149200"/>
            <a:ext cx="7201000" cy="720000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ITS Readout Firmware Overview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5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Firmware module configuration: </a:t>
            </a:r>
            <a:r>
              <a:rPr lang="en-US" b="1" dirty="0" smtClean="0">
                <a:solidFill>
                  <a:srgbClr val="C00000"/>
                </a:solidFill>
              </a:rPr>
              <a:t>Wishbone Bus Interconnect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4" descr="https://upload.wikimedia.org/wikipedia/commons/thumb/7/71/Wishbone_Interface.svg/343px-Wishbone_Interfac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929" y="3434077"/>
            <a:ext cx="2844151" cy="269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4"/>
          <p:cNvSpPr txBox="1">
            <a:spLocks/>
          </p:cNvSpPr>
          <p:nvPr/>
        </p:nvSpPr>
        <p:spPr>
          <a:xfrm>
            <a:off x="251400" y="692621"/>
            <a:ext cx="8425170" cy="172823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All User Logic Module </a:t>
            </a:r>
            <a:r>
              <a:rPr lang="en-US" sz="1400" b="1" dirty="0" smtClean="0">
                <a:solidFill>
                  <a:schemeClr val="accent4"/>
                </a:solidFill>
              </a:rPr>
              <a:t>high-speed</a:t>
            </a:r>
            <a:r>
              <a:rPr lang="en-US" sz="1400" dirty="0" smtClean="0">
                <a:solidFill>
                  <a:schemeClr val="accent4"/>
                </a:solidFill>
              </a:rPr>
              <a:t> </a:t>
            </a:r>
            <a:r>
              <a:rPr lang="en-US" sz="1400" b="1" dirty="0" smtClean="0">
                <a:solidFill>
                  <a:schemeClr val="accent4"/>
                </a:solidFill>
              </a:rPr>
              <a:t>data</a:t>
            </a:r>
            <a:r>
              <a:rPr lang="en-US" sz="1400" dirty="0" smtClean="0">
                <a:solidFill>
                  <a:schemeClr val="accent4"/>
                </a:solidFill>
              </a:rPr>
              <a:t> </a:t>
            </a:r>
            <a:r>
              <a:rPr lang="en-US" sz="1400" dirty="0" smtClean="0"/>
              <a:t>exchange is accomplished via </a:t>
            </a:r>
            <a:r>
              <a:rPr lang="en-US" sz="1400" b="1" dirty="0" smtClean="0"/>
              <a:t>FIFOs</a:t>
            </a:r>
            <a:r>
              <a:rPr lang="en-US" sz="1400" dirty="0" smtClean="0"/>
              <a:t> that also allow proper clock-domain crossing between modules.</a:t>
            </a:r>
          </a:p>
          <a:p>
            <a:r>
              <a:rPr lang="en-US" sz="1400" dirty="0" smtClean="0"/>
              <a:t>Communication between user logic modules and the outside world (both for </a:t>
            </a:r>
            <a:r>
              <a:rPr lang="en-US" sz="1400" b="1" dirty="0" smtClean="0">
                <a:solidFill>
                  <a:schemeClr val="accent4"/>
                </a:solidFill>
              </a:rPr>
              <a:t>configuration</a:t>
            </a:r>
            <a:r>
              <a:rPr lang="en-US" sz="1400" dirty="0" smtClean="0"/>
              <a:t> and </a:t>
            </a:r>
            <a:r>
              <a:rPr lang="en-US" sz="1400" b="1" dirty="0" smtClean="0">
                <a:solidFill>
                  <a:schemeClr val="accent4"/>
                </a:solidFill>
              </a:rPr>
              <a:t>monitoring</a:t>
            </a:r>
            <a:r>
              <a:rPr lang="en-US" sz="1400" dirty="0" smtClean="0"/>
              <a:t>) is accomplished via the open-source “</a:t>
            </a:r>
            <a:r>
              <a:rPr lang="en-US" sz="1400" dirty="0" smtClean="0">
                <a:solidFill>
                  <a:srgbClr val="FF0000"/>
                </a:solidFill>
              </a:rPr>
              <a:t>Wishbone Bus Interconnect</a:t>
            </a:r>
            <a:r>
              <a:rPr lang="en-US" sz="1400" dirty="0"/>
              <a:t>” </a:t>
            </a:r>
            <a:r>
              <a:rPr lang="en-US" sz="1400" dirty="0" smtClean="0"/>
              <a:t> used by many </a:t>
            </a:r>
            <a:r>
              <a:rPr lang="en-US" sz="1400" dirty="0" err="1" smtClean="0"/>
              <a:t>opencores</a:t>
            </a:r>
            <a:r>
              <a:rPr lang="en-US" sz="1400" dirty="0" smtClean="0"/>
              <a:t> projects: </a:t>
            </a:r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cdn.opencores.org/downloads/wbspec_b3.pdf</a:t>
            </a:r>
            <a:r>
              <a:rPr lang="en-US" sz="1400" dirty="0" smtClean="0"/>
              <a:t>. </a:t>
            </a:r>
          </a:p>
          <a:p>
            <a:r>
              <a:rPr lang="en-US" sz="1400" dirty="0" smtClean="0"/>
              <a:t>The specific implementation chosen (different interconnect structures are defined in the standard) is a </a:t>
            </a:r>
            <a:r>
              <a:rPr lang="en-US" sz="1400" dirty="0" smtClean="0">
                <a:solidFill>
                  <a:schemeClr val="accent4"/>
                </a:solidFill>
              </a:rPr>
              <a:t>Shared-Bus interconnect </a:t>
            </a:r>
            <a:r>
              <a:rPr lang="en-US" sz="1400" dirty="0" smtClean="0"/>
              <a:t>with a multiplexer implemented in an “</a:t>
            </a:r>
            <a:r>
              <a:rPr lang="en-US" sz="1400" dirty="0" err="1" smtClean="0"/>
              <a:t>InterCon</a:t>
            </a:r>
            <a:r>
              <a:rPr lang="en-US" sz="1400" dirty="0" smtClean="0"/>
              <a:t>” module. 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51400" y="2636890"/>
            <a:ext cx="4803328" cy="1270793"/>
            <a:chOff x="179390" y="3933070"/>
            <a:chExt cx="4803328" cy="1270793"/>
          </a:xfrm>
        </p:grpSpPr>
        <p:sp>
          <p:nvSpPr>
            <p:cNvPr id="5" name="Rectangle 4"/>
            <p:cNvSpPr/>
            <p:nvPr/>
          </p:nvSpPr>
          <p:spPr>
            <a:xfrm>
              <a:off x="179390" y="3933070"/>
              <a:ext cx="864120" cy="648090"/>
            </a:xfrm>
            <a:prstGeom prst="rect">
              <a:avLst/>
            </a:prstGeom>
            <a:ln w="1905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Wishbone</a:t>
              </a:r>
            </a:p>
            <a:p>
              <a:pPr algn="ctr"/>
              <a:r>
                <a:rPr lang="en-US" sz="1200" dirty="0" smtClean="0"/>
                <a:t>Slave </a:t>
              </a:r>
            </a:p>
            <a:p>
              <a:pPr algn="ctr"/>
              <a:r>
                <a:rPr lang="en-US" sz="1200" dirty="0" smtClean="0"/>
                <a:t>IP Core</a:t>
              </a:r>
              <a:endParaRPr lang="en-US" sz="12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118598" y="3933070"/>
              <a:ext cx="864120" cy="648090"/>
            </a:xfrm>
            <a:prstGeom prst="rect">
              <a:avLst/>
            </a:prstGeom>
            <a:ln w="1905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Wishbone</a:t>
              </a:r>
            </a:p>
            <a:p>
              <a:pPr algn="ctr"/>
              <a:r>
                <a:rPr lang="en-US" sz="1200" dirty="0" smtClean="0"/>
                <a:t>Master </a:t>
              </a:r>
            </a:p>
            <a:p>
              <a:pPr algn="ctr"/>
              <a:r>
                <a:rPr lang="en-US" sz="1200" dirty="0" smtClean="0"/>
                <a:t>IP Core</a:t>
              </a:r>
              <a:endParaRPr lang="en-US" sz="12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133796" y="3933070"/>
              <a:ext cx="864120" cy="648090"/>
            </a:xfrm>
            <a:prstGeom prst="rect">
              <a:avLst/>
            </a:prstGeom>
            <a:ln w="1905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Wishbone</a:t>
              </a:r>
            </a:p>
            <a:p>
              <a:pPr algn="ctr"/>
              <a:r>
                <a:rPr lang="en-US" sz="1200" dirty="0" smtClean="0"/>
                <a:t>Master </a:t>
              </a:r>
            </a:p>
            <a:p>
              <a:pPr algn="ctr"/>
              <a:r>
                <a:rPr lang="en-US" sz="1200" dirty="0" smtClean="0"/>
                <a:t>IP Core</a:t>
              </a:r>
              <a:endParaRPr lang="en-US" sz="12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164192" y="3933070"/>
              <a:ext cx="864120" cy="648090"/>
            </a:xfrm>
            <a:prstGeom prst="rect">
              <a:avLst/>
            </a:prstGeom>
            <a:ln w="1905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Wishbone</a:t>
              </a:r>
            </a:p>
            <a:p>
              <a:pPr algn="ctr"/>
              <a:r>
                <a:rPr lang="en-US" sz="1200" dirty="0" smtClean="0"/>
                <a:t>Slave </a:t>
              </a:r>
            </a:p>
            <a:p>
              <a:pPr algn="ctr"/>
              <a:r>
                <a:rPr lang="en-US" sz="1200" dirty="0" smtClean="0"/>
                <a:t>IP Core</a:t>
              </a:r>
              <a:endParaRPr lang="en-US" sz="12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148994" y="3933070"/>
              <a:ext cx="864120" cy="648090"/>
            </a:xfrm>
            <a:prstGeom prst="rect">
              <a:avLst/>
            </a:prstGeom>
            <a:ln w="1905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Wishbone</a:t>
              </a:r>
            </a:p>
            <a:p>
              <a:pPr algn="ctr"/>
              <a:r>
                <a:rPr lang="en-US" sz="1200" dirty="0" smtClean="0"/>
                <a:t>Slave </a:t>
              </a:r>
            </a:p>
            <a:p>
              <a:pPr algn="ctr"/>
              <a:r>
                <a:rPr lang="en-US" sz="1200" dirty="0" smtClean="0"/>
                <a:t>IP Core</a:t>
              </a:r>
              <a:endParaRPr lang="en-US" sz="1200" dirty="0"/>
            </a:p>
          </p:txBody>
        </p:sp>
        <p:cxnSp>
          <p:nvCxnSpPr>
            <p:cNvPr id="15" name="Elbow Connector 14"/>
            <p:cNvCxnSpPr>
              <a:endCxn id="5" idx="2"/>
            </p:cNvCxnSpPr>
            <p:nvPr/>
          </p:nvCxnSpPr>
          <p:spPr>
            <a:xfrm rot="10800000">
              <a:off x="611450" y="4581160"/>
              <a:ext cx="1872260" cy="576080"/>
            </a:xfrm>
            <a:prstGeom prst="bentConnector2">
              <a:avLst/>
            </a:prstGeom>
            <a:ln w="19050">
              <a:solidFill>
                <a:schemeClr val="tx2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endCxn id="8" idx="2"/>
            </p:cNvCxnSpPr>
            <p:nvPr/>
          </p:nvCxnSpPr>
          <p:spPr>
            <a:xfrm rot="10800000">
              <a:off x="1596253" y="4581160"/>
              <a:ext cx="1368271" cy="576080"/>
            </a:xfrm>
            <a:prstGeom prst="bentConnector2">
              <a:avLst/>
            </a:prstGeom>
            <a:ln w="19050">
              <a:solidFill>
                <a:schemeClr val="tx2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>
              <a:endCxn id="9" idx="2"/>
            </p:cNvCxnSpPr>
            <p:nvPr/>
          </p:nvCxnSpPr>
          <p:spPr>
            <a:xfrm rot="10800000">
              <a:off x="2581054" y="4581160"/>
              <a:ext cx="1969604" cy="576080"/>
            </a:xfrm>
            <a:prstGeom prst="bentConnector2">
              <a:avLst/>
            </a:prstGeom>
            <a:ln w="19050">
              <a:solidFill>
                <a:schemeClr val="tx2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7" idx="2"/>
            </p:cNvCxnSpPr>
            <p:nvPr/>
          </p:nvCxnSpPr>
          <p:spPr>
            <a:xfrm>
              <a:off x="3565856" y="4581160"/>
              <a:ext cx="0" cy="576080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6" idx="2"/>
            </p:cNvCxnSpPr>
            <p:nvPr/>
          </p:nvCxnSpPr>
          <p:spPr>
            <a:xfrm>
              <a:off x="4550658" y="4581160"/>
              <a:ext cx="0" cy="576080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683936" y="4915823"/>
              <a:ext cx="744477" cy="288040"/>
            </a:xfrm>
            <a:prstGeom prst="rect">
              <a:avLst/>
            </a:prstGeom>
            <a:noFill/>
          </p:spPr>
          <p:txBody>
            <a:bodyPr wrap="square" tIns="36000" bIns="36000" rtlCol="0" anchor="ctr" anchorCtr="0">
              <a:noAutofit/>
            </a:bodyPr>
            <a:lstStyle/>
            <a:p>
              <a:r>
                <a:rPr lang="en-US" sz="1000" b="1" dirty="0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Shared Bus</a:t>
              </a:r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6192629" y="5703129"/>
            <a:ext cx="2308855" cy="364072"/>
          </a:xfrm>
          <a:prstGeom prst="round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948330" y="6059250"/>
            <a:ext cx="864120" cy="178140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Optional</a:t>
            </a:r>
          </a:p>
        </p:txBody>
      </p:sp>
      <p:sp>
        <p:nvSpPr>
          <p:cNvPr id="34" name="Content Placeholder 4"/>
          <p:cNvSpPr txBox="1">
            <a:spLocks/>
          </p:cNvSpPr>
          <p:nvPr/>
        </p:nvSpPr>
        <p:spPr>
          <a:xfrm>
            <a:off x="198027" y="4077089"/>
            <a:ext cx="5072772" cy="21811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Prototype Firmware implements a wishbone bus with currently only one master (no arbiter needed)</a:t>
            </a:r>
          </a:p>
          <a:p>
            <a:r>
              <a:rPr lang="en-US" sz="1400" dirty="0" smtClean="0"/>
              <a:t>The Wishbone </a:t>
            </a:r>
            <a:r>
              <a:rPr lang="en-US" sz="1400" b="1" dirty="0" smtClean="0"/>
              <a:t>Data Bus </a:t>
            </a:r>
            <a:r>
              <a:rPr lang="en-US" sz="1400" dirty="0" smtClean="0"/>
              <a:t>width is 16-bit</a:t>
            </a:r>
          </a:p>
          <a:p>
            <a:r>
              <a:rPr lang="en-US" sz="1400" b="1" dirty="0" smtClean="0"/>
              <a:t>Partial Address Decoding</a:t>
            </a:r>
            <a:r>
              <a:rPr lang="en-US" sz="1400" dirty="0" smtClean="0"/>
              <a:t>: 8-bit addresses are used internal to each Wishbone-slave, additional address bits used to identify a specific Wishbone Slave. Currently we use 4-bits for up-to 16 slaves, but this can be extended as needed</a:t>
            </a:r>
          </a:p>
          <a:p>
            <a:r>
              <a:rPr lang="en-US" sz="1400" dirty="0" smtClean="0"/>
              <a:t>Only Wishbone required signals are implemented; also no byte-select (SEL) signals are used.</a:t>
            </a:r>
          </a:p>
        </p:txBody>
      </p:sp>
    </p:spTree>
    <p:extLst>
      <p:ext uri="{BB962C8B-B14F-4D97-AF65-F5344CB8AC3E}">
        <p14:creationId xmlns:p14="http://schemas.microsoft.com/office/powerpoint/2010/main" val="2682062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Acquisition &amp; Sensor Control Firmware Implementation - Overview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87487" y="1271712"/>
            <a:ext cx="6491744" cy="35863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5059" y="4281991"/>
            <a:ext cx="669351" cy="36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GBT </a:t>
            </a:r>
            <a:r>
              <a:rPr lang="en-US" sz="1200" dirty="0" err="1" smtClean="0">
                <a:solidFill>
                  <a:schemeClr val="tx2"/>
                </a:solidFill>
              </a:rPr>
              <a:t>Tx</a:t>
            </a:r>
            <a:endParaRPr lang="en-US" sz="1200" dirty="0" smtClean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00269" y="1761631"/>
            <a:ext cx="596151" cy="36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GBT Rx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2433" y="1690283"/>
            <a:ext cx="1296180" cy="50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C</a:t>
            </a:r>
            <a:r>
              <a:rPr lang="en-US" sz="1200" dirty="0" smtClean="0">
                <a:solidFill>
                  <a:schemeClr val="tx2"/>
                </a:solidFill>
              </a:rPr>
              <a:t>ontrols driver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1550" y="4209981"/>
            <a:ext cx="1020002" cy="50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High speed data receiver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24160" y="2993651"/>
            <a:ext cx="915879" cy="50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H</a:t>
            </a:r>
            <a:r>
              <a:rPr lang="en-US" sz="1200" dirty="0" smtClean="0">
                <a:solidFill>
                  <a:schemeClr val="tx2"/>
                </a:solidFill>
              </a:rPr>
              <a:t>eartbeat extraction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76041" y="1689631"/>
            <a:ext cx="1296000" cy="50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Commands interpreter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96170" y="2265711"/>
            <a:ext cx="827753" cy="50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Trigger extraction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61235" y="1690283"/>
            <a:ext cx="1236036" cy="50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Controls/Trigger &amp; Configuration I/F</a:t>
            </a:r>
          </a:p>
        </p:txBody>
      </p:sp>
      <p:cxnSp>
        <p:nvCxnSpPr>
          <p:cNvPr id="12" name="Straight Arrow Connector 11"/>
          <p:cNvCxnSpPr>
            <a:stCxn id="11" idx="1"/>
            <a:endCxn id="6" idx="3"/>
          </p:cNvCxnSpPr>
          <p:nvPr/>
        </p:nvCxnSpPr>
        <p:spPr>
          <a:xfrm flipH="1">
            <a:off x="2588613" y="1942283"/>
            <a:ext cx="272622" cy="0"/>
          </a:xfrm>
          <a:prstGeom prst="straightConnector1">
            <a:avLst/>
          </a:prstGeom>
          <a:ln w="1905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1"/>
            <a:endCxn id="9" idx="3"/>
          </p:cNvCxnSpPr>
          <p:nvPr/>
        </p:nvCxnSpPr>
        <p:spPr>
          <a:xfrm flipH="1">
            <a:off x="5672041" y="1941631"/>
            <a:ext cx="1328228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92071" y="2193631"/>
            <a:ext cx="0" cy="576080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70918" y="4210051"/>
            <a:ext cx="825002" cy="50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Buffering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76221" y="4209981"/>
            <a:ext cx="1296000" cy="50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CRU packet builder</a:t>
            </a:r>
          </a:p>
        </p:txBody>
      </p:sp>
      <p:cxnSp>
        <p:nvCxnSpPr>
          <p:cNvPr id="18" name="Straight Arrow Connector 17"/>
          <p:cNvCxnSpPr>
            <a:stCxn id="17" idx="3"/>
            <a:endCxn id="4" idx="1"/>
          </p:cNvCxnSpPr>
          <p:nvPr/>
        </p:nvCxnSpPr>
        <p:spPr>
          <a:xfrm>
            <a:off x="5672221" y="4461981"/>
            <a:ext cx="1182838" cy="1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Arrow 18"/>
          <p:cNvSpPr/>
          <p:nvPr/>
        </p:nvSpPr>
        <p:spPr>
          <a:xfrm>
            <a:off x="382934" y="4265821"/>
            <a:ext cx="804596" cy="359990"/>
          </a:xfrm>
          <a:prstGeom prst="rightArrow">
            <a:avLst/>
          </a:prstGeom>
          <a:solidFill>
            <a:srgbClr val="C0000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83157" y="1941631"/>
            <a:ext cx="791539" cy="2166"/>
          </a:xfrm>
          <a:prstGeom prst="straightConnector1">
            <a:avLst/>
          </a:prstGeom>
          <a:ln w="381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7679433" y="1943075"/>
            <a:ext cx="801178" cy="722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Arrow 21"/>
          <p:cNvSpPr/>
          <p:nvPr/>
        </p:nvSpPr>
        <p:spPr>
          <a:xfrm>
            <a:off x="7679433" y="4282051"/>
            <a:ext cx="1153062" cy="359990"/>
          </a:xfrm>
          <a:prstGeom prst="rightArrow">
            <a:avLst/>
          </a:prstGeom>
          <a:solidFill>
            <a:srgbClr val="C0000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267680" y="3554495"/>
            <a:ext cx="1091922" cy="50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Error / busy extraction</a:t>
            </a:r>
          </a:p>
        </p:txBody>
      </p:sp>
      <p:cxnSp>
        <p:nvCxnSpPr>
          <p:cNvPr id="24" name="Straight Arrow Connector 23"/>
          <p:cNvCxnSpPr>
            <a:stCxn id="16" idx="3"/>
            <a:endCxn id="17" idx="1"/>
          </p:cNvCxnSpPr>
          <p:nvPr/>
        </p:nvCxnSpPr>
        <p:spPr>
          <a:xfrm flipV="1">
            <a:off x="3995920" y="4461981"/>
            <a:ext cx="380301" cy="7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592071" y="3561961"/>
            <a:ext cx="0" cy="648020"/>
          </a:xfrm>
          <a:prstGeom prst="line">
            <a:avLst/>
          </a:prstGeom>
          <a:ln w="19050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804553" y="3272407"/>
            <a:ext cx="0" cy="283689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292613" y="2337791"/>
            <a:ext cx="1296000" cy="50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Fast latch-up / power controller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357837" y="2552347"/>
            <a:ext cx="816859" cy="2191"/>
          </a:xfrm>
          <a:prstGeom prst="straightConnector1">
            <a:avLst/>
          </a:prstGeom>
          <a:ln w="3810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83156" y="2697771"/>
            <a:ext cx="791540" cy="0"/>
          </a:xfrm>
          <a:prstGeom prst="straightConnector1">
            <a:avLst/>
          </a:prstGeom>
          <a:ln w="3810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760611" y="1653631"/>
            <a:ext cx="720200" cy="28800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Slow ctrl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7679453" y="1585009"/>
            <a:ext cx="801158" cy="1444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760631" y="1297009"/>
            <a:ext cx="719980" cy="285788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LHC clock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7688501" y="2842538"/>
            <a:ext cx="792310" cy="1444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769679" y="2554538"/>
            <a:ext cx="711132" cy="28800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Trigger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7688501" y="3849891"/>
            <a:ext cx="792110" cy="1444"/>
          </a:xfrm>
          <a:prstGeom prst="straightConnector1">
            <a:avLst/>
          </a:prstGeom>
          <a:ln w="3810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688501" y="3832670"/>
            <a:ext cx="711132" cy="28800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Busy?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1209" y="4487885"/>
            <a:ext cx="720401" cy="28800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B</a:t>
            </a:r>
            <a:r>
              <a:rPr lang="en-US" sz="1400" dirty="0" smtClean="0">
                <a:solidFill>
                  <a:schemeClr val="tx2"/>
                </a:solidFill>
              </a:rPr>
              <a:t>usy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5420" y="1693047"/>
            <a:ext cx="719530" cy="28800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Control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5274" y="4100943"/>
            <a:ext cx="720491" cy="28800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D</a:t>
            </a:r>
            <a:r>
              <a:rPr lang="en-US" sz="1400" dirty="0" smtClean="0">
                <a:solidFill>
                  <a:schemeClr val="tx2"/>
                </a:solidFill>
              </a:rPr>
              <a:t>ata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38758" y="2297398"/>
            <a:ext cx="720490" cy="28800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400" dirty="0" err="1" smtClean="0">
                <a:solidFill>
                  <a:schemeClr val="tx2"/>
                </a:solidFill>
              </a:rPr>
              <a:t>Pwr</a:t>
            </a:r>
            <a:r>
              <a:rPr lang="en-US" sz="1400" dirty="0" smtClean="0">
                <a:solidFill>
                  <a:schemeClr val="tx2"/>
                </a:solidFill>
              </a:rPr>
              <a:t> ctrl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749897" y="2769901"/>
            <a:ext cx="1058023" cy="79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Readout state control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5034979" y="2191487"/>
            <a:ext cx="676360" cy="1046323"/>
            <a:chOff x="5447189" y="1484660"/>
            <a:chExt cx="1069261" cy="1044250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5447189" y="1484660"/>
              <a:ext cx="180" cy="1044250"/>
            </a:xfrm>
            <a:prstGeom prst="line">
              <a:avLst/>
            </a:prstGeom>
            <a:ln w="19050">
              <a:solidFill>
                <a:schemeClr val="tx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447369" y="2528910"/>
              <a:ext cx="1069081" cy="0"/>
            </a:xfrm>
            <a:prstGeom prst="line">
              <a:avLst/>
            </a:prstGeom>
            <a:ln w="1905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Arrow Connector 45"/>
          <p:cNvCxnSpPr>
            <a:stCxn id="7" idx="3"/>
            <a:endCxn id="16" idx="1"/>
          </p:cNvCxnSpPr>
          <p:nvPr/>
        </p:nvCxnSpPr>
        <p:spPr>
          <a:xfrm>
            <a:off x="2351552" y="4461981"/>
            <a:ext cx="819366" cy="70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3" idx="2"/>
          </p:cNvCxnSpPr>
          <p:nvPr/>
        </p:nvCxnSpPr>
        <p:spPr>
          <a:xfrm>
            <a:off x="2813641" y="4058495"/>
            <a:ext cx="0" cy="403486"/>
          </a:xfrm>
          <a:prstGeom prst="line">
            <a:avLst/>
          </a:prstGeom>
          <a:ln w="19050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921314" y="2193631"/>
            <a:ext cx="2596" cy="576080"/>
          </a:xfrm>
          <a:prstGeom prst="line">
            <a:avLst/>
          </a:prstGeom>
          <a:ln w="1905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3851900" y="3561891"/>
            <a:ext cx="0" cy="648090"/>
          </a:xfrm>
          <a:prstGeom prst="line">
            <a:avLst/>
          </a:prstGeom>
          <a:ln w="19050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2804553" y="3266495"/>
            <a:ext cx="975338" cy="7356"/>
          </a:xfrm>
          <a:prstGeom prst="line">
            <a:avLst/>
          </a:prstGeom>
          <a:ln w="19050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2840648" y="2589792"/>
            <a:ext cx="0" cy="394615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2840648" y="2982963"/>
            <a:ext cx="919795" cy="1444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590123" y="2589791"/>
            <a:ext cx="250525" cy="1"/>
          </a:xfrm>
          <a:prstGeom prst="line">
            <a:avLst/>
          </a:prstGeom>
          <a:ln w="19050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375299" y="1603837"/>
            <a:ext cx="791539" cy="2166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41288" y="1355253"/>
            <a:ext cx="719530" cy="28800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Clock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668430" y="4137891"/>
            <a:ext cx="720491" cy="28800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Data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668430" y="4542901"/>
            <a:ext cx="1052014" cy="446596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Slow controls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 feedback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5346441" y="2191488"/>
            <a:ext cx="465394" cy="327512"/>
            <a:chOff x="5447189" y="1484660"/>
            <a:chExt cx="1069261" cy="1044250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5447189" y="1484660"/>
              <a:ext cx="180" cy="1044250"/>
            </a:xfrm>
            <a:prstGeom prst="line">
              <a:avLst/>
            </a:prstGeom>
            <a:ln w="19050">
              <a:solidFill>
                <a:schemeClr val="tx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5447369" y="2528910"/>
              <a:ext cx="1069081" cy="0"/>
            </a:xfrm>
            <a:prstGeom prst="line">
              <a:avLst/>
            </a:prstGeom>
            <a:ln w="1905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/>
          <p:cNvSpPr txBox="1"/>
          <p:nvPr/>
        </p:nvSpPr>
        <p:spPr>
          <a:xfrm>
            <a:off x="7000269" y="2355243"/>
            <a:ext cx="596151" cy="1031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GBT Rx</a:t>
            </a:r>
          </a:p>
        </p:txBody>
      </p:sp>
      <p:cxnSp>
        <p:nvCxnSpPr>
          <p:cNvPr id="87" name="Straight Connector 86"/>
          <p:cNvCxnSpPr>
            <a:endCxn id="10" idx="3"/>
          </p:cNvCxnSpPr>
          <p:nvPr/>
        </p:nvCxnSpPr>
        <p:spPr>
          <a:xfrm flipH="1">
            <a:off x="6623923" y="2517250"/>
            <a:ext cx="376346" cy="461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6623924" y="3251875"/>
            <a:ext cx="392461" cy="612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7215" y="692620"/>
            <a:ext cx="879117" cy="432060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From/To ITS sensors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088015" y="692620"/>
            <a:ext cx="948035" cy="576080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From/To CRU, CTP and DCS</a:t>
            </a:r>
          </a:p>
        </p:txBody>
      </p:sp>
      <p:sp>
        <p:nvSpPr>
          <p:cNvPr id="64" name="Content Placeholder 4"/>
          <p:cNvSpPr txBox="1">
            <a:spLocks/>
          </p:cNvSpPr>
          <p:nvPr/>
        </p:nvSpPr>
        <p:spPr>
          <a:xfrm>
            <a:off x="536773" y="5000757"/>
            <a:ext cx="8295721" cy="154935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main firmware tasks of the RU </a:t>
            </a:r>
            <a:r>
              <a:rPr lang="en-US" sz="1400" smtClean="0"/>
              <a:t>are outlined </a:t>
            </a:r>
            <a:r>
              <a:rPr lang="en-US" sz="1400" dirty="0" smtClean="0"/>
              <a:t>in this diagram.</a:t>
            </a:r>
          </a:p>
          <a:p>
            <a:r>
              <a:rPr lang="en-US" sz="1400" dirty="0" smtClean="0"/>
              <a:t>Additionally, Firmware needs to be developed to handle Radiation Induced failures.</a:t>
            </a:r>
          </a:p>
          <a:p>
            <a:r>
              <a:rPr lang="en-US" sz="1400" dirty="0" smtClean="0"/>
              <a:t>Firmware in the flash-based FPGA for scrubbing and configuration of the S-RAM based FPGA is not shown in the above diagram</a:t>
            </a:r>
          </a:p>
          <a:p>
            <a:r>
              <a:rPr lang="en-US" sz="1400" dirty="0" smtClean="0"/>
              <a:t>Also not shown are firmware for USB I/F and Flash-FPGA communication</a:t>
            </a:r>
          </a:p>
          <a:p>
            <a:r>
              <a:rPr lang="en-US" sz="1400" dirty="0"/>
              <a:t>W</a:t>
            </a:r>
            <a:r>
              <a:rPr lang="en-US" sz="1400" dirty="0" smtClean="0"/>
              <a:t>hen GBT is not available, a CAN IP (not shown here) provides power unit control &amp; monitoring </a:t>
            </a:r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724218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Alpide</a:t>
            </a:r>
            <a:r>
              <a:rPr lang="en-US" dirty="0" smtClean="0"/>
              <a:t> Data Path – Inner Barrel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47580" y="908650"/>
            <a:ext cx="1368190" cy="792110"/>
            <a:chOff x="1547580" y="908650"/>
            <a:chExt cx="1368190" cy="792110"/>
          </a:xfrm>
        </p:grpSpPr>
        <p:sp>
          <p:nvSpPr>
            <p:cNvPr id="3" name="TextBox 2"/>
            <p:cNvSpPr txBox="1"/>
            <p:nvPr/>
          </p:nvSpPr>
          <p:spPr>
            <a:xfrm>
              <a:off x="1547580" y="1072807"/>
              <a:ext cx="1368190" cy="504070"/>
            </a:xfrm>
            <a:prstGeom prst="rect">
              <a:avLst/>
            </a:prstGeom>
            <a:noFill/>
          </p:spPr>
          <p:txBody>
            <a:bodyPr wrap="square" tIns="36000" bIns="36000" rtlCol="0" anchor="ctr" anchorCtr="0">
              <a:no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Implemented with high-speed </a:t>
              </a:r>
              <a:r>
                <a:rPr lang="en-US" sz="1200" b="1" dirty="0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GTX </a:t>
              </a:r>
              <a:r>
                <a:rPr lang="en-US" sz="1200" b="1" dirty="0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transceiver IPs</a:t>
              </a:r>
            </a:p>
          </p:txBody>
        </p:sp>
        <p:sp>
          <p:nvSpPr>
            <p:cNvPr id="5" name="Oval Callout 4"/>
            <p:cNvSpPr/>
            <p:nvPr/>
          </p:nvSpPr>
          <p:spPr>
            <a:xfrm>
              <a:off x="1547580" y="908650"/>
              <a:ext cx="1368190" cy="792110"/>
            </a:xfrm>
            <a:prstGeom prst="wedgeEllipseCallout">
              <a:avLst/>
            </a:prstGeom>
            <a:ln w="1905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0532" y="1304705"/>
            <a:ext cx="712419" cy="506788"/>
            <a:chOff x="90532" y="1304705"/>
            <a:chExt cx="712419" cy="506788"/>
          </a:xfrm>
        </p:grpSpPr>
        <p:sp>
          <p:nvSpPr>
            <p:cNvPr id="14" name="TextBox 13"/>
            <p:cNvSpPr txBox="1"/>
            <p:nvPr/>
          </p:nvSpPr>
          <p:spPr>
            <a:xfrm>
              <a:off x="90532" y="1339532"/>
              <a:ext cx="712419" cy="433238"/>
            </a:xfrm>
            <a:prstGeom prst="rect">
              <a:avLst/>
            </a:prstGeom>
            <a:noFill/>
          </p:spPr>
          <p:txBody>
            <a:bodyPr wrap="square" tIns="36000" bIns="36000" rtlCol="0" anchor="ctr" anchorCtr="0">
              <a:noAutofit/>
            </a:bodyPr>
            <a:lstStyle/>
            <a:p>
              <a:r>
                <a:rPr lang="en-US" sz="1050" dirty="0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Includes encoding</a:t>
              </a:r>
            </a:p>
          </p:txBody>
        </p:sp>
        <p:sp>
          <p:nvSpPr>
            <p:cNvPr id="15" name="Oval Callout 14"/>
            <p:cNvSpPr/>
            <p:nvPr/>
          </p:nvSpPr>
          <p:spPr>
            <a:xfrm>
              <a:off x="107950" y="1304705"/>
              <a:ext cx="640409" cy="506788"/>
            </a:xfrm>
            <a:prstGeom prst="wedgeEllipseCallout">
              <a:avLst>
                <a:gd name="adj1" fmla="val -18113"/>
                <a:gd name="adj2" fmla="val 91541"/>
              </a:avLst>
            </a:prstGeom>
            <a:ln w="127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Oval Callout 15"/>
          <p:cNvSpPr/>
          <p:nvPr/>
        </p:nvSpPr>
        <p:spPr>
          <a:xfrm>
            <a:off x="4877458" y="5599178"/>
            <a:ext cx="1368190" cy="792110"/>
          </a:xfrm>
          <a:prstGeom prst="wedgeEllipseCallout">
            <a:avLst>
              <a:gd name="adj1" fmla="val -47566"/>
              <a:gd name="adj2" fmla="val -49640"/>
            </a:avLst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60040" y="5776640"/>
            <a:ext cx="1368190" cy="504070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Not yet defined; e.g. create busy map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6" y="1798732"/>
            <a:ext cx="9022294" cy="390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43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Alpide</a:t>
            </a:r>
            <a:r>
              <a:rPr lang="en-US" dirty="0" smtClean="0"/>
              <a:t> Data Path – Outer Barrel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331550" y="908650"/>
            <a:ext cx="1872260" cy="792110"/>
            <a:chOff x="1331550" y="980660"/>
            <a:chExt cx="1872260" cy="792110"/>
          </a:xfrm>
        </p:grpSpPr>
        <p:sp>
          <p:nvSpPr>
            <p:cNvPr id="3" name="TextBox 2"/>
            <p:cNvSpPr txBox="1"/>
            <p:nvPr/>
          </p:nvSpPr>
          <p:spPr>
            <a:xfrm>
              <a:off x="1469199" y="1070088"/>
              <a:ext cx="1656230" cy="648090"/>
            </a:xfrm>
            <a:prstGeom prst="rect">
              <a:avLst/>
            </a:prstGeom>
            <a:noFill/>
          </p:spPr>
          <p:txBody>
            <a:bodyPr wrap="square" tIns="36000" bIns="36000" rtlCol="0" anchor="ctr" anchorCtr="0">
              <a:no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Implemented with </a:t>
              </a:r>
              <a:r>
                <a:rPr lang="en-US" sz="1200" b="1" dirty="0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GPIO </a:t>
              </a:r>
              <a:r>
                <a:rPr lang="en-US" sz="1200" b="1" dirty="0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DDR SerDes IPs and user decoding</a:t>
              </a:r>
            </a:p>
          </p:txBody>
        </p:sp>
        <p:sp>
          <p:nvSpPr>
            <p:cNvPr id="6" name="Oval Callout 5"/>
            <p:cNvSpPr/>
            <p:nvPr/>
          </p:nvSpPr>
          <p:spPr>
            <a:xfrm>
              <a:off x="1331550" y="980660"/>
              <a:ext cx="1872260" cy="792110"/>
            </a:xfrm>
            <a:prstGeom prst="wedgeEllipseCallout">
              <a:avLst/>
            </a:prstGeom>
            <a:ln w="1905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0532" y="1304705"/>
            <a:ext cx="712419" cy="506788"/>
            <a:chOff x="90532" y="1304705"/>
            <a:chExt cx="712419" cy="506788"/>
          </a:xfrm>
        </p:grpSpPr>
        <p:sp>
          <p:nvSpPr>
            <p:cNvPr id="15" name="TextBox 14"/>
            <p:cNvSpPr txBox="1"/>
            <p:nvPr/>
          </p:nvSpPr>
          <p:spPr>
            <a:xfrm>
              <a:off x="90532" y="1339532"/>
              <a:ext cx="712419" cy="433238"/>
            </a:xfrm>
            <a:prstGeom prst="rect">
              <a:avLst/>
            </a:prstGeom>
            <a:noFill/>
          </p:spPr>
          <p:txBody>
            <a:bodyPr wrap="square" tIns="36000" bIns="36000" rtlCol="0" anchor="ctr" anchorCtr="0">
              <a:noAutofit/>
            </a:bodyPr>
            <a:lstStyle/>
            <a:p>
              <a:r>
                <a:rPr lang="en-US" sz="1050" dirty="0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Includes encoding</a:t>
              </a:r>
            </a:p>
          </p:txBody>
        </p:sp>
        <p:sp>
          <p:nvSpPr>
            <p:cNvPr id="16" name="Oval Callout 15"/>
            <p:cNvSpPr/>
            <p:nvPr/>
          </p:nvSpPr>
          <p:spPr>
            <a:xfrm>
              <a:off x="107950" y="1304705"/>
              <a:ext cx="640409" cy="506788"/>
            </a:xfrm>
            <a:prstGeom prst="wedgeEllipseCallout">
              <a:avLst>
                <a:gd name="adj1" fmla="val -18113"/>
                <a:gd name="adj2" fmla="val 91541"/>
              </a:avLst>
            </a:prstGeom>
            <a:ln w="127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1" y="1807606"/>
            <a:ext cx="8928582" cy="391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11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 Handling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99017" y="3599629"/>
            <a:ext cx="2896737" cy="148394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6012260" y="2837539"/>
            <a:ext cx="2880210" cy="20"/>
          </a:xfrm>
          <a:prstGeom prst="straightConnector1">
            <a:avLst/>
          </a:prstGeom>
          <a:ln w="19050" cap="sq" cmpd="sng">
            <a:solidFill>
              <a:srgbClr val="FF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4169517" y="4493789"/>
            <a:ext cx="1842743" cy="0"/>
          </a:xfrm>
          <a:prstGeom prst="straightConnector1">
            <a:avLst/>
          </a:prstGeom>
          <a:ln w="19050" cap="sq" cmpd="sng">
            <a:solidFill>
              <a:srgbClr val="FF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172560" y="5589300"/>
            <a:ext cx="720040" cy="0"/>
          </a:xfrm>
          <a:prstGeom prst="line">
            <a:avLst/>
          </a:prstGeom>
          <a:ln w="19050">
            <a:solidFill>
              <a:srgbClr val="FF99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41515" y="2931804"/>
            <a:ext cx="1728000" cy="43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Send a trigger to the sensor.</a:t>
            </a:r>
            <a:endParaRPr lang="en-US" sz="1200" dirty="0">
              <a:solidFill>
                <a:schemeClr val="tx2"/>
              </a:solidFill>
            </a:endParaRPr>
          </a:p>
        </p:txBody>
      </p:sp>
      <p:cxnSp>
        <p:nvCxnSpPr>
          <p:cNvPr id="8" name="Straight Arrow Connector 7"/>
          <p:cNvCxnSpPr>
            <a:stCxn id="7" idx="1"/>
          </p:cNvCxnSpPr>
          <p:nvPr/>
        </p:nvCxnSpPr>
        <p:spPr>
          <a:xfrm flipH="1" flipV="1">
            <a:off x="1547580" y="3147604"/>
            <a:ext cx="893935" cy="200"/>
          </a:xfrm>
          <a:prstGeom prst="straightConnector1">
            <a:avLst/>
          </a:prstGeom>
          <a:ln w="19050" cap="sq" cmpd="sng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44500" y="3565340"/>
            <a:ext cx="1728000" cy="43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Reset last trigger timer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1755" y="3565340"/>
            <a:ext cx="1728000" cy="43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Generate and store SENSOR trigger event</a:t>
            </a:r>
            <a:endParaRPr lang="en-US" sz="1200" dirty="0">
              <a:solidFill>
                <a:schemeClr val="tx2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305635" y="3363854"/>
            <a:ext cx="20" cy="216190"/>
          </a:xfrm>
          <a:prstGeom prst="straightConnector1">
            <a:avLst/>
          </a:prstGeom>
          <a:ln w="127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3"/>
            <a:endCxn id="9" idx="1"/>
          </p:cNvCxnSpPr>
          <p:nvPr/>
        </p:nvCxnSpPr>
        <p:spPr>
          <a:xfrm>
            <a:off x="4169755" y="3781340"/>
            <a:ext cx="2274745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174854" y="3170069"/>
            <a:ext cx="318946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41755" y="4213490"/>
            <a:ext cx="1728000" cy="43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Store CTP trigger and/or HBF reference</a:t>
            </a:r>
            <a:endParaRPr lang="en-US" sz="1200" dirty="0">
              <a:solidFill>
                <a:schemeClr val="tx2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305635" y="3997460"/>
            <a:ext cx="20" cy="216190"/>
          </a:xfrm>
          <a:prstGeom prst="straightConnector1">
            <a:avLst/>
          </a:prstGeom>
          <a:ln w="127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40" idx="0"/>
          </p:cNvCxnSpPr>
          <p:nvPr/>
        </p:nvCxnSpPr>
        <p:spPr>
          <a:xfrm>
            <a:off x="5436260" y="2477489"/>
            <a:ext cx="0" cy="351110"/>
          </a:xfrm>
          <a:prstGeom prst="straightConnector1">
            <a:avLst/>
          </a:prstGeom>
          <a:ln w="19050" cap="sq" cmpd="sng">
            <a:solidFill>
              <a:srgbClr val="FF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0" idx="2"/>
          </p:cNvCxnSpPr>
          <p:nvPr/>
        </p:nvCxnSpPr>
        <p:spPr>
          <a:xfrm>
            <a:off x="5436260" y="3548599"/>
            <a:ext cx="0" cy="801170"/>
          </a:xfrm>
          <a:prstGeom prst="straightConnector1">
            <a:avLst/>
          </a:prstGeom>
          <a:ln w="127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33750" y="2908625"/>
            <a:ext cx="360050" cy="216000"/>
          </a:xfrm>
          <a:prstGeom prst="rect">
            <a:avLst/>
          </a:prstGeom>
          <a:noFill/>
          <a:ln w="28575">
            <a:noFill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Yes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36261" y="3548599"/>
            <a:ext cx="282137" cy="216000"/>
          </a:xfrm>
          <a:prstGeom prst="rect">
            <a:avLst/>
          </a:prstGeom>
          <a:noFill/>
          <a:ln w="28575">
            <a:noFill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No</a:t>
            </a:r>
            <a:endParaRPr lang="en-US" sz="1200" dirty="0">
              <a:solidFill>
                <a:schemeClr val="tx2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4169755" y="4349769"/>
            <a:ext cx="1266505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25" idx="1"/>
          </p:cNvCxnSpPr>
          <p:nvPr/>
        </p:nvCxnSpPr>
        <p:spPr>
          <a:xfrm>
            <a:off x="1577395" y="5588703"/>
            <a:ext cx="2424308" cy="547"/>
          </a:xfrm>
          <a:prstGeom prst="line">
            <a:avLst/>
          </a:prstGeom>
          <a:ln w="19050">
            <a:solidFill>
              <a:srgbClr val="FF99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91600" y="5358946"/>
            <a:ext cx="558770" cy="216000"/>
          </a:xfrm>
          <a:prstGeom prst="rect">
            <a:avLst/>
          </a:prstGeom>
          <a:noFill/>
          <a:ln w="28575">
            <a:noFill/>
          </a:ln>
        </p:spPr>
        <p:txBody>
          <a:bodyPr wrap="square" lIns="36000" tIns="36000" rIns="36000" bIns="36000" rtlCol="0" anchor="ctr">
            <a:noAutofit/>
          </a:bodyPr>
          <a:lstStyle/>
          <a:p>
            <a:r>
              <a:rPr lang="en-US" sz="1200" dirty="0" smtClean="0">
                <a:solidFill>
                  <a:srgbClr val="FF9900"/>
                </a:solidFill>
                <a:latin typeface="Calibri Light" panose="020F0302020204030204" pitchFamily="34" charset="0"/>
              </a:rPr>
              <a:t>Data</a:t>
            </a:r>
            <a:endParaRPr lang="en-US" sz="1200" dirty="0">
              <a:solidFill>
                <a:srgbClr val="FF9900"/>
              </a:solidFill>
              <a:latin typeface="Calibri Light" panose="020F03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91600" y="2917250"/>
            <a:ext cx="576080" cy="216000"/>
          </a:xfrm>
          <a:prstGeom prst="rect">
            <a:avLst/>
          </a:prstGeom>
          <a:noFill/>
          <a:ln w="28575">
            <a:noFill/>
          </a:ln>
        </p:spPr>
        <p:txBody>
          <a:bodyPr wrap="square" lIns="36000" tIns="36000" rIns="36000" bIns="36000" rtlCol="0" anchor="ctr">
            <a:noAutofit/>
          </a:bodyPr>
          <a:lstStyle/>
          <a:p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Trigger</a:t>
            </a:r>
            <a:endParaRPr lang="en-US" sz="1200" dirty="0">
              <a:solidFill>
                <a:schemeClr val="accent5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44560" y="5157240"/>
            <a:ext cx="1728000" cy="8641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Associate every SENSOR frame with all stored CTP triggers associated with it.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01703" y="5229250"/>
            <a:ext cx="2016000" cy="720000"/>
          </a:xfrm>
          <a:prstGeom prst="flowChartDecision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Busy detected?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18103" y="5387624"/>
            <a:ext cx="282137" cy="216000"/>
          </a:xfrm>
          <a:prstGeom prst="rect">
            <a:avLst/>
          </a:prstGeom>
          <a:noFill/>
          <a:ln w="28575">
            <a:noFill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No</a:t>
            </a:r>
            <a:endParaRPr lang="en-US" sz="1200" dirty="0">
              <a:solidFill>
                <a:schemeClr val="tx2"/>
              </a:solidFill>
            </a:endParaRPr>
          </a:p>
        </p:txBody>
      </p:sp>
      <p:cxnSp>
        <p:nvCxnSpPr>
          <p:cNvPr id="27" name="Straight Arrow Connector 26"/>
          <p:cNvCxnSpPr>
            <a:endCxn id="24" idx="1"/>
          </p:cNvCxnSpPr>
          <p:nvPr/>
        </p:nvCxnSpPr>
        <p:spPr>
          <a:xfrm>
            <a:off x="6012260" y="5589300"/>
            <a:ext cx="432300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596420" y="2261489"/>
            <a:ext cx="1296180" cy="216000"/>
          </a:xfrm>
          <a:prstGeom prst="rect">
            <a:avLst/>
          </a:prstGeom>
          <a:noFill/>
          <a:ln w="28575">
            <a:noFill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r"/>
            <a:r>
              <a:rPr lang="en-US" sz="1200" dirty="0" smtClean="0">
                <a:solidFill>
                  <a:srgbClr val="FF00FF"/>
                </a:solidFill>
                <a:latin typeface="Calibri Light" panose="020F0302020204030204" pitchFamily="34" charset="0"/>
              </a:rPr>
              <a:t>CTP Physics trigger</a:t>
            </a:r>
            <a:endParaRPr lang="en-US" sz="1200" dirty="0">
              <a:solidFill>
                <a:srgbClr val="FF00FF"/>
              </a:solidFill>
              <a:latin typeface="Calibri Light" panose="020F03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44260" y="4203803"/>
            <a:ext cx="1728000" cy="43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Store Busy condition for current trigger event</a:t>
            </a:r>
            <a:endParaRPr lang="en-US" sz="1200" dirty="0">
              <a:solidFill>
                <a:schemeClr val="tx2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5014785" y="4933530"/>
            <a:ext cx="120" cy="295720"/>
          </a:xfrm>
          <a:prstGeom prst="straightConnector1">
            <a:avLst/>
          </a:prstGeom>
          <a:ln w="127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9" idx="0"/>
            <a:endCxn id="9" idx="2"/>
          </p:cNvCxnSpPr>
          <p:nvPr/>
        </p:nvCxnSpPr>
        <p:spPr>
          <a:xfrm flipV="1">
            <a:off x="7308260" y="3997340"/>
            <a:ext cx="240" cy="206463"/>
          </a:xfrm>
          <a:prstGeom prst="straightConnector1">
            <a:avLst/>
          </a:prstGeom>
          <a:ln w="127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004180" y="4941210"/>
            <a:ext cx="2304080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7308440" y="4645490"/>
            <a:ext cx="120" cy="295720"/>
          </a:xfrm>
          <a:prstGeom prst="straightConnector1">
            <a:avLst/>
          </a:prstGeom>
          <a:ln w="127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009703" y="5013250"/>
            <a:ext cx="360050" cy="216000"/>
          </a:xfrm>
          <a:prstGeom prst="rect">
            <a:avLst/>
          </a:prstGeom>
          <a:noFill/>
          <a:ln w="28575">
            <a:noFill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Yes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172500" y="5357909"/>
            <a:ext cx="863550" cy="216000"/>
          </a:xfrm>
          <a:prstGeom prst="rect">
            <a:avLst/>
          </a:prstGeom>
          <a:noFill/>
          <a:ln w="28575">
            <a:noFill/>
          </a:ln>
        </p:spPr>
        <p:txBody>
          <a:bodyPr wrap="square" lIns="36000" tIns="36000" rIns="36000" bIns="36000" rtlCol="0" anchor="ctr">
            <a:noAutofit/>
          </a:bodyPr>
          <a:lstStyle/>
          <a:p>
            <a:r>
              <a:rPr lang="en-US" sz="1200" dirty="0" smtClean="0">
                <a:solidFill>
                  <a:srgbClr val="FF9900"/>
                </a:solidFill>
                <a:latin typeface="Calibri Light" panose="020F0302020204030204" pitchFamily="34" charset="0"/>
              </a:rPr>
              <a:t>Data</a:t>
            </a:r>
            <a:endParaRPr lang="en-US" sz="1200" dirty="0">
              <a:solidFill>
                <a:srgbClr val="FF9900"/>
              </a:solidFill>
              <a:latin typeface="Calibri Light" panose="020F03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7380" y="677268"/>
            <a:ext cx="8928100" cy="1345041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rtlCol="0" anchor="t" anchorCtr="0">
            <a:noAutofit/>
          </a:bodyPr>
          <a:lstStyle/>
          <a:p>
            <a:pPr defTabSz="519113"/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The sensor receives a trigger and responds with a complete, partial or empty data frame and/or a busy state depending on the status of its internal resources. Triggers need to be separated by </a:t>
            </a:r>
            <a:r>
              <a:rPr lang="en-US" sz="20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TW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 &gt; 1 µs. The CTP trigger time (BC &amp; Orbit) are stored for every CTP trigger, and later associated to outgoing data by the Readout Electronics.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738122" y="2621539"/>
            <a:ext cx="2154348" cy="216000"/>
          </a:xfrm>
          <a:prstGeom prst="rect">
            <a:avLst/>
          </a:prstGeom>
          <a:noFill/>
          <a:ln w="28575">
            <a:noFill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r"/>
            <a:r>
              <a:rPr lang="en-US" sz="1200" dirty="0" smtClean="0">
                <a:solidFill>
                  <a:srgbClr val="FF00FF"/>
                </a:solidFill>
                <a:latin typeface="Calibri Light" panose="020F0302020204030204" pitchFamily="34" charset="0"/>
              </a:rPr>
              <a:t>Heart Beat Trigger / BCX counter</a:t>
            </a:r>
            <a:endParaRPr lang="en-US" sz="1200" dirty="0">
              <a:solidFill>
                <a:srgbClr val="FF00FF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6012260" y="2837559"/>
            <a:ext cx="0" cy="1656230"/>
          </a:xfrm>
          <a:prstGeom prst="straightConnector1">
            <a:avLst/>
          </a:prstGeom>
          <a:ln w="19050" cap="sq" cmpd="sng">
            <a:solidFill>
              <a:srgbClr val="FF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5436262" y="2477489"/>
            <a:ext cx="3456208" cy="0"/>
          </a:xfrm>
          <a:prstGeom prst="straightConnector1">
            <a:avLst/>
          </a:prstGeom>
          <a:ln w="19050" cap="sq" cmpd="sng">
            <a:solidFill>
              <a:srgbClr val="FF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428260" y="2828599"/>
            <a:ext cx="2016000" cy="720000"/>
          </a:xfrm>
          <a:prstGeom prst="flowChartDecision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Time since last trigger &gt; TW ?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9301" y="5789969"/>
            <a:ext cx="720100" cy="231391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Sensor</a:t>
            </a:r>
          </a:p>
        </p:txBody>
      </p:sp>
    </p:spTree>
    <p:extLst>
      <p:ext uri="{BB962C8B-B14F-4D97-AF65-F5344CB8AC3E}">
        <p14:creationId xmlns:p14="http://schemas.microsoft.com/office/powerpoint/2010/main" val="3776441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950" y="4149100"/>
            <a:ext cx="8928100" cy="144020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Prototype Firmware Development</a:t>
            </a:r>
          </a:p>
        </p:txBody>
      </p:sp>
    </p:spTree>
    <p:extLst>
      <p:ext uri="{BB962C8B-B14F-4D97-AF65-F5344CB8AC3E}">
        <p14:creationId xmlns:p14="http://schemas.microsoft.com/office/powerpoint/2010/main" val="377043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Development Hardware</a:t>
            </a:r>
            <a:endParaRPr lang="en-US" dirty="0"/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251400" y="692620"/>
            <a:ext cx="8425170" cy="554477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accent4"/>
                </a:solidFill>
              </a:rPr>
              <a:t>A Readout Unit prototype was designed and fabricated in WP10 to allow firmware development and interface and radiation testing. The prototype hardware was divided into </a:t>
            </a:r>
            <a:r>
              <a:rPr lang="en-US" sz="1400" u="sng" dirty="0" smtClean="0">
                <a:solidFill>
                  <a:schemeClr val="accent4"/>
                </a:solidFill>
              </a:rPr>
              <a:t>two</a:t>
            </a:r>
            <a:r>
              <a:rPr lang="en-US" sz="1400" dirty="0" smtClean="0">
                <a:solidFill>
                  <a:schemeClr val="accent4"/>
                </a:solidFill>
              </a:rPr>
              <a:t> boards:</a:t>
            </a:r>
          </a:p>
          <a:p>
            <a:r>
              <a:rPr lang="en-US" sz="1400" b="1" dirty="0" smtClean="0"/>
              <a:t>RUv0: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chemeClr val="accent4"/>
                </a:solidFill>
              </a:rPr>
              <a:t>a Xilinx </a:t>
            </a:r>
            <a:r>
              <a:rPr lang="en-US" sz="1400" dirty="0" smtClean="0">
                <a:solidFill>
                  <a:schemeClr val="accent6"/>
                </a:solidFill>
              </a:rPr>
              <a:t>Kintex-7</a:t>
            </a:r>
            <a:r>
              <a:rPr lang="en-US" sz="1400" dirty="0" smtClean="0">
                <a:solidFill>
                  <a:schemeClr val="accent4"/>
                </a:solidFill>
              </a:rPr>
              <a:t> based board; contains interfaces to sensors, power unit and an </a:t>
            </a:r>
            <a:r>
              <a:rPr lang="en-US" sz="1400" dirty="0" smtClean="0">
                <a:solidFill>
                  <a:schemeClr val="accent6"/>
                </a:solidFill>
              </a:rPr>
              <a:t>FMC</a:t>
            </a:r>
            <a:r>
              <a:rPr lang="en-US" sz="1400" dirty="0" smtClean="0">
                <a:solidFill>
                  <a:schemeClr val="accent4"/>
                </a:solidFill>
              </a:rPr>
              <a:t> connector</a:t>
            </a:r>
          </a:p>
          <a:p>
            <a:r>
              <a:rPr lang="en-US" sz="1400" b="1" dirty="0" err="1" smtClean="0"/>
              <a:t>GBTxFMC</a:t>
            </a:r>
            <a:r>
              <a:rPr lang="en-US" sz="1400" b="1" dirty="0" smtClean="0"/>
              <a:t>: </a:t>
            </a:r>
            <a:r>
              <a:rPr lang="en-US" sz="1400" dirty="0" smtClean="0">
                <a:solidFill>
                  <a:schemeClr val="accent4"/>
                </a:solidFill>
              </a:rPr>
              <a:t>an FMC card containing </a:t>
            </a:r>
            <a:r>
              <a:rPr lang="en-US" sz="1400" dirty="0" smtClean="0">
                <a:solidFill>
                  <a:schemeClr val="accent6"/>
                </a:solidFill>
              </a:rPr>
              <a:t>GBTx</a:t>
            </a:r>
            <a:r>
              <a:rPr lang="en-US" sz="1400" dirty="0" smtClean="0">
                <a:solidFill>
                  <a:schemeClr val="accent4"/>
                </a:solidFill>
              </a:rPr>
              <a:t>, </a:t>
            </a:r>
            <a:r>
              <a:rPr lang="en-US" sz="1400" dirty="0" smtClean="0">
                <a:solidFill>
                  <a:schemeClr val="accent6"/>
                </a:solidFill>
              </a:rPr>
              <a:t>SCA</a:t>
            </a:r>
            <a:r>
              <a:rPr lang="en-US" sz="1400" dirty="0" smtClean="0">
                <a:solidFill>
                  <a:schemeClr val="accent4"/>
                </a:solidFill>
              </a:rPr>
              <a:t>, and </a:t>
            </a:r>
            <a:r>
              <a:rPr lang="en-US" sz="1400" dirty="0" err="1" smtClean="0">
                <a:solidFill>
                  <a:schemeClr val="accent6"/>
                </a:solidFill>
              </a:rPr>
              <a:t>VTRx</a:t>
            </a:r>
            <a:r>
              <a:rPr lang="en-US" sz="1400" dirty="0" smtClean="0">
                <a:solidFill>
                  <a:schemeClr val="accent4"/>
                </a:solidFill>
              </a:rPr>
              <a:t>.</a:t>
            </a:r>
          </a:p>
          <a:p>
            <a:endParaRPr lang="en-US" sz="1400" dirty="0" smtClean="0"/>
          </a:p>
          <a:p>
            <a:r>
              <a:rPr lang="en-US" sz="1400" dirty="0" smtClean="0">
                <a:solidFill>
                  <a:srgbClr val="FF66FF"/>
                </a:solidFill>
              </a:rPr>
              <a:t>RUv0 also provides an </a:t>
            </a:r>
            <a:r>
              <a:rPr lang="en-US" sz="1400" b="1" dirty="0" smtClean="0">
                <a:solidFill>
                  <a:srgbClr val="0070C0"/>
                </a:solidFill>
              </a:rPr>
              <a:t>SFP+</a:t>
            </a:r>
            <a:r>
              <a:rPr lang="en-US" sz="1400" dirty="0" smtClean="0">
                <a:solidFill>
                  <a:srgbClr val="FF66FF"/>
                </a:solidFill>
              </a:rPr>
              <a:t> fiber module, which allows the board to be used as a substitute for the </a:t>
            </a:r>
            <a:r>
              <a:rPr lang="en-US" sz="1400" b="1" dirty="0" smtClean="0">
                <a:solidFill>
                  <a:srgbClr val="0070C0"/>
                </a:solidFill>
              </a:rPr>
              <a:t>CRU</a:t>
            </a:r>
            <a:r>
              <a:rPr lang="en-US" sz="1400" dirty="0" smtClean="0">
                <a:solidFill>
                  <a:srgbClr val="FF66FF"/>
                </a:solidFill>
              </a:rPr>
              <a:t> and/or </a:t>
            </a:r>
            <a:r>
              <a:rPr lang="en-US" sz="1400" b="1" dirty="0" smtClean="0">
                <a:solidFill>
                  <a:srgbClr val="0070C0"/>
                </a:solidFill>
              </a:rPr>
              <a:t>CTP</a:t>
            </a:r>
            <a:r>
              <a:rPr lang="en-US" sz="1400" dirty="0" smtClean="0">
                <a:solidFill>
                  <a:srgbClr val="FF66FF"/>
                </a:solidFill>
              </a:rPr>
              <a:t>, where the FPGA firmware includes the </a:t>
            </a:r>
            <a:r>
              <a:rPr lang="en-US" sz="1400" b="1" dirty="0" smtClean="0">
                <a:solidFill>
                  <a:srgbClr val="0070C0"/>
                </a:solidFill>
              </a:rPr>
              <a:t>GBT_FPGA</a:t>
            </a:r>
            <a:r>
              <a:rPr lang="en-US" sz="1400" b="1" dirty="0" smtClean="0">
                <a:solidFill>
                  <a:srgbClr val="FF66FF"/>
                </a:solidFill>
              </a:rPr>
              <a:t> </a:t>
            </a:r>
            <a:r>
              <a:rPr lang="en-US" sz="1400" dirty="0" smtClean="0">
                <a:solidFill>
                  <a:srgbClr val="FF66FF"/>
                </a:solidFill>
              </a:rPr>
              <a:t>IP core provided by the CERN GBT group.</a:t>
            </a:r>
          </a:p>
          <a:p>
            <a:r>
              <a:rPr lang="en-US" sz="1400" dirty="0" smtClean="0">
                <a:solidFill>
                  <a:srgbClr val="FF66FF"/>
                </a:solidFill>
              </a:rPr>
              <a:t>In lieu of a  complete GBT setup to control the prototype boards, RUv0 also includes a </a:t>
            </a:r>
            <a:r>
              <a:rPr lang="en-US" sz="1400" b="1" dirty="0" smtClean="0">
                <a:solidFill>
                  <a:srgbClr val="0070C0"/>
                </a:solidFill>
              </a:rPr>
              <a:t>USB</a:t>
            </a:r>
            <a:r>
              <a:rPr lang="en-US" sz="1400" dirty="0" smtClean="0">
                <a:solidFill>
                  <a:srgbClr val="FF66FF"/>
                </a:solidFill>
              </a:rPr>
              <a:t> interface provided by a </a:t>
            </a:r>
            <a:r>
              <a:rPr lang="en-US" sz="1400" b="1" dirty="0" smtClean="0">
                <a:solidFill>
                  <a:srgbClr val="0070C0"/>
                </a:solidFill>
              </a:rPr>
              <a:t>Cypress FX-3 </a:t>
            </a:r>
            <a:r>
              <a:rPr lang="en-US" sz="1400" dirty="0" smtClean="0">
                <a:solidFill>
                  <a:srgbClr val="FF66FF"/>
                </a:solidFill>
              </a:rPr>
              <a:t>chip, which allows the prototype hardware to be controlled and monitored by a PC via USB.</a:t>
            </a:r>
          </a:p>
          <a:p>
            <a:endParaRPr lang="en-US" sz="1400" dirty="0" smtClean="0"/>
          </a:p>
          <a:p>
            <a:r>
              <a:rPr lang="en-US" sz="1400" dirty="0" smtClean="0"/>
              <a:t>RUv0 also includes controllable power regulators to provide power to the attached </a:t>
            </a:r>
            <a:r>
              <a:rPr lang="en-US" sz="1400" dirty="0" err="1" smtClean="0"/>
              <a:t>Alpide</a:t>
            </a:r>
            <a:r>
              <a:rPr lang="en-US" sz="1400" dirty="0" smtClean="0"/>
              <a:t> sensors/modules.</a:t>
            </a:r>
          </a:p>
          <a:p>
            <a:r>
              <a:rPr lang="en-US" sz="1400" dirty="0" smtClean="0"/>
              <a:t>Most Firmware development to date has been done on this hardware platform.</a:t>
            </a:r>
          </a:p>
          <a:p>
            <a:endParaRPr lang="en-US" sz="1400" dirty="0" smtClean="0"/>
          </a:p>
          <a:p>
            <a:r>
              <a:rPr lang="en-US" sz="1400" dirty="0" smtClean="0">
                <a:solidFill>
                  <a:srgbClr val="00B050"/>
                </a:solidFill>
              </a:rPr>
              <a:t>For Radiation Susceptibility testing, small firmware reference test structures have been to check relevant logic cross-sections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The same prototype hardware was also used for evaluation of error mitigation techniques: TMR, safe FSMs, ECC for memory, ….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Configuration of the FPGA is possible over JTAG from both a JTAG header or the GBT-SCA on the </a:t>
            </a:r>
            <a:r>
              <a:rPr lang="en-US" sz="1400" dirty="0" err="1" smtClean="0">
                <a:solidFill>
                  <a:srgbClr val="00B050"/>
                </a:solidFill>
              </a:rPr>
              <a:t>GBTxFMC</a:t>
            </a:r>
            <a:endParaRPr lang="en-US" sz="1400" dirty="0" smtClean="0">
              <a:solidFill>
                <a:srgbClr val="00B050"/>
              </a:solidFill>
            </a:endParaRPr>
          </a:p>
          <a:p>
            <a:r>
              <a:rPr lang="en-US" sz="1400" dirty="0" smtClean="0">
                <a:solidFill>
                  <a:srgbClr val="00B050"/>
                </a:solidFill>
              </a:rPr>
              <a:t>Different scrubbing methods were investigated over JTAG</a:t>
            </a:r>
          </a:p>
        </p:txBody>
      </p:sp>
    </p:spTree>
    <p:extLst>
      <p:ext uri="{BB962C8B-B14F-4D97-AF65-F5344CB8AC3E}">
        <p14:creationId xmlns:p14="http://schemas.microsoft.com/office/powerpoint/2010/main" val="1370846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Hardware: </a:t>
            </a:r>
            <a:r>
              <a:rPr lang="en-US" b="1" dirty="0" smtClean="0">
                <a:solidFill>
                  <a:srgbClr val="C00000"/>
                </a:solidFill>
              </a:rPr>
              <a:t>RUv0</a:t>
            </a:r>
            <a:r>
              <a:rPr lang="en-US" dirty="0" smtClean="0"/>
              <a:t> and </a:t>
            </a:r>
            <a:r>
              <a:rPr lang="en-US" b="1" dirty="0" err="1" smtClean="0">
                <a:solidFill>
                  <a:srgbClr val="C00000"/>
                </a:solidFill>
              </a:rPr>
              <a:t>GBTxFMC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950" y="764630"/>
            <a:ext cx="8856660" cy="459685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10 high-speed e-links and associated clocks, as well as various SCA interfaces are connected between RUv0 and </a:t>
            </a:r>
            <a:r>
              <a:rPr lang="en-US" sz="1400" b="1" dirty="0" err="1" smtClean="0">
                <a:solidFill>
                  <a:schemeClr val="tx2"/>
                </a:solidFill>
                <a:latin typeface="Calibri Light" panose="020F0302020204030204" pitchFamily="34" charset="0"/>
              </a:rPr>
              <a:t>GBTxFMC</a:t>
            </a:r>
            <a:r>
              <a:rPr lang="en-US" sz="14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 as shown here: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49" y="1440345"/>
            <a:ext cx="8910267" cy="494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05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Development Setup with </a:t>
            </a:r>
            <a:r>
              <a:rPr lang="en-US" b="1" dirty="0" smtClean="0">
                <a:solidFill>
                  <a:srgbClr val="C00000"/>
                </a:solidFill>
              </a:rPr>
              <a:t>2 RUv0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2051650" y="908650"/>
            <a:ext cx="1224170" cy="648090"/>
          </a:xfrm>
          <a:prstGeom prst="wedgeEllipseCallout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75695" y="944655"/>
            <a:ext cx="720100" cy="576080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CRU</a:t>
            </a:r>
          </a:p>
          <a:p>
            <a:r>
              <a:rPr lang="en-US" sz="14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and/or </a:t>
            </a:r>
          </a:p>
          <a:p>
            <a:r>
              <a:rPr lang="en-US" sz="14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CTP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10" y="1628750"/>
            <a:ext cx="8534630" cy="432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95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RUv0 USB Interface</a:t>
            </a:r>
            <a:endParaRPr lang="en-US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179390" y="4797190"/>
            <a:ext cx="7921100" cy="16541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FX3 firmware implements 3 endpoints: 1 IN/OUT, and 2 IN</a:t>
            </a:r>
          </a:p>
          <a:p>
            <a:r>
              <a:rPr lang="en-US" sz="1400" dirty="0" smtClean="0"/>
              <a:t>FX3 interface to FPGA is via a synchronous slave FIFO</a:t>
            </a:r>
          </a:p>
          <a:p>
            <a:r>
              <a:rPr lang="en-US" sz="1400" dirty="0" smtClean="0"/>
              <a:t>FPGA FX3 control interface module provides interface to FX3 firmware</a:t>
            </a:r>
          </a:p>
          <a:p>
            <a:r>
              <a:rPr lang="en-US" sz="1400" dirty="0" smtClean="0"/>
              <a:t>FPGA FX3 control interface provides 4 FIFOs to the  rest of the firmware: 1 input and 3 outputs</a:t>
            </a:r>
          </a:p>
          <a:p>
            <a:r>
              <a:rPr lang="en-US" sz="1400" dirty="0" smtClean="0"/>
              <a:t>Wishbone master uses 1 in and 1 out FIFO to interpret USB data as wishbone transactions</a:t>
            </a:r>
          </a:p>
          <a:p>
            <a:r>
              <a:rPr lang="en-US" sz="1400" dirty="0" smtClean="0"/>
              <a:t>The other 2 out FIFOs are used for (fast) bulk data transmission from FPGA to PC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99" y="708331"/>
            <a:ext cx="8578002" cy="388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90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950" y="4149100"/>
            <a:ext cx="8928100" cy="144020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83359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GTX Data Readout Path for Inner Barrel</a:t>
            </a:r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1353062" y="1097906"/>
            <a:ext cx="1113532" cy="701040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GTX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solidFill>
                  <a:prstClr val="black"/>
                </a:solidFill>
                <a:latin typeface="Calibri" panose="020F0502020204030204"/>
              </a:rPr>
              <a:t>Transceiver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3154509" y="1104002"/>
            <a:ext cx="414528" cy="701040"/>
            <a:chOff x="4218432" y="2164080"/>
            <a:chExt cx="414528" cy="701040"/>
          </a:xfrm>
        </p:grpSpPr>
        <p:sp>
          <p:nvSpPr>
            <p:cNvPr id="119" name="Rectangle 118"/>
            <p:cNvSpPr/>
            <p:nvPr/>
          </p:nvSpPr>
          <p:spPr>
            <a:xfrm>
              <a:off x="4218432" y="2164080"/>
              <a:ext cx="103632" cy="701040"/>
            </a:xfrm>
            <a:prstGeom prst="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322064" y="2164080"/>
              <a:ext cx="103632" cy="701040"/>
            </a:xfrm>
            <a:prstGeom prst="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425696" y="2164080"/>
              <a:ext cx="103632" cy="701040"/>
            </a:xfrm>
            <a:prstGeom prst="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4529328" y="2164080"/>
              <a:ext cx="103632" cy="701040"/>
            </a:xfrm>
            <a:prstGeom prst="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5" name="Right Arrow 124"/>
          <p:cNvSpPr/>
          <p:nvPr/>
        </p:nvSpPr>
        <p:spPr>
          <a:xfrm>
            <a:off x="254664" y="1396610"/>
            <a:ext cx="1079924" cy="128016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097890" y="1727353"/>
            <a:ext cx="51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CDC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FIFO</a:t>
            </a:r>
          </a:p>
        </p:txBody>
      </p:sp>
      <p:sp>
        <p:nvSpPr>
          <p:cNvPr id="128" name="Right Arrow 127"/>
          <p:cNvSpPr/>
          <p:nvPr/>
        </p:nvSpPr>
        <p:spPr>
          <a:xfrm>
            <a:off x="2485068" y="1396610"/>
            <a:ext cx="658368" cy="128016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2414964" y="1472810"/>
            <a:ext cx="783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20 bit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prstClr val="black"/>
                </a:solidFill>
              </a:rPr>
              <a:t>6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0 MHz</a:t>
            </a:r>
          </a:p>
        </p:txBody>
      </p:sp>
      <p:sp>
        <p:nvSpPr>
          <p:cNvPr id="131" name="Right Arrow 130"/>
          <p:cNvSpPr/>
          <p:nvPr/>
        </p:nvSpPr>
        <p:spPr>
          <a:xfrm>
            <a:off x="3567896" y="1367213"/>
            <a:ext cx="1629707" cy="134512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738206" y="1413169"/>
            <a:ext cx="765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10 bit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120 MHz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51400" y="980660"/>
            <a:ext cx="676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GTX Input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5242089" y="1091805"/>
            <a:ext cx="1356929" cy="701040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Comma Alignment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7616361" y="1097905"/>
            <a:ext cx="747045" cy="701040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10B-8B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Decoder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7176364" y="3859139"/>
            <a:ext cx="1193434" cy="701040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Idle Suppress</a:t>
            </a:r>
          </a:p>
        </p:txBody>
      </p:sp>
      <p:grpSp>
        <p:nvGrpSpPr>
          <p:cNvPr id="141" name="Group 140"/>
          <p:cNvGrpSpPr/>
          <p:nvPr/>
        </p:nvGrpSpPr>
        <p:grpSpPr>
          <a:xfrm>
            <a:off x="5422123" y="3865493"/>
            <a:ext cx="829056" cy="701040"/>
            <a:chOff x="6621418" y="2621279"/>
            <a:chExt cx="829056" cy="701040"/>
          </a:xfrm>
        </p:grpSpPr>
        <p:sp>
          <p:nvSpPr>
            <p:cNvPr id="142" name="Rectangle 141"/>
            <p:cNvSpPr/>
            <p:nvPr/>
          </p:nvSpPr>
          <p:spPr>
            <a:xfrm>
              <a:off x="7035946" y="2621279"/>
              <a:ext cx="103632" cy="701040"/>
            </a:xfrm>
            <a:prstGeom prst="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7139578" y="2621279"/>
              <a:ext cx="103632" cy="701040"/>
            </a:xfrm>
            <a:prstGeom prst="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7243210" y="2621279"/>
              <a:ext cx="103632" cy="701040"/>
            </a:xfrm>
            <a:prstGeom prst="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7346842" y="2621279"/>
              <a:ext cx="103632" cy="701040"/>
            </a:xfrm>
            <a:prstGeom prst="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621418" y="2621279"/>
              <a:ext cx="103632" cy="701040"/>
            </a:xfrm>
            <a:prstGeom prst="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725050" y="2621279"/>
              <a:ext cx="103632" cy="701040"/>
            </a:xfrm>
            <a:prstGeom prst="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6828682" y="2621279"/>
              <a:ext cx="103632" cy="701040"/>
            </a:xfrm>
            <a:prstGeom prst="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6932314" y="2621279"/>
              <a:ext cx="103632" cy="701040"/>
            </a:xfrm>
            <a:prstGeom prst="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0" name="Rectangle 149"/>
          <p:cNvSpPr/>
          <p:nvPr/>
        </p:nvSpPr>
        <p:spPr>
          <a:xfrm>
            <a:off x="6360115" y="2859846"/>
            <a:ext cx="747045" cy="479108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Protocol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Checker</a:t>
            </a:r>
          </a:p>
        </p:txBody>
      </p:sp>
      <p:sp>
        <p:nvSpPr>
          <p:cNvPr id="151" name="Rectangle 150"/>
          <p:cNvSpPr/>
          <p:nvPr/>
        </p:nvSpPr>
        <p:spPr>
          <a:xfrm>
            <a:off x="3564032" y="3859139"/>
            <a:ext cx="1160482" cy="701040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Format</a:t>
            </a:r>
          </a:p>
        </p:txBody>
      </p:sp>
      <p:sp>
        <p:nvSpPr>
          <p:cNvPr id="152" name="Rectangle 151"/>
          <p:cNvSpPr/>
          <p:nvPr/>
        </p:nvSpPr>
        <p:spPr>
          <a:xfrm>
            <a:off x="4363317" y="1993251"/>
            <a:ext cx="747045" cy="479108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PRBS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Checker</a:t>
            </a:r>
          </a:p>
        </p:txBody>
      </p:sp>
      <p:sp>
        <p:nvSpPr>
          <p:cNvPr id="153" name="Down Arrow 152"/>
          <p:cNvSpPr/>
          <p:nvPr/>
        </p:nvSpPr>
        <p:spPr>
          <a:xfrm>
            <a:off x="4654298" y="1470122"/>
            <a:ext cx="137392" cy="505201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Right Arrow 153"/>
          <p:cNvSpPr/>
          <p:nvPr/>
        </p:nvSpPr>
        <p:spPr>
          <a:xfrm>
            <a:off x="6643503" y="1307202"/>
            <a:ext cx="927315" cy="141223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6696769" y="1361238"/>
            <a:ext cx="783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10 bit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120 MHz</a:t>
            </a:r>
          </a:p>
        </p:txBody>
      </p:sp>
      <p:sp>
        <p:nvSpPr>
          <p:cNvPr id="156" name="Down Arrow 155"/>
          <p:cNvSpPr/>
          <p:nvPr/>
        </p:nvSpPr>
        <p:spPr>
          <a:xfrm>
            <a:off x="7924523" y="1822229"/>
            <a:ext cx="109700" cy="2008742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Right Arrow 156"/>
          <p:cNvSpPr/>
          <p:nvPr/>
        </p:nvSpPr>
        <p:spPr>
          <a:xfrm rot="10800000">
            <a:off x="7122428" y="3026113"/>
            <a:ext cx="837306" cy="128016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6375514" y="3759428"/>
            <a:ext cx="783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8 bit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120 MHz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7176398" y="2256194"/>
            <a:ext cx="783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8 bit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120 MHz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4710937" y="3686951"/>
            <a:ext cx="783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8 bit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120 MHz</a:t>
            </a:r>
          </a:p>
        </p:txBody>
      </p:sp>
      <p:sp>
        <p:nvSpPr>
          <p:cNvPr id="161" name="Right Arrow 160"/>
          <p:cNvSpPr/>
          <p:nvPr/>
        </p:nvSpPr>
        <p:spPr>
          <a:xfrm rot="10800000">
            <a:off x="4740623" y="4145651"/>
            <a:ext cx="658368" cy="128016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Right Arrow 161"/>
          <p:cNvSpPr/>
          <p:nvPr/>
        </p:nvSpPr>
        <p:spPr>
          <a:xfrm rot="10800000">
            <a:off x="6303504" y="4152005"/>
            <a:ext cx="849662" cy="128016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5430705" y="4514242"/>
            <a:ext cx="783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FIFO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16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kBytes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3135064" y="5194598"/>
            <a:ext cx="20544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| ……….. | ………. | ………. | ………. |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| Status | Byte2 | Byte1 | Byte0 |</a:t>
            </a:r>
          </a:p>
        </p:txBody>
      </p:sp>
      <p:sp>
        <p:nvSpPr>
          <p:cNvPr id="165" name="Down Arrow 164"/>
          <p:cNvSpPr/>
          <p:nvPr/>
        </p:nvSpPr>
        <p:spPr>
          <a:xfrm>
            <a:off x="4076093" y="4609221"/>
            <a:ext cx="145373" cy="633317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4139120" y="4677253"/>
            <a:ext cx="783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32 bit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120 MHz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2748330" y="3749347"/>
            <a:ext cx="783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72 bit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120 MHz</a:t>
            </a:r>
          </a:p>
        </p:txBody>
      </p:sp>
      <p:sp>
        <p:nvSpPr>
          <p:cNvPr id="170" name="Right Arrow 169"/>
          <p:cNvSpPr/>
          <p:nvPr/>
        </p:nvSpPr>
        <p:spPr>
          <a:xfrm rot="10800000">
            <a:off x="2676320" y="4141924"/>
            <a:ext cx="849662" cy="128016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1470512" y="3848303"/>
            <a:ext cx="1160482" cy="701040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CRU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prstClr val="black"/>
                </a:solidFill>
                <a:latin typeface="Calibri" panose="020F0502020204030204"/>
              </a:rPr>
              <a:t>Framer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3582043" y="5709328"/>
            <a:ext cx="1160482" cy="701040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USB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381792" y="1470122"/>
            <a:ext cx="846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prstClr val="black"/>
                </a:solidFill>
              </a:rPr>
              <a:t>1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bit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noProof="0" dirty="0" smtClean="0">
                <a:solidFill>
                  <a:prstClr val="black"/>
                </a:solidFill>
              </a:rPr>
              <a:t>120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0 MHz</a:t>
            </a:r>
          </a:p>
        </p:txBody>
      </p:sp>
    </p:spTree>
    <p:extLst>
      <p:ext uri="{BB962C8B-B14F-4D97-AF65-F5344CB8AC3E}">
        <p14:creationId xmlns:p14="http://schemas.microsoft.com/office/powerpoint/2010/main" val="2856275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GPIO </a:t>
            </a:r>
            <a:r>
              <a:rPr lang="en-US" dirty="0" smtClean="0"/>
              <a:t>Data Readout Path for Outer Barrel</a:t>
            </a:r>
            <a:endParaRPr lang="en-US" dirty="0"/>
          </a:p>
        </p:txBody>
      </p:sp>
      <p:sp>
        <p:nvSpPr>
          <p:cNvPr id="116" name="Rectangle 115"/>
          <p:cNvSpPr/>
          <p:nvPr/>
        </p:nvSpPr>
        <p:spPr>
          <a:xfrm>
            <a:off x="749814" y="1091686"/>
            <a:ext cx="853440" cy="701040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Delay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2321988" y="1085590"/>
            <a:ext cx="789432" cy="701040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ISERDES</a:t>
            </a:r>
          </a:p>
        </p:txBody>
      </p:sp>
      <p:grpSp>
        <p:nvGrpSpPr>
          <p:cNvPr id="118" name="Group 117"/>
          <p:cNvGrpSpPr/>
          <p:nvPr/>
        </p:nvGrpSpPr>
        <p:grpSpPr>
          <a:xfrm>
            <a:off x="3799335" y="1091686"/>
            <a:ext cx="414528" cy="701040"/>
            <a:chOff x="4218432" y="2164080"/>
            <a:chExt cx="414528" cy="701040"/>
          </a:xfrm>
        </p:grpSpPr>
        <p:sp>
          <p:nvSpPr>
            <p:cNvPr id="119" name="Rectangle 118"/>
            <p:cNvSpPr/>
            <p:nvPr/>
          </p:nvSpPr>
          <p:spPr>
            <a:xfrm>
              <a:off x="4218432" y="2164080"/>
              <a:ext cx="103632" cy="701040"/>
            </a:xfrm>
            <a:prstGeom prst="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322064" y="2164080"/>
              <a:ext cx="103632" cy="701040"/>
            </a:xfrm>
            <a:prstGeom prst="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425696" y="2164080"/>
              <a:ext cx="103632" cy="701040"/>
            </a:xfrm>
            <a:prstGeom prst="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4529328" y="2164080"/>
              <a:ext cx="103632" cy="701040"/>
            </a:xfrm>
            <a:prstGeom prst="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3" name="Down Arrow 122"/>
          <p:cNvSpPr/>
          <p:nvPr/>
        </p:nvSpPr>
        <p:spPr>
          <a:xfrm rot="10800000">
            <a:off x="947872" y="1829302"/>
            <a:ext cx="365760" cy="481584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39440" y="2262933"/>
            <a:ext cx="1182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32 steps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78ps resolution</a:t>
            </a:r>
          </a:p>
        </p:txBody>
      </p:sp>
      <p:sp>
        <p:nvSpPr>
          <p:cNvPr id="125" name="Right Arrow 124"/>
          <p:cNvSpPr/>
          <p:nvPr/>
        </p:nvSpPr>
        <p:spPr>
          <a:xfrm>
            <a:off x="1642722" y="1384294"/>
            <a:ext cx="658368" cy="128016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742716" y="1741164"/>
            <a:ext cx="51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CDC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FIFO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1564998" y="1439158"/>
            <a:ext cx="783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 bit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200 MHz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DDR</a:t>
            </a:r>
          </a:p>
        </p:txBody>
      </p:sp>
      <p:sp>
        <p:nvSpPr>
          <p:cNvPr id="128" name="Right Arrow 127"/>
          <p:cNvSpPr/>
          <p:nvPr/>
        </p:nvSpPr>
        <p:spPr>
          <a:xfrm>
            <a:off x="3129894" y="1384294"/>
            <a:ext cx="658368" cy="128016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3059790" y="1460494"/>
            <a:ext cx="783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10 bit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40 MHz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1639674" y="974445"/>
            <a:ext cx="676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delayed input</a:t>
            </a:r>
          </a:p>
        </p:txBody>
      </p:sp>
      <p:sp>
        <p:nvSpPr>
          <p:cNvPr id="131" name="Right Arrow 130"/>
          <p:cNvSpPr/>
          <p:nvPr/>
        </p:nvSpPr>
        <p:spPr>
          <a:xfrm>
            <a:off x="4212722" y="1354897"/>
            <a:ext cx="1629707" cy="134512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4383032" y="1400853"/>
            <a:ext cx="765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10 bit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120 MHz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4327404" y="974874"/>
            <a:ext cx="676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data enable</a:t>
            </a:r>
          </a:p>
        </p:txBody>
      </p:sp>
      <p:sp>
        <p:nvSpPr>
          <p:cNvPr id="134" name="Right Arrow 133"/>
          <p:cNvSpPr/>
          <p:nvPr/>
        </p:nvSpPr>
        <p:spPr>
          <a:xfrm>
            <a:off x="73088" y="1384294"/>
            <a:ext cx="658368" cy="128016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-2940" y="1014069"/>
            <a:ext cx="642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GPIO input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618680" y="640582"/>
            <a:ext cx="3794559" cy="2206948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33566" y="620610"/>
            <a:ext cx="1274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GPIO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Transceiver 400 Mbps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5886915" y="1079489"/>
            <a:ext cx="1356929" cy="701040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Comma Alignment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8261187" y="1085589"/>
            <a:ext cx="747045" cy="701040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10B-8B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Decoder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7821190" y="3846823"/>
            <a:ext cx="1193434" cy="701040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Idle Suppress</a:t>
            </a:r>
          </a:p>
        </p:txBody>
      </p:sp>
      <p:grpSp>
        <p:nvGrpSpPr>
          <p:cNvPr id="141" name="Group 140"/>
          <p:cNvGrpSpPr/>
          <p:nvPr/>
        </p:nvGrpSpPr>
        <p:grpSpPr>
          <a:xfrm>
            <a:off x="6066949" y="3853177"/>
            <a:ext cx="829056" cy="701040"/>
            <a:chOff x="6621418" y="2621279"/>
            <a:chExt cx="829056" cy="701040"/>
          </a:xfrm>
        </p:grpSpPr>
        <p:sp>
          <p:nvSpPr>
            <p:cNvPr id="142" name="Rectangle 141"/>
            <p:cNvSpPr/>
            <p:nvPr/>
          </p:nvSpPr>
          <p:spPr>
            <a:xfrm>
              <a:off x="7035946" y="2621279"/>
              <a:ext cx="103632" cy="701040"/>
            </a:xfrm>
            <a:prstGeom prst="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7139578" y="2621279"/>
              <a:ext cx="103632" cy="701040"/>
            </a:xfrm>
            <a:prstGeom prst="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7243210" y="2621279"/>
              <a:ext cx="103632" cy="701040"/>
            </a:xfrm>
            <a:prstGeom prst="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7346842" y="2621279"/>
              <a:ext cx="103632" cy="701040"/>
            </a:xfrm>
            <a:prstGeom prst="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621418" y="2621279"/>
              <a:ext cx="103632" cy="701040"/>
            </a:xfrm>
            <a:prstGeom prst="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725050" y="2621279"/>
              <a:ext cx="103632" cy="701040"/>
            </a:xfrm>
            <a:prstGeom prst="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6828682" y="2621279"/>
              <a:ext cx="103632" cy="701040"/>
            </a:xfrm>
            <a:prstGeom prst="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6932314" y="2621279"/>
              <a:ext cx="103632" cy="701040"/>
            </a:xfrm>
            <a:prstGeom prst="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0" name="Rectangle 149"/>
          <p:cNvSpPr/>
          <p:nvPr/>
        </p:nvSpPr>
        <p:spPr>
          <a:xfrm>
            <a:off x="7004941" y="2847530"/>
            <a:ext cx="747045" cy="479108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Protocol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Checker</a:t>
            </a:r>
          </a:p>
        </p:txBody>
      </p:sp>
      <p:sp>
        <p:nvSpPr>
          <p:cNvPr id="151" name="Rectangle 150"/>
          <p:cNvSpPr/>
          <p:nvPr/>
        </p:nvSpPr>
        <p:spPr>
          <a:xfrm>
            <a:off x="4208858" y="3846823"/>
            <a:ext cx="1160482" cy="701040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Format</a:t>
            </a:r>
          </a:p>
        </p:txBody>
      </p:sp>
      <p:sp>
        <p:nvSpPr>
          <p:cNvPr id="152" name="Rectangle 151"/>
          <p:cNvSpPr/>
          <p:nvPr/>
        </p:nvSpPr>
        <p:spPr>
          <a:xfrm>
            <a:off x="5008143" y="1980935"/>
            <a:ext cx="747045" cy="479108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PRBS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Checker</a:t>
            </a:r>
          </a:p>
        </p:txBody>
      </p:sp>
      <p:sp>
        <p:nvSpPr>
          <p:cNvPr id="153" name="Down Arrow 152"/>
          <p:cNvSpPr/>
          <p:nvPr/>
        </p:nvSpPr>
        <p:spPr>
          <a:xfrm>
            <a:off x="5299124" y="1457806"/>
            <a:ext cx="137392" cy="505201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Right Arrow 153"/>
          <p:cNvSpPr/>
          <p:nvPr/>
        </p:nvSpPr>
        <p:spPr>
          <a:xfrm>
            <a:off x="7288329" y="1294886"/>
            <a:ext cx="927315" cy="141223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341595" y="1348922"/>
            <a:ext cx="783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10 bit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120 MHz</a:t>
            </a:r>
          </a:p>
        </p:txBody>
      </p:sp>
      <p:sp>
        <p:nvSpPr>
          <p:cNvPr id="156" name="Down Arrow 155"/>
          <p:cNvSpPr/>
          <p:nvPr/>
        </p:nvSpPr>
        <p:spPr>
          <a:xfrm>
            <a:off x="8569349" y="1809913"/>
            <a:ext cx="109700" cy="2008742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Right Arrow 156"/>
          <p:cNvSpPr/>
          <p:nvPr/>
        </p:nvSpPr>
        <p:spPr>
          <a:xfrm rot="10800000">
            <a:off x="7767254" y="3013797"/>
            <a:ext cx="837306" cy="128016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020340" y="3747112"/>
            <a:ext cx="783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8 bit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120 MHz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7821224" y="2243878"/>
            <a:ext cx="783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8 bit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120 MHz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5355763" y="3674635"/>
            <a:ext cx="783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8 bit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120 MHz</a:t>
            </a:r>
          </a:p>
        </p:txBody>
      </p:sp>
      <p:sp>
        <p:nvSpPr>
          <p:cNvPr id="161" name="Right Arrow 160"/>
          <p:cNvSpPr/>
          <p:nvPr/>
        </p:nvSpPr>
        <p:spPr>
          <a:xfrm rot="10800000">
            <a:off x="5385449" y="4133335"/>
            <a:ext cx="658368" cy="128016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Right Arrow 161"/>
          <p:cNvSpPr/>
          <p:nvPr/>
        </p:nvSpPr>
        <p:spPr>
          <a:xfrm rot="10800000">
            <a:off x="6948330" y="4139689"/>
            <a:ext cx="849662" cy="128016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075531" y="4501926"/>
            <a:ext cx="783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FIFO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16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kBytes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3779890" y="5182282"/>
            <a:ext cx="20544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| ……….. | ………. | ………. | ………. |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| Status | Byte2 | Byte1 | Byte0 |</a:t>
            </a:r>
          </a:p>
        </p:txBody>
      </p:sp>
      <p:sp>
        <p:nvSpPr>
          <p:cNvPr id="165" name="Down Arrow 164"/>
          <p:cNvSpPr/>
          <p:nvPr/>
        </p:nvSpPr>
        <p:spPr>
          <a:xfrm>
            <a:off x="4720919" y="4596905"/>
            <a:ext cx="145373" cy="633317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4783946" y="4664937"/>
            <a:ext cx="783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32 bit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120 MHz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2368957" y="2574748"/>
            <a:ext cx="2059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Replaces GTX Transceiver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3393156" y="3737031"/>
            <a:ext cx="783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72 bit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120 MHz</a:t>
            </a:r>
          </a:p>
        </p:txBody>
      </p:sp>
      <p:sp>
        <p:nvSpPr>
          <p:cNvPr id="170" name="Right Arrow 169"/>
          <p:cNvSpPr/>
          <p:nvPr/>
        </p:nvSpPr>
        <p:spPr>
          <a:xfrm rot="10800000">
            <a:off x="3321146" y="4129608"/>
            <a:ext cx="849662" cy="128016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2115338" y="3835987"/>
            <a:ext cx="1160482" cy="701040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CRU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prstClr val="black"/>
                </a:solidFill>
                <a:latin typeface="Calibri" panose="020F0502020204030204"/>
              </a:rPr>
              <a:t>Framer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4226869" y="5697012"/>
            <a:ext cx="1160482" cy="701040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USB</a:t>
            </a:r>
          </a:p>
        </p:txBody>
      </p:sp>
    </p:spTree>
    <p:extLst>
      <p:ext uri="{BB962C8B-B14F-4D97-AF65-F5344CB8AC3E}">
        <p14:creationId xmlns:p14="http://schemas.microsoft.com/office/powerpoint/2010/main" val="627669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Path Resource Estimates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420" y="4869200"/>
            <a:ext cx="3024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Resource Usage </a:t>
            </a:r>
            <a:r>
              <a:rPr lang="en-US" sz="1400" dirty="0" smtClean="0">
                <a:solidFill>
                  <a:schemeClr val="accent6"/>
                </a:solidFill>
              </a:rPr>
              <a:t>GPIO </a:t>
            </a:r>
            <a:r>
              <a:rPr lang="en-US" sz="1400" dirty="0">
                <a:solidFill>
                  <a:schemeClr val="accent6"/>
                </a:solidFill>
              </a:rPr>
              <a:t>vs </a:t>
            </a:r>
            <a:r>
              <a:rPr lang="en-US" sz="1400" dirty="0" smtClean="0">
                <a:solidFill>
                  <a:schemeClr val="accent6"/>
                </a:solidFill>
              </a:rPr>
              <a:t>GTX Data Path</a:t>
            </a:r>
            <a:endParaRPr lang="en-US" sz="1400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425" y="981807"/>
            <a:ext cx="3456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rgbClr val="FF0000"/>
                </a:solidFill>
              </a:rPr>
              <a:t>Current </a:t>
            </a:r>
            <a:r>
              <a:rPr lang="en-US" sz="1200" b="1" u="sng" dirty="0" smtClean="0">
                <a:solidFill>
                  <a:srgbClr val="FF0000"/>
                </a:solidFill>
              </a:rPr>
              <a:t>Full Implementation on RUv0:</a:t>
            </a:r>
          </a:p>
          <a:p>
            <a:endParaRPr lang="en-US" sz="1200" b="1" u="sng" dirty="0" smtClean="0">
              <a:solidFill>
                <a:srgbClr val="FF0000"/>
              </a:solidFill>
            </a:endParaRPr>
          </a:p>
          <a:p>
            <a:r>
              <a:rPr lang="en-US" sz="1200" dirty="0" smtClean="0"/>
              <a:t>Use all </a:t>
            </a:r>
            <a:r>
              <a:rPr lang="en-US" sz="1200" dirty="0" err="1" smtClean="0"/>
              <a:t>Alpide</a:t>
            </a:r>
            <a:r>
              <a:rPr lang="en-US" sz="1200" dirty="0" smtClean="0"/>
              <a:t> inputs available on RUv0 (&lt; total 28 needed in final version):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200" b="1" dirty="0" smtClean="0"/>
              <a:t>12</a:t>
            </a:r>
            <a:r>
              <a:rPr lang="en-US" sz="1200" dirty="0" smtClean="0"/>
              <a:t> </a:t>
            </a:r>
            <a:r>
              <a:rPr lang="en-US" sz="1200" b="1" dirty="0"/>
              <a:t>GTX</a:t>
            </a:r>
            <a:r>
              <a:rPr lang="en-US" sz="1200" dirty="0"/>
              <a:t> Data </a:t>
            </a:r>
            <a:r>
              <a:rPr lang="en-US" sz="1200" dirty="0" smtClean="0"/>
              <a:t>Receiver Paths</a:t>
            </a:r>
            <a:endParaRPr lang="en-US" sz="1200" dirty="0"/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200" b="1" dirty="0"/>
              <a:t>13</a:t>
            </a:r>
            <a:r>
              <a:rPr lang="en-US" sz="1200" dirty="0"/>
              <a:t> </a:t>
            </a:r>
            <a:r>
              <a:rPr lang="en-US" sz="1200" b="1" dirty="0" smtClean="0"/>
              <a:t>GPIO</a:t>
            </a:r>
            <a:r>
              <a:rPr lang="en-US" sz="1200" dirty="0" smtClean="0"/>
              <a:t> </a:t>
            </a:r>
            <a:r>
              <a:rPr lang="en-US" sz="1200" dirty="0"/>
              <a:t>Data </a:t>
            </a:r>
            <a:r>
              <a:rPr lang="en-US" sz="1200" dirty="0" smtClean="0"/>
              <a:t>Receiver Paths</a:t>
            </a:r>
            <a:endParaRPr lang="en-US" sz="1200" dirty="0"/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200" dirty="0"/>
              <a:t>16k FIFO per </a:t>
            </a:r>
            <a:r>
              <a:rPr lang="en-US" sz="1200" dirty="0" smtClean="0"/>
              <a:t>Receiver Path</a:t>
            </a:r>
            <a:endParaRPr lang="en-US" sz="1200" dirty="0"/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200" dirty="0"/>
              <a:t>32bit 64k FIFO per USB </a:t>
            </a:r>
            <a:r>
              <a:rPr lang="en-US" sz="1200" dirty="0" smtClean="0"/>
              <a:t>High-Speed Bulk data port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200" dirty="0" smtClean="0"/>
              <a:t>Logic also contains other firmware modules (e.g.  USB, FX3 I/F, I2C, …)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73090"/>
              </p:ext>
            </p:extLst>
          </p:nvPr>
        </p:nvGraphicFramePr>
        <p:xfrm>
          <a:off x="395420" y="5270717"/>
          <a:ext cx="326403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1528">
                  <a:extLst>
                    <a:ext uri="{9D8B030D-6E8A-4147-A177-3AD203B41FA5}">
                      <a16:colId xmlns:a16="http://schemas.microsoft.com/office/drawing/2014/main" val="2193665137"/>
                    </a:ext>
                  </a:extLst>
                </a:gridCol>
                <a:gridCol w="540726">
                  <a:extLst>
                    <a:ext uri="{9D8B030D-6E8A-4147-A177-3AD203B41FA5}">
                      <a16:colId xmlns:a16="http://schemas.microsoft.com/office/drawing/2014/main" val="863387682"/>
                    </a:ext>
                  </a:extLst>
                </a:gridCol>
                <a:gridCol w="660888">
                  <a:extLst>
                    <a:ext uri="{9D8B030D-6E8A-4147-A177-3AD203B41FA5}">
                      <a16:colId xmlns:a16="http://schemas.microsoft.com/office/drawing/2014/main" val="4028642674"/>
                    </a:ext>
                  </a:extLst>
                </a:gridCol>
                <a:gridCol w="660888">
                  <a:extLst>
                    <a:ext uri="{9D8B030D-6E8A-4147-A177-3AD203B41FA5}">
                      <a16:colId xmlns:a16="http://schemas.microsoft.com/office/drawing/2014/main" val="3655623325"/>
                    </a:ext>
                  </a:extLst>
                </a:gridCol>
              </a:tblGrid>
              <a:tr h="25155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LUT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FF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BRAM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474887"/>
                  </a:ext>
                </a:extLst>
              </a:tr>
              <a:tr h="25155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GPIO </a:t>
                      </a:r>
                      <a:r>
                        <a:rPr lang="en-US" sz="1400" dirty="0" smtClean="0"/>
                        <a:t>Readout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6.5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066507"/>
                  </a:ext>
                </a:extLst>
              </a:tr>
              <a:tr h="25155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GTX</a:t>
                      </a:r>
                      <a:r>
                        <a:rPr lang="en-US" sz="1400" baseline="0" dirty="0" smtClean="0"/>
                        <a:t> Readout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1680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6.5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13882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220598"/>
              </p:ext>
            </p:extLst>
          </p:nvPr>
        </p:nvGraphicFramePr>
        <p:xfrm>
          <a:off x="391425" y="3013588"/>
          <a:ext cx="3128066" cy="1423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756">
                  <a:extLst>
                    <a:ext uri="{9D8B030D-6E8A-4147-A177-3AD203B41FA5}">
                      <a16:colId xmlns:a16="http://schemas.microsoft.com/office/drawing/2014/main" val="2193665137"/>
                    </a:ext>
                  </a:extLst>
                </a:gridCol>
                <a:gridCol w="648090">
                  <a:extLst>
                    <a:ext uri="{9D8B030D-6E8A-4147-A177-3AD203B41FA5}">
                      <a16:colId xmlns:a16="http://schemas.microsoft.com/office/drawing/2014/main" val="863387682"/>
                    </a:ext>
                  </a:extLst>
                </a:gridCol>
                <a:gridCol w="864120">
                  <a:extLst>
                    <a:ext uri="{9D8B030D-6E8A-4147-A177-3AD203B41FA5}">
                      <a16:colId xmlns:a16="http://schemas.microsoft.com/office/drawing/2014/main" val="4028642674"/>
                    </a:ext>
                  </a:extLst>
                </a:gridCol>
                <a:gridCol w="720100">
                  <a:extLst>
                    <a:ext uri="{9D8B030D-6E8A-4147-A177-3AD203B41FA5}">
                      <a16:colId xmlns:a16="http://schemas.microsoft.com/office/drawing/2014/main" val="3655623325"/>
                    </a:ext>
                  </a:extLst>
                </a:gridCol>
              </a:tblGrid>
              <a:tr h="35588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Resource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Used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Available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Util.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474887"/>
                  </a:ext>
                </a:extLst>
              </a:tr>
              <a:tr h="35588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LUT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22354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203800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11%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066507"/>
                  </a:ext>
                </a:extLst>
              </a:tr>
              <a:tr h="35588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42492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407600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10%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138820"/>
                  </a:ext>
                </a:extLst>
              </a:tr>
              <a:tr h="35588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BRAM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287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64%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053047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11450" y="620610"/>
            <a:ext cx="1944270" cy="360050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RUv0:	Kintex-7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272311"/>
              </p:ext>
            </p:extLst>
          </p:nvPr>
        </p:nvGraphicFramePr>
        <p:xfrm>
          <a:off x="5256094" y="2348850"/>
          <a:ext cx="3240453" cy="1423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939">
                  <a:extLst>
                    <a:ext uri="{9D8B030D-6E8A-4147-A177-3AD203B41FA5}">
                      <a16:colId xmlns:a16="http://schemas.microsoft.com/office/drawing/2014/main" val="2193665137"/>
                    </a:ext>
                  </a:extLst>
                </a:gridCol>
                <a:gridCol w="728293">
                  <a:extLst>
                    <a:ext uri="{9D8B030D-6E8A-4147-A177-3AD203B41FA5}">
                      <a16:colId xmlns:a16="http://schemas.microsoft.com/office/drawing/2014/main" val="863387682"/>
                    </a:ext>
                  </a:extLst>
                </a:gridCol>
                <a:gridCol w="864120">
                  <a:extLst>
                    <a:ext uri="{9D8B030D-6E8A-4147-A177-3AD203B41FA5}">
                      <a16:colId xmlns:a16="http://schemas.microsoft.com/office/drawing/2014/main" val="4028642674"/>
                    </a:ext>
                  </a:extLst>
                </a:gridCol>
                <a:gridCol w="720101">
                  <a:extLst>
                    <a:ext uri="{9D8B030D-6E8A-4147-A177-3AD203B41FA5}">
                      <a16:colId xmlns:a16="http://schemas.microsoft.com/office/drawing/2014/main" val="3655623325"/>
                    </a:ext>
                  </a:extLst>
                </a:gridCol>
              </a:tblGrid>
              <a:tr h="35588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Resource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Used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Available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Util.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474887"/>
                  </a:ext>
                </a:extLst>
              </a:tr>
              <a:tr h="35588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LUT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20650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331680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6%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066507"/>
                  </a:ext>
                </a:extLst>
              </a:tr>
              <a:tr h="35588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40404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663360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6%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138820"/>
                  </a:ext>
                </a:extLst>
              </a:tr>
              <a:tr h="35588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BRAM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356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1080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33%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053047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580141" y="1124680"/>
            <a:ext cx="3024420" cy="360050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Calibri Light" panose="020F0302020204030204" pitchFamily="34" charset="0"/>
              </a:rPr>
              <a:t>Kintex</a:t>
            </a:r>
            <a:r>
              <a:rPr lang="en-US" sz="20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alibri Light" panose="020F0302020204030204" pitchFamily="34" charset="0"/>
              </a:rPr>
              <a:t>Ultrascale</a:t>
            </a:r>
            <a:r>
              <a:rPr lang="en-US" sz="20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(XCKU060)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84210" y="764630"/>
            <a:ext cx="1656230" cy="360050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Target Device: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56094" y="1622084"/>
            <a:ext cx="3456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solidFill>
                  <a:srgbClr val="FF0000"/>
                </a:solidFill>
              </a:rPr>
              <a:t>Maximum Resource Usage: Layers 5 &amp; 6</a:t>
            </a:r>
          </a:p>
          <a:p>
            <a:endParaRPr lang="en-US" sz="1200" b="1" u="sng" dirty="0"/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200" b="1" dirty="0" smtClean="0"/>
              <a:t>28</a:t>
            </a:r>
            <a:r>
              <a:rPr lang="en-US" sz="1200" dirty="0" smtClean="0"/>
              <a:t> </a:t>
            </a:r>
            <a:r>
              <a:rPr lang="en-US" sz="1200" b="1" dirty="0" smtClean="0"/>
              <a:t>GPIO</a:t>
            </a:r>
            <a:r>
              <a:rPr lang="en-US" sz="1200" dirty="0" smtClean="0"/>
              <a:t> </a:t>
            </a:r>
            <a:r>
              <a:rPr lang="en-US" sz="1200" dirty="0"/>
              <a:t>Data </a:t>
            </a:r>
            <a:r>
              <a:rPr lang="en-US" sz="1200" dirty="0" smtClean="0"/>
              <a:t>Receivers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5256094" y="3924283"/>
            <a:ext cx="3456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To estimate the effect of e.g. TMR, simply implement 3 times the actual data paths:</a:t>
            </a:r>
            <a:endParaRPr lang="en-US" sz="1200" dirty="0" smtClean="0"/>
          </a:p>
          <a:p>
            <a:endParaRPr lang="en-US" sz="1200" b="1" u="sng" dirty="0"/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200" b="1" dirty="0" smtClean="0"/>
              <a:t>84</a:t>
            </a:r>
            <a:r>
              <a:rPr lang="en-US" sz="1200" dirty="0" smtClean="0"/>
              <a:t> </a:t>
            </a:r>
            <a:r>
              <a:rPr lang="en-US" sz="1200" b="1" dirty="0" smtClean="0"/>
              <a:t>GPIO</a:t>
            </a:r>
            <a:r>
              <a:rPr lang="en-US" sz="1200" dirty="0" smtClean="0"/>
              <a:t> </a:t>
            </a:r>
            <a:r>
              <a:rPr lang="en-US" sz="1200" dirty="0"/>
              <a:t>Data </a:t>
            </a:r>
            <a:r>
              <a:rPr lang="en-US" sz="1200" dirty="0" smtClean="0"/>
              <a:t>Receivers</a:t>
            </a:r>
            <a:endParaRPr lang="en-US" sz="1200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518276"/>
              </p:ext>
            </p:extLst>
          </p:nvPr>
        </p:nvGraphicFramePr>
        <p:xfrm>
          <a:off x="5292098" y="4907161"/>
          <a:ext cx="3240453" cy="1423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939">
                  <a:extLst>
                    <a:ext uri="{9D8B030D-6E8A-4147-A177-3AD203B41FA5}">
                      <a16:colId xmlns:a16="http://schemas.microsoft.com/office/drawing/2014/main" val="2193665137"/>
                    </a:ext>
                  </a:extLst>
                </a:gridCol>
                <a:gridCol w="728293">
                  <a:extLst>
                    <a:ext uri="{9D8B030D-6E8A-4147-A177-3AD203B41FA5}">
                      <a16:colId xmlns:a16="http://schemas.microsoft.com/office/drawing/2014/main" val="863387682"/>
                    </a:ext>
                  </a:extLst>
                </a:gridCol>
                <a:gridCol w="864120">
                  <a:extLst>
                    <a:ext uri="{9D8B030D-6E8A-4147-A177-3AD203B41FA5}">
                      <a16:colId xmlns:a16="http://schemas.microsoft.com/office/drawing/2014/main" val="4028642674"/>
                    </a:ext>
                  </a:extLst>
                </a:gridCol>
                <a:gridCol w="720101">
                  <a:extLst>
                    <a:ext uri="{9D8B030D-6E8A-4147-A177-3AD203B41FA5}">
                      <a16:colId xmlns:a16="http://schemas.microsoft.com/office/drawing/2014/main" val="3655623325"/>
                    </a:ext>
                  </a:extLst>
                </a:gridCol>
              </a:tblGrid>
              <a:tr h="35588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Resource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Used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Available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Util.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474887"/>
                  </a:ext>
                </a:extLst>
              </a:tr>
              <a:tr h="35588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LUT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58177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331680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18%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066507"/>
                  </a:ext>
                </a:extLst>
              </a:tr>
              <a:tr h="35588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115106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663360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17%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138820"/>
                  </a:ext>
                </a:extLst>
              </a:tr>
              <a:tr h="35588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BRAM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832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1080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77%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053047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691812" y="606699"/>
            <a:ext cx="2248378" cy="216030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(from M. </a:t>
            </a:r>
            <a:r>
              <a:rPr lang="en-US" sz="1200" dirty="0" err="1" smtClean="0">
                <a:solidFill>
                  <a:schemeClr val="tx2"/>
                </a:solidFill>
                <a:latin typeface="Calibri Light" panose="020F0302020204030204" pitchFamily="34" charset="0"/>
              </a:rPr>
              <a:t>Bonora’s</a:t>
            </a:r>
            <a:r>
              <a:rPr lang="en-US" sz="12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 </a:t>
            </a:r>
            <a:r>
              <a:rPr lang="en-US" sz="12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test firmware</a:t>
            </a:r>
            <a:r>
              <a:rPr lang="en-US" sz="12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)</a:t>
            </a:r>
            <a:endParaRPr lang="en-US" sz="1200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938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roup 203"/>
          <p:cNvGrpSpPr/>
          <p:nvPr/>
        </p:nvGrpSpPr>
        <p:grpSpPr>
          <a:xfrm>
            <a:off x="1306394" y="4733560"/>
            <a:ext cx="1321336" cy="1354509"/>
            <a:chOff x="524374" y="5085230"/>
            <a:chExt cx="1321336" cy="1354509"/>
          </a:xfrm>
        </p:grpSpPr>
        <p:sp>
          <p:nvSpPr>
            <p:cNvPr id="205" name="Rectangle 204"/>
            <p:cNvSpPr/>
            <p:nvPr/>
          </p:nvSpPr>
          <p:spPr>
            <a:xfrm>
              <a:off x="549217" y="5143739"/>
              <a:ext cx="1296493" cy="1296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6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524374" y="5085230"/>
              <a:ext cx="996944" cy="2290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b="1" dirty="0">
                  <a:solidFill>
                    <a:srgbClr val="C00000"/>
                  </a:solidFill>
                </a:rPr>
                <a:t>Power Unit (PU)</a:t>
              </a:r>
              <a:endParaRPr lang="en-US" sz="1000" dirty="0"/>
            </a:p>
          </p:txBody>
        </p:sp>
        <p:pic>
          <p:nvPicPr>
            <p:cNvPr id="207" name="Picture 206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963362" y="5264710"/>
              <a:ext cx="242059" cy="242059"/>
            </a:xfrm>
            <a:prstGeom prst="rect">
              <a:avLst/>
            </a:prstGeom>
          </p:spPr>
        </p:pic>
        <p:pic>
          <p:nvPicPr>
            <p:cNvPr id="208" name="Picture 207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1251402" y="5264710"/>
              <a:ext cx="242059" cy="242059"/>
            </a:xfrm>
            <a:prstGeom prst="rect">
              <a:avLst/>
            </a:prstGeom>
          </p:spPr>
        </p:pic>
        <p:pic>
          <p:nvPicPr>
            <p:cNvPr id="209" name="Picture 208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1539442" y="5264710"/>
              <a:ext cx="242059" cy="242059"/>
            </a:xfrm>
            <a:prstGeom prst="rect">
              <a:avLst/>
            </a:prstGeom>
          </p:spPr>
        </p:pic>
        <p:pic>
          <p:nvPicPr>
            <p:cNvPr id="210" name="Picture 209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963362" y="5552750"/>
              <a:ext cx="242059" cy="242059"/>
            </a:xfrm>
            <a:prstGeom prst="rect">
              <a:avLst/>
            </a:prstGeom>
          </p:spPr>
        </p:pic>
        <p:pic>
          <p:nvPicPr>
            <p:cNvPr id="211" name="Picture 210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1251402" y="5552750"/>
              <a:ext cx="242059" cy="242059"/>
            </a:xfrm>
            <a:prstGeom prst="rect">
              <a:avLst/>
            </a:prstGeom>
          </p:spPr>
        </p:pic>
        <p:pic>
          <p:nvPicPr>
            <p:cNvPr id="212" name="Picture 211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1539442" y="5552750"/>
              <a:ext cx="242059" cy="242059"/>
            </a:xfrm>
            <a:prstGeom prst="rect">
              <a:avLst/>
            </a:prstGeom>
          </p:spPr>
        </p:pic>
        <p:pic>
          <p:nvPicPr>
            <p:cNvPr id="213" name="Picture 212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963362" y="5840790"/>
              <a:ext cx="242059" cy="242059"/>
            </a:xfrm>
            <a:prstGeom prst="rect">
              <a:avLst/>
            </a:prstGeom>
          </p:spPr>
        </p:pic>
        <p:pic>
          <p:nvPicPr>
            <p:cNvPr id="214" name="Picture 213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1251402" y="5840790"/>
              <a:ext cx="242059" cy="242059"/>
            </a:xfrm>
            <a:prstGeom prst="rect">
              <a:avLst/>
            </a:prstGeom>
          </p:spPr>
        </p:pic>
        <p:pic>
          <p:nvPicPr>
            <p:cNvPr id="215" name="Picture 214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1539442" y="5840790"/>
              <a:ext cx="242059" cy="242059"/>
            </a:xfrm>
            <a:prstGeom prst="rect">
              <a:avLst/>
            </a:prstGeom>
          </p:spPr>
        </p:pic>
        <p:pic>
          <p:nvPicPr>
            <p:cNvPr id="216" name="Picture 21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963362" y="6128830"/>
              <a:ext cx="242059" cy="242059"/>
            </a:xfrm>
            <a:prstGeom prst="rect">
              <a:avLst/>
            </a:prstGeom>
          </p:spPr>
        </p:pic>
        <p:pic>
          <p:nvPicPr>
            <p:cNvPr id="217" name="Picture 216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1251402" y="6128830"/>
              <a:ext cx="242059" cy="242059"/>
            </a:xfrm>
            <a:prstGeom prst="rect">
              <a:avLst/>
            </a:prstGeom>
          </p:spPr>
        </p:pic>
        <p:pic>
          <p:nvPicPr>
            <p:cNvPr id="218" name="Picture 217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1539442" y="6128830"/>
              <a:ext cx="242059" cy="242059"/>
            </a:xfrm>
            <a:prstGeom prst="rect">
              <a:avLst/>
            </a:prstGeom>
          </p:spPr>
        </p:pic>
        <p:pic>
          <p:nvPicPr>
            <p:cNvPr id="219" name="Picture 218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75322" y="5264710"/>
              <a:ext cx="242059" cy="242059"/>
            </a:xfrm>
            <a:prstGeom prst="rect">
              <a:avLst/>
            </a:prstGeom>
          </p:spPr>
        </p:pic>
        <p:pic>
          <p:nvPicPr>
            <p:cNvPr id="220" name="Picture 219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75322" y="5552750"/>
              <a:ext cx="242059" cy="242059"/>
            </a:xfrm>
            <a:prstGeom prst="rect">
              <a:avLst/>
            </a:prstGeom>
          </p:spPr>
        </p:pic>
        <p:pic>
          <p:nvPicPr>
            <p:cNvPr id="221" name="Picture 220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75322" y="5840790"/>
              <a:ext cx="242059" cy="242059"/>
            </a:xfrm>
            <a:prstGeom prst="rect">
              <a:avLst/>
            </a:prstGeom>
          </p:spPr>
        </p:pic>
        <p:pic>
          <p:nvPicPr>
            <p:cNvPr id="222" name="Picture 221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75322" y="6128830"/>
              <a:ext cx="242059" cy="242059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107950" y="44530"/>
            <a:ext cx="8928100" cy="432000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Readout Unit Overview</a:t>
            </a:r>
            <a:endParaRPr lang="en-US" sz="24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6804310" y="1903498"/>
            <a:ext cx="1152190" cy="261969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Data @ 3.2 Gb/s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0" name="Left Arrow 39"/>
          <p:cNvSpPr/>
          <p:nvPr/>
        </p:nvSpPr>
        <p:spPr>
          <a:xfrm>
            <a:off x="6804310" y="3381268"/>
            <a:ext cx="1152190" cy="270149"/>
          </a:xfrm>
          <a:prstGeom prst="lef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Trigger</a:t>
            </a:r>
            <a:endParaRPr lang="en-US" sz="1000" dirty="0">
              <a:solidFill>
                <a:schemeClr val="bg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140010" y="1627585"/>
            <a:ext cx="569550" cy="538250"/>
            <a:chOff x="1691600" y="836800"/>
            <a:chExt cx="813258" cy="813258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1691600" y="836800"/>
              <a:ext cx="813258" cy="813258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1792864" y="1039870"/>
              <a:ext cx="542170" cy="474401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</a:rPr>
                <a:t>GBTx</a:t>
              </a:r>
              <a:endParaRPr lang="en-US" sz="2000" b="1" dirty="0" smtClean="0">
                <a:solidFill>
                  <a:schemeClr val="bg1"/>
                </a:solidFill>
              </a:endParaRP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5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35" t="17743" r="17087" b="52022"/>
          <a:stretch/>
        </p:blipFill>
        <p:spPr>
          <a:xfrm>
            <a:off x="67174" y="1475597"/>
            <a:ext cx="1368297" cy="200023"/>
          </a:xfrm>
          <a:prstGeom prst="rect">
            <a:avLst/>
          </a:prstGeom>
        </p:spPr>
      </p:pic>
      <p:cxnSp>
        <p:nvCxnSpPr>
          <p:cNvPr id="45" name="Straight Connector 44"/>
          <p:cNvCxnSpPr/>
          <p:nvPr/>
        </p:nvCxnSpPr>
        <p:spPr>
          <a:xfrm flipH="1">
            <a:off x="4716121" y="2061800"/>
            <a:ext cx="648089" cy="0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4139910" y="2397876"/>
            <a:ext cx="569650" cy="551748"/>
            <a:chOff x="1691600" y="836800"/>
            <a:chExt cx="813258" cy="813258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1691600" y="836800"/>
              <a:ext cx="813258" cy="813258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1792864" y="1039870"/>
              <a:ext cx="542170" cy="474401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</a:rPr>
                <a:t>GBTx</a:t>
              </a:r>
              <a:endParaRPr lang="en-US" sz="2000" b="1" dirty="0" smtClean="0">
                <a:solidFill>
                  <a:schemeClr val="bg1"/>
                </a:solidFill>
              </a:endParaRPr>
            </a:p>
          </p:txBody>
        </p:sp>
      </p:grpSp>
      <p:cxnSp>
        <p:nvCxnSpPr>
          <p:cNvPr id="49" name="Straight Connector 48"/>
          <p:cNvCxnSpPr/>
          <p:nvPr/>
        </p:nvCxnSpPr>
        <p:spPr>
          <a:xfrm flipH="1">
            <a:off x="4716121" y="2661168"/>
            <a:ext cx="648089" cy="0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716120" y="3605665"/>
            <a:ext cx="648090" cy="0"/>
          </a:xfrm>
          <a:prstGeom prst="line">
            <a:avLst/>
          </a:prstGeom>
          <a:ln w="38100">
            <a:solidFill>
              <a:srgbClr val="FF00FF"/>
            </a:solidFill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4139910" y="3181666"/>
            <a:ext cx="569650" cy="599024"/>
            <a:chOff x="1691600" y="836800"/>
            <a:chExt cx="813258" cy="813258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1691600" y="836800"/>
              <a:ext cx="813258" cy="813258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1792864" y="1039870"/>
              <a:ext cx="542170" cy="474401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</a:rPr>
                <a:t>GBTx</a:t>
              </a:r>
              <a:endParaRPr lang="en-US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752026" y="2857500"/>
            <a:ext cx="612184" cy="493922"/>
            <a:chOff x="4391876" y="5445280"/>
            <a:chExt cx="612184" cy="689838"/>
          </a:xfrm>
        </p:grpSpPr>
        <p:cxnSp>
          <p:nvCxnSpPr>
            <p:cNvPr id="55" name="Straight Connector 54"/>
            <p:cNvCxnSpPr/>
            <p:nvPr/>
          </p:nvCxnSpPr>
          <p:spPr>
            <a:xfrm flipH="1">
              <a:off x="4391876" y="6135118"/>
              <a:ext cx="288138" cy="0"/>
            </a:xfrm>
            <a:prstGeom prst="line">
              <a:avLst/>
            </a:prstGeom>
            <a:ln w="38100" cap="rnd">
              <a:solidFill>
                <a:srgbClr val="FFC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4680014" y="5445280"/>
              <a:ext cx="324046" cy="0"/>
            </a:xfrm>
            <a:prstGeom prst="line">
              <a:avLst/>
            </a:prstGeom>
            <a:ln w="38100" cap="rnd">
              <a:solidFill>
                <a:srgbClr val="FFC000"/>
              </a:solidFill>
              <a:headEnd type="triangl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680014" y="5445280"/>
              <a:ext cx="0" cy="689838"/>
            </a:xfrm>
            <a:prstGeom prst="line">
              <a:avLst/>
            </a:prstGeom>
            <a:ln w="38100" cap="rnd">
              <a:solidFill>
                <a:srgbClr val="FFC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Straight Connector 57"/>
          <p:cNvCxnSpPr/>
          <p:nvPr/>
        </p:nvCxnSpPr>
        <p:spPr>
          <a:xfrm flipH="1">
            <a:off x="3491820" y="2060810"/>
            <a:ext cx="576000" cy="0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437932" y="1874129"/>
            <a:ext cx="576000" cy="21600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000" b="1" dirty="0" smtClean="0">
                <a:solidFill>
                  <a:schemeClr val="tx2"/>
                </a:solidFill>
              </a:rPr>
              <a:t>3.2 Gb/s</a:t>
            </a:r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3491821" y="1844780"/>
            <a:ext cx="576000" cy="0"/>
          </a:xfrm>
          <a:prstGeom prst="line">
            <a:avLst/>
          </a:prstGeom>
          <a:ln w="38100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527915" y="1646685"/>
            <a:ext cx="576000" cy="21600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000" b="1" dirty="0" smtClean="0">
                <a:solidFill>
                  <a:schemeClr val="tx2"/>
                </a:solidFill>
              </a:rPr>
              <a:t>3.2 Gb/s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3456290" y="2456880"/>
            <a:ext cx="611530" cy="216000"/>
            <a:chOff x="2880239" y="2501969"/>
            <a:chExt cx="611530" cy="216000"/>
          </a:xfrm>
        </p:grpSpPr>
        <p:cxnSp>
          <p:nvCxnSpPr>
            <p:cNvPr id="63" name="Straight Connector 62"/>
            <p:cNvCxnSpPr/>
            <p:nvPr/>
          </p:nvCxnSpPr>
          <p:spPr>
            <a:xfrm flipH="1">
              <a:off x="2915769" y="2708900"/>
              <a:ext cx="576000" cy="0"/>
            </a:xfrm>
            <a:prstGeom prst="line">
              <a:avLst/>
            </a:prstGeom>
            <a:ln w="38100">
              <a:solidFill>
                <a:srgbClr val="FFC000"/>
              </a:solidFill>
              <a:headEnd type="triangl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2880239" y="2501969"/>
              <a:ext cx="576000" cy="216000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000" b="1" dirty="0" smtClean="0">
                  <a:solidFill>
                    <a:schemeClr val="tx2"/>
                  </a:solidFill>
                </a:rPr>
                <a:t>3.2 Gb/s</a:t>
              </a:r>
            </a:p>
          </p:txBody>
        </p:sp>
      </p:grpSp>
      <p:cxnSp>
        <p:nvCxnSpPr>
          <p:cNvPr id="65" name="Straight Connector 64"/>
          <p:cNvCxnSpPr/>
          <p:nvPr/>
        </p:nvCxnSpPr>
        <p:spPr>
          <a:xfrm flipH="1">
            <a:off x="3491820" y="3381326"/>
            <a:ext cx="576000" cy="0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527915" y="3429030"/>
            <a:ext cx="576000" cy="21600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000" b="1" dirty="0" smtClean="0">
                <a:solidFill>
                  <a:schemeClr val="tx2"/>
                </a:solidFill>
              </a:rPr>
              <a:t>3.2 Gb/s</a:t>
            </a:r>
          </a:p>
        </p:txBody>
      </p:sp>
      <p:cxnSp>
        <p:nvCxnSpPr>
          <p:cNvPr id="67" name="Straight Connector 66"/>
          <p:cNvCxnSpPr/>
          <p:nvPr/>
        </p:nvCxnSpPr>
        <p:spPr>
          <a:xfrm flipH="1">
            <a:off x="3491821" y="3632002"/>
            <a:ext cx="576000" cy="0"/>
          </a:xfrm>
          <a:prstGeom prst="line">
            <a:avLst/>
          </a:prstGeom>
          <a:ln w="38100">
            <a:solidFill>
              <a:srgbClr val="FF00FF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473936" y="3165269"/>
            <a:ext cx="576000" cy="21600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000" b="1" dirty="0" smtClean="0">
                <a:solidFill>
                  <a:schemeClr val="tx2"/>
                </a:solidFill>
              </a:rPr>
              <a:t>3.2 Gb/s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2386510" y="2852310"/>
            <a:ext cx="727586" cy="754844"/>
            <a:chOff x="1977571" y="683354"/>
            <a:chExt cx="792000" cy="792000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17" t="25585" r="26199" b="22031"/>
            <a:stretch/>
          </p:blipFill>
          <p:spPr>
            <a:xfrm>
              <a:off x="1977571" y="683354"/>
              <a:ext cx="792000" cy="792000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2063707" y="867276"/>
              <a:ext cx="631951" cy="401168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700" b="1" dirty="0" smtClean="0">
                  <a:solidFill>
                    <a:schemeClr val="bg1"/>
                  </a:solidFill>
                </a:rPr>
                <a:t>SRAM</a:t>
              </a:r>
            </a:p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FPGA</a:t>
              </a:r>
              <a:endParaRPr lang="en-US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446678" y="2271546"/>
            <a:ext cx="498881" cy="483129"/>
            <a:chOff x="2047642" y="235714"/>
            <a:chExt cx="792000" cy="792000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31" t="24983" r="26186" b="22634"/>
            <a:stretch/>
          </p:blipFill>
          <p:spPr>
            <a:xfrm>
              <a:off x="2047642" y="235714"/>
              <a:ext cx="792000" cy="792000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2119682" y="325994"/>
              <a:ext cx="646900" cy="576080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600" b="1" dirty="0" smtClean="0">
                  <a:solidFill>
                    <a:schemeClr val="bg1"/>
                  </a:solidFill>
                </a:rPr>
                <a:t>FLASH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FPGA</a:t>
              </a:r>
              <a:endParaRPr lang="en-US" sz="12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75" name="Rounded Rectangle 74"/>
          <p:cNvSpPr/>
          <p:nvPr/>
        </p:nvSpPr>
        <p:spPr>
          <a:xfrm>
            <a:off x="2051810" y="1628779"/>
            <a:ext cx="1368000" cy="2062173"/>
          </a:xfrm>
          <a:prstGeom prst="roundRect">
            <a:avLst>
              <a:gd name="adj" fmla="val 3269"/>
            </a:avLst>
          </a:prstGeom>
          <a:ln w="19050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051650" y="1628780"/>
            <a:ext cx="1368160" cy="21600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100" b="1" dirty="0" smtClean="0">
                <a:solidFill>
                  <a:schemeClr val="tx2"/>
                </a:solidFill>
              </a:rPr>
              <a:t>Programmable Logic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935737" y="1944380"/>
            <a:ext cx="334295" cy="369278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700" b="1" dirty="0" smtClean="0">
                <a:solidFill>
                  <a:schemeClr val="bg1"/>
                </a:solidFill>
              </a:rPr>
              <a:t>FLASH</a:t>
            </a:r>
          </a:p>
          <a:p>
            <a:pPr algn="ctr"/>
            <a:r>
              <a:rPr lang="en-US" sz="700" b="1" dirty="0" smtClean="0">
                <a:solidFill>
                  <a:schemeClr val="bg1"/>
                </a:solidFill>
              </a:rPr>
              <a:t>Memory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4139910" y="716785"/>
            <a:ext cx="569650" cy="551113"/>
            <a:chOff x="1510875" y="718144"/>
            <a:chExt cx="858439" cy="858439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53" t="21428" r="21429" b="18254"/>
            <a:stretch/>
          </p:blipFill>
          <p:spPr>
            <a:xfrm>
              <a:off x="1510875" y="718144"/>
              <a:ext cx="858439" cy="858439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1682587" y="847005"/>
              <a:ext cx="542167" cy="557985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SCA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81" name="Straight Arrow Connector 80"/>
          <p:cNvCxnSpPr>
            <a:stCxn id="42" idx="0"/>
            <a:endCxn id="79" idx="2"/>
          </p:cNvCxnSpPr>
          <p:nvPr/>
        </p:nvCxnSpPr>
        <p:spPr>
          <a:xfrm flipH="1" flipV="1">
            <a:off x="4424735" y="1267898"/>
            <a:ext cx="50" cy="359687"/>
          </a:xfrm>
          <a:prstGeom prst="straightConnector1">
            <a:avLst/>
          </a:prstGeom>
          <a:ln w="254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H="1">
            <a:off x="4716020" y="1844780"/>
            <a:ext cx="576000" cy="0"/>
          </a:xfrm>
          <a:prstGeom prst="line">
            <a:avLst/>
          </a:prstGeom>
          <a:ln w="38100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Rectangle 161"/>
          <p:cNvSpPr/>
          <p:nvPr/>
        </p:nvSpPr>
        <p:spPr>
          <a:xfrm>
            <a:off x="5400120" y="1774615"/>
            <a:ext cx="1224160" cy="33953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Optical transceiver</a:t>
            </a:r>
          </a:p>
          <a:p>
            <a:pPr algn="ctr"/>
            <a:r>
              <a:rPr lang="en-US" sz="1000" i="1" dirty="0" err="1" smtClean="0"/>
              <a:t>VTRx</a:t>
            </a:r>
            <a:endParaRPr lang="en-US" sz="1000" i="1" dirty="0"/>
          </a:p>
        </p:txBody>
      </p:sp>
      <p:sp>
        <p:nvSpPr>
          <p:cNvPr id="163" name="Rectangle 162"/>
          <p:cNvSpPr/>
          <p:nvPr/>
        </p:nvSpPr>
        <p:spPr>
          <a:xfrm>
            <a:off x="5394996" y="3351422"/>
            <a:ext cx="1224160" cy="33953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Optical transceiver</a:t>
            </a:r>
          </a:p>
          <a:p>
            <a:pPr algn="ctr"/>
            <a:r>
              <a:rPr lang="en-US" sz="1000" i="1" dirty="0" err="1" smtClean="0"/>
              <a:t>VTRx</a:t>
            </a:r>
            <a:endParaRPr lang="en-US" sz="1000" i="1" dirty="0"/>
          </a:p>
        </p:txBody>
      </p:sp>
      <p:sp>
        <p:nvSpPr>
          <p:cNvPr id="164" name="Rectangle 163"/>
          <p:cNvSpPr/>
          <p:nvPr/>
        </p:nvSpPr>
        <p:spPr>
          <a:xfrm>
            <a:off x="5400438" y="2595659"/>
            <a:ext cx="1218718" cy="33953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Optical transceiver</a:t>
            </a:r>
          </a:p>
          <a:p>
            <a:pPr algn="ctr"/>
            <a:r>
              <a:rPr lang="en-US" sz="1000" i="1" dirty="0" err="1" smtClean="0"/>
              <a:t>VTTx</a:t>
            </a:r>
            <a:endParaRPr lang="en-US" sz="1000" i="1" dirty="0"/>
          </a:p>
        </p:txBody>
      </p:sp>
      <p:sp>
        <p:nvSpPr>
          <p:cNvPr id="165" name="Right Arrow 164"/>
          <p:cNvSpPr/>
          <p:nvPr/>
        </p:nvSpPr>
        <p:spPr>
          <a:xfrm>
            <a:off x="6804310" y="2493219"/>
            <a:ext cx="1152190" cy="261969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Data @ 3.2 Gb/s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66" name="Right Arrow 165"/>
          <p:cNvSpPr/>
          <p:nvPr/>
        </p:nvSpPr>
        <p:spPr>
          <a:xfrm>
            <a:off x="6804310" y="2751051"/>
            <a:ext cx="1152190" cy="261969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Data @ 3.2 Gb/s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67" name="Left Arrow 166"/>
          <p:cNvSpPr/>
          <p:nvPr/>
        </p:nvSpPr>
        <p:spPr>
          <a:xfrm>
            <a:off x="6804310" y="1686847"/>
            <a:ext cx="1152190" cy="270149"/>
          </a:xfrm>
          <a:prstGeom prst="lef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Control</a:t>
            </a:r>
            <a:endParaRPr lang="en-US" sz="1000" dirty="0">
              <a:solidFill>
                <a:schemeClr val="bg1"/>
              </a:solidFill>
            </a:endParaRPr>
          </a:p>
        </p:txBody>
      </p:sp>
      <p:grpSp>
        <p:nvGrpSpPr>
          <p:cNvPr id="168" name="Group 167"/>
          <p:cNvGrpSpPr/>
          <p:nvPr/>
        </p:nvGrpSpPr>
        <p:grpSpPr>
          <a:xfrm>
            <a:off x="2819305" y="1813981"/>
            <a:ext cx="517054" cy="396000"/>
            <a:chOff x="4834653" y="4939907"/>
            <a:chExt cx="396000" cy="396000"/>
          </a:xfrm>
        </p:grpSpPr>
        <p:pic>
          <p:nvPicPr>
            <p:cNvPr id="169" name="Picture 16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31" t="24983" r="26186" b="22634"/>
            <a:stretch/>
          </p:blipFill>
          <p:spPr>
            <a:xfrm>
              <a:off x="4834653" y="4939907"/>
              <a:ext cx="396000" cy="396000"/>
            </a:xfrm>
            <a:prstGeom prst="rect">
              <a:avLst/>
            </a:prstGeom>
          </p:spPr>
        </p:pic>
        <p:sp>
          <p:nvSpPr>
            <p:cNvPr id="170" name="TextBox 169"/>
            <p:cNvSpPr txBox="1"/>
            <p:nvPr/>
          </p:nvSpPr>
          <p:spPr>
            <a:xfrm>
              <a:off x="4870673" y="4985047"/>
              <a:ext cx="323450" cy="288040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600" b="1" dirty="0" smtClean="0">
                  <a:solidFill>
                    <a:schemeClr val="bg1"/>
                  </a:solidFill>
                </a:rPr>
                <a:t>FLASH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Memory</a:t>
              </a:r>
              <a:endParaRPr lang="en-US" sz="12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71" name="Rounded Rectangle 170"/>
          <p:cNvSpPr/>
          <p:nvPr/>
        </p:nvSpPr>
        <p:spPr>
          <a:xfrm>
            <a:off x="1899004" y="662694"/>
            <a:ext cx="4833295" cy="3329399"/>
          </a:xfrm>
          <a:prstGeom prst="roundRect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TextBox 171"/>
          <p:cNvSpPr txBox="1"/>
          <p:nvPr/>
        </p:nvSpPr>
        <p:spPr>
          <a:xfrm>
            <a:off x="5266042" y="636674"/>
            <a:ext cx="1142689" cy="253157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Readout Unit</a:t>
            </a:r>
          </a:p>
        </p:txBody>
      </p:sp>
      <p:sp>
        <p:nvSpPr>
          <p:cNvPr id="173" name="Left Arrow 172"/>
          <p:cNvSpPr/>
          <p:nvPr/>
        </p:nvSpPr>
        <p:spPr>
          <a:xfrm>
            <a:off x="442901" y="3235808"/>
            <a:ext cx="1258173" cy="270149"/>
          </a:xfrm>
          <a:prstGeom prst="lef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Clock (40MHz)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74" name="Left-Right Arrow 173"/>
          <p:cNvSpPr/>
          <p:nvPr/>
        </p:nvSpPr>
        <p:spPr>
          <a:xfrm>
            <a:off x="412100" y="2852310"/>
            <a:ext cx="1367950" cy="312959"/>
          </a:xfrm>
          <a:prstGeom prst="left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Control (80 Mb/s)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75" name="Right Arrow 174"/>
          <p:cNvSpPr/>
          <p:nvPr/>
        </p:nvSpPr>
        <p:spPr>
          <a:xfrm>
            <a:off x="332926" y="2114145"/>
            <a:ext cx="1446561" cy="636906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chemeClr val="tx1"/>
                </a:solidFill>
              </a:rPr>
              <a:t>Data: 9 x 960 Mb/s</a:t>
            </a:r>
          </a:p>
          <a:p>
            <a:r>
              <a:rPr lang="en-US" sz="1000" dirty="0">
                <a:solidFill>
                  <a:schemeClr val="tx1"/>
                </a:solidFill>
              </a:rPr>
              <a:t>o</a:t>
            </a:r>
            <a:r>
              <a:rPr lang="en-US" sz="1000" dirty="0" smtClean="0">
                <a:solidFill>
                  <a:schemeClr val="tx1"/>
                </a:solidFill>
              </a:rPr>
              <a:t>r 16/28 x 320 Mb/s</a:t>
            </a: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176" name="Picture 17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5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35" t="17743" r="17087" b="52022"/>
          <a:stretch/>
        </p:blipFill>
        <p:spPr>
          <a:xfrm>
            <a:off x="219574" y="1627997"/>
            <a:ext cx="1368297" cy="200023"/>
          </a:xfrm>
          <a:prstGeom prst="rect">
            <a:avLst/>
          </a:prstGeom>
        </p:spPr>
      </p:pic>
      <p:pic>
        <p:nvPicPr>
          <p:cNvPr id="177" name="Picture 17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5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35" t="17743" r="17087" b="52022"/>
          <a:stretch/>
        </p:blipFill>
        <p:spPr>
          <a:xfrm>
            <a:off x="371974" y="1780397"/>
            <a:ext cx="1368297" cy="200023"/>
          </a:xfrm>
          <a:prstGeom prst="rect">
            <a:avLst/>
          </a:prstGeom>
        </p:spPr>
      </p:pic>
      <p:pic>
        <p:nvPicPr>
          <p:cNvPr id="178" name="Picture 17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5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35" t="17743" r="17087" b="52022"/>
          <a:stretch/>
        </p:blipFill>
        <p:spPr>
          <a:xfrm>
            <a:off x="524374" y="1932797"/>
            <a:ext cx="1368297" cy="200023"/>
          </a:xfrm>
          <a:prstGeom prst="rect">
            <a:avLst/>
          </a:prstGeom>
        </p:spPr>
      </p:pic>
      <p:cxnSp>
        <p:nvCxnSpPr>
          <p:cNvPr id="179" name="Elbow Connector 178"/>
          <p:cNvCxnSpPr/>
          <p:nvPr/>
        </p:nvCxnSpPr>
        <p:spPr>
          <a:xfrm rot="5400000">
            <a:off x="2409987" y="4195966"/>
            <a:ext cx="644627" cy="406875"/>
          </a:xfrm>
          <a:prstGeom prst="bentConnector3">
            <a:avLst>
              <a:gd name="adj1" fmla="val 100573"/>
            </a:avLst>
          </a:prstGeom>
          <a:ln w="19050">
            <a:solidFill>
              <a:schemeClr val="tx2"/>
            </a:solidFill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Elbow Connector 179"/>
          <p:cNvCxnSpPr/>
          <p:nvPr/>
        </p:nvCxnSpPr>
        <p:spPr>
          <a:xfrm rot="5400000">
            <a:off x="2460982" y="4301273"/>
            <a:ext cx="779472" cy="356383"/>
          </a:xfrm>
          <a:prstGeom prst="bentConnector3">
            <a:avLst>
              <a:gd name="adj1" fmla="val 99984"/>
            </a:avLst>
          </a:prstGeom>
          <a:ln w="19050">
            <a:solidFill>
              <a:schemeClr val="tx2"/>
            </a:solidFill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/>
        </p:nvSpPr>
        <p:spPr>
          <a:xfrm>
            <a:off x="3499113" y="4165929"/>
            <a:ext cx="5579760" cy="2431511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  <a:latin typeface="Calibri Light" panose="020F0302020204030204" pitchFamily="34" charset="0"/>
              </a:rPr>
              <a:t>Main Tasks of the Readout Unit:</a:t>
            </a:r>
            <a:endParaRPr lang="en-US" sz="1400" b="1" dirty="0">
              <a:solidFill>
                <a:schemeClr val="accent6"/>
              </a:solidFill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Receive triggers (heartbeat &amp; physics) from CTP &amp; decode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Receive “control” information from CRU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Deliver triggers to stave sensors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Control, configure and monitor stave sensors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Receive data from stave; decode &amp; compress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Deliver monitoring information to CRU (forwarded to DCS)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Deliver CRU framed data packets to CRU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Determine and handle busy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Monitor and control Power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Handle radiation upsets in programmable logic &amp; sensors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 smtClean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7020340" y="1475597"/>
            <a:ext cx="936160" cy="200023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GBT Links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332926" y="1267898"/>
            <a:ext cx="1066827" cy="207699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Copper Links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67174" y="662694"/>
            <a:ext cx="1164038" cy="389976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From/To ITS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7740440" y="789341"/>
            <a:ext cx="1164038" cy="389976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From/To CRU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44198" y="4581160"/>
            <a:ext cx="1321336" cy="1354509"/>
            <a:chOff x="524374" y="5085230"/>
            <a:chExt cx="1321336" cy="1354509"/>
          </a:xfrm>
        </p:grpSpPr>
        <p:sp>
          <p:nvSpPr>
            <p:cNvPr id="183" name="Rectangle 182"/>
            <p:cNvSpPr/>
            <p:nvPr/>
          </p:nvSpPr>
          <p:spPr>
            <a:xfrm>
              <a:off x="549217" y="5143739"/>
              <a:ext cx="1296493" cy="1296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6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24374" y="5085230"/>
              <a:ext cx="90281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b="1" dirty="0">
                  <a:solidFill>
                    <a:srgbClr val="C00000"/>
                  </a:solidFill>
                </a:rPr>
                <a:t>Power </a:t>
              </a:r>
              <a:r>
                <a:rPr lang="en-US" sz="1000" b="1" dirty="0" smtClean="0">
                  <a:solidFill>
                    <a:srgbClr val="C00000"/>
                  </a:solidFill>
                </a:rPr>
                <a:t>Board</a:t>
              </a:r>
              <a:endParaRPr lang="en-US" sz="1000" dirty="0"/>
            </a:p>
          </p:txBody>
        </p:sp>
        <p:pic>
          <p:nvPicPr>
            <p:cNvPr id="188" name="Picture 187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963362" y="5264710"/>
              <a:ext cx="242059" cy="242059"/>
            </a:xfrm>
            <a:prstGeom prst="rect">
              <a:avLst/>
            </a:prstGeom>
          </p:spPr>
        </p:pic>
        <p:pic>
          <p:nvPicPr>
            <p:cNvPr id="189" name="Picture 188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1251402" y="5264710"/>
              <a:ext cx="242059" cy="242059"/>
            </a:xfrm>
            <a:prstGeom prst="rect">
              <a:avLst/>
            </a:prstGeom>
          </p:spPr>
        </p:pic>
        <p:pic>
          <p:nvPicPr>
            <p:cNvPr id="190" name="Picture 189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1539442" y="5264710"/>
              <a:ext cx="242059" cy="242059"/>
            </a:xfrm>
            <a:prstGeom prst="rect">
              <a:avLst/>
            </a:prstGeom>
          </p:spPr>
        </p:pic>
        <p:pic>
          <p:nvPicPr>
            <p:cNvPr id="191" name="Picture 190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963362" y="5552750"/>
              <a:ext cx="242059" cy="242059"/>
            </a:xfrm>
            <a:prstGeom prst="rect">
              <a:avLst/>
            </a:prstGeom>
          </p:spPr>
        </p:pic>
        <p:pic>
          <p:nvPicPr>
            <p:cNvPr id="192" name="Picture 191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1251402" y="5552750"/>
              <a:ext cx="242059" cy="242059"/>
            </a:xfrm>
            <a:prstGeom prst="rect">
              <a:avLst/>
            </a:prstGeom>
          </p:spPr>
        </p:pic>
        <p:pic>
          <p:nvPicPr>
            <p:cNvPr id="193" name="Picture 192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1539442" y="5552750"/>
              <a:ext cx="242059" cy="242059"/>
            </a:xfrm>
            <a:prstGeom prst="rect">
              <a:avLst/>
            </a:prstGeom>
          </p:spPr>
        </p:pic>
        <p:pic>
          <p:nvPicPr>
            <p:cNvPr id="194" name="Picture 193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963362" y="5840790"/>
              <a:ext cx="242059" cy="242059"/>
            </a:xfrm>
            <a:prstGeom prst="rect">
              <a:avLst/>
            </a:prstGeom>
          </p:spPr>
        </p:pic>
        <p:pic>
          <p:nvPicPr>
            <p:cNvPr id="195" name="Picture 194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1251402" y="5840790"/>
              <a:ext cx="242059" cy="242059"/>
            </a:xfrm>
            <a:prstGeom prst="rect">
              <a:avLst/>
            </a:prstGeom>
          </p:spPr>
        </p:pic>
        <p:pic>
          <p:nvPicPr>
            <p:cNvPr id="196" name="Picture 19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1539442" y="5840790"/>
              <a:ext cx="242059" cy="242059"/>
            </a:xfrm>
            <a:prstGeom prst="rect">
              <a:avLst/>
            </a:prstGeom>
          </p:spPr>
        </p:pic>
        <p:pic>
          <p:nvPicPr>
            <p:cNvPr id="197" name="Picture 196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963362" y="6128830"/>
              <a:ext cx="242059" cy="242059"/>
            </a:xfrm>
            <a:prstGeom prst="rect">
              <a:avLst/>
            </a:prstGeom>
          </p:spPr>
        </p:pic>
        <p:pic>
          <p:nvPicPr>
            <p:cNvPr id="198" name="Picture 197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1251402" y="6128830"/>
              <a:ext cx="242059" cy="242059"/>
            </a:xfrm>
            <a:prstGeom prst="rect">
              <a:avLst/>
            </a:prstGeom>
          </p:spPr>
        </p:pic>
        <p:pic>
          <p:nvPicPr>
            <p:cNvPr id="199" name="Picture 198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1539442" y="6128830"/>
              <a:ext cx="242059" cy="242059"/>
            </a:xfrm>
            <a:prstGeom prst="rect">
              <a:avLst/>
            </a:prstGeom>
          </p:spPr>
        </p:pic>
        <p:pic>
          <p:nvPicPr>
            <p:cNvPr id="200" name="Picture 199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75322" y="5264710"/>
              <a:ext cx="242059" cy="242059"/>
            </a:xfrm>
            <a:prstGeom prst="rect">
              <a:avLst/>
            </a:prstGeom>
          </p:spPr>
        </p:pic>
        <p:pic>
          <p:nvPicPr>
            <p:cNvPr id="201" name="Picture 200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75322" y="5552750"/>
              <a:ext cx="242059" cy="242059"/>
            </a:xfrm>
            <a:prstGeom prst="rect">
              <a:avLst/>
            </a:prstGeom>
          </p:spPr>
        </p:pic>
        <p:pic>
          <p:nvPicPr>
            <p:cNvPr id="202" name="Picture 201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75322" y="5840790"/>
              <a:ext cx="242059" cy="242059"/>
            </a:xfrm>
            <a:prstGeom prst="rect">
              <a:avLst/>
            </a:prstGeom>
          </p:spPr>
        </p:pic>
        <p:pic>
          <p:nvPicPr>
            <p:cNvPr id="203" name="Picture 202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75322" y="6128830"/>
              <a:ext cx="242059" cy="2420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984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Firmware Development Rules</a:t>
            </a:r>
            <a:endParaRPr lang="en-US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251400" y="692620"/>
            <a:ext cx="8425170" cy="5760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u="sng" dirty="0" smtClean="0">
                <a:solidFill>
                  <a:schemeClr val="accent4"/>
                </a:solidFill>
              </a:rPr>
              <a:t>E-group</a:t>
            </a:r>
            <a:r>
              <a:rPr lang="en-US" sz="1400" dirty="0" smtClean="0"/>
              <a:t>: All communication between firmware developers is organized through membership in a CERN e-group (</a:t>
            </a:r>
            <a:r>
              <a:rPr lang="en-US" sz="1400" dirty="0" smtClean="0">
                <a:hlinkClick r:id="rId2"/>
              </a:rPr>
              <a:t>alice-its-wp10-firmware@cern.ch</a:t>
            </a:r>
            <a:r>
              <a:rPr lang="en-US" sz="1400" dirty="0" smtClean="0"/>
              <a:t>). The e-group is also used for access control to the version control system (</a:t>
            </a:r>
            <a:r>
              <a:rPr lang="en-US" sz="1400" dirty="0" err="1" smtClean="0"/>
              <a:t>gitlab</a:t>
            </a:r>
            <a:r>
              <a:rPr lang="en-US" sz="1400" dirty="0" smtClean="0"/>
              <a:t>) and the issue tracking system (JIRA)</a:t>
            </a:r>
          </a:p>
          <a:p>
            <a:r>
              <a:rPr lang="en-US" sz="1400" b="1" u="sng" dirty="0">
                <a:solidFill>
                  <a:schemeClr val="accent4"/>
                </a:solidFill>
              </a:rPr>
              <a:t>Online Documentation</a:t>
            </a:r>
            <a:r>
              <a:rPr lang="en-US" sz="1400" dirty="0"/>
              <a:t>: </a:t>
            </a:r>
            <a:r>
              <a:rPr lang="en-US" sz="1400" dirty="0" smtClean="0"/>
              <a:t>Documentation of hardware, Firmware, and software is posted at the WP10 </a:t>
            </a:r>
            <a:r>
              <a:rPr lang="en-US" sz="1400" dirty="0" err="1"/>
              <a:t>Twiki</a:t>
            </a:r>
            <a:r>
              <a:rPr lang="en-US" sz="1400" dirty="0"/>
              <a:t> page in the “ALICE Web” </a:t>
            </a:r>
            <a:r>
              <a:rPr lang="en-US" sz="1400" dirty="0" err="1" smtClean="0"/>
              <a:t>Twiki</a:t>
            </a:r>
            <a:r>
              <a:rPr lang="en-US" sz="1400" dirty="0"/>
              <a:t>: https://twiki.cern.ch/twiki/bin/view/ALICE/ITS-WP10</a:t>
            </a:r>
          </a:p>
          <a:p>
            <a:r>
              <a:rPr lang="en-US" sz="1400" b="1" u="sng" dirty="0" smtClean="0">
                <a:solidFill>
                  <a:schemeClr val="accent4"/>
                </a:solidFill>
              </a:rPr>
              <a:t>Hardware Programming languages</a:t>
            </a:r>
            <a:r>
              <a:rPr lang="en-US" sz="1400" dirty="0" smtClean="0"/>
              <a:t>: We decided to allow 3 different firmware languages: </a:t>
            </a:r>
            <a:r>
              <a:rPr lang="en-US" sz="1400" b="1" dirty="0" smtClean="0"/>
              <a:t>VHDL</a:t>
            </a:r>
            <a:r>
              <a:rPr lang="en-US" sz="1400" dirty="0" smtClean="0"/>
              <a:t>, </a:t>
            </a:r>
            <a:r>
              <a:rPr lang="en-US" sz="1400" b="1" dirty="0" smtClean="0"/>
              <a:t>Verilog</a:t>
            </a:r>
            <a:r>
              <a:rPr lang="en-US" sz="1400" dirty="0" smtClean="0"/>
              <a:t> and </a:t>
            </a:r>
            <a:r>
              <a:rPr lang="en-US" sz="1400" b="1" dirty="0" smtClean="0"/>
              <a:t>System Verilog</a:t>
            </a:r>
            <a:r>
              <a:rPr lang="en-US" sz="1400" dirty="0" smtClean="0"/>
              <a:t>. Currently, the prototype development is on the Xilinx 7-series, and the </a:t>
            </a:r>
            <a:r>
              <a:rPr lang="en-US" sz="1400" dirty="0" err="1" smtClean="0"/>
              <a:t>Vivado</a:t>
            </a:r>
            <a:r>
              <a:rPr lang="en-US" sz="1400" dirty="0" smtClean="0"/>
              <a:t> toolset supports all 3 languages.</a:t>
            </a:r>
          </a:p>
          <a:p>
            <a:r>
              <a:rPr lang="en-US" sz="1400" b="1" u="sng" dirty="0" smtClean="0">
                <a:solidFill>
                  <a:schemeClr val="accent4"/>
                </a:solidFill>
              </a:rPr>
              <a:t>Tool Sets</a:t>
            </a:r>
            <a:r>
              <a:rPr lang="en-US" sz="1400" dirty="0" smtClean="0"/>
              <a:t>: The current design of the Readout Unit (RU) foresees the main programmable logic to be a Xilinx SRAM based </a:t>
            </a:r>
            <a:r>
              <a:rPr lang="en-US" sz="1400" dirty="0" err="1" smtClean="0"/>
              <a:t>Kintex</a:t>
            </a:r>
            <a:r>
              <a:rPr lang="en-US" sz="1400" dirty="0" smtClean="0"/>
              <a:t> </a:t>
            </a:r>
            <a:r>
              <a:rPr lang="en-US" sz="1400" dirty="0" err="1" smtClean="0"/>
              <a:t>UltraScale</a:t>
            </a:r>
            <a:r>
              <a:rPr lang="en-US" sz="1400" dirty="0" smtClean="0"/>
              <a:t>(+). Prototyping was started with a Xilinx Kintex-7. These devices are supported by the </a:t>
            </a:r>
            <a:r>
              <a:rPr lang="en-US" sz="1400" b="1" dirty="0" smtClean="0"/>
              <a:t>Xilinx </a:t>
            </a:r>
            <a:r>
              <a:rPr lang="en-US" sz="1400" b="1" dirty="0" err="1" smtClean="0"/>
              <a:t>Vivado</a:t>
            </a:r>
            <a:r>
              <a:rPr lang="en-US" sz="1400" b="1" dirty="0" smtClean="0"/>
              <a:t> </a:t>
            </a:r>
            <a:r>
              <a:rPr lang="en-US" sz="1400" dirty="0" smtClean="0"/>
              <a:t>Toolset. We are currently using </a:t>
            </a:r>
            <a:r>
              <a:rPr lang="en-US" sz="1400" dirty="0" err="1" smtClean="0"/>
              <a:t>Vivado</a:t>
            </a:r>
            <a:r>
              <a:rPr lang="en-US" sz="1400" dirty="0" smtClean="0"/>
              <a:t> version </a:t>
            </a:r>
            <a:r>
              <a:rPr lang="en-US" sz="1400" b="1" dirty="0" smtClean="0"/>
              <a:t>2016.4</a:t>
            </a:r>
            <a:r>
              <a:rPr lang="en-US" sz="1400" dirty="0" smtClean="0"/>
              <a:t>.  The RU design also includes a flash-based device to support scrubbing. This device is foreseen to be the ProAsic-3 from </a:t>
            </a:r>
            <a:r>
              <a:rPr lang="en-US" sz="1400" dirty="0" err="1" smtClean="0"/>
              <a:t>Microsemi</a:t>
            </a:r>
            <a:r>
              <a:rPr lang="en-US" sz="1400" dirty="0"/>
              <a:t> </a:t>
            </a:r>
            <a:r>
              <a:rPr lang="en-US" sz="1400" dirty="0" smtClean="0"/>
              <a:t>which is supported by the </a:t>
            </a:r>
            <a:r>
              <a:rPr lang="en-US" sz="1400" b="1" dirty="0" err="1" smtClean="0"/>
              <a:t>Microsemi</a:t>
            </a:r>
            <a:r>
              <a:rPr lang="en-US" sz="1400" b="1" dirty="0" smtClean="0"/>
              <a:t> Libero </a:t>
            </a:r>
            <a:r>
              <a:rPr lang="en-US" sz="1400" b="1" dirty="0" err="1" smtClean="0"/>
              <a:t>SoC</a:t>
            </a:r>
            <a:r>
              <a:rPr lang="en-US" sz="1400" b="1" dirty="0" smtClean="0"/>
              <a:t> Design Suite</a:t>
            </a:r>
            <a:r>
              <a:rPr lang="en-US" sz="1400" dirty="0" smtClean="0"/>
              <a:t>. To develop detector specific logic on the CRU requires the use of the </a:t>
            </a:r>
            <a:r>
              <a:rPr lang="en-US" sz="1400" b="1" dirty="0" smtClean="0"/>
              <a:t>Altera </a:t>
            </a:r>
            <a:r>
              <a:rPr lang="en-US" sz="1400" b="1" dirty="0" err="1" smtClean="0"/>
              <a:t>Quartus</a:t>
            </a:r>
            <a:r>
              <a:rPr lang="en-US" sz="1400" b="1" dirty="0" smtClean="0"/>
              <a:t> </a:t>
            </a:r>
            <a:r>
              <a:rPr lang="en-US" sz="1400" dirty="0" smtClean="0"/>
              <a:t>toolset. CERN has licenses for Synthesis tool </a:t>
            </a:r>
            <a:r>
              <a:rPr lang="en-US" sz="1400" b="1" dirty="0" smtClean="0"/>
              <a:t>Synopsis </a:t>
            </a:r>
            <a:r>
              <a:rPr lang="en-US" sz="1400" b="1" dirty="0" err="1" smtClean="0"/>
              <a:t>Synplify</a:t>
            </a:r>
            <a:r>
              <a:rPr lang="en-US" sz="1400" b="1" dirty="0"/>
              <a:t> </a:t>
            </a:r>
            <a:r>
              <a:rPr lang="en-US" sz="1400" b="1" dirty="0" smtClean="0"/>
              <a:t>Premier</a:t>
            </a:r>
            <a:r>
              <a:rPr lang="en-US" sz="1400" dirty="0" smtClean="0"/>
              <a:t>, which supports Triple-modular-redundancy (TMR). We are considering evaluating this toolset in the future. For FX3 (USB) firmware design, we are using the </a:t>
            </a:r>
            <a:r>
              <a:rPr lang="en-US" sz="1400" b="1" dirty="0" smtClean="0"/>
              <a:t>Cypress EZ-USB Suite </a:t>
            </a:r>
            <a:r>
              <a:rPr lang="en-US" sz="1400" dirty="0" smtClean="0"/>
              <a:t>&amp; </a:t>
            </a:r>
            <a:r>
              <a:rPr lang="en-US" sz="1400" b="1" dirty="0" smtClean="0"/>
              <a:t>GPIF-II Designer</a:t>
            </a:r>
            <a:r>
              <a:rPr lang="en-US" sz="1400" dirty="0" smtClean="0"/>
              <a:t>.</a:t>
            </a:r>
            <a:endParaRPr lang="en-US" sz="1400" b="1" dirty="0" smtClean="0"/>
          </a:p>
          <a:p>
            <a:r>
              <a:rPr lang="en-US" sz="1400" b="1" u="sng" dirty="0" smtClean="0">
                <a:solidFill>
                  <a:schemeClr val="accent4"/>
                </a:solidFill>
              </a:rPr>
              <a:t>Simulations</a:t>
            </a:r>
            <a:r>
              <a:rPr lang="en-US" sz="1400" dirty="0" smtClean="0"/>
              <a:t>: Currently two toolsets are used for firmware </a:t>
            </a:r>
            <a:r>
              <a:rPr lang="en-US" sz="1400" dirty="0" err="1" smtClean="0"/>
              <a:t>testbenches</a:t>
            </a:r>
            <a:r>
              <a:rPr lang="en-US" sz="1400" dirty="0" smtClean="0"/>
              <a:t>: </a:t>
            </a:r>
            <a:r>
              <a:rPr lang="en-US" sz="1400" b="1" dirty="0" smtClean="0"/>
              <a:t>Mentor </a:t>
            </a:r>
            <a:r>
              <a:rPr lang="en-US" sz="1400" b="1" dirty="0" err="1" smtClean="0"/>
              <a:t>Modelsim</a:t>
            </a:r>
            <a:r>
              <a:rPr lang="en-US" sz="1400" b="1" dirty="0" smtClean="0"/>
              <a:t> </a:t>
            </a:r>
            <a:r>
              <a:rPr lang="en-US" sz="1400" dirty="0" smtClean="0"/>
              <a:t>and </a:t>
            </a:r>
            <a:r>
              <a:rPr lang="en-US" sz="1400" b="1" dirty="0" smtClean="0"/>
              <a:t>Cadence Incisive (</a:t>
            </a:r>
            <a:r>
              <a:rPr lang="en-US" sz="1400" b="1" dirty="0" err="1" smtClean="0"/>
              <a:t>NCSim</a:t>
            </a:r>
            <a:r>
              <a:rPr lang="en-US" sz="1400" b="1" dirty="0" smtClean="0"/>
              <a:t>)</a:t>
            </a:r>
            <a:r>
              <a:rPr lang="en-US" sz="1400" dirty="0" smtClean="0"/>
              <a:t>. The Cadence tools is only used by CERN collaborators at the moment.</a:t>
            </a:r>
            <a:endParaRPr lang="en-US" sz="1400" b="1" dirty="0" smtClean="0"/>
          </a:p>
          <a:p>
            <a:r>
              <a:rPr lang="en-US" sz="1400" b="1" u="sng" dirty="0" smtClean="0">
                <a:solidFill>
                  <a:schemeClr val="accent4"/>
                </a:solidFill>
              </a:rPr>
              <a:t>Coding Style</a:t>
            </a:r>
            <a:r>
              <a:rPr lang="en-US" sz="1400" dirty="0" smtClean="0"/>
              <a:t>: For firmware coding in VHDL, a coding style document </a:t>
            </a:r>
            <a:r>
              <a:rPr lang="en-US" sz="1400" dirty="0"/>
              <a:t>was developed: https://twiki.cern.ch/twiki/bin/view/ALICE/FwDevFlowMethods </a:t>
            </a:r>
            <a:endParaRPr lang="en-US" sz="1400" dirty="0" smtClean="0"/>
          </a:p>
          <a:p>
            <a:r>
              <a:rPr lang="en-US" sz="1400" b="1" u="sng" dirty="0" smtClean="0">
                <a:solidFill>
                  <a:schemeClr val="accent4"/>
                </a:solidFill>
              </a:rPr>
              <a:t>Scripting</a:t>
            </a:r>
            <a:r>
              <a:rPr lang="en-US" sz="1400" dirty="0" smtClean="0"/>
              <a:t>: Most firmware toolsets support scripting in </a:t>
            </a:r>
            <a:r>
              <a:rPr lang="en-US" sz="1400" b="1" dirty="0" err="1" smtClean="0"/>
              <a:t>Tcl</a:t>
            </a:r>
            <a:r>
              <a:rPr lang="en-US" sz="1400" dirty="0" smtClean="0"/>
              <a:t>. </a:t>
            </a:r>
            <a:r>
              <a:rPr lang="en-US" sz="1400" dirty="0" err="1" smtClean="0"/>
              <a:t>Tcl</a:t>
            </a:r>
            <a:r>
              <a:rPr lang="en-US" sz="1400" dirty="0" smtClean="0"/>
              <a:t> is the scripting </a:t>
            </a:r>
            <a:r>
              <a:rPr lang="en-US" sz="1400" dirty="0" err="1" smtClean="0"/>
              <a:t>languate</a:t>
            </a:r>
            <a:r>
              <a:rPr lang="en-US" sz="1400" dirty="0" smtClean="0"/>
              <a:t> integrated in the </a:t>
            </a:r>
            <a:r>
              <a:rPr lang="en-US" sz="1400" dirty="0" err="1" smtClean="0"/>
              <a:t>Vivado</a:t>
            </a:r>
            <a:r>
              <a:rPr lang="en-US" sz="1400" dirty="0" smtClean="0"/>
              <a:t> tool environment. The firmware projects developed in WP10 are required to include a </a:t>
            </a:r>
            <a:r>
              <a:rPr lang="en-US" sz="1400" dirty="0" err="1" smtClean="0"/>
              <a:t>Tcl</a:t>
            </a:r>
            <a:r>
              <a:rPr lang="en-US" sz="1400" dirty="0" smtClean="0"/>
              <a:t> script to create the project and compile it to ensure common project configuration amongst developers. An optional “</a:t>
            </a:r>
            <a:r>
              <a:rPr lang="en-US" sz="1400" dirty="0" err="1" smtClean="0"/>
              <a:t>Makefile</a:t>
            </a:r>
            <a:r>
              <a:rPr lang="en-US" sz="1400" dirty="0" smtClean="0"/>
              <a:t>” can be used to call targeted </a:t>
            </a:r>
            <a:r>
              <a:rPr lang="en-US" sz="1400" dirty="0" err="1"/>
              <a:t>T</a:t>
            </a:r>
            <a:r>
              <a:rPr lang="en-US" sz="1400" dirty="0" err="1" smtClean="0"/>
              <a:t>cl</a:t>
            </a:r>
            <a:r>
              <a:rPr lang="en-US" sz="1400" dirty="0" smtClean="0"/>
              <a:t> scripts for various tasks (project creation, compilation, simulation, etc…) </a:t>
            </a:r>
          </a:p>
        </p:txBody>
      </p:sp>
    </p:spTree>
    <p:extLst>
      <p:ext uri="{BB962C8B-B14F-4D97-AF65-F5344CB8AC3E}">
        <p14:creationId xmlns:p14="http://schemas.microsoft.com/office/powerpoint/2010/main" val="3638332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WP10 Software environment</a:t>
            </a:r>
            <a:endParaRPr lang="en-US" dirty="0"/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251400" y="692620"/>
            <a:ext cx="8425170" cy="5760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u="sng" dirty="0" smtClean="0">
                <a:solidFill>
                  <a:schemeClr val="accent4"/>
                </a:solidFill>
              </a:rPr>
              <a:t>Hardware Platform</a:t>
            </a:r>
            <a:r>
              <a:rPr lang="en-US" sz="1400" dirty="0" smtClean="0"/>
              <a:t>:</a:t>
            </a:r>
            <a:r>
              <a:rPr lang="en-US" sz="1400" u="sng" dirty="0" smtClean="0"/>
              <a:t> </a:t>
            </a:r>
            <a:r>
              <a:rPr lang="en-US" sz="1400" dirty="0" smtClean="0"/>
              <a:t>The main supported platform is currently a PC running the </a:t>
            </a:r>
            <a:r>
              <a:rPr lang="en-US" sz="1400" b="1" dirty="0" smtClean="0"/>
              <a:t>CERN CentOS 7 </a:t>
            </a:r>
            <a:r>
              <a:rPr lang="en-US" sz="1400" dirty="0" smtClean="0"/>
              <a:t>(CC7) operating system with </a:t>
            </a:r>
            <a:r>
              <a:rPr lang="en-US" sz="1400" dirty="0" err="1" smtClean="0"/>
              <a:t>Vivado</a:t>
            </a:r>
            <a:r>
              <a:rPr lang="en-US" sz="1400" dirty="0" smtClean="0"/>
              <a:t> 2016.4 and </a:t>
            </a:r>
            <a:r>
              <a:rPr lang="en-US" sz="1400" dirty="0" err="1" smtClean="0"/>
              <a:t>Modelsim</a:t>
            </a:r>
            <a:r>
              <a:rPr lang="en-US" sz="1400" dirty="0" smtClean="0"/>
              <a:t> SE 10.4a installed. Similar features can be achieved by using the Windows </a:t>
            </a:r>
            <a:r>
              <a:rPr lang="en-US" sz="1400" dirty="0" err="1" smtClean="0"/>
              <a:t>mingw</a:t>
            </a:r>
            <a:r>
              <a:rPr lang="en-US" sz="1400" dirty="0" smtClean="0"/>
              <a:t> platform with the </a:t>
            </a:r>
            <a:r>
              <a:rPr lang="en-US" sz="1400" dirty="0" err="1" smtClean="0"/>
              <a:t>Msys</a:t>
            </a:r>
            <a:r>
              <a:rPr lang="en-US" sz="1400" dirty="0" smtClean="0"/>
              <a:t> shell, but full compatibility with the Linux development is not guarantied by WP10</a:t>
            </a:r>
          </a:p>
          <a:p>
            <a:r>
              <a:rPr lang="en-US" sz="1400" b="1" u="sng" dirty="0" smtClean="0">
                <a:solidFill>
                  <a:schemeClr val="accent4"/>
                </a:solidFill>
              </a:rPr>
              <a:t>Software Environment</a:t>
            </a:r>
            <a:r>
              <a:rPr lang="en-US" sz="1400" dirty="0" smtClean="0"/>
              <a:t>: To ensure compatibility for software co-development it is recommended to install the </a:t>
            </a:r>
            <a:r>
              <a:rPr lang="en-US" sz="1400" b="1" dirty="0" smtClean="0"/>
              <a:t>Linux </a:t>
            </a:r>
            <a:r>
              <a:rPr lang="en-US" sz="1400" b="1" dirty="0"/>
              <a:t>Developer </a:t>
            </a:r>
            <a:r>
              <a:rPr lang="en-US" sz="1400" b="1" dirty="0" smtClean="0"/>
              <a:t>Toolset</a:t>
            </a:r>
            <a:r>
              <a:rPr lang="en-US" sz="1400" dirty="0" smtClean="0"/>
              <a:t> </a:t>
            </a:r>
            <a:r>
              <a:rPr lang="en-US" sz="1400" dirty="0"/>
              <a:t>in CC7 (</a:t>
            </a:r>
            <a:r>
              <a:rPr lang="en-US" sz="1400" dirty="0">
                <a:hlinkClick r:id="rId2"/>
              </a:rPr>
              <a:t>https://linux.web.cern.ch/linux/devtoolset</a:t>
            </a:r>
            <a:r>
              <a:rPr lang="en-US" sz="1400" dirty="0" smtClean="0">
                <a:hlinkClick r:id="rId2"/>
              </a:rPr>
              <a:t>/</a:t>
            </a:r>
            <a:r>
              <a:rPr lang="en-US" sz="1400" dirty="0" smtClean="0"/>
              <a:t>), which provides more up-to-date compilers and libraries. Python is used for scripting to interact with the WP10 prototype hardware (currently via USB). We use the Continuum Analytics </a:t>
            </a:r>
            <a:r>
              <a:rPr lang="en-US" sz="1400" b="1" dirty="0" smtClean="0"/>
              <a:t>Anaconda</a:t>
            </a:r>
            <a:r>
              <a:rPr lang="en-US" sz="1400" dirty="0" smtClean="0"/>
              <a:t> platform (Python 3.5 version) to provide </a:t>
            </a:r>
            <a:r>
              <a:rPr lang="en-US" sz="1400" dirty="0"/>
              <a:t>the python tools (</a:t>
            </a:r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www.continuum.io/anaconda-overview</a:t>
            </a:r>
            <a:r>
              <a:rPr lang="en-US" sz="1400" dirty="0" smtClean="0"/>
              <a:t>). This platform is also available for Windows.</a:t>
            </a:r>
          </a:p>
          <a:p>
            <a:r>
              <a:rPr lang="en-US" sz="1400" b="1" u="sng" dirty="0" smtClean="0">
                <a:solidFill>
                  <a:schemeClr val="accent4"/>
                </a:solidFill>
              </a:rPr>
              <a:t>Version Control</a:t>
            </a:r>
            <a:r>
              <a:rPr lang="en-US" sz="1400" dirty="0" smtClean="0"/>
              <a:t>: CERN </a:t>
            </a:r>
            <a:r>
              <a:rPr lang="en-US" sz="1400" dirty="0" err="1" smtClean="0"/>
              <a:t>gitlab</a:t>
            </a:r>
            <a:r>
              <a:rPr lang="en-US" sz="1400" dirty="0" smtClean="0"/>
              <a:t> is used for version control of the firmware and software development within WP10. The </a:t>
            </a:r>
            <a:r>
              <a:rPr lang="en-US" sz="1400" dirty="0" err="1" smtClean="0"/>
              <a:t>gitlab</a:t>
            </a:r>
            <a:r>
              <a:rPr lang="en-US" sz="1400" dirty="0" smtClean="0"/>
              <a:t> group for WP10 is located at: </a:t>
            </a:r>
            <a:r>
              <a:rPr lang="en-US" sz="1400" dirty="0" smtClean="0">
                <a:hlinkClick r:id="rId4"/>
              </a:rPr>
              <a:t>https</a:t>
            </a:r>
            <a:r>
              <a:rPr lang="en-US" sz="1400" dirty="0">
                <a:hlinkClick r:id="rId4"/>
              </a:rPr>
              <a:t>://</a:t>
            </a:r>
            <a:r>
              <a:rPr lang="en-US" sz="1400" dirty="0" smtClean="0">
                <a:hlinkClick r:id="rId4"/>
              </a:rPr>
              <a:t>gitlab.cern.ch/alice-its-wp10-firmware/</a:t>
            </a:r>
            <a:r>
              <a:rPr lang="en-US" sz="1400" dirty="0" smtClean="0"/>
              <a:t>. Membership in this </a:t>
            </a:r>
            <a:r>
              <a:rPr lang="en-US" sz="1400" dirty="0" err="1" smtClean="0"/>
              <a:t>gitlab</a:t>
            </a:r>
            <a:r>
              <a:rPr lang="en-US" sz="1400" dirty="0" smtClean="0"/>
              <a:t> group is via the e-group. Various projects are hosted in this </a:t>
            </a:r>
            <a:r>
              <a:rPr lang="en-US" sz="1400" dirty="0" err="1" smtClean="0"/>
              <a:t>gitlab</a:t>
            </a:r>
            <a:r>
              <a:rPr lang="en-US" sz="1400" dirty="0" smtClean="0"/>
              <a:t> group, the main prototype development is currently in the project “itswp10”.</a:t>
            </a:r>
          </a:p>
          <a:p>
            <a:r>
              <a:rPr lang="en-US" sz="1400" b="1" u="sng" dirty="0" smtClean="0">
                <a:solidFill>
                  <a:schemeClr val="accent4"/>
                </a:solidFill>
              </a:rPr>
              <a:t>Issue Tracking</a:t>
            </a:r>
            <a:r>
              <a:rPr lang="en-US" sz="1400" dirty="0" smtClean="0"/>
              <a:t>: CERN JIRA is used for issue tracking. The WP10 issues are tracked underneath the ALICE project JIRA at</a:t>
            </a:r>
            <a:r>
              <a:rPr lang="en-US" sz="1400" dirty="0"/>
              <a:t>: </a:t>
            </a:r>
            <a:r>
              <a:rPr lang="en-US" sz="1400" dirty="0">
                <a:hlinkClick r:id="rId5"/>
              </a:rPr>
              <a:t>https://</a:t>
            </a:r>
            <a:r>
              <a:rPr lang="en-US" sz="1400" dirty="0" smtClean="0">
                <a:hlinkClick r:id="rId5"/>
              </a:rPr>
              <a:t>alice.its.cern.ch/jira/projects/IT</a:t>
            </a:r>
            <a:r>
              <a:rPr lang="en-US" sz="1400" dirty="0" smtClean="0"/>
              <a:t>. </a:t>
            </a:r>
            <a:endParaRPr lang="en-US" sz="1400" u="sng" dirty="0" smtClean="0">
              <a:solidFill>
                <a:schemeClr val="accent4"/>
              </a:solidFill>
            </a:endParaRPr>
          </a:p>
          <a:p>
            <a:r>
              <a:rPr lang="en-US" sz="1400" b="1" u="sng" dirty="0" smtClean="0">
                <a:solidFill>
                  <a:schemeClr val="accent4"/>
                </a:solidFill>
              </a:rPr>
              <a:t>File exchange</a:t>
            </a:r>
            <a:r>
              <a:rPr lang="en-US" sz="1400" dirty="0" smtClean="0"/>
              <a:t>: Files that are too big or not version controlled are exchanged via a shared </a:t>
            </a:r>
            <a:r>
              <a:rPr lang="en-US" sz="1400" b="1" dirty="0" err="1" smtClean="0"/>
              <a:t>CERNbox</a:t>
            </a:r>
            <a:r>
              <a:rPr lang="en-US" sz="1400" dirty="0" smtClean="0"/>
              <a:t>. Currently, this is by invitation only, since the </a:t>
            </a:r>
            <a:r>
              <a:rPr lang="en-US" sz="1400" dirty="0" err="1" smtClean="0"/>
              <a:t>CERNbox</a:t>
            </a:r>
            <a:r>
              <a:rPr lang="en-US" sz="1400" dirty="0" smtClean="0"/>
              <a:t> account used is a private account.</a:t>
            </a:r>
            <a:endParaRPr lang="en-US" sz="1400" b="1" u="sng" dirty="0" smtClean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458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Gitlab</a:t>
            </a:r>
            <a:r>
              <a:rPr lang="en-US" dirty="0" smtClean="0"/>
              <a:t> Repository Structure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949555" y="2276840"/>
            <a:ext cx="1152160" cy="288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Repository root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410" y="2893705"/>
            <a:ext cx="503173" cy="288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user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9953" y="2893705"/>
            <a:ext cx="811364" cy="288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firmware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24686" y="2893705"/>
            <a:ext cx="811364" cy="288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software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31459" y="3526097"/>
            <a:ext cx="811364" cy="288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RUv0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96266" y="4221110"/>
            <a:ext cx="811364" cy="288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source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3510" y="4869200"/>
            <a:ext cx="432060" cy="288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ip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28230" y="4221110"/>
            <a:ext cx="504070" cy="288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sim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92350" y="4223370"/>
            <a:ext cx="432060" cy="288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doc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76320" y="3523818"/>
            <a:ext cx="811364" cy="28804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e.g. prj2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36120" y="4221110"/>
            <a:ext cx="432060" cy="288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sw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59113" y="4869200"/>
            <a:ext cx="432060" cy="288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rtl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74716" y="4869200"/>
            <a:ext cx="576081" cy="288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bench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58552" y="4221110"/>
            <a:ext cx="648090" cy="288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vivado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48228" y="4869200"/>
            <a:ext cx="944132" cy="288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&lt;</a:t>
            </a:r>
            <a:r>
              <a:rPr lang="en-US" sz="1200" dirty="0" err="1" smtClean="0">
                <a:solidFill>
                  <a:schemeClr val="tx1"/>
                </a:solidFill>
              </a:rPr>
              <a:t>prj_name</a:t>
            </a:r>
            <a:r>
              <a:rPr lang="en-US" sz="1200" dirty="0" smtClean="0">
                <a:solidFill>
                  <a:schemeClr val="tx1"/>
                </a:solidFill>
              </a:rPr>
              <a:t>&gt;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96176" y="4867941"/>
            <a:ext cx="648090" cy="288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scripts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73219" y="5517290"/>
            <a:ext cx="647692" cy="288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Synth.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23926" y="5507060"/>
            <a:ext cx="576814" cy="288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Impl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03755" y="5513771"/>
            <a:ext cx="432060" cy="288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h</a:t>
            </a:r>
            <a:r>
              <a:rPr lang="en-US" sz="1200" dirty="0" err="1" smtClean="0">
                <a:solidFill>
                  <a:schemeClr val="tx1"/>
                </a:solidFill>
              </a:rPr>
              <a:t>w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5847" y="4869200"/>
            <a:ext cx="864120" cy="288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constraints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34340" y="4869200"/>
            <a:ext cx="325450" cy="28804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48080" y="4867941"/>
            <a:ext cx="325450" cy="28804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38830" y="5507060"/>
            <a:ext cx="325450" cy="28804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061961" y="3523818"/>
            <a:ext cx="325450" cy="28804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/>
          <p:cNvCxnSpPr>
            <a:stCxn id="3" idx="2"/>
            <a:endCxn id="8" idx="0"/>
          </p:cNvCxnSpPr>
          <p:nvPr/>
        </p:nvCxnSpPr>
        <p:spPr>
          <a:xfrm>
            <a:off x="4525635" y="2564880"/>
            <a:ext cx="0" cy="328825"/>
          </a:xfrm>
          <a:prstGeom prst="line">
            <a:avLst/>
          </a:prstGeom>
          <a:ln w="635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3" idx="2"/>
            <a:endCxn id="7" idx="0"/>
          </p:cNvCxnSpPr>
          <p:nvPr/>
        </p:nvCxnSpPr>
        <p:spPr>
          <a:xfrm rot="5400000">
            <a:off x="2385904" y="753973"/>
            <a:ext cx="328825" cy="3950638"/>
          </a:xfrm>
          <a:prstGeom prst="bentConnector3">
            <a:avLst/>
          </a:prstGeom>
          <a:ln w="3175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3" idx="2"/>
            <a:endCxn id="9" idx="0"/>
          </p:cNvCxnSpPr>
          <p:nvPr/>
        </p:nvCxnSpPr>
        <p:spPr>
          <a:xfrm rot="16200000" flipH="1">
            <a:off x="6413589" y="676925"/>
            <a:ext cx="328825" cy="4104733"/>
          </a:xfrm>
          <a:prstGeom prst="bentConnector3">
            <a:avLst/>
          </a:prstGeom>
          <a:ln w="3175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8" idx="2"/>
            <a:endCxn id="10" idx="0"/>
          </p:cNvCxnSpPr>
          <p:nvPr/>
        </p:nvCxnSpPr>
        <p:spPr>
          <a:xfrm rot="5400000">
            <a:off x="3659212" y="2659674"/>
            <a:ext cx="344352" cy="1388494"/>
          </a:xfrm>
          <a:prstGeom prst="bentConnector3">
            <a:avLst>
              <a:gd name="adj1" fmla="val 50000"/>
            </a:avLst>
          </a:prstGeom>
          <a:ln w="3175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8" idx="2"/>
            <a:endCxn id="15" idx="0"/>
          </p:cNvCxnSpPr>
          <p:nvPr/>
        </p:nvCxnSpPr>
        <p:spPr>
          <a:xfrm rot="16200000" flipH="1">
            <a:off x="5732782" y="1974597"/>
            <a:ext cx="342073" cy="2756367"/>
          </a:xfrm>
          <a:prstGeom prst="bentConnector3">
            <a:avLst/>
          </a:prstGeom>
          <a:ln w="3175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9" idx="2"/>
            <a:endCxn id="29" idx="0"/>
          </p:cNvCxnSpPr>
          <p:nvPr/>
        </p:nvCxnSpPr>
        <p:spPr>
          <a:xfrm rot="5400000">
            <a:off x="8256491" y="3149940"/>
            <a:ext cx="342073" cy="405682"/>
          </a:xfrm>
          <a:prstGeom prst="bentConnector3">
            <a:avLst/>
          </a:prstGeom>
          <a:ln w="3175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0" idx="2"/>
            <a:endCxn id="11" idx="0"/>
          </p:cNvCxnSpPr>
          <p:nvPr/>
        </p:nvCxnSpPr>
        <p:spPr>
          <a:xfrm rot="5400000">
            <a:off x="2116059" y="3200027"/>
            <a:ext cx="406973" cy="1635193"/>
          </a:xfrm>
          <a:prstGeom prst="bentConnector3">
            <a:avLst/>
          </a:prstGeom>
          <a:ln w="3175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10" idx="2"/>
            <a:endCxn id="14" idx="0"/>
          </p:cNvCxnSpPr>
          <p:nvPr/>
        </p:nvCxnSpPr>
        <p:spPr>
          <a:xfrm rot="16200000" flipH="1">
            <a:off x="5018144" y="1933133"/>
            <a:ext cx="409233" cy="4171239"/>
          </a:xfrm>
          <a:prstGeom prst="bentConnector3">
            <a:avLst/>
          </a:prstGeom>
          <a:ln w="3175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9" idx="0"/>
          </p:cNvCxnSpPr>
          <p:nvPr/>
        </p:nvCxnSpPr>
        <p:spPr>
          <a:xfrm flipV="1">
            <a:off x="4682597" y="4009860"/>
            <a:ext cx="0" cy="211250"/>
          </a:xfrm>
          <a:prstGeom prst="line">
            <a:avLst/>
          </a:prstGeom>
          <a:ln w="3175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6" idx="0"/>
          </p:cNvCxnSpPr>
          <p:nvPr/>
        </p:nvCxnSpPr>
        <p:spPr>
          <a:xfrm flipV="1">
            <a:off x="5652150" y="4009860"/>
            <a:ext cx="0" cy="211250"/>
          </a:xfrm>
          <a:prstGeom prst="line">
            <a:avLst/>
          </a:prstGeom>
          <a:ln w="3175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3" idx="0"/>
          </p:cNvCxnSpPr>
          <p:nvPr/>
        </p:nvCxnSpPr>
        <p:spPr>
          <a:xfrm flipV="1">
            <a:off x="6480265" y="4009860"/>
            <a:ext cx="0" cy="211250"/>
          </a:xfrm>
          <a:prstGeom prst="line">
            <a:avLst/>
          </a:prstGeom>
          <a:ln w="3175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stCxn id="11" idx="2"/>
            <a:endCxn id="25" idx="0"/>
          </p:cNvCxnSpPr>
          <p:nvPr/>
        </p:nvCxnSpPr>
        <p:spPr>
          <a:xfrm rot="5400000">
            <a:off x="834903" y="4202155"/>
            <a:ext cx="360050" cy="974041"/>
          </a:xfrm>
          <a:prstGeom prst="bentConnector3">
            <a:avLst/>
          </a:prstGeom>
          <a:ln w="3175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>
            <a:stCxn id="11" idx="2"/>
            <a:endCxn id="26" idx="0"/>
          </p:cNvCxnSpPr>
          <p:nvPr/>
        </p:nvCxnSpPr>
        <p:spPr>
          <a:xfrm rot="16200000" flipH="1">
            <a:off x="2019481" y="3991616"/>
            <a:ext cx="360050" cy="1395117"/>
          </a:xfrm>
          <a:prstGeom prst="bentConnector3">
            <a:avLst/>
          </a:prstGeom>
          <a:ln w="3175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12" idx="0"/>
          </p:cNvCxnSpPr>
          <p:nvPr/>
        </p:nvCxnSpPr>
        <p:spPr>
          <a:xfrm flipV="1">
            <a:off x="1259540" y="4689174"/>
            <a:ext cx="0" cy="180026"/>
          </a:xfrm>
          <a:prstGeom prst="line">
            <a:avLst/>
          </a:prstGeom>
          <a:ln w="3175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17" idx="0"/>
          </p:cNvCxnSpPr>
          <p:nvPr/>
        </p:nvCxnSpPr>
        <p:spPr>
          <a:xfrm flipV="1">
            <a:off x="1775143" y="4689174"/>
            <a:ext cx="0" cy="180026"/>
          </a:xfrm>
          <a:prstGeom prst="line">
            <a:avLst/>
          </a:prstGeom>
          <a:ln w="3175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8" idx="0"/>
          </p:cNvCxnSpPr>
          <p:nvPr/>
        </p:nvCxnSpPr>
        <p:spPr>
          <a:xfrm flipH="1" flipV="1">
            <a:off x="2362756" y="4689174"/>
            <a:ext cx="1" cy="180026"/>
          </a:xfrm>
          <a:prstGeom prst="line">
            <a:avLst/>
          </a:prstGeom>
          <a:ln w="3175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>
            <a:stCxn id="19" idx="2"/>
            <a:endCxn id="20" idx="0"/>
          </p:cNvCxnSpPr>
          <p:nvPr/>
        </p:nvCxnSpPr>
        <p:spPr>
          <a:xfrm rot="5400000">
            <a:off x="4071421" y="4258024"/>
            <a:ext cx="360050" cy="862303"/>
          </a:xfrm>
          <a:prstGeom prst="bentConnector3">
            <a:avLst/>
          </a:prstGeom>
          <a:ln w="3175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stCxn id="19" idx="2"/>
            <a:endCxn id="27" idx="0"/>
          </p:cNvCxnSpPr>
          <p:nvPr/>
        </p:nvCxnSpPr>
        <p:spPr>
          <a:xfrm rot="16200000" flipH="1">
            <a:off x="4817306" y="4374441"/>
            <a:ext cx="358791" cy="628208"/>
          </a:xfrm>
          <a:prstGeom prst="bentConnector3">
            <a:avLst/>
          </a:prstGeom>
          <a:ln w="3175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21" idx="0"/>
          </p:cNvCxnSpPr>
          <p:nvPr/>
        </p:nvCxnSpPr>
        <p:spPr>
          <a:xfrm flipV="1">
            <a:off x="4720221" y="4688545"/>
            <a:ext cx="0" cy="179396"/>
          </a:xfrm>
          <a:prstGeom prst="line">
            <a:avLst/>
          </a:prstGeom>
          <a:ln w="3175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stCxn id="20" idx="2"/>
            <a:endCxn id="22" idx="0"/>
          </p:cNvCxnSpPr>
          <p:nvPr/>
        </p:nvCxnSpPr>
        <p:spPr>
          <a:xfrm rot="5400000">
            <a:off x="3178655" y="4875651"/>
            <a:ext cx="360050" cy="923229"/>
          </a:xfrm>
          <a:prstGeom prst="bentConnector3">
            <a:avLst/>
          </a:prstGeom>
          <a:ln w="3175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/>
          <p:cNvCxnSpPr>
            <a:stCxn id="20" idx="2"/>
            <a:endCxn id="28" idx="0"/>
          </p:cNvCxnSpPr>
          <p:nvPr/>
        </p:nvCxnSpPr>
        <p:spPr>
          <a:xfrm rot="16200000" flipH="1">
            <a:off x="4086014" y="4891519"/>
            <a:ext cx="349820" cy="881261"/>
          </a:xfrm>
          <a:prstGeom prst="bentConnector3">
            <a:avLst>
              <a:gd name="adj1" fmla="val 51951"/>
            </a:avLst>
          </a:prstGeom>
          <a:ln w="3175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23" idx="0"/>
          </p:cNvCxnSpPr>
          <p:nvPr/>
        </p:nvCxnSpPr>
        <p:spPr>
          <a:xfrm flipV="1">
            <a:off x="3612333" y="5332149"/>
            <a:ext cx="0" cy="174911"/>
          </a:xfrm>
          <a:prstGeom prst="line">
            <a:avLst/>
          </a:prstGeom>
          <a:ln w="3175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24" idx="0"/>
          </p:cNvCxnSpPr>
          <p:nvPr/>
        </p:nvCxnSpPr>
        <p:spPr>
          <a:xfrm flipV="1">
            <a:off x="4219785" y="5332149"/>
            <a:ext cx="0" cy="181622"/>
          </a:xfrm>
          <a:prstGeom prst="line">
            <a:avLst/>
          </a:prstGeom>
          <a:ln w="3175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1014928" y="5513771"/>
            <a:ext cx="776879" cy="288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</a:t>
            </a:r>
            <a:r>
              <a:rPr lang="en-US" sz="1200" dirty="0" smtClean="0">
                <a:solidFill>
                  <a:schemeClr val="tx1"/>
                </a:solidFill>
              </a:rPr>
              <a:t>ub-mod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93" name="Elbow Connector 92"/>
          <p:cNvCxnSpPr>
            <a:stCxn id="17" idx="2"/>
            <a:endCxn id="91" idx="0"/>
          </p:cNvCxnSpPr>
          <p:nvPr/>
        </p:nvCxnSpPr>
        <p:spPr>
          <a:xfrm rot="5400000">
            <a:off x="1410991" y="5149618"/>
            <a:ext cx="356531" cy="371775"/>
          </a:xfrm>
          <a:prstGeom prst="bentConnector3">
            <a:avLst/>
          </a:prstGeom>
          <a:ln w="3175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97"/>
          <p:cNvCxnSpPr>
            <a:stCxn id="7" idx="2"/>
          </p:cNvCxnSpPr>
          <p:nvPr/>
        </p:nvCxnSpPr>
        <p:spPr>
          <a:xfrm rot="16200000" flipH="1">
            <a:off x="727447" y="3029294"/>
            <a:ext cx="135030" cy="439931"/>
          </a:xfrm>
          <a:prstGeom prst="bentConnector2">
            <a:avLst/>
          </a:prstGeom>
          <a:ln w="3175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1014928" y="3316775"/>
            <a:ext cx="0" cy="135032"/>
          </a:xfrm>
          <a:prstGeom prst="line">
            <a:avLst/>
          </a:prstGeom>
          <a:ln w="3175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8630368" y="3352780"/>
            <a:ext cx="190222" cy="0"/>
          </a:xfrm>
          <a:prstGeom prst="line">
            <a:avLst/>
          </a:prstGeom>
          <a:ln w="3175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323410" y="3316775"/>
            <a:ext cx="251586" cy="0"/>
          </a:xfrm>
          <a:prstGeom prst="line">
            <a:avLst/>
          </a:prstGeom>
          <a:ln w="3175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ontent Placeholder 4"/>
          <p:cNvSpPr txBox="1">
            <a:spLocks/>
          </p:cNvSpPr>
          <p:nvPr/>
        </p:nvSpPr>
        <p:spPr>
          <a:xfrm>
            <a:off x="251400" y="692621"/>
            <a:ext cx="8784650" cy="139433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ITS WP10 repository structure is derived from the </a:t>
            </a:r>
            <a:r>
              <a:rPr lang="en-US" sz="1400" dirty="0" err="1" smtClean="0"/>
              <a:t>opencores</a:t>
            </a:r>
            <a:r>
              <a:rPr lang="en-US" sz="1400" dirty="0" smtClean="0"/>
              <a:t> directory structure recommendation.</a:t>
            </a:r>
          </a:p>
          <a:p>
            <a:r>
              <a:rPr lang="en-US" sz="1400" dirty="0" smtClean="0"/>
              <a:t>Firmware submodules are currently located in the same folder structure as the containing project itself, but in the future will use the </a:t>
            </a:r>
            <a:r>
              <a:rPr lang="en-US" sz="1400" dirty="0" err="1" smtClean="0"/>
              <a:t>Git</a:t>
            </a:r>
            <a:r>
              <a:rPr lang="en-US" sz="1400" dirty="0" smtClean="0"/>
              <a:t> “super-project/submodule” paradigm, where a </a:t>
            </a:r>
            <a:r>
              <a:rPr lang="en-US" sz="1400" dirty="0" err="1"/>
              <a:t>G</a:t>
            </a:r>
            <a:r>
              <a:rPr lang="en-US" sz="1400" dirty="0" err="1" smtClean="0"/>
              <a:t>it</a:t>
            </a:r>
            <a:r>
              <a:rPr lang="en-US" sz="1400" dirty="0" smtClean="0"/>
              <a:t> “super project” can import modules located in other repositories as “</a:t>
            </a:r>
            <a:r>
              <a:rPr lang="en-US" sz="1400" dirty="0"/>
              <a:t>submodules” (https://</a:t>
            </a:r>
            <a:r>
              <a:rPr lang="en-US" sz="1400" dirty="0" smtClean="0"/>
              <a:t>git-scm.com/book/en/v2/Git-Tools-Submodules).</a:t>
            </a:r>
          </a:p>
        </p:txBody>
      </p:sp>
    </p:spTree>
    <p:extLst>
      <p:ext uri="{BB962C8B-B14F-4D97-AF65-F5344CB8AC3E}">
        <p14:creationId xmlns:p14="http://schemas.microsoft.com/office/powerpoint/2010/main" val="4291490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Gitlab</a:t>
            </a:r>
            <a:r>
              <a:rPr lang="en-US" dirty="0" smtClean="0"/>
              <a:t> Based Development Flow</a:t>
            </a:r>
            <a:endParaRPr lang="en-US" dirty="0"/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251400" y="692620"/>
            <a:ext cx="8425170" cy="5760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development of firmware within WP10 is following the </a:t>
            </a:r>
            <a:r>
              <a:rPr lang="en-US" sz="1400" dirty="0" err="1" smtClean="0"/>
              <a:t>gitlab</a:t>
            </a:r>
            <a:r>
              <a:rPr lang="en-US" sz="1400" dirty="0" smtClean="0"/>
              <a:t> suggested development flow:</a:t>
            </a:r>
          </a:p>
          <a:p>
            <a:r>
              <a:rPr lang="en-US" sz="1400" dirty="0" smtClean="0"/>
              <a:t>The </a:t>
            </a:r>
            <a:r>
              <a:rPr lang="en-US" sz="1400" u="sng" dirty="0" smtClean="0"/>
              <a:t>master</a:t>
            </a:r>
            <a:r>
              <a:rPr lang="en-US" sz="1400" dirty="0" smtClean="0"/>
              <a:t> branch is a protected branch that should contain only stable code.</a:t>
            </a:r>
          </a:p>
          <a:p>
            <a:r>
              <a:rPr lang="en-US" sz="1400" dirty="0" smtClean="0"/>
              <a:t>Only the repository owner(s) are allowed to modify the </a:t>
            </a:r>
            <a:r>
              <a:rPr lang="en-US" sz="1400" u="sng" dirty="0" smtClean="0"/>
              <a:t>master</a:t>
            </a:r>
            <a:r>
              <a:rPr lang="en-US" sz="1400" dirty="0" smtClean="0"/>
              <a:t> branch.</a:t>
            </a:r>
          </a:p>
          <a:p>
            <a:r>
              <a:rPr lang="en-US" sz="1400" dirty="0" smtClean="0"/>
              <a:t>To develop a new feature or fix an issue in  an existing feature, a new issue is created in JIRA.</a:t>
            </a:r>
          </a:p>
          <a:p>
            <a:r>
              <a:rPr lang="en-US" sz="1400" dirty="0" smtClean="0"/>
              <a:t>The developer </a:t>
            </a:r>
            <a:r>
              <a:rPr lang="en-US" sz="1400" u="sng" dirty="0" smtClean="0"/>
              <a:t>clones</a:t>
            </a:r>
            <a:r>
              <a:rPr lang="en-US" sz="1400" dirty="0" smtClean="0"/>
              <a:t> the repository to his/her development workstation.</a:t>
            </a:r>
          </a:p>
          <a:p>
            <a:r>
              <a:rPr lang="en-US" sz="1400" dirty="0" smtClean="0"/>
              <a:t>A developer then creates a “</a:t>
            </a:r>
            <a:r>
              <a:rPr lang="en-US" sz="1400" u="sng" dirty="0" smtClean="0"/>
              <a:t>feature</a:t>
            </a:r>
            <a:r>
              <a:rPr lang="en-US" sz="1400" dirty="0" smtClean="0"/>
              <a:t>” or “</a:t>
            </a:r>
            <a:r>
              <a:rPr lang="en-US" sz="1400" u="sng" dirty="0" smtClean="0"/>
              <a:t>development</a:t>
            </a:r>
            <a:r>
              <a:rPr lang="en-US" sz="1400" dirty="0" smtClean="0"/>
              <a:t>” branch derived from the </a:t>
            </a:r>
            <a:r>
              <a:rPr lang="en-US" sz="1400" u="sng" dirty="0" smtClean="0"/>
              <a:t>master</a:t>
            </a:r>
            <a:r>
              <a:rPr lang="en-US" sz="1400" dirty="0" smtClean="0"/>
              <a:t> branch on his/her workstation referencing the issue in JIRA.</a:t>
            </a:r>
          </a:p>
          <a:p>
            <a:r>
              <a:rPr lang="en-US" sz="1400" dirty="0" smtClean="0"/>
              <a:t>When the development is close to being done, this new branch will be pushed to the repository in </a:t>
            </a:r>
            <a:r>
              <a:rPr lang="en-US" sz="1400" dirty="0" err="1" smtClean="0"/>
              <a:t>gitlab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The developer then “</a:t>
            </a:r>
            <a:r>
              <a:rPr lang="en-US" sz="1400" u="sng" dirty="0" smtClean="0"/>
              <a:t>pulls</a:t>
            </a:r>
            <a:r>
              <a:rPr lang="en-US" sz="1400" dirty="0" smtClean="0"/>
              <a:t>” the latest commits from the </a:t>
            </a:r>
            <a:r>
              <a:rPr lang="en-US" sz="1400" dirty="0" err="1" smtClean="0"/>
              <a:t>gitlab</a:t>
            </a:r>
            <a:r>
              <a:rPr lang="en-US" sz="1400" dirty="0" smtClean="0"/>
              <a:t> repository at CERN.</a:t>
            </a:r>
          </a:p>
          <a:p>
            <a:r>
              <a:rPr lang="en-US" sz="1400" dirty="0" smtClean="0"/>
              <a:t>The developer merges the “master” branch into his/her development branch to identify any conflicts that might arise from commits since the branching and resolves these conflicts.</a:t>
            </a:r>
          </a:p>
          <a:p>
            <a:r>
              <a:rPr lang="en-US" sz="1400" dirty="0" smtClean="0"/>
              <a:t>The updated branch will be pushed to </a:t>
            </a:r>
            <a:r>
              <a:rPr lang="en-US" sz="1400" dirty="0" err="1" smtClean="0"/>
              <a:t>gitlab</a:t>
            </a:r>
            <a:r>
              <a:rPr lang="en-US" sz="1400" dirty="0" smtClean="0"/>
              <a:t> again.</a:t>
            </a:r>
          </a:p>
          <a:p>
            <a:r>
              <a:rPr lang="en-US" sz="1400" dirty="0" smtClean="0"/>
              <a:t>A new “</a:t>
            </a:r>
            <a:r>
              <a:rPr lang="en-US" sz="1400" u="sng" dirty="0" smtClean="0"/>
              <a:t>merge request</a:t>
            </a:r>
            <a:r>
              <a:rPr lang="en-US" sz="1400" dirty="0" smtClean="0"/>
              <a:t>” will be opened in </a:t>
            </a:r>
            <a:r>
              <a:rPr lang="en-US" sz="1400" dirty="0" err="1" smtClean="0"/>
              <a:t>gitlab</a:t>
            </a:r>
            <a:r>
              <a:rPr lang="en-US" sz="1400" dirty="0" smtClean="0"/>
              <a:t> and an online discussion of the merge request starts.</a:t>
            </a:r>
          </a:p>
          <a:p>
            <a:r>
              <a:rPr lang="en-US" sz="1400" dirty="0" smtClean="0"/>
              <a:t>Other developers in WP10 test the code in this branch with their own code to verify that no conflicts are created by this branch.</a:t>
            </a:r>
          </a:p>
          <a:p>
            <a:r>
              <a:rPr lang="en-US" sz="1400" dirty="0" smtClean="0"/>
              <a:t>Once the merge-request discussion is concluded, the repository owner “</a:t>
            </a:r>
            <a:r>
              <a:rPr lang="en-US" sz="1400" u="sng" dirty="0" smtClean="0"/>
              <a:t>accepts</a:t>
            </a:r>
            <a:r>
              <a:rPr lang="en-US" sz="1400" dirty="0" smtClean="0"/>
              <a:t>” the merge request in the online </a:t>
            </a:r>
            <a:r>
              <a:rPr lang="en-US" sz="1400" dirty="0" err="1" smtClean="0"/>
              <a:t>gitlab</a:t>
            </a:r>
            <a:r>
              <a:rPr lang="en-US" sz="1400" dirty="0" smtClean="0"/>
              <a:t> interface, which performs the actual </a:t>
            </a:r>
            <a:r>
              <a:rPr lang="en-US" sz="1400" u="sng" dirty="0" smtClean="0"/>
              <a:t>merge</a:t>
            </a:r>
            <a:r>
              <a:rPr lang="en-US" sz="1400" dirty="0" smtClean="0"/>
              <a:t> of the branch into the </a:t>
            </a:r>
            <a:r>
              <a:rPr lang="en-US" sz="1400" u="sng" dirty="0" smtClean="0"/>
              <a:t>master</a:t>
            </a:r>
            <a:r>
              <a:rPr lang="en-US" sz="1400" dirty="0" smtClean="0"/>
              <a:t> branch, resolving any conflicts that were identified.</a:t>
            </a:r>
          </a:p>
          <a:p>
            <a:r>
              <a:rPr lang="en-US" sz="1400" dirty="0" smtClean="0"/>
              <a:t>The JIRA issue associated with this development is “closed” (</a:t>
            </a:r>
            <a:r>
              <a:rPr lang="en-US" sz="1400" dirty="0" err="1" smtClean="0"/>
              <a:t>gitlab</a:t>
            </a:r>
            <a:r>
              <a:rPr lang="en-US" sz="1400" smtClean="0"/>
              <a:t>/Jira integration).</a:t>
            </a:r>
            <a:endParaRPr lang="en-US" sz="1400" dirty="0" smtClean="0"/>
          </a:p>
          <a:p>
            <a:r>
              <a:rPr lang="en-US" sz="1400" dirty="0" smtClean="0"/>
              <a:t>The repository owner then notifies all developers to “</a:t>
            </a:r>
            <a:r>
              <a:rPr lang="en-US" sz="1400" u="sng" dirty="0" smtClean="0"/>
              <a:t>pull</a:t>
            </a:r>
            <a:r>
              <a:rPr lang="en-US" sz="1400" dirty="0" smtClean="0"/>
              <a:t>” the latest repository changes and to merge them into their </a:t>
            </a:r>
            <a:r>
              <a:rPr lang="en-US" sz="1400" u="sng" dirty="0" smtClean="0"/>
              <a:t>development</a:t>
            </a:r>
            <a:r>
              <a:rPr lang="en-US" sz="1400" dirty="0" smtClean="0"/>
              <a:t> branches.</a:t>
            </a:r>
          </a:p>
          <a:p>
            <a:r>
              <a:rPr lang="en-US" sz="1400" dirty="0" smtClean="0"/>
              <a:t>Special features in the code base not needed in the main development flow can be kept in separate repositories, or in special </a:t>
            </a:r>
            <a:r>
              <a:rPr lang="en-US" sz="1400" u="sng" dirty="0" smtClean="0"/>
              <a:t>long-lived</a:t>
            </a:r>
            <a:r>
              <a:rPr lang="en-US" sz="1400" dirty="0" smtClean="0"/>
              <a:t> feature-branches (e.g. code for special hardware tests)</a:t>
            </a:r>
          </a:p>
        </p:txBody>
      </p:sp>
    </p:spTree>
    <p:extLst>
      <p:ext uri="{BB962C8B-B14F-4D97-AF65-F5344CB8AC3E}">
        <p14:creationId xmlns:p14="http://schemas.microsoft.com/office/powerpoint/2010/main" val="2863532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950" y="4149100"/>
            <a:ext cx="8928100" cy="144020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Firmware Structure</a:t>
            </a:r>
          </a:p>
        </p:txBody>
      </p:sp>
    </p:spTree>
    <p:extLst>
      <p:ext uri="{BB962C8B-B14F-4D97-AF65-F5344CB8AC3E}">
        <p14:creationId xmlns:p14="http://schemas.microsoft.com/office/powerpoint/2010/main" val="278544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Firmware Module Structure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94797" y="4554516"/>
            <a:ext cx="1008140" cy="360050"/>
          </a:xfrm>
          <a:prstGeom prst="rect">
            <a:avLst/>
          </a:prstGeom>
          <a:solidFill>
            <a:schemeClr val="accent5"/>
          </a:solidFill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Clock Generators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3531238" y="3717040"/>
            <a:ext cx="1008140" cy="360050"/>
          </a:xfrm>
          <a:prstGeom prst="rect">
            <a:avLst/>
          </a:prstGeom>
          <a:solidFill>
            <a:schemeClr val="accent5"/>
          </a:solidFill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RU_Top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2267680" y="4554516"/>
            <a:ext cx="1008140" cy="360050"/>
          </a:xfrm>
          <a:prstGeom prst="rect">
            <a:avLst/>
          </a:prstGeom>
          <a:solidFill>
            <a:schemeClr val="accent5"/>
          </a:solidFill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I/O Interfaces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3531238" y="4554516"/>
            <a:ext cx="1008140" cy="3600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Fabric Logic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1290930" y="5562656"/>
            <a:ext cx="856317" cy="360050"/>
          </a:xfrm>
          <a:prstGeom prst="rect">
            <a:avLst/>
          </a:prstGeom>
          <a:solidFill>
            <a:schemeClr val="accent5"/>
          </a:solidFill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USB Interface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323410" y="5562656"/>
            <a:ext cx="856317" cy="360050"/>
          </a:xfrm>
          <a:prstGeom prst="rect">
            <a:avLst/>
          </a:prstGeom>
          <a:solidFill>
            <a:schemeClr val="accent5"/>
          </a:solidFill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Wishbone Bus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7038022" y="5562656"/>
            <a:ext cx="1022354" cy="360050"/>
          </a:xfrm>
          <a:prstGeom prst="rect">
            <a:avLst/>
          </a:prstGeom>
          <a:solidFill>
            <a:schemeClr val="accent5"/>
          </a:solidFill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Alpide</a:t>
            </a:r>
            <a:r>
              <a:rPr lang="en-US" sz="1200" dirty="0" smtClean="0"/>
              <a:t> Power &amp; Monitoring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2258450" y="5562656"/>
            <a:ext cx="814806" cy="3600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Alpide</a:t>
            </a:r>
            <a:r>
              <a:rPr lang="en-US" sz="1200" dirty="0" smtClean="0"/>
              <a:t> Control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3184459" y="5562656"/>
            <a:ext cx="828115" cy="3600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Alpide</a:t>
            </a:r>
            <a:r>
              <a:rPr lang="en-US" sz="1200" dirty="0" smtClean="0"/>
              <a:t> Readout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6017306" y="5562656"/>
            <a:ext cx="909512" cy="3600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Power Unit Interface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5085791" y="5562656"/>
            <a:ext cx="820312" cy="3600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Trigger Handling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4123777" y="5562656"/>
            <a:ext cx="850811" cy="3600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GBT Interface</a:t>
            </a:r>
            <a:endParaRPr lang="en-US" sz="1200" dirty="0"/>
          </a:p>
        </p:txBody>
      </p:sp>
      <p:cxnSp>
        <p:nvCxnSpPr>
          <p:cNvPr id="17" name="Straight Arrow Connector 16"/>
          <p:cNvCxnSpPr>
            <a:stCxn id="6" idx="3"/>
            <a:endCxn id="7" idx="1"/>
          </p:cNvCxnSpPr>
          <p:nvPr/>
        </p:nvCxnSpPr>
        <p:spPr>
          <a:xfrm>
            <a:off x="3275820" y="4734541"/>
            <a:ext cx="255418" cy="0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1"/>
            <a:endCxn id="7" idx="3"/>
          </p:cNvCxnSpPr>
          <p:nvPr/>
        </p:nvCxnSpPr>
        <p:spPr>
          <a:xfrm flipH="1">
            <a:off x="4539378" y="4734541"/>
            <a:ext cx="255419" cy="0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2"/>
            <a:endCxn id="7" idx="0"/>
          </p:cNvCxnSpPr>
          <p:nvPr/>
        </p:nvCxnSpPr>
        <p:spPr>
          <a:xfrm>
            <a:off x="4035308" y="4077090"/>
            <a:ext cx="0" cy="477426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endCxn id="6" idx="0"/>
          </p:cNvCxnSpPr>
          <p:nvPr/>
        </p:nvCxnSpPr>
        <p:spPr>
          <a:xfrm rot="10800000" flipV="1">
            <a:off x="2771750" y="4315802"/>
            <a:ext cx="1240824" cy="238713"/>
          </a:xfrm>
          <a:prstGeom prst="bentConnector2">
            <a:avLst/>
          </a:prstGeom>
          <a:ln w="19050">
            <a:solidFill>
              <a:schemeClr val="tx2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endCxn id="4" idx="0"/>
          </p:cNvCxnSpPr>
          <p:nvPr/>
        </p:nvCxnSpPr>
        <p:spPr>
          <a:xfrm>
            <a:off x="4012574" y="4315803"/>
            <a:ext cx="1286293" cy="238713"/>
          </a:xfrm>
          <a:prstGeom prst="bentConnector2">
            <a:avLst/>
          </a:prstGeom>
          <a:ln w="19050">
            <a:solidFill>
              <a:schemeClr val="tx2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7" idx="2"/>
            <a:endCxn id="9" idx="0"/>
          </p:cNvCxnSpPr>
          <p:nvPr/>
        </p:nvCxnSpPr>
        <p:spPr>
          <a:xfrm rot="5400000">
            <a:off x="2069394" y="3596742"/>
            <a:ext cx="648090" cy="3283739"/>
          </a:xfrm>
          <a:prstGeom prst="bentConnector3">
            <a:avLst/>
          </a:prstGeom>
          <a:ln w="19050">
            <a:solidFill>
              <a:schemeClr val="tx2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7" idx="2"/>
            <a:endCxn id="8" idx="0"/>
          </p:cNvCxnSpPr>
          <p:nvPr/>
        </p:nvCxnSpPr>
        <p:spPr>
          <a:xfrm rot="5400000">
            <a:off x="2553154" y="4080502"/>
            <a:ext cx="648090" cy="2316219"/>
          </a:xfrm>
          <a:prstGeom prst="bentConnector3">
            <a:avLst/>
          </a:prstGeom>
          <a:ln w="19050">
            <a:solidFill>
              <a:schemeClr val="tx2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7" idx="2"/>
            <a:endCxn id="11" idx="0"/>
          </p:cNvCxnSpPr>
          <p:nvPr/>
        </p:nvCxnSpPr>
        <p:spPr>
          <a:xfrm rot="5400000">
            <a:off x="3026536" y="4553884"/>
            <a:ext cx="648090" cy="1369455"/>
          </a:xfrm>
          <a:prstGeom prst="bentConnector3">
            <a:avLst/>
          </a:prstGeom>
          <a:ln w="19050">
            <a:solidFill>
              <a:schemeClr val="tx2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7" idx="2"/>
            <a:endCxn id="12" idx="0"/>
          </p:cNvCxnSpPr>
          <p:nvPr/>
        </p:nvCxnSpPr>
        <p:spPr>
          <a:xfrm rot="5400000">
            <a:off x="3492868" y="5020216"/>
            <a:ext cx="648090" cy="436791"/>
          </a:xfrm>
          <a:prstGeom prst="bentConnector3">
            <a:avLst/>
          </a:prstGeom>
          <a:ln w="19050">
            <a:solidFill>
              <a:schemeClr val="tx2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7" idx="2"/>
            <a:endCxn id="15" idx="0"/>
          </p:cNvCxnSpPr>
          <p:nvPr/>
        </p:nvCxnSpPr>
        <p:spPr>
          <a:xfrm rot="16200000" flipH="1">
            <a:off x="3968200" y="4981673"/>
            <a:ext cx="648090" cy="513875"/>
          </a:xfrm>
          <a:prstGeom prst="bentConnector3">
            <a:avLst/>
          </a:prstGeom>
          <a:ln w="19050">
            <a:solidFill>
              <a:schemeClr val="tx2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7" idx="2"/>
            <a:endCxn id="14" idx="0"/>
          </p:cNvCxnSpPr>
          <p:nvPr/>
        </p:nvCxnSpPr>
        <p:spPr>
          <a:xfrm rot="16200000" flipH="1">
            <a:off x="4441582" y="4508291"/>
            <a:ext cx="648090" cy="1460639"/>
          </a:xfrm>
          <a:prstGeom prst="bentConnector3">
            <a:avLst/>
          </a:prstGeom>
          <a:ln w="19050">
            <a:solidFill>
              <a:schemeClr val="tx2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7" idx="2"/>
            <a:endCxn id="13" idx="0"/>
          </p:cNvCxnSpPr>
          <p:nvPr/>
        </p:nvCxnSpPr>
        <p:spPr>
          <a:xfrm rot="16200000" flipH="1">
            <a:off x="4929640" y="4020234"/>
            <a:ext cx="648090" cy="2436754"/>
          </a:xfrm>
          <a:prstGeom prst="bentConnector3">
            <a:avLst/>
          </a:prstGeom>
          <a:ln w="19050">
            <a:solidFill>
              <a:schemeClr val="tx2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7" idx="2"/>
            <a:endCxn id="10" idx="0"/>
          </p:cNvCxnSpPr>
          <p:nvPr/>
        </p:nvCxnSpPr>
        <p:spPr>
          <a:xfrm rot="16200000" flipH="1">
            <a:off x="5468208" y="3481665"/>
            <a:ext cx="648090" cy="3513891"/>
          </a:xfrm>
          <a:prstGeom prst="bentConnector3">
            <a:avLst/>
          </a:prstGeom>
          <a:ln w="19050">
            <a:solidFill>
              <a:schemeClr val="tx2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7" idx="2"/>
            <a:endCxn id="51" idx="0"/>
          </p:cNvCxnSpPr>
          <p:nvPr/>
        </p:nvCxnSpPr>
        <p:spPr>
          <a:xfrm rot="16200000" flipH="1">
            <a:off x="5905876" y="3043997"/>
            <a:ext cx="648090" cy="4389227"/>
          </a:xfrm>
          <a:prstGeom prst="bentConnector3">
            <a:avLst/>
          </a:prstGeom>
          <a:ln w="19050">
            <a:solidFill>
              <a:schemeClr val="tx2"/>
            </a:solidFill>
            <a:prstDash val="dash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8172500" y="5562656"/>
            <a:ext cx="504070" cy="360050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…</a:t>
            </a:r>
          </a:p>
        </p:txBody>
      </p:sp>
      <p:sp>
        <p:nvSpPr>
          <p:cNvPr id="54" name="Content Placeholder 4"/>
          <p:cNvSpPr txBox="1">
            <a:spLocks/>
          </p:cNvSpPr>
          <p:nvPr/>
        </p:nvSpPr>
        <p:spPr>
          <a:xfrm>
            <a:off x="251400" y="692621"/>
            <a:ext cx="8425170" cy="25203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firmware module structure starts with a top level module called &lt;</a:t>
            </a:r>
            <a:r>
              <a:rPr lang="en-US" sz="1400" i="1" dirty="0" err="1" smtClean="0"/>
              <a:t>project_name</a:t>
            </a:r>
            <a:r>
              <a:rPr lang="en-US" sz="1400" dirty="0" smtClean="0"/>
              <a:t>&gt;_top (e.g. “</a:t>
            </a:r>
            <a:r>
              <a:rPr lang="en-US" sz="1400" dirty="0" err="1" smtClean="0"/>
              <a:t>RU_Top</a:t>
            </a:r>
            <a:r>
              <a:rPr lang="en-US" sz="1400" dirty="0" smtClean="0"/>
              <a:t>” in the diagram below). This module only instantiates child modules.</a:t>
            </a:r>
          </a:p>
          <a:p>
            <a:r>
              <a:rPr lang="en-US" sz="1400" dirty="0" smtClean="0"/>
              <a:t>All physical ports are declared in this top level module.</a:t>
            </a:r>
          </a:p>
          <a:p>
            <a:r>
              <a:rPr lang="en-US" sz="1400" dirty="0" smtClean="0"/>
              <a:t>Physical interfaces of the ports are converted into single-ended logic ports in an I/O Interface module instantiated by &lt;project&gt;_top.</a:t>
            </a:r>
          </a:p>
          <a:p>
            <a:r>
              <a:rPr lang="en-US" sz="1400" dirty="0" smtClean="0"/>
              <a:t>All user clocks to be used in the fabric logic are derived in a separate “Clock Generator” module instantiated by &lt;project&gt;_top</a:t>
            </a:r>
          </a:p>
          <a:p>
            <a:r>
              <a:rPr lang="en-US" sz="1400" dirty="0" smtClean="0"/>
              <a:t>All fabric logic is instantiated by a “Fabric Logic” top module (“</a:t>
            </a:r>
            <a:r>
              <a:rPr lang="en-US" sz="1400" dirty="0" err="1" smtClean="0"/>
              <a:t>fabric_top</a:t>
            </a:r>
            <a:r>
              <a:rPr lang="en-US" sz="1400" dirty="0" smtClean="0"/>
              <a:t>”) which only instantiates various child modules for various tasks (such as wishbone bus, </a:t>
            </a:r>
            <a:r>
              <a:rPr lang="en-US" sz="1400" dirty="0" err="1" smtClean="0"/>
              <a:t>Alpide</a:t>
            </a:r>
            <a:r>
              <a:rPr lang="en-US" sz="1400" dirty="0" smtClean="0"/>
              <a:t> Readout, …..), i.e. no user logic.</a:t>
            </a:r>
          </a:p>
          <a:p>
            <a:r>
              <a:rPr lang="en-US" sz="1400" dirty="0" smtClean="0"/>
              <a:t>The </a:t>
            </a:r>
            <a:r>
              <a:rPr lang="en-US" sz="1400" dirty="0" err="1" smtClean="0"/>
              <a:t>fabric_top</a:t>
            </a:r>
            <a:r>
              <a:rPr lang="en-US" sz="1400" dirty="0" smtClean="0"/>
              <a:t> module instantiates all other user logic child modules. </a:t>
            </a:r>
          </a:p>
          <a:p>
            <a:endParaRPr lang="en-US" sz="1400" dirty="0" smtClean="0"/>
          </a:p>
        </p:txBody>
      </p:sp>
      <p:sp>
        <p:nvSpPr>
          <p:cNvPr id="32" name="Rectangle 31"/>
          <p:cNvSpPr/>
          <p:nvPr/>
        </p:nvSpPr>
        <p:spPr>
          <a:xfrm>
            <a:off x="8060376" y="4019478"/>
            <a:ext cx="976244" cy="234898"/>
          </a:xfrm>
          <a:prstGeom prst="rect">
            <a:avLst/>
          </a:prstGeom>
          <a:solidFill>
            <a:schemeClr val="accent5"/>
          </a:solidFill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completed</a:t>
            </a:r>
            <a:endParaRPr lang="en-US" sz="1200" dirty="0"/>
          </a:p>
        </p:txBody>
      </p:sp>
      <p:sp>
        <p:nvSpPr>
          <p:cNvPr id="34" name="Rectangle 33"/>
          <p:cNvSpPr/>
          <p:nvPr/>
        </p:nvSpPr>
        <p:spPr>
          <a:xfrm>
            <a:off x="8060375" y="4340059"/>
            <a:ext cx="976244" cy="241101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 dirty="0"/>
              <a:t>i</a:t>
            </a:r>
            <a:r>
              <a:rPr lang="en-US" sz="1200" dirty="0" smtClean="0"/>
              <a:t>n progress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36512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iero Std">
      <a:dk1>
        <a:sysClr val="windowText" lastClr="000000"/>
      </a:dk1>
      <a:lt1>
        <a:sysClr val="window" lastClr="FFFFFF"/>
      </a:lt1>
      <a:dk2>
        <a:srgbClr val="3F3F3F"/>
      </a:dk2>
      <a:lt2>
        <a:srgbClr val="F8F8F8"/>
      </a:lt2>
      <a:accent1>
        <a:srgbClr val="DDDDDD"/>
      </a:accent1>
      <a:accent2>
        <a:srgbClr val="B2B2B2"/>
      </a:accent2>
      <a:accent3>
        <a:srgbClr val="FFC000"/>
      </a:accent3>
      <a:accent4>
        <a:srgbClr val="00B0F0"/>
      </a:accent4>
      <a:accent5>
        <a:srgbClr val="92D050"/>
      </a:accent5>
      <a:accent6>
        <a:srgbClr val="FF0000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tx2"/>
          </a:solidFill>
          <a:headEnd type="none" w="med" len="med"/>
          <a:tailEnd type="none" w="med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>
          <a:solidFill>
            <a:schemeClr val="tx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36000" bIns="36000" rtlCol="0" anchor="ctr" anchorCtr="0">
        <a:noAutofit/>
      </a:bodyPr>
      <a:lstStyle>
        <a:defPPr>
          <a:defRPr sz="2400" b="1" dirty="0" smtClean="0">
            <a:solidFill>
              <a:schemeClr val="tx2"/>
            </a:solidFill>
            <a:latin typeface="Calibri Light" panose="020F03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32945</TotalTime>
  <Words>2730</Words>
  <Application>Microsoft Office PowerPoint</Application>
  <PresentationFormat>On-screen Show (4:3)</PresentationFormat>
  <Paragraphs>413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Firmware Development Rules</vt:lpstr>
      <vt:lpstr>WP10 Software environment</vt:lpstr>
      <vt:lpstr>Gitlab Repository Structure</vt:lpstr>
      <vt:lpstr>Gitlab Based Development Flow</vt:lpstr>
      <vt:lpstr>PowerPoint Presentation</vt:lpstr>
      <vt:lpstr>Firmware Module Structure</vt:lpstr>
      <vt:lpstr>Firmware module configuration: Wishbone Bus Interconnect</vt:lpstr>
      <vt:lpstr>Acquisition &amp; Sensor Control Firmware Implementation - Overview</vt:lpstr>
      <vt:lpstr>Alpide Data Path – Inner Barrel</vt:lpstr>
      <vt:lpstr>Alpide Data Path – Outer Barrel</vt:lpstr>
      <vt:lpstr>Trigger Handling</vt:lpstr>
      <vt:lpstr>PowerPoint Presentation</vt:lpstr>
      <vt:lpstr>Prototype Development Hardware</vt:lpstr>
      <vt:lpstr>Prototype Hardware: RUv0 and GBTxFMC</vt:lpstr>
      <vt:lpstr>Prototype Development Setup with 2 RUv0</vt:lpstr>
      <vt:lpstr>RUv0 USB Interface</vt:lpstr>
      <vt:lpstr>GTX Data Readout Path for Inner Barrel</vt:lpstr>
      <vt:lpstr>GPIO Data Readout Path for Outer Barrel</vt:lpstr>
      <vt:lpstr>Data Path Resource Estimates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Piero Giubilato</dc:creator>
  <cp:lastModifiedBy>Joachim Schambach</cp:lastModifiedBy>
  <cp:revision>3840</cp:revision>
  <dcterms:created xsi:type="dcterms:W3CDTF">2013-05-06T18:33:37Z</dcterms:created>
  <dcterms:modified xsi:type="dcterms:W3CDTF">2017-01-24T16:48:27Z</dcterms:modified>
</cp:coreProperties>
</file>