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3" r:id="rId1"/>
  </p:sldMasterIdLst>
  <p:notesMasterIdLst>
    <p:notesMasterId r:id="rId23"/>
  </p:notesMasterIdLst>
  <p:sldIdLst>
    <p:sldId id="256" r:id="rId2"/>
    <p:sldId id="257" r:id="rId3"/>
    <p:sldId id="258" r:id="rId4"/>
    <p:sldId id="259" r:id="rId5"/>
    <p:sldId id="260" r:id="rId6"/>
    <p:sldId id="261" r:id="rId7"/>
    <p:sldId id="263" r:id="rId8"/>
    <p:sldId id="264" r:id="rId9"/>
    <p:sldId id="265" r:id="rId10"/>
    <p:sldId id="272" r:id="rId11"/>
    <p:sldId id="271" r:id="rId12"/>
    <p:sldId id="278" r:id="rId13"/>
    <p:sldId id="267" r:id="rId14"/>
    <p:sldId id="268" r:id="rId15"/>
    <p:sldId id="269" r:id="rId16"/>
    <p:sldId id="270" r:id="rId17"/>
    <p:sldId id="277" r:id="rId18"/>
    <p:sldId id="273" r:id="rId19"/>
    <p:sldId id="274" r:id="rId20"/>
    <p:sldId id="275" r:id="rId21"/>
    <p:sldId id="27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772" autoAdjust="0"/>
    <p:restoredTop sz="94660"/>
  </p:normalViewPr>
  <p:slideViewPr>
    <p:cSldViewPr snapToGrid="0">
      <p:cViewPr varScale="1">
        <p:scale>
          <a:sx n="106" d="100"/>
          <a:sy n="106" d="100"/>
        </p:scale>
        <p:origin x="86" y="648"/>
      </p:cViewPr>
      <p:guideLst/>
    </p:cSldViewPr>
  </p:slideViewPr>
  <p:notesTextViewPr>
    <p:cViewPr>
      <p:scale>
        <a:sx n="1" d="1"/>
        <a:sy n="1" d="1"/>
      </p:scale>
      <p:origin x="0" y="0"/>
    </p:cViewPr>
  </p:notesTextViewPr>
  <p:sorterViewPr>
    <p:cViewPr>
      <p:scale>
        <a:sx n="100" d="100"/>
        <a:sy n="100" d="100"/>
      </p:scale>
      <p:origin x="0" y="-953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9EE058-8DF0-4136-8F1D-3D0C1927ADD6}" type="datetimeFigureOut">
              <a:rPr lang="en-US" smtClean="0"/>
              <a:t>4/12/2018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E736A1-90BE-4E9C-8F78-47EC5B1719B3}" type="slidenum">
              <a:rPr lang="en-US" smtClean="0"/>
              <a:t>‹#›</a:t>
            </a:fld>
            <a:endParaRPr lang="en-US"/>
          </a:p>
        </p:txBody>
      </p:sp>
    </p:spTree>
    <p:extLst>
      <p:ext uri="{BB962C8B-B14F-4D97-AF65-F5344CB8AC3E}">
        <p14:creationId xmlns:p14="http://schemas.microsoft.com/office/powerpoint/2010/main" val="39800339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Tree>
    <p:extLst>
      <p:ext uri="{BB962C8B-B14F-4D97-AF65-F5344CB8AC3E}">
        <p14:creationId xmlns:p14="http://schemas.microsoft.com/office/powerpoint/2010/main" val="6533880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4/13/2018</a:t>
            </a:r>
            <a:endParaRPr lang="en-US"/>
          </a:p>
        </p:txBody>
      </p:sp>
      <p:sp>
        <p:nvSpPr>
          <p:cNvPr id="5" name="Footer Placeholder 4"/>
          <p:cNvSpPr>
            <a:spLocks noGrp="1"/>
          </p:cNvSpPr>
          <p:nvPr>
            <p:ph type="ftr" sz="quarter" idx="11"/>
          </p:nvPr>
        </p:nvSpPr>
        <p:spPr/>
        <p:txBody>
          <a:bodyPr/>
          <a:lstStyle/>
          <a:p>
            <a:r>
              <a:rPr lang="en-US" smtClean="0"/>
              <a:t>Production Readiness Review</a:t>
            </a:r>
            <a:endParaRPr lang="en-US"/>
          </a:p>
        </p:txBody>
      </p:sp>
      <p:sp>
        <p:nvSpPr>
          <p:cNvPr id="6" name="Slide Number Placeholder 5"/>
          <p:cNvSpPr>
            <a:spLocks noGrp="1"/>
          </p:cNvSpPr>
          <p:nvPr>
            <p:ph type="sldNum" sz="quarter" idx="12"/>
          </p:nvPr>
        </p:nvSpPr>
        <p:spPr/>
        <p:txBody>
          <a:bodyPr/>
          <a:lstStyle/>
          <a:p>
            <a:fld id="{7C6D5E2F-32C2-4B66-8809-D23D02261541}" type="slidenum">
              <a:rPr lang="en-US" smtClean="0"/>
              <a:t>‹#›</a:t>
            </a:fld>
            <a:endParaRPr lang="en-US"/>
          </a:p>
        </p:txBody>
      </p:sp>
    </p:spTree>
    <p:extLst>
      <p:ext uri="{BB962C8B-B14F-4D97-AF65-F5344CB8AC3E}">
        <p14:creationId xmlns:p14="http://schemas.microsoft.com/office/powerpoint/2010/main" val="2202839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4/13/2018</a:t>
            </a:r>
            <a:endParaRPr lang="en-US"/>
          </a:p>
        </p:txBody>
      </p:sp>
      <p:sp>
        <p:nvSpPr>
          <p:cNvPr id="5" name="Footer Placeholder 4"/>
          <p:cNvSpPr>
            <a:spLocks noGrp="1"/>
          </p:cNvSpPr>
          <p:nvPr>
            <p:ph type="ftr" sz="quarter" idx="11"/>
          </p:nvPr>
        </p:nvSpPr>
        <p:spPr/>
        <p:txBody>
          <a:bodyPr/>
          <a:lstStyle/>
          <a:p>
            <a:r>
              <a:rPr lang="en-US" smtClean="0"/>
              <a:t>Production Readiness Review</a:t>
            </a:r>
            <a:endParaRPr lang="en-US"/>
          </a:p>
        </p:txBody>
      </p:sp>
      <p:sp>
        <p:nvSpPr>
          <p:cNvPr id="6" name="Slide Number Placeholder 5"/>
          <p:cNvSpPr>
            <a:spLocks noGrp="1"/>
          </p:cNvSpPr>
          <p:nvPr>
            <p:ph type="sldNum" sz="quarter" idx="12"/>
          </p:nvPr>
        </p:nvSpPr>
        <p:spPr/>
        <p:txBody>
          <a:bodyPr/>
          <a:lstStyle/>
          <a:p>
            <a:fld id="{7C6D5E2F-32C2-4B66-8809-D23D02261541}" type="slidenum">
              <a:rPr lang="en-US" smtClean="0"/>
              <a:t>‹#›</a:t>
            </a:fld>
            <a:endParaRPr lang="en-US"/>
          </a:p>
        </p:txBody>
      </p:sp>
    </p:spTree>
    <p:extLst>
      <p:ext uri="{BB962C8B-B14F-4D97-AF65-F5344CB8AC3E}">
        <p14:creationId xmlns:p14="http://schemas.microsoft.com/office/powerpoint/2010/main" val="5452491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305336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t>4/13/2018</a:t>
            </a:r>
            <a:endParaRPr lang="en-US"/>
          </a:p>
        </p:txBody>
      </p:sp>
      <p:sp>
        <p:nvSpPr>
          <p:cNvPr id="5" name="Footer Placeholder 4"/>
          <p:cNvSpPr>
            <a:spLocks noGrp="1"/>
          </p:cNvSpPr>
          <p:nvPr>
            <p:ph type="ftr" sz="quarter" idx="11"/>
          </p:nvPr>
        </p:nvSpPr>
        <p:spPr/>
        <p:txBody>
          <a:bodyPr/>
          <a:lstStyle/>
          <a:p>
            <a:r>
              <a:rPr lang="en-US" smtClean="0"/>
              <a:t>Production Readiness Review</a:t>
            </a:r>
            <a:endParaRPr lang="en-US"/>
          </a:p>
        </p:txBody>
      </p:sp>
      <p:sp>
        <p:nvSpPr>
          <p:cNvPr id="6" name="Slide Number Placeholder 5"/>
          <p:cNvSpPr>
            <a:spLocks noGrp="1"/>
          </p:cNvSpPr>
          <p:nvPr>
            <p:ph type="sldNum" sz="quarter" idx="12"/>
          </p:nvPr>
        </p:nvSpPr>
        <p:spPr/>
        <p:txBody>
          <a:bodyPr/>
          <a:lstStyle/>
          <a:p>
            <a:fld id="{667E4D97-BD2B-4705-8F05-B9EB893EED35}" type="slidenum">
              <a:rPr lang="en-US" smtClean="0"/>
              <a:t>‹#›</a:t>
            </a:fld>
            <a:endParaRPr lang="en-US"/>
          </a:p>
        </p:txBody>
      </p:sp>
    </p:spTree>
    <p:extLst>
      <p:ext uri="{BB962C8B-B14F-4D97-AF65-F5344CB8AC3E}">
        <p14:creationId xmlns:p14="http://schemas.microsoft.com/office/powerpoint/2010/main" val="33332191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5400"/>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r>
              <a:rPr lang="en-US" smtClean="0"/>
              <a:t>4/13/2018</a:t>
            </a:r>
            <a:endParaRPr lang="en-US"/>
          </a:p>
        </p:txBody>
      </p:sp>
      <p:sp>
        <p:nvSpPr>
          <p:cNvPr id="5" name="Footer Placeholder 4"/>
          <p:cNvSpPr>
            <a:spLocks noGrp="1"/>
          </p:cNvSpPr>
          <p:nvPr>
            <p:ph type="ftr" sz="quarter" idx="11"/>
          </p:nvPr>
        </p:nvSpPr>
        <p:spPr/>
        <p:txBody>
          <a:bodyPr/>
          <a:lstStyle/>
          <a:p>
            <a:r>
              <a:rPr lang="en-US" smtClean="0"/>
              <a:t>Production Readiness Review</a:t>
            </a:r>
            <a:endParaRPr lang="en-US"/>
          </a:p>
        </p:txBody>
      </p:sp>
      <p:sp>
        <p:nvSpPr>
          <p:cNvPr id="6" name="Slide Number Placeholder 5"/>
          <p:cNvSpPr>
            <a:spLocks noGrp="1"/>
          </p:cNvSpPr>
          <p:nvPr>
            <p:ph type="sldNum" sz="quarter" idx="12"/>
          </p:nvPr>
        </p:nvSpPr>
        <p:spPr/>
        <p:txBody>
          <a:bodyPr/>
          <a:lstStyle/>
          <a:p>
            <a:fld id="{7C6D5E2F-32C2-4B66-8809-D23D02261541}" type="slidenum">
              <a:rPr lang="en-US" smtClean="0"/>
              <a:t>‹#›</a:t>
            </a:fld>
            <a:endParaRPr lang="en-US"/>
          </a:p>
        </p:txBody>
      </p:sp>
    </p:spTree>
    <p:extLst>
      <p:ext uri="{BB962C8B-B14F-4D97-AF65-F5344CB8AC3E}">
        <p14:creationId xmlns:p14="http://schemas.microsoft.com/office/powerpoint/2010/main" val="38427118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4/13/2018</a:t>
            </a:r>
            <a:endParaRPr lang="en-US"/>
          </a:p>
        </p:txBody>
      </p:sp>
      <p:sp>
        <p:nvSpPr>
          <p:cNvPr id="6" name="Footer Placeholder 5"/>
          <p:cNvSpPr>
            <a:spLocks noGrp="1"/>
          </p:cNvSpPr>
          <p:nvPr>
            <p:ph type="ftr" sz="quarter" idx="11"/>
          </p:nvPr>
        </p:nvSpPr>
        <p:spPr/>
        <p:txBody>
          <a:bodyPr/>
          <a:lstStyle/>
          <a:p>
            <a:r>
              <a:rPr lang="en-US" smtClean="0"/>
              <a:t>Production Readiness Review</a:t>
            </a:r>
            <a:endParaRPr lang="en-US"/>
          </a:p>
        </p:txBody>
      </p:sp>
      <p:sp>
        <p:nvSpPr>
          <p:cNvPr id="7" name="Slide Number Placeholder 6"/>
          <p:cNvSpPr>
            <a:spLocks noGrp="1"/>
          </p:cNvSpPr>
          <p:nvPr>
            <p:ph type="sldNum" sz="quarter" idx="12"/>
          </p:nvPr>
        </p:nvSpPr>
        <p:spPr/>
        <p:txBody>
          <a:bodyPr/>
          <a:lstStyle/>
          <a:p>
            <a:fld id="{7C6D5E2F-32C2-4B66-8809-D23D02261541}" type="slidenum">
              <a:rPr lang="en-US" smtClean="0"/>
              <a:t>‹#›</a:t>
            </a:fld>
            <a:endParaRPr lang="en-US"/>
          </a:p>
        </p:txBody>
      </p:sp>
    </p:spTree>
    <p:extLst>
      <p:ext uri="{BB962C8B-B14F-4D97-AF65-F5344CB8AC3E}">
        <p14:creationId xmlns:p14="http://schemas.microsoft.com/office/powerpoint/2010/main" val="32311453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4/13/2018</a:t>
            </a:r>
            <a:endParaRPr lang="en-US"/>
          </a:p>
        </p:txBody>
      </p:sp>
      <p:sp>
        <p:nvSpPr>
          <p:cNvPr id="8" name="Footer Placeholder 7"/>
          <p:cNvSpPr>
            <a:spLocks noGrp="1"/>
          </p:cNvSpPr>
          <p:nvPr>
            <p:ph type="ftr" sz="quarter" idx="11"/>
          </p:nvPr>
        </p:nvSpPr>
        <p:spPr/>
        <p:txBody>
          <a:bodyPr/>
          <a:lstStyle/>
          <a:p>
            <a:r>
              <a:rPr lang="en-US" smtClean="0"/>
              <a:t>Production Readiness Review</a:t>
            </a:r>
            <a:endParaRPr lang="en-US"/>
          </a:p>
        </p:txBody>
      </p:sp>
      <p:sp>
        <p:nvSpPr>
          <p:cNvPr id="9" name="Slide Number Placeholder 8"/>
          <p:cNvSpPr>
            <a:spLocks noGrp="1"/>
          </p:cNvSpPr>
          <p:nvPr>
            <p:ph type="sldNum" sz="quarter" idx="12"/>
          </p:nvPr>
        </p:nvSpPr>
        <p:spPr/>
        <p:txBody>
          <a:bodyPr/>
          <a:lstStyle/>
          <a:p>
            <a:fld id="{7C6D5E2F-32C2-4B66-8809-D23D02261541}" type="slidenum">
              <a:rPr lang="en-US" smtClean="0"/>
              <a:t>‹#›</a:t>
            </a:fld>
            <a:endParaRPr lang="en-US"/>
          </a:p>
        </p:txBody>
      </p:sp>
    </p:spTree>
    <p:extLst>
      <p:ext uri="{BB962C8B-B14F-4D97-AF65-F5344CB8AC3E}">
        <p14:creationId xmlns:p14="http://schemas.microsoft.com/office/powerpoint/2010/main" val="39017288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4/13/2018</a:t>
            </a:r>
            <a:endParaRPr lang="en-US"/>
          </a:p>
        </p:txBody>
      </p:sp>
      <p:sp>
        <p:nvSpPr>
          <p:cNvPr id="4" name="Footer Placeholder 3"/>
          <p:cNvSpPr>
            <a:spLocks noGrp="1"/>
          </p:cNvSpPr>
          <p:nvPr>
            <p:ph type="ftr" sz="quarter" idx="11"/>
          </p:nvPr>
        </p:nvSpPr>
        <p:spPr/>
        <p:txBody>
          <a:bodyPr/>
          <a:lstStyle/>
          <a:p>
            <a:r>
              <a:rPr lang="en-US" smtClean="0"/>
              <a:t>Production Readiness Review</a:t>
            </a:r>
            <a:endParaRPr lang="en-US"/>
          </a:p>
        </p:txBody>
      </p:sp>
      <p:sp>
        <p:nvSpPr>
          <p:cNvPr id="5" name="Slide Number Placeholder 4"/>
          <p:cNvSpPr>
            <a:spLocks noGrp="1"/>
          </p:cNvSpPr>
          <p:nvPr>
            <p:ph type="sldNum" sz="quarter" idx="12"/>
          </p:nvPr>
        </p:nvSpPr>
        <p:spPr/>
        <p:txBody>
          <a:bodyPr/>
          <a:lstStyle/>
          <a:p>
            <a:fld id="{667E4D97-BD2B-4705-8F05-B9EB893EED35}" type="slidenum">
              <a:rPr lang="en-US" smtClean="0"/>
              <a:t>‹#›</a:t>
            </a:fld>
            <a:endParaRPr lang="en-US"/>
          </a:p>
        </p:txBody>
      </p:sp>
    </p:spTree>
    <p:extLst>
      <p:ext uri="{BB962C8B-B14F-4D97-AF65-F5344CB8AC3E}">
        <p14:creationId xmlns:p14="http://schemas.microsoft.com/office/powerpoint/2010/main" val="31889842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4/13/2018</a:t>
            </a:r>
            <a:endParaRPr lang="en-US"/>
          </a:p>
        </p:txBody>
      </p:sp>
      <p:sp>
        <p:nvSpPr>
          <p:cNvPr id="3" name="Footer Placeholder 2"/>
          <p:cNvSpPr>
            <a:spLocks noGrp="1"/>
          </p:cNvSpPr>
          <p:nvPr>
            <p:ph type="ftr" sz="quarter" idx="11"/>
          </p:nvPr>
        </p:nvSpPr>
        <p:spPr/>
        <p:txBody>
          <a:bodyPr/>
          <a:lstStyle/>
          <a:p>
            <a:r>
              <a:rPr lang="en-US" smtClean="0"/>
              <a:t>Production Readiness Review</a:t>
            </a:r>
            <a:endParaRPr lang="en-US"/>
          </a:p>
        </p:txBody>
      </p:sp>
      <p:sp>
        <p:nvSpPr>
          <p:cNvPr id="4" name="Slide Number Placeholder 3"/>
          <p:cNvSpPr>
            <a:spLocks noGrp="1"/>
          </p:cNvSpPr>
          <p:nvPr>
            <p:ph type="sldNum" sz="quarter" idx="12"/>
          </p:nvPr>
        </p:nvSpPr>
        <p:spPr/>
        <p:txBody>
          <a:bodyPr/>
          <a:lstStyle/>
          <a:p>
            <a:fld id="{7C6D5E2F-32C2-4B66-8809-D23D02261541}" type="slidenum">
              <a:rPr lang="en-US" smtClean="0"/>
              <a:t>‹#›</a:t>
            </a:fld>
            <a:endParaRPr lang="en-US"/>
          </a:p>
        </p:txBody>
      </p:sp>
    </p:spTree>
    <p:extLst>
      <p:ext uri="{BB962C8B-B14F-4D97-AF65-F5344CB8AC3E}">
        <p14:creationId xmlns:p14="http://schemas.microsoft.com/office/powerpoint/2010/main" val="12244723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r>
              <a:rPr lang="en-US" smtClean="0"/>
              <a:t>4/13/2018</a:t>
            </a:r>
            <a:endParaRPr lang="en-US"/>
          </a:p>
        </p:txBody>
      </p:sp>
      <p:sp>
        <p:nvSpPr>
          <p:cNvPr id="6" name="Footer Placeholder 5"/>
          <p:cNvSpPr>
            <a:spLocks noGrp="1"/>
          </p:cNvSpPr>
          <p:nvPr>
            <p:ph type="ftr" sz="quarter" idx="11"/>
          </p:nvPr>
        </p:nvSpPr>
        <p:spPr/>
        <p:txBody>
          <a:bodyPr/>
          <a:lstStyle/>
          <a:p>
            <a:r>
              <a:rPr lang="en-US" smtClean="0"/>
              <a:t>Production Readiness Review</a:t>
            </a:r>
            <a:endParaRPr lang="en-US"/>
          </a:p>
        </p:txBody>
      </p:sp>
      <p:sp>
        <p:nvSpPr>
          <p:cNvPr id="7" name="Slide Number Placeholder 6"/>
          <p:cNvSpPr>
            <a:spLocks noGrp="1"/>
          </p:cNvSpPr>
          <p:nvPr>
            <p:ph type="sldNum" sz="quarter" idx="12"/>
          </p:nvPr>
        </p:nvSpPr>
        <p:spPr/>
        <p:txBody>
          <a:bodyPr/>
          <a:lstStyle/>
          <a:p>
            <a:fld id="{7C6D5E2F-32C2-4B66-8809-D23D02261541}" type="slidenum">
              <a:rPr lang="en-US" smtClean="0"/>
              <a:t>‹#›</a:t>
            </a:fld>
            <a:endParaRPr lang="en-US"/>
          </a:p>
        </p:txBody>
      </p:sp>
    </p:spTree>
    <p:extLst>
      <p:ext uri="{BB962C8B-B14F-4D97-AF65-F5344CB8AC3E}">
        <p14:creationId xmlns:p14="http://schemas.microsoft.com/office/powerpoint/2010/main" val="942574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r>
              <a:rPr lang="en-US" smtClean="0"/>
              <a:t>4/13/2018</a:t>
            </a:r>
            <a:endParaRPr lang="en-US"/>
          </a:p>
        </p:txBody>
      </p:sp>
      <p:sp>
        <p:nvSpPr>
          <p:cNvPr id="6" name="Footer Placeholder 5"/>
          <p:cNvSpPr>
            <a:spLocks noGrp="1"/>
          </p:cNvSpPr>
          <p:nvPr>
            <p:ph type="ftr" sz="quarter" idx="11"/>
          </p:nvPr>
        </p:nvSpPr>
        <p:spPr/>
        <p:txBody>
          <a:bodyPr/>
          <a:lstStyle/>
          <a:p>
            <a:r>
              <a:rPr lang="en-US" smtClean="0"/>
              <a:t>Production Readiness Review</a:t>
            </a:r>
            <a:endParaRPr lang="en-US"/>
          </a:p>
        </p:txBody>
      </p:sp>
      <p:sp>
        <p:nvSpPr>
          <p:cNvPr id="7" name="Slide Number Placeholder 6"/>
          <p:cNvSpPr>
            <a:spLocks noGrp="1"/>
          </p:cNvSpPr>
          <p:nvPr>
            <p:ph type="sldNum" sz="quarter" idx="12"/>
          </p:nvPr>
        </p:nvSpPr>
        <p:spPr/>
        <p:txBody>
          <a:bodyPr/>
          <a:lstStyle/>
          <a:p>
            <a:fld id="{7C6D5E2F-32C2-4B66-8809-D23D02261541}" type="slidenum">
              <a:rPr lang="en-US" smtClean="0"/>
              <a:t>‹#›</a:t>
            </a:fld>
            <a:endParaRPr lang="en-US"/>
          </a:p>
        </p:txBody>
      </p:sp>
    </p:spTree>
    <p:extLst>
      <p:ext uri="{BB962C8B-B14F-4D97-AF65-F5344CB8AC3E}">
        <p14:creationId xmlns:p14="http://schemas.microsoft.com/office/powerpoint/2010/main" val="7417724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gi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199" y="55181"/>
            <a:ext cx="9401503" cy="660111"/>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932873"/>
            <a:ext cx="10515600" cy="5244090"/>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576289"/>
            <a:ext cx="2743200" cy="256020"/>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4/13/2018</a:t>
            </a:r>
            <a:endParaRPr lang="en-US" dirty="0"/>
          </a:p>
        </p:txBody>
      </p:sp>
      <p:sp>
        <p:nvSpPr>
          <p:cNvPr id="5" name="Footer Placeholder 4"/>
          <p:cNvSpPr>
            <a:spLocks noGrp="1"/>
          </p:cNvSpPr>
          <p:nvPr>
            <p:ph type="ftr" sz="quarter" idx="3"/>
          </p:nvPr>
        </p:nvSpPr>
        <p:spPr>
          <a:xfrm>
            <a:off x="4038600" y="6576289"/>
            <a:ext cx="4114800" cy="256020"/>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Production Readiness Review</a:t>
            </a:r>
            <a:endParaRPr lang="en-US" dirty="0"/>
          </a:p>
        </p:txBody>
      </p:sp>
      <p:sp>
        <p:nvSpPr>
          <p:cNvPr id="6" name="Slide Number Placeholder 5"/>
          <p:cNvSpPr>
            <a:spLocks noGrp="1"/>
          </p:cNvSpPr>
          <p:nvPr>
            <p:ph type="sldNum" sz="quarter" idx="4"/>
          </p:nvPr>
        </p:nvSpPr>
        <p:spPr>
          <a:xfrm>
            <a:off x="10559684" y="6579621"/>
            <a:ext cx="1385329" cy="252688"/>
          </a:xfrm>
          <a:prstGeom prst="rect">
            <a:avLst/>
          </a:prstGeom>
        </p:spPr>
        <p:txBody>
          <a:bodyPr vert="horz" lIns="91440" tIns="45720" rIns="91440" bIns="45720" rtlCol="0" anchor="ctr"/>
          <a:lstStyle>
            <a:lvl1pPr algn="r">
              <a:defRPr sz="1200">
                <a:solidFill>
                  <a:schemeClr val="tx1">
                    <a:tint val="75000"/>
                  </a:schemeClr>
                </a:solidFill>
              </a:defRPr>
            </a:lvl1pPr>
          </a:lstStyle>
          <a:p>
            <a:fld id="{7C6D5E2F-32C2-4B66-8809-D23D02261541}" type="slidenum">
              <a:rPr lang="en-US" smtClean="0"/>
              <a:t>‹#›</a:t>
            </a:fld>
            <a:endParaRPr lang="en-US" dirty="0"/>
          </a:p>
        </p:txBody>
      </p:sp>
      <p:cxnSp>
        <p:nvCxnSpPr>
          <p:cNvPr id="7" name="Straight Connector 6"/>
          <p:cNvCxnSpPr/>
          <p:nvPr/>
        </p:nvCxnSpPr>
        <p:spPr>
          <a:xfrm>
            <a:off x="143934" y="662709"/>
            <a:ext cx="10095769" cy="15027"/>
          </a:xfrm>
          <a:prstGeom prst="line">
            <a:avLst/>
          </a:prstGeom>
          <a:ln w="28575" cap="rnd">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flipV="1">
            <a:off x="152409" y="6558664"/>
            <a:ext cx="11813619" cy="17625"/>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682247" y="417786"/>
            <a:ext cx="411208" cy="361160"/>
          </a:xfrm>
          <a:prstGeom prst="rect">
            <a:avLst/>
          </a:prstGeom>
        </p:spPr>
      </p:pic>
      <p:sp>
        <p:nvSpPr>
          <p:cNvPr id="10" name="TextBox 9"/>
          <p:cNvSpPr txBox="1"/>
          <p:nvPr/>
        </p:nvSpPr>
        <p:spPr>
          <a:xfrm>
            <a:off x="10357945" y="533547"/>
            <a:ext cx="1306121" cy="173389"/>
          </a:xfrm>
          <a:prstGeom prst="rect">
            <a:avLst/>
          </a:prstGeom>
          <a:noFill/>
        </p:spPr>
        <p:txBody>
          <a:bodyPr wrap="square" lIns="0" tIns="0" rIns="0" bIns="0" rtlCol="0" anchor="ctr" anchorCtr="0">
            <a:noAutofit/>
          </a:bodyPr>
          <a:lstStyle/>
          <a:p>
            <a:pPr algn="ctr"/>
            <a:r>
              <a:rPr lang="en-US" sz="1200" b="1" dirty="0" smtClean="0">
                <a:solidFill>
                  <a:srgbClr val="C00000"/>
                </a:solidFill>
              </a:rPr>
              <a:t>ALICE ITS UPGRADE</a:t>
            </a:r>
            <a:endParaRPr lang="en-US" sz="1200" b="1" dirty="0">
              <a:solidFill>
                <a:srgbClr val="C00000"/>
              </a:solidFill>
            </a:endParaRPr>
          </a:p>
        </p:txBody>
      </p:sp>
    </p:spTree>
    <p:extLst>
      <p:ext uri="{BB962C8B-B14F-4D97-AF65-F5344CB8AC3E}">
        <p14:creationId xmlns:p14="http://schemas.microsoft.com/office/powerpoint/2010/main" val="1733627885"/>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68" r:id="rId12"/>
  </p:sldLayoutIdLst>
  <p:hf hdr="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Testing Plans</a:t>
            </a:r>
            <a:endParaRPr lang="en-US" dirty="0"/>
          </a:p>
        </p:txBody>
      </p:sp>
      <p:sp>
        <p:nvSpPr>
          <p:cNvPr id="3" name="Subtitle 2"/>
          <p:cNvSpPr>
            <a:spLocks noGrp="1"/>
          </p:cNvSpPr>
          <p:nvPr>
            <p:ph type="subTitle" idx="1"/>
          </p:nvPr>
        </p:nvSpPr>
        <p:spPr/>
        <p:txBody>
          <a:bodyPr/>
          <a:lstStyle/>
          <a:p>
            <a:r>
              <a:rPr lang="en-US" dirty="0" smtClean="0"/>
              <a:t>P. Giubilato, M. Rossewij, J. Schambach</a:t>
            </a:r>
            <a:endParaRPr lang="en-US" dirty="0"/>
          </a:p>
        </p:txBody>
      </p:sp>
    </p:spTree>
    <p:extLst>
      <p:ext uri="{BB962C8B-B14F-4D97-AF65-F5344CB8AC3E}">
        <p14:creationId xmlns:p14="http://schemas.microsoft.com/office/powerpoint/2010/main" val="36616933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Possible Dev-Kits</a:t>
            </a:r>
            <a:endParaRPr lang="en-US" dirty="0"/>
          </a:p>
        </p:txBody>
      </p:sp>
      <p:sp>
        <p:nvSpPr>
          <p:cNvPr id="3" name="Date Placeholder 2"/>
          <p:cNvSpPr>
            <a:spLocks noGrp="1"/>
          </p:cNvSpPr>
          <p:nvPr>
            <p:ph type="dt" sz="half" idx="10"/>
          </p:nvPr>
        </p:nvSpPr>
        <p:spPr/>
        <p:txBody>
          <a:bodyPr/>
          <a:lstStyle/>
          <a:p>
            <a:r>
              <a:rPr lang="en-US" smtClean="0"/>
              <a:t>4/13/2018</a:t>
            </a:r>
            <a:endParaRPr lang="en-US"/>
          </a:p>
        </p:txBody>
      </p:sp>
      <p:sp>
        <p:nvSpPr>
          <p:cNvPr id="4" name="Footer Placeholder 3"/>
          <p:cNvSpPr>
            <a:spLocks noGrp="1"/>
          </p:cNvSpPr>
          <p:nvPr>
            <p:ph type="ftr" sz="quarter" idx="11"/>
          </p:nvPr>
        </p:nvSpPr>
        <p:spPr/>
        <p:txBody>
          <a:bodyPr/>
          <a:lstStyle/>
          <a:p>
            <a:r>
              <a:rPr lang="en-US" smtClean="0"/>
              <a:t>Production Readiness Review</a:t>
            </a:r>
            <a:endParaRPr lang="en-US"/>
          </a:p>
        </p:txBody>
      </p:sp>
      <p:sp>
        <p:nvSpPr>
          <p:cNvPr id="5" name="Slide Number Placeholder 4"/>
          <p:cNvSpPr>
            <a:spLocks noGrp="1"/>
          </p:cNvSpPr>
          <p:nvPr>
            <p:ph type="sldNum" sz="quarter" idx="12"/>
          </p:nvPr>
        </p:nvSpPr>
        <p:spPr/>
        <p:txBody>
          <a:bodyPr/>
          <a:lstStyle/>
          <a:p>
            <a:fld id="{667E4D97-BD2B-4705-8F05-B9EB893EED35}" type="slidenum">
              <a:rPr lang="en-US" smtClean="0"/>
              <a:t>10</a:t>
            </a:fld>
            <a:endParaRPr lang="en-US"/>
          </a:p>
        </p:txBody>
      </p:sp>
    </p:spTree>
    <p:extLst>
      <p:ext uri="{BB962C8B-B14F-4D97-AF65-F5344CB8AC3E}">
        <p14:creationId xmlns:p14="http://schemas.microsoft.com/office/powerpoint/2010/main" val="4428786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240" y="2348850"/>
            <a:ext cx="4532131" cy="3254322"/>
          </a:xfrm>
          <a:prstGeom prst="rect">
            <a:avLst/>
          </a:prstGeom>
        </p:spPr>
      </p:pic>
      <p:sp>
        <p:nvSpPr>
          <p:cNvPr id="4" name="TextBox 3"/>
          <p:cNvSpPr txBox="1"/>
          <p:nvPr/>
        </p:nvSpPr>
        <p:spPr>
          <a:xfrm>
            <a:off x="5447910" y="764630"/>
            <a:ext cx="3168440" cy="276999"/>
          </a:xfrm>
          <a:prstGeom prst="rect">
            <a:avLst/>
          </a:prstGeom>
          <a:noFill/>
        </p:spPr>
        <p:txBody>
          <a:bodyPr wrap="square" rtlCol="0">
            <a:spAutoFit/>
          </a:bodyPr>
          <a:lstStyle/>
          <a:p>
            <a:r>
              <a:rPr lang="en-US" sz="1200" dirty="0"/>
              <a:t>https://www.opalkelly.com/products/xem7360/</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6777" y="2060810"/>
            <a:ext cx="6060373" cy="3441317"/>
          </a:xfrm>
          <a:prstGeom prst="rect">
            <a:avLst/>
          </a:prstGeom>
        </p:spPr>
      </p:pic>
      <p:sp>
        <p:nvSpPr>
          <p:cNvPr id="6" name="TextBox 5"/>
          <p:cNvSpPr txBox="1"/>
          <p:nvPr/>
        </p:nvSpPr>
        <p:spPr>
          <a:xfrm>
            <a:off x="1055300" y="1258245"/>
            <a:ext cx="3600500" cy="338554"/>
          </a:xfrm>
          <a:prstGeom prst="rect">
            <a:avLst/>
          </a:prstGeom>
          <a:noFill/>
        </p:spPr>
        <p:txBody>
          <a:bodyPr wrap="square" rtlCol="0">
            <a:spAutoFit/>
          </a:bodyPr>
          <a:lstStyle/>
          <a:p>
            <a:r>
              <a:rPr lang="en-US" sz="1600" dirty="0" smtClean="0"/>
              <a:t>$1,699.95 (+ $129.95 for breakout board)</a:t>
            </a:r>
            <a:endParaRPr lang="en-US" sz="1600" dirty="0"/>
          </a:p>
        </p:txBody>
      </p:sp>
      <p:sp>
        <p:nvSpPr>
          <p:cNvPr id="10" name="Title 9"/>
          <p:cNvSpPr>
            <a:spLocks noGrp="1"/>
          </p:cNvSpPr>
          <p:nvPr>
            <p:ph type="title"/>
          </p:nvPr>
        </p:nvSpPr>
        <p:spPr/>
        <p:txBody>
          <a:bodyPr>
            <a:normAutofit/>
          </a:bodyPr>
          <a:lstStyle/>
          <a:p>
            <a:r>
              <a:rPr lang="en-US" b="1" dirty="0"/>
              <a:t>Opal Kelly </a:t>
            </a:r>
            <a:r>
              <a:rPr lang="en-US" b="1" dirty="0" smtClean="0"/>
              <a:t>XEM7360</a:t>
            </a:r>
            <a:endParaRPr lang="en-US" dirty="0"/>
          </a:p>
        </p:txBody>
      </p:sp>
      <p:sp>
        <p:nvSpPr>
          <p:cNvPr id="7" name="Date Placeholder 6"/>
          <p:cNvSpPr>
            <a:spLocks noGrp="1"/>
          </p:cNvSpPr>
          <p:nvPr>
            <p:ph type="dt" sz="half" idx="10"/>
          </p:nvPr>
        </p:nvSpPr>
        <p:spPr/>
        <p:txBody>
          <a:bodyPr/>
          <a:lstStyle/>
          <a:p>
            <a:r>
              <a:rPr lang="en-US" smtClean="0"/>
              <a:t>4/13/2018</a:t>
            </a:r>
            <a:endParaRPr lang="en-US"/>
          </a:p>
        </p:txBody>
      </p:sp>
      <p:sp>
        <p:nvSpPr>
          <p:cNvPr id="8" name="Footer Placeholder 7"/>
          <p:cNvSpPr>
            <a:spLocks noGrp="1"/>
          </p:cNvSpPr>
          <p:nvPr>
            <p:ph type="ftr" sz="quarter" idx="11"/>
          </p:nvPr>
        </p:nvSpPr>
        <p:spPr/>
        <p:txBody>
          <a:bodyPr/>
          <a:lstStyle/>
          <a:p>
            <a:r>
              <a:rPr lang="en-US" smtClean="0"/>
              <a:t>Production Readiness Review</a:t>
            </a:r>
            <a:endParaRPr lang="en-US"/>
          </a:p>
        </p:txBody>
      </p:sp>
      <p:sp>
        <p:nvSpPr>
          <p:cNvPr id="9" name="Slide Number Placeholder 8"/>
          <p:cNvSpPr>
            <a:spLocks noGrp="1"/>
          </p:cNvSpPr>
          <p:nvPr>
            <p:ph type="sldNum" sz="quarter" idx="12"/>
          </p:nvPr>
        </p:nvSpPr>
        <p:spPr/>
        <p:txBody>
          <a:bodyPr/>
          <a:lstStyle/>
          <a:p>
            <a:fld id="{7C6D5E2F-32C2-4B66-8809-D23D02261541}" type="slidenum">
              <a:rPr lang="en-US" smtClean="0"/>
              <a:t>11</a:t>
            </a:fld>
            <a:endParaRPr lang="en-US"/>
          </a:p>
        </p:txBody>
      </p:sp>
    </p:spTree>
    <p:extLst>
      <p:ext uri="{BB962C8B-B14F-4D97-AF65-F5344CB8AC3E}">
        <p14:creationId xmlns:p14="http://schemas.microsoft.com/office/powerpoint/2010/main" val="28248940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 Slides</a:t>
            </a:r>
            <a:endParaRPr lang="en-US" dirty="0"/>
          </a:p>
        </p:txBody>
      </p:sp>
      <p:sp>
        <p:nvSpPr>
          <p:cNvPr id="3" name="Date Placeholder 2"/>
          <p:cNvSpPr>
            <a:spLocks noGrp="1"/>
          </p:cNvSpPr>
          <p:nvPr>
            <p:ph type="dt" sz="half" idx="10"/>
          </p:nvPr>
        </p:nvSpPr>
        <p:spPr/>
        <p:txBody>
          <a:bodyPr/>
          <a:lstStyle/>
          <a:p>
            <a:r>
              <a:rPr lang="en-US" smtClean="0"/>
              <a:t>4/13/2018</a:t>
            </a:r>
            <a:endParaRPr lang="en-US"/>
          </a:p>
        </p:txBody>
      </p:sp>
      <p:sp>
        <p:nvSpPr>
          <p:cNvPr id="4" name="Footer Placeholder 3"/>
          <p:cNvSpPr>
            <a:spLocks noGrp="1"/>
          </p:cNvSpPr>
          <p:nvPr>
            <p:ph type="ftr" sz="quarter" idx="11"/>
          </p:nvPr>
        </p:nvSpPr>
        <p:spPr/>
        <p:txBody>
          <a:bodyPr/>
          <a:lstStyle/>
          <a:p>
            <a:r>
              <a:rPr lang="en-US" smtClean="0"/>
              <a:t>Production Readiness Review</a:t>
            </a:r>
            <a:endParaRPr lang="en-US"/>
          </a:p>
        </p:txBody>
      </p:sp>
      <p:sp>
        <p:nvSpPr>
          <p:cNvPr id="5" name="Slide Number Placeholder 4"/>
          <p:cNvSpPr>
            <a:spLocks noGrp="1"/>
          </p:cNvSpPr>
          <p:nvPr>
            <p:ph type="sldNum" sz="quarter" idx="12"/>
          </p:nvPr>
        </p:nvSpPr>
        <p:spPr/>
        <p:txBody>
          <a:bodyPr/>
          <a:lstStyle/>
          <a:p>
            <a:fld id="{667E4D97-BD2B-4705-8F05-B9EB893EED35}" type="slidenum">
              <a:rPr lang="en-US" smtClean="0"/>
              <a:t>12</a:t>
            </a:fld>
            <a:endParaRPr lang="en-US"/>
          </a:p>
        </p:txBody>
      </p:sp>
    </p:spTree>
    <p:extLst>
      <p:ext uri="{BB962C8B-B14F-4D97-AF65-F5344CB8AC3E}">
        <p14:creationId xmlns:p14="http://schemas.microsoft.com/office/powerpoint/2010/main" val="2149053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930" y="803170"/>
            <a:ext cx="11039970" cy="5640735"/>
          </a:xfrm>
          <a:prstGeom prst="rect">
            <a:avLst/>
          </a:prstGeom>
        </p:spPr>
      </p:pic>
      <p:sp>
        <p:nvSpPr>
          <p:cNvPr id="4" name="TextBox 3"/>
          <p:cNvSpPr txBox="1"/>
          <p:nvPr/>
        </p:nvSpPr>
        <p:spPr>
          <a:xfrm>
            <a:off x="493640" y="957059"/>
            <a:ext cx="936130" cy="369332"/>
          </a:xfrm>
          <a:prstGeom prst="rect">
            <a:avLst/>
          </a:prstGeom>
          <a:noFill/>
        </p:spPr>
        <p:txBody>
          <a:bodyPr wrap="square" rtlCol="0">
            <a:spAutoFit/>
          </a:bodyPr>
          <a:lstStyle/>
          <a:p>
            <a:r>
              <a:rPr lang="en-US" dirty="0" smtClean="0"/>
              <a:t>$2,995</a:t>
            </a:r>
            <a:endParaRPr lang="en-US" dirty="0"/>
          </a:p>
        </p:txBody>
      </p:sp>
      <p:sp>
        <p:nvSpPr>
          <p:cNvPr id="2" name="TextBox 1"/>
          <p:cNvSpPr txBox="1"/>
          <p:nvPr/>
        </p:nvSpPr>
        <p:spPr>
          <a:xfrm>
            <a:off x="6744090" y="803170"/>
            <a:ext cx="4824670" cy="307777"/>
          </a:xfrm>
          <a:prstGeom prst="rect">
            <a:avLst/>
          </a:prstGeom>
          <a:noFill/>
        </p:spPr>
        <p:txBody>
          <a:bodyPr wrap="square" rtlCol="0">
            <a:spAutoFit/>
          </a:bodyPr>
          <a:lstStyle/>
          <a:p>
            <a:r>
              <a:rPr lang="en-US" sz="1400" dirty="0"/>
              <a:t>https://www.xilinx.com/products/boards-and-kits/kcu105.html</a:t>
            </a:r>
          </a:p>
        </p:txBody>
      </p:sp>
      <p:sp>
        <p:nvSpPr>
          <p:cNvPr id="10" name="Title 9"/>
          <p:cNvSpPr>
            <a:spLocks noGrp="1"/>
          </p:cNvSpPr>
          <p:nvPr>
            <p:ph type="title"/>
          </p:nvPr>
        </p:nvSpPr>
        <p:spPr/>
        <p:txBody>
          <a:bodyPr>
            <a:normAutofit/>
          </a:bodyPr>
          <a:lstStyle/>
          <a:p>
            <a:r>
              <a:rPr lang="en-US" b="1" dirty="0"/>
              <a:t>Xilinx KCU105 Evaluation </a:t>
            </a:r>
            <a:r>
              <a:rPr lang="en-US" b="1" dirty="0" smtClean="0"/>
              <a:t>Kit</a:t>
            </a:r>
            <a:endParaRPr lang="en-US" dirty="0"/>
          </a:p>
        </p:txBody>
      </p:sp>
      <p:sp>
        <p:nvSpPr>
          <p:cNvPr id="6" name="Date Placeholder 5"/>
          <p:cNvSpPr>
            <a:spLocks noGrp="1"/>
          </p:cNvSpPr>
          <p:nvPr>
            <p:ph type="dt" sz="half" idx="10"/>
          </p:nvPr>
        </p:nvSpPr>
        <p:spPr/>
        <p:txBody>
          <a:bodyPr/>
          <a:lstStyle/>
          <a:p>
            <a:r>
              <a:rPr lang="en-US" smtClean="0"/>
              <a:t>4/13/2018</a:t>
            </a:r>
            <a:endParaRPr lang="en-US"/>
          </a:p>
        </p:txBody>
      </p:sp>
      <p:sp>
        <p:nvSpPr>
          <p:cNvPr id="7" name="Footer Placeholder 6"/>
          <p:cNvSpPr>
            <a:spLocks noGrp="1"/>
          </p:cNvSpPr>
          <p:nvPr>
            <p:ph type="ftr" sz="quarter" idx="11"/>
          </p:nvPr>
        </p:nvSpPr>
        <p:spPr/>
        <p:txBody>
          <a:bodyPr/>
          <a:lstStyle/>
          <a:p>
            <a:r>
              <a:rPr lang="en-US" smtClean="0"/>
              <a:t>Production Readiness Review</a:t>
            </a:r>
            <a:endParaRPr lang="en-US"/>
          </a:p>
        </p:txBody>
      </p:sp>
      <p:sp>
        <p:nvSpPr>
          <p:cNvPr id="8" name="Slide Number Placeholder 7"/>
          <p:cNvSpPr>
            <a:spLocks noGrp="1"/>
          </p:cNvSpPr>
          <p:nvPr>
            <p:ph type="sldNum" sz="quarter" idx="12"/>
          </p:nvPr>
        </p:nvSpPr>
        <p:spPr/>
        <p:txBody>
          <a:bodyPr/>
          <a:lstStyle/>
          <a:p>
            <a:fld id="{7C6D5E2F-32C2-4B66-8809-D23D02261541}" type="slidenum">
              <a:rPr lang="en-US" smtClean="0"/>
              <a:t>13</a:t>
            </a:fld>
            <a:endParaRPr lang="en-US"/>
          </a:p>
        </p:txBody>
      </p:sp>
    </p:spTree>
    <p:extLst>
      <p:ext uri="{BB962C8B-B14F-4D97-AF65-F5344CB8AC3E}">
        <p14:creationId xmlns:p14="http://schemas.microsoft.com/office/powerpoint/2010/main" val="1325730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40840" y="1473269"/>
            <a:ext cx="9361300" cy="1200329"/>
          </a:xfrm>
          <a:prstGeom prst="rect">
            <a:avLst/>
          </a:prstGeom>
        </p:spPr>
        <p:txBody>
          <a:bodyPr wrap="square">
            <a:spAutoFit/>
          </a:bodyPr>
          <a:lstStyle/>
          <a:p>
            <a:r>
              <a:rPr lang="en-US" b="1" dirty="0"/>
              <a:t>Expansion Connectors</a:t>
            </a:r>
            <a:endParaRPr lang="en-US" dirty="0"/>
          </a:p>
          <a:p>
            <a:pPr marL="285750" indent="-285750">
              <a:buFont typeface="Arial" panose="020B0604020202020204" pitchFamily="34" charset="0"/>
              <a:buChar char="•"/>
            </a:pPr>
            <a:r>
              <a:rPr lang="en-US" dirty="0"/>
              <a:t>FMC-HPC (Partial Population) connector (</a:t>
            </a:r>
            <a:r>
              <a:rPr lang="en-US" b="1" dirty="0"/>
              <a:t>8 GTX Transceiver</a:t>
            </a:r>
            <a:r>
              <a:rPr lang="en-US" dirty="0"/>
              <a:t>, 114 single-ended or 57 differential (34 LA &amp; 24 HA) user defined signals)</a:t>
            </a:r>
          </a:p>
          <a:p>
            <a:pPr marL="285750" indent="-285750">
              <a:buFont typeface="Arial" panose="020B0604020202020204" pitchFamily="34" charset="0"/>
              <a:buChar char="•"/>
            </a:pPr>
            <a:r>
              <a:rPr lang="en-US" dirty="0"/>
              <a:t>FMC-LPC connector (</a:t>
            </a:r>
            <a:r>
              <a:rPr lang="en-US" b="1" dirty="0"/>
              <a:t>1 GTX Transceiver</a:t>
            </a:r>
            <a:r>
              <a:rPr lang="en-US" dirty="0"/>
              <a:t>, 68 single-ended or 34 differential user defined signals</a:t>
            </a:r>
            <a:r>
              <a:rPr lang="en-US" dirty="0" smtClean="0"/>
              <a:t>)</a:t>
            </a:r>
            <a:endParaRPr lang="en-US" dirty="0"/>
          </a:p>
        </p:txBody>
      </p:sp>
      <p:sp>
        <p:nvSpPr>
          <p:cNvPr id="3" name="Rectangle 2"/>
          <p:cNvSpPr/>
          <p:nvPr/>
        </p:nvSpPr>
        <p:spPr>
          <a:xfrm>
            <a:off x="1148840" y="2989610"/>
            <a:ext cx="6096000" cy="1754326"/>
          </a:xfrm>
          <a:prstGeom prst="rect">
            <a:avLst/>
          </a:prstGeom>
        </p:spPr>
        <p:txBody>
          <a:bodyPr>
            <a:spAutoFit/>
          </a:bodyPr>
          <a:lstStyle/>
          <a:p>
            <a:r>
              <a:rPr lang="en-US" b="1" dirty="0"/>
              <a:t>Communication &amp; Networking</a:t>
            </a:r>
            <a:endParaRPr lang="en-US" dirty="0"/>
          </a:p>
          <a:p>
            <a:pPr marL="285750" indent="-285750">
              <a:buFont typeface="Arial" panose="020B0604020202020204" pitchFamily="34" charset="0"/>
              <a:buChar char="•"/>
            </a:pPr>
            <a:r>
              <a:rPr lang="en-US" dirty="0"/>
              <a:t>Gigabit Ethernet GMII, RGMII and SGMII</a:t>
            </a:r>
          </a:p>
          <a:p>
            <a:pPr marL="285750" indent="-285750">
              <a:buFont typeface="Arial" panose="020B0604020202020204" pitchFamily="34" charset="0"/>
              <a:buChar char="•"/>
            </a:pPr>
            <a:r>
              <a:rPr lang="en-US" b="1" dirty="0"/>
              <a:t>2x SFP / SFP+ cage</a:t>
            </a:r>
          </a:p>
          <a:p>
            <a:pPr marL="285750" indent="-285750">
              <a:buFont typeface="Arial" panose="020B0604020202020204" pitchFamily="34" charset="0"/>
              <a:buChar char="•"/>
            </a:pPr>
            <a:r>
              <a:rPr lang="en-US" dirty="0"/>
              <a:t>GTX port (TX, RX) with four SMA connectors</a:t>
            </a:r>
          </a:p>
          <a:p>
            <a:pPr marL="285750" indent="-285750">
              <a:buFont typeface="Arial" panose="020B0604020202020204" pitchFamily="34" charset="0"/>
              <a:buChar char="•"/>
            </a:pPr>
            <a:r>
              <a:rPr lang="en-US" b="1" dirty="0"/>
              <a:t>UART To USB Bridge</a:t>
            </a:r>
          </a:p>
          <a:p>
            <a:pPr marL="285750" indent="-285750">
              <a:buFont typeface="Arial" panose="020B0604020202020204" pitchFamily="34" charset="0"/>
              <a:buChar char="•"/>
            </a:pPr>
            <a:r>
              <a:rPr lang="en-US" dirty="0"/>
              <a:t>PCI Express x8 edge connector</a:t>
            </a:r>
          </a:p>
        </p:txBody>
      </p:sp>
      <p:sp>
        <p:nvSpPr>
          <p:cNvPr id="4" name="Date Placeholder 3"/>
          <p:cNvSpPr>
            <a:spLocks noGrp="1"/>
          </p:cNvSpPr>
          <p:nvPr>
            <p:ph type="dt" sz="half" idx="10"/>
          </p:nvPr>
        </p:nvSpPr>
        <p:spPr/>
        <p:txBody>
          <a:bodyPr/>
          <a:lstStyle/>
          <a:p>
            <a:r>
              <a:rPr lang="en-US" smtClean="0"/>
              <a:t>4/13/2018</a:t>
            </a:r>
            <a:endParaRPr lang="en-US"/>
          </a:p>
        </p:txBody>
      </p:sp>
      <p:sp>
        <p:nvSpPr>
          <p:cNvPr id="5" name="Footer Placeholder 4"/>
          <p:cNvSpPr>
            <a:spLocks noGrp="1"/>
          </p:cNvSpPr>
          <p:nvPr>
            <p:ph type="ftr" sz="quarter" idx="11"/>
          </p:nvPr>
        </p:nvSpPr>
        <p:spPr/>
        <p:txBody>
          <a:bodyPr/>
          <a:lstStyle/>
          <a:p>
            <a:r>
              <a:rPr lang="en-US" smtClean="0"/>
              <a:t>Production Readiness Review</a:t>
            </a:r>
            <a:endParaRPr lang="en-US"/>
          </a:p>
        </p:txBody>
      </p:sp>
      <p:sp>
        <p:nvSpPr>
          <p:cNvPr id="6" name="Slide Number Placeholder 5"/>
          <p:cNvSpPr>
            <a:spLocks noGrp="1"/>
          </p:cNvSpPr>
          <p:nvPr>
            <p:ph type="sldNum" sz="quarter" idx="12"/>
          </p:nvPr>
        </p:nvSpPr>
        <p:spPr/>
        <p:txBody>
          <a:bodyPr/>
          <a:lstStyle/>
          <a:p>
            <a:fld id="{7C6D5E2F-32C2-4B66-8809-D23D02261541}" type="slidenum">
              <a:rPr lang="en-US" smtClean="0"/>
              <a:t>14</a:t>
            </a:fld>
            <a:endParaRPr lang="en-US"/>
          </a:p>
        </p:txBody>
      </p:sp>
    </p:spTree>
    <p:extLst>
      <p:ext uri="{BB962C8B-B14F-4D97-AF65-F5344CB8AC3E}">
        <p14:creationId xmlns:p14="http://schemas.microsoft.com/office/powerpoint/2010/main" val="6823425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320170" y="1988800"/>
            <a:ext cx="4373091" cy="4231132"/>
          </a:xfrm>
          <a:prstGeom prst="rect">
            <a:avLst/>
          </a:prstGeom>
        </p:spPr>
      </p:pic>
      <p:pic>
        <p:nvPicPr>
          <p:cNvPr id="6" name="Picture 5"/>
          <p:cNvPicPr>
            <a:picLocks noChangeAspect="1"/>
          </p:cNvPicPr>
          <p:nvPr/>
        </p:nvPicPr>
        <p:blipFill>
          <a:blip r:embed="rId3"/>
          <a:stretch>
            <a:fillRect/>
          </a:stretch>
        </p:blipFill>
        <p:spPr>
          <a:xfrm>
            <a:off x="606722" y="1177208"/>
            <a:ext cx="5825791" cy="5245192"/>
          </a:xfrm>
          <a:prstGeom prst="rect">
            <a:avLst/>
          </a:prstGeom>
        </p:spPr>
      </p:pic>
      <p:sp>
        <p:nvSpPr>
          <p:cNvPr id="4" name="TextBox 3"/>
          <p:cNvSpPr txBox="1"/>
          <p:nvPr/>
        </p:nvSpPr>
        <p:spPr>
          <a:xfrm>
            <a:off x="8414620" y="1199204"/>
            <a:ext cx="1296180" cy="369332"/>
          </a:xfrm>
          <a:prstGeom prst="rect">
            <a:avLst/>
          </a:prstGeom>
          <a:noFill/>
        </p:spPr>
        <p:txBody>
          <a:bodyPr wrap="square" rtlCol="0">
            <a:spAutoFit/>
          </a:bodyPr>
          <a:lstStyle/>
          <a:p>
            <a:r>
              <a:rPr lang="en-US" dirty="0" smtClean="0"/>
              <a:t>$995</a:t>
            </a:r>
            <a:endParaRPr lang="en-US" dirty="0"/>
          </a:p>
        </p:txBody>
      </p:sp>
      <p:sp>
        <p:nvSpPr>
          <p:cNvPr id="2" name="TextBox 1"/>
          <p:cNvSpPr txBox="1"/>
          <p:nvPr/>
        </p:nvSpPr>
        <p:spPr>
          <a:xfrm>
            <a:off x="3986130" y="710040"/>
            <a:ext cx="7201000" cy="276999"/>
          </a:xfrm>
          <a:prstGeom prst="rect">
            <a:avLst/>
          </a:prstGeom>
          <a:noFill/>
        </p:spPr>
        <p:txBody>
          <a:bodyPr wrap="square" rtlCol="0">
            <a:spAutoFit/>
          </a:bodyPr>
          <a:lstStyle/>
          <a:p>
            <a:r>
              <a:rPr lang="en-US" sz="1200" dirty="0"/>
              <a:t>https://www.avnet.com/shop/us/products/avnet-engineering-services/aes-ku040-db-g-3074457345630043740/</a:t>
            </a:r>
          </a:p>
        </p:txBody>
      </p:sp>
      <p:sp>
        <p:nvSpPr>
          <p:cNvPr id="10" name="Title 9"/>
          <p:cNvSpPr>
            <a:spLocks noGrp="1"/>
          </p:cNvSpPr>
          <p:nvPr>
            <p:ph type="title"/>
          </p:nvPr>
        </p:nvSpPr>
        <p:spPr/>
        <p:txBody>
          <a:bodyPr>
            <a:normAutofit/>
          </a:bodyPr>
          <a:lstStyle/>
          <a:p>
            <a:r>
              <a:rPr lang="en-US" b="1" dirty="0"/>
              <a:t>Avnet</a:t>
            </a:r>
            <a:r>
              <a:rPr lang="en-US" dirty="0"/>
              <a:t> </a:t>
            </a:r>
            <a:r>
              <a:rPr lang="en-US" b="1" dirty="0"/>
              <a:t>AES-KU040-DB-G</a:t>
            </a:r>
            <a:r>
              <a:rPr lang="en-US" dirty="0"/>
              <a:t> </a:t>
            </a:r>
          </a:p>
        </p:txBody>
      </p:sp>
      <p:sp>
        <p:nvSpPr>
          <p:cNvPr id="7" name="Date Placeholder 6"/>
          <p:cNvSpPr>
            <a:spLocks noGrp="1"/>
          </p:cNvSpPr>
          <p:nvPr>
            <p:ph type="dt" sz="half" idx="10"/>
          </p:nvPr>
        </p:nvSpPr>
        <p:spPr/>
        <p:txBody>
          <a:bodyPr/>
          <a:lstStyle/>
          <a:p>
            <a:r>
              <a:rPr lang="en-US" smtClean="0"/>
              <a:t>4/13/2018</a:t>
            </a:r>
            <a:endParaRPr lang="en-US"/>
          </a:p>
        </p:txBody>
      </p:sp>
      <p:sp>
        <p:nvSpPr>
          <p:cNvPr id="8" name="Footer Placeholder 7"/>
          <p:cNvSpPr>
            <a:spLocks noGrp="1"/>
          </p:cNvSpPr>
          <p:nvPr>
            <p:ph type="ftr" sz="quarter" idx="11"/>
          </p:nvPr>
        </p:nvSpPr>
        <p:spPr/>
        <p:txBody>
          <a:bodyPr/>
          <a:lstStyle/>
          <a:p>
            <a:r>
              <a:rPr lang="en-US" smtClean="0"/>
              <a:t>Production Readiness Review</a:t>
            </a:r>
            <a:endParaRPr lang="en-US"/>
          </a:p>
        </p:txBody>
      </p:sp>
      <p:sp>
        <p:nvSpPr>
          <p:cNvPr id="9" name="Slide Number Placeholder 8"/>
          <p:cNvSpPr>
            <a:spLocks noGrp="1"/>
          </p:cNvSpPr>
          <p:nvPr>
            <p:ph type="sldNum" sz="quarter" idx="12"/>
          </p:nvPr>
        </p:nvSpPr>
        <p:spPr/>
        <p:txBody>
          <a:bodyPr/>
          <a:lstStyle/>
          <a:p>
            <a:fld id="{7C6D5E2F-32C2-4B66-8809-D23D02261541}" type="slidenum">
              <a:rPr lang="en-US" smtClean="0"/>
              <a:t>15</a:t>
            </a:fld>
            <a:endParaRPr lang="en-US"/>
          </a:p>
        </p:txBody>
      </p:sp>
    </p:spTree>
    <p:extLst>
      <p:ext uri="{BB962C8B-B14F-4D97-AF65-F5344CB8AC3E}">
        <p14:creationId xmlns:p14="http://schemas.microsoft.com/office/powerpoint/2010/main" val="36890497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7210" y="692620"/>
            <a:ext cx="8641200" cy="3693319"/>
          </a:xfrm>
          <a:prstGeom prst="rect">
            <a:avLst/>
          </a:prstGeom>
        </p:spPr>
        <p:txBody>
          <a:bodyPr wrap="square">
            <a:spAutoFit/>
          </a:bodyPr>
          <a:lstStyle/>
          <a:p>
            <a:r>
              <a:rPr lang="en-US" b="1" dirty="0">
                <a:latin typeface="Arial" panose="020B0604020202020204" pitchFamily="34" charset="0"/>
              </a:rPr>
              <a:t>Interfaces</a:t>
            </a:r>
          </a:p>
          <a:p>
            <a:pPr marL="285750" indent="-285750">
              <a:buFont typeface="Arial" panose="020B0604020202020204" pitchFamily="34" charset="0"/>
              <a:buChar char="•"/>
            </a:pPr>
            <a:r>
              <a:rPr lang="en-US" b="1" dirty="0" smtClean="0">
                <a:latin typeface="Arial" panose="020B0604020202020204" pitchFamily="34" charset="0"/>
              </a:rPr>
              <a:t>Two </a:t>
            </a:r>
            <a:r>
              <a:rPr lang="en-US" b="1" dirty="0">
                <a:latin typeface="Arial" panose="020B0604020202020204" pitchFamily="34" charset="0"/>
              </a:rPr>
              <a:t>SFP+ Sockets </a:t>
            </a:r>
            <a:r>
              <a:rPr lang="en-US" dirty="0">
                <a:latin typeface="Arial" panose="020B0604020202020204" pitchFamily="34" charset="0"/>
              </a:rPr>
              <a:t>(up to 12.5Gbps)</a:t>
            </a:r>
          </a:p>
          <a:p>
            <a:pPr marL="285750" indent="-285750">
              <a:buFont typeface="Arial" panose="020B0604020202020204" pitchFamily="34" charset="0"/>
              <a:buChar char="•"/>
            </a:pPr>
            <a:r>
              <a:rPr lang="en-US" dirty="0" smtClean="0">
                <a:latin typeface="Arial" panose="020B0604020202020204" pitchFamily="34" charset="0"/>
              </a:rPr>
              <a:t>Two </a:t>
            </a:r>
            <a:r>
              <a:rPr lang="en-US" dirty="0">
                <a:latin typeface="Arial" panose="020B0604020202020204" pitchFamily="34" charset="0"/>
              </a:rPr>
              <a:t>GTH SMA Interfaces (up to </a:t>
            </a:r>
            <a:r>
              <a:rPr lang="en-US" dirty="0" smtClean="0">
                <a:latin typeface="Arial" panose="020B0604020202020204" pitchFamily="34" charset="0"/>
              </a:rPr>
              <a:t>11.25Gbps</a:t>
            </a:r>
            <a:r>
              <a:rPr lang="en-US" dirty="0">
                <a:latin typeface="Arial" panose="020B0604020202020204" pitchFamily="34" charset="0"/>
              </a:rPr>
              <a:t>)</a:t>
            </a:r>
          </a:p>
          <a:p>
            <a:pPr marL="285750" indent="-285750">
              <a:buFont typeface="Arial" panose="020B0604020202020204" pitchFamily="34" charset="0"/>
              <a:buChar char="•"/>
            </a:pPr>
            <a:r>
              <a:rPr lang="en-US" dirty="0" smtClean="0">
                <a:latin typeface="Arial" panose="020B0604020202020204" pitchFamily="34" charset="0"/>
              </a:rPr>
              <a:t>Two </a:t>
            </a:r>
            <a:r>
              <a:rPr lang="en-US" dirty="0">
                <a:latin typeface="Arial" panose="020B0604020202020204" pitchFamily="34" charset="0"/>
              </a:rPr>
              <a:t>10/100/1000 Ethernet Interfaces (RGMII)</a:t>
            </a:r>
          </a:p>
          <a:p>
            <a:pPr marL="285750" indent="-285750">
              <a:buFont typeface="Arial" panose="020B0604020202020204" pitchFamily="34" charset="0"/>
              <a:buChar char="•"/>
            </a:pPr>
            <a:r>
              <a:rPr lang="en-US" dirty="0" smtClean="0">
                <a:latin typeface="Arial" panose="020B0604020202020204" pitchFamily="34" charset="0"/>
              </a:rPr>
              <a:t>HDMI </a:t>
            </a:r>
            <a:r>
              <a:rPr lang="en-US" dirty="0">
                <a:latin typeface="Arial" panose="020B0604020202020204" pitchFamily="34" charset="0"/>
              </a:rPr>
              <a:t>Interface</a:t>
            </a:r>
          </a:p>
          <a:p>
            <a:pPr marL="285750" indent="-285750">
              <a:buFont typeface="Arial" panose="020B0604020202020204" pitchFamily="34" charset="0"/>
              <a:buChar char="•"/>
            </a:pPr>
            <a:r>
              <a:rPr lang="en-US" dirty="0" smtClean="0">
                <a:latin typeface="Arial" panose="020B0604020202020204" pitchFamily="34" charset="0"/>
              </a:rPr>
              <a:t>LVDS </a:t>
            </a:r>
            <a:r>
              <a:rPr lang="en-US" dirty="0">
                <a:latin typeface="Arial" panose="020B0604020202020204" pitchFamily="34" charset="0"/>
              </a:rPr>
              <a:t>Touch Panel Interface</a:t>
            </a:r>
          </a:p>
          <a:p>
            <a:pPr marL="285750" indent="-285750">
              <a:buFont typeface="Arial" panose="020B0604020202020204" pitchFamily="34" charset="0"/>
              <a:buChar char="•"/>
            </a:pPr>
            <a:r>
              <a:rPr lang="en-US" dirty="0" smtClean="0">
                <a:latin typeface="Arial" panose="020B0604020202020204" pitchFamily="34" charset="0"/>
              </a:rPr>
              <a:t>FMC HPC Slot </a:t>
            </a:r>
            <a:r>
              <a:rPr lang="en-US" dirty="0">
                <a:latin typeface="Arial" panose="020B0604020202020204" pitchFamily="34" charset="0"/>
              </a:rPr>
              <a:t>(VADJ of 1.8V, 2.5V, 3.3V</a:t>
            </a:r>
            <a:r>
              <a:rPr lang="en-US" dirty="0" smtClean="0">
                <a:latin typeface="Arial" panose="020B0604020202020204" pitchFamily="34" charset="0"/>
              </a:rPr>
              <a:t>) with </a:t>
            </a:r>
            <a:r>
              <a:rPr lang="en-US" b="1" dirty="0">
                <a:latin typeface="Arial" panose="020B0604020202020204" pitchFamily="34" charset="0"/>
              </a:rPr>
              <a:t>8 GTH lanes </a:t>
            </a:r>
            <a:r>
              <a:rPr lang="en-US" dirty="0">
                <a:latin typeface="Arial" panose="020B0604020202020204" pitchFamily="34" charset="0"/>
              </a:rPr>
              <a:t>(up to 12.5Gbps)</a:t>
            </a:r>
          </a:p>
          <a:p>
            <a:pPr marL="285750" indent="-285750">
              <a:buFont typeface="Arial" panose="020B0604020202020204" pitchFamily="34" charset="0"/>
              <a:buChar char="•"/>
            </a:pPr>
            <a:r>
              <a:rPr lang="en-US" dirty="0" smtClean="0">
                <a:latin typeface="Arial" panose="020B0604020202020204" pitchFamily="34" charset="0"/>
              </a:rPr>
              <a:t>Four Single Ended </a:t>
            </a:r>
            <a:r>
              <a:rPr lang="en-US" dirty="0" err="1" smtClean="0">
                <a:latin typeface="Arial" panose="020B0604020202020204" pitchFamily="34" charset="0"/>
              </a:rPr>
              <a:t>Pmod</a:t>
            </a:r>
            <a:r>
              <a:rPr lang="en-US" dirty="0" smtClean="0">
                <a:latin typeface="Arial" panose="020B0604020202020204" pitchFamily="34" charset="0"/>
              </a:rPr>
              <a:t>™-Compatible </a:t>
            </a:r>
            <a:r>
              <a:rPr lang="en-US" dirty="0">
                <a:latin typeface="Arial" panose="020B0604020202020204" pitchFamily="34" charset="0"/>
              </a:rPr>
              <a:t>Sockets</a:t>
            </a:r>
          </a:p>
          <a:p>
            <a:pPr marL="285750" indent="-285750">
              <a:buFont typeface="Arial" panose="020B0604020202020204" pitchFamily="34" charset="0"/>
              <a:buChar char="•"/>
            </a:pPr>
            <a:r>
              <a:rPr lang="en-US" b="1" dirty="0" smtClean="0">
                <a:latin typeface="Arial" panose="020B0604020202020204" pitchFamily="34" charset="0"/>
              </a:rPr>
              <a:t>USB-UART </a:t>
            </a:r>
            <a:r>
              <a:rPr lang="en-US" b="1" dirty="0">
                <a:latin typeface="Arial" panose="020B0604020202020204" pitchFamily="34" charset="0"/>
              </a:rPr>
              <a:t>Interface</a:t>
            </a:r>
          </a:p>
          <a:p>
            <a:pPr marL="285750" indent="-285750">
              <a:buFont typeface="Arial" panose="020B0604020202020204" pitchFamily="34" charset="0"/>
              <a:buChar char="•"/>
            </a:pPr>
            <a:r>
              <a:rPr lang="en-US" dirty="0" smtClean="0">
                <a:latin typeface="Arial" panose="020B0604020202020204" pitchFamily="34" charset="0"/>
              </a:rPr>
              <a:t>8 User LEDs</a:t>
            </a:r>
            <a:endParaRPr lang="en-US" dirty="0">
              <a:latin typeface="Arial" panose="020B0604020202020204" pitchFamily="34" charset="0"/>
            </a:endParaRPr>
          </a:p>
          <a:p>
            <a:pPr marL="285750" indent="-285750">
              <a:buFont typeface="Arial" panose="020B0604020202020204" pitchFamily="34" charset="0"/>
              <a:buChar char="•"/>
            </a:pPr>
            <a:r>
              <a:rPr lang="en-US" dirty="0" smtClean="0">
                <a:latin typeface="Arial" panose="020B0604020202020204" pitchFamily="34" charset="0"/>
              </a:rPr>
              <a:t>5 </a:t>
            </a:r>
            <a:r>
              <a:rPr lang="en-US" dirty="0">
                <a:latin typeface="Arial" panose="020B0604020202020204" pitchFamily="34" charset="0"/>
              </a:rPr>
              <a:t>User </a:t>
            </a:r>
            <a:r>
              <a:rPr lang="en-US" dirty="0" smtClean="0">
                <a:latin typeface="Arial" panose="020B0604020202020204" pitchFamily="34" charset="0"/>
              </a:rPr>
              <a:t>Push Button Switches</a:t>
            </a:r>
            <a:endParaRPr lang="en-US" dirty="0">
              <a:latin typeface="Arial" panose="020B0604020202020204" pitchFamily="34" charset="0"/>
            </a:endParaRPr>
          </a:p>
          <a:p>
            <a:pPr marL="285750" indent="-285750">
              <a:buFont typeface="Arial" panose="020B0604020202020204" pitchFamily="34" charset="0"/>
              <a:buChar char="•"/>
            </a:pPr>
            <a:r>
              <a:rPr lang="en-US" dirty="0" smtClean="0">
                <a:latin typeface="Arial" panose="020B0604020202020204" pitchFamily="34" charset="0"/>
              </a:rPr>
              <a:t>8 User Slide Dip Switches</a:t>
            </a:r>
            <a:endParaRPr lang="en-US" dirty="0">
              <a:latin typeface="Courier New" panose="02070309020205020404" pitchFamily="49" charset="0"/>
            </a:endParaRPr>
          </a:p>
          <a:p>
            <a:pPr marL="285750" indent="-285750">
              <a:buFont typeface="Arial" panose="020B0604020202020204" pitchFamily="34" charset="0"/>
              <a:buChar char="•"/>
            </a:pPr>
            <a:r>
              <a:rPr lang="en-US" dirty="0">
                <a:latin typeface="Arial" panose="020B0604020202020204" pitchFamily="34" charset="0"/>
              </a:rPr>
              <a:t>Analog SYSMON Interface</a:t>
            </a:r>
            <a:endParaRPr lang="en-US" dirty="0">
              <a:effectLst/>
              <a:latin typeface="Arial" panose="020B0604020202020204" pitchFamily="34" charset="0"/>
            </a:endParaRPr>
          </a:p>
        </p:txBody>
      </p:sp>
      <p:sp>
        <p:nvSpPr>
          <p:cNvPr id="3" name="Date Placeholder 2"/>
          <p:cNvSpPr>
            <a:spLocks noGrp="1"/>
          </p:cNvSpPr>
          <p:nvPr>
            <p:ph type="dt" sz="half" idx="10"/>
          </p:nvPr>
        </p:nvSpPr>
        <p:spPr/>
        <p:txBody>
          <a:bodyPr/>
          <a:lstStyle/>
          <a:p>
            <a:r>
              <a:rPr lang="en-US" smtClean="0"/>
              <a:t>4/13/2018</a:t>
            </a:r>
            <a:endParaRPr lang="en-US"/>
          </a:p>
        </p:txBody>
      </p:sp>
      <p:sp>
        <p:nvSpPr>
          <p:cNvPr id="4" name="Footer Placeholder 3"/>
          <p:cNvSpPr>
            <a:spLocks noGrp="1"/>
          </p:cNvSpPr>
          <p:nvPr>
            <p:ph type="ftr" sz="quarter" idx="11"/>
          </p:nvPr>
        </p:nvSpPr>
        <p:spPr/>
        <p:txBody>
          <a:bodyPr/>
          <a:lstStyle/>
          <a:p>
            <a:r>
              <a:rPr lang="en-US" smtClean="0"/>
              <a:t>Production Readiness Review</a:t>
            </a:r>
            <a:endParaRPr lang="en-US"/>
          </a:p>
        </p:txBody>
      </p:sp>
      <p:sp>
        <p:nvSpPr>
          <p:cNvPr id="5" name="Slide Number Placeholder 4"/>
          <p:cNvSpPr>
            <a:spLocks noGrp="1"/>
          </p:cNvSpPr>
          <p:nvPr>
            <p:ph type="sldNum" sz="quarter" idx="12"/>
          </p:nvPr>
        </p:nvSpPr>
        <p:spPr/>
        <p:txBody>
          <a:bodyPr/>
          <a:lstStyle/>
          <a:p>
            <a:fld id="{7C6D5E2F-32C2-4B66-8809-D23D02261541}" type="slidenum">
              <a:rPr lang="en-US" smtClean="0"/>
              <a:t>16</a:t>
            </a:fld>
            <a:endParaRPr lang="en-US"/>
          </a:p>
        </p:txBody>
      </p:sp>
    </p:spTree>
    <p:extLst>
      <p:ext uri="{BB962C8B-B14F-4D97-AF65-F5344CB8AC3E}">
        <p14:creationId xmlns:p14="http://schemas.microsoft.com/office/powerpoint/2010/main" val="19635704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Example Tests already being performed</a:t>
            </a:r>
            <a:endParaRPr lang="en-US" dirty="0"/>
          </a:p>
        </p:txBody>
      </p:sp>
      <p:sp>
        <p:nvSpPr>
          <p:cNvPr id="3" name="Date Placeholder 2"/>
          <p:cNvSpPr>
            <a:spLocks noGrp="1"/>
          </p:cNvSpPr>
          <p:nvPr>
            <p:ph type="dt" sz="half" idx="10"/>
          </p:nvPr>
        </p:nvSpPr>
        <p:spPr/>
        <p:txBody>
          <a:bodyPr/>
          <a:lstStyle/>
          <a:p>
            <a:r>
              <a:rPr lang="en-US" smtClean="0"/>
              <a:t>4/13/2018</a:t>
            </a:r>
            <a:endParaRPr lang="en-US"/>
          </a:p>
        </p:txBody>
      </p:sp>
      <p:sp>
        <p:nvSpPr>
          <p:cNvPr id="4" name="Footer Placeholder 3"/>
          <p:cNvSpPr>
            <a:spLocks noGrp="1"/>
          </p:cNvSpPr>
          <p:nvPr>
            <p:ph type="ftr" sz="quarter" idx="11"/>
          </p:nvPr>
        </p:nvSpPr>
        <p:spPr/>
        <p:txBody>
          <a:bodyPr/>
          <a:lstStyle/>
          <a:p>
            <a:r>
              <a:rPr lang="en-US" smtClean="0"/>
              <a:t>Production Readiness Review</a:t>
            </a:r>
            <a:endParaRPr lang="en-US"/>
          </a:p>
        </p:txBody>
      </p:sp>
      <p:sp>
        <p:nvSpPr>
          <p:cNvPr id="5" name="Slide Number Placeholder 4"/>
          <p:cNvSpPr>
            <a:spLocks noGrp="1"/>
          </p:cNvSpPr>
          <p:nvPr>
            <p:ph type="sldNum" sz="quarter" idx="12"/>
          </p:nvPr>
        </p:nvSpPr>
        <p:spPr/>
        <p:txBody>
          <a:bodyPr/>
          <a:lstStyle/>
          <a:p>
            <a:fld id="{667E4D97-BD2B-4705-8F05-B9EB893EED35}" type="slidenum">
              <a:rPr lang="en-US" smtClean="0"/>
              <a:t>17</a:t>
            </a:fld>
            <a:endParaRPr lang="en-US"/>
          </a:p>
        </p:txBody>
      </p:sp>
    </p:spTree>
    <p:extLst>
      <p:ext uri="{BB962C8B-B14F-4D97-AF65-F5344CB8AC3E}">
        <p14:creationId xmlns:p14="http://schemas.microsoft.com/office/powerpoint/2010/main" val="23475297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US &lt;-&gt; PA3 LVDS and GPIO communication</a:t>
            </a:r>
          </a:p>
        </p:txBody>
      </p:sp>
      <p:sp>
        <p:nvSpPr>
          <p:cNvPr id="4" name="Date Placeholder 3"/>
          <p:cNvSpPr>
            <a:spLocks noGrp="1"/>
          </p:cNvSpPr>
          <p:nvPr>
            <p:ph type="dt" sz="half" idx="10"/>
          </p:nvPr>
        </p:nvSpPr>
        <p:spPr/>
        <p:txBody>
          <a:bodyPr/>
          <a:lstStyle/>
          <a:p>
            <a:r>
              <a:rPr lang="en-US" smtClean="0"/>
              <a:t>13-Apr-2018</a:t>
            </a:r>
            <a:endParaRPr lang="en-US"/>
          </a:p>
        </p:txBody>
      </p:sp>
      <p:sp>
        <p:nvSpPr>
          <p:cNvPr id="5" name="Footer Placeholder 4"/>
          <p:cNvSpPr>
            <a:spLocks noGrp="1"/>
          </p:cNvSpPr>
          <p:nvPr>
            <p:ph type="ftr" sz="quarter" idx="11"/>
          </p:nvPr>
        </p:nvSpPr>
        <p:spPr/>
        <p:txBody>
          <a:bodyPr/>
          <a:lstStyle/>
          <a:p>
            <a:r>
              <a:rPr lang="en-US" smtClean="0"/>
              <a:t>Production Readyness Review</a:t>
            </a:r>
            <a:endParaRPr lang="en-US"/>
          </a:p>
        </p:txBody>
      </p:sp>
      <p:sp>
        <p:nvSpPr>
          <p:cNvPr id="6" name="Slide Number Placeholder 5"/>
          <p:cNvSpPr>
            <a:spLocks noGrp="1"/>
          </p:cNvSpPr>
          <p:nvPr>
            <p:ph type="sldNum" sz="quarter" idx="12"/>
          </p:nvPr>
        </p:nvSpPr>
        <p:spPr/>
        <p:txBody>
          <a:bodyPr/>
          <a:lstStyle/>
          <a:p>
            <a:fld id="{667E4D97-BD2B-4705-8F05-B9EB893EED35}" type="slidenum">
              <a:rPr lang="en-US" smtClean="0"/>
              <a:t>18</a:t>
            </a:fld>
            <a:endParaRPr lang="en-US"/>
          </a:p>
        </p:txBody>
      </p:sp>
      <p:sp>
        <p:nvSpPr>
          <p:cNvPr id="3" name="Content Placeholder 2"/>
          <p:cNvSpPr>
            <a:spLocks noGrp="1"/>
          </p:cNvSpPr>
          <p:nvPr>
            <p:ph idx="4294967295"/>
          </p:nvPr>
        </p:nvSpPr>
        <p:spPr>
          <a:xfrm>
            <a:off x="266700" y="693738"/>
            <a:ext cx="11925300" cy="5245100"/>
          </a:xfrm>
        </p:spPr>
        <p:txBody>
          <a:bodyPr/>
          <a:lstStyle/>
          <a:p>
            <a:r>
              <a:rPr lang="en-US" dirty="0" smtClean="0"/>
              <a:t>Ultrascale-ProAsic3 Interface consists of </a:t>
            </a:r>
            <a:r>
              <a:rPr lang="en-US" dirty="0" smtClean="0"/>
              <a:t>10 </a:t>
            </a:r>
            <a:r>
              <a:rPr lang="en-US" dirty="0"/>
              <a:t>diff pairs (5xLVDS out and 5x LVDS in) and 12 SE IOs. </a:t>
            </a:r>
            <a:endParaRPr lang="nl-NL" dirty="0"/>
          </a:p>
        </p:txBody>
      </p:sp>
      <p:sp>
        <p:nvSpPr>
          <p:cNvPr id="8" name="TextBox 7"/>
          <p:cNvSpPr txBox="1"/>
          <p:nvPr/>
        </p:nvSpPr>
        <p:spPr>
          <a:xfrm>
            <a:off x="2216727" y="2109519"/>
            <a:ext cx="4308764" cy="3293209"/>
          </a:xfrm>
          <a:prstGeom prst="rect">
            <a:avLst/>
          </a:prstGeom>
          <a:solidFill>
            <a:srgbClr val="4F81BD"/>
          </a:solidFill>
        </p:spPr>
        <p:txBody>
          <a:bodyPr wrap="square" rtlCol="0">
            <a:spAutoFit/>
          </a:bodyPr>
          <a:lstStyle/>
          <a:p>
            <a:pPr marL="0" marR="0" lvl="0" indent="0" defTabSz="647540" eaLnBrk="1" fontAlgn="base" latinLnBrk="0" hangingPunct="1">
              <a:lnSpc>
                <a:spcPct val="100000"/>
              </a:lnSpc>
              <a:spcBef>
                <a:spcPct val="0"/>
              </a:spcBef>
              <a:spcAft>
                <a:spcPct val="0"/>
              </a:spcAft>
              <a:buClrTx/>
              <a:buSzTx/>
              <a:buFontTx/>
              <a:buNone/>
              <a:tabLst/>
              <a:defRPr/>
            </a:pPr>
            <a:r>
              <a:rPr kumimoji="0" lang="nl-NL" sz="2600" b="0" i="0" u="none" strike="noStrike" kern="0" cap="none" spc="0" normalizeH="0" baseline="0" noProof="0" dirty="0" smtClean="0">
                <a:ln>
                  <a:noFill/>
                </a:ln>
                <a:solidFill>
                  <a:prstClr val="black"/>
                </a:solidFill>
                <a:effectLst/>
                <a:uLnTx/>
                <a:uFillTx/>
                <a:latin typeface="Arial" pitchFamily="34" charset="0"/>
                <a:ea typeface="ＭＳ Ｐゴシック" pitchFamily="34" charset="-128"/>
              </a:rPr>
              <a:t>US</a:t>
            </a:r>
          </a:p>
          <a:p>
            <a:pPr marL="0" marR="0" lvl="0" indent="0" defTabSz="647540" eaLnBrk="1" fontAlgn="base" latinLnBrk="0" hangingPunct="1">
              <a:lnSpc>
                <a:spcPct val="100000"/>
              </a:lnSpc>
              <a:spcBef>
                <a:spcPct val="0"/>
              </a:spcBef>
              <a:spcAft>
                <a:spcPct val="0"/>
              </a:spcAft>
              <a:buClrTx/>
              <a:buSzTx/>
              <a:buFontTx/>
              <a:buNone/>
              <a:tabLst/>
              <a:defRPr/>
            </a:pPr>
            <a:endParaRPr kumimoji="0" lang="nl-NL" sz="2600" b="0" i="0" u="none" strike="noStrike" kern="0" cap="none" spc="0" normalizeH="0" baseline="0" noProof="0" dirty="0" smtClean="0">
              <a:ln>
                <a:noFill/>
              </a:ln>
              <a:solidFill>
                <a:prstClr val="black"/>
              </a:solidFill>
              <a:effectLst/>
              <a:uLnTx/>
              <a:uFillTx/>
              <a:latin typeface="Arial" pitchFamily="34" charset="0"/>
              <a:ea typeface="ＭＳ Ｐゴシック" pitchFamily="34" charset="-128"/>
            </a:endParaRPr>
          </a:p>
          <a:p>
            <a:pPr marL="0" marR="0" lvl="0" indent="0" defTabSz="647540" eaLnBrk="1" fontAlgn="base" latinLnBrk="0" hangingPunct="1">
              <a:lnSpc>
                <a:spcPct val="100000"/>
              </a:lnSpc>
              <a:spcBef>
                <a:spcPct val="0"/>
              </a:spcBef>
              <a:spcAft>
                <a:spcPct val="0"/>
              </a:spcAft>
              <a:buClrTx/>
              <a:buSzTx/>
              <a:buFontTx/>
              <a:buNone/>
              <a:tabLst/>
              <a:defRPr/>
            </a:pPr>
            <a:endParaRPr kumimoji="0" lang="nl-NL" sz="2600" b="0" i="0" u="none" strike="noStrike" kern="0" cap="none" spc="0" normalizeH="0" baseline="0" noProof="0" dirty="0" smtClean="0">
              <a:ln>
                <a:noFill/>
              </a:ln>
              <a:solidFill>
                <a:prstClr val="black"/>
              </a:solidFill>
              <a:effectLst/>
              <a:uLnTx/>
              <a:uFillTx/>
              <a:latin typeface="Arial" pitchFamily="34" charset="0"/>
              <a:ea typeface="ＭＳ Ｐゴシック" pitchFamily="34" charset="-128"/>
            </a:endParaRPr>
          </a:p>
          <a:p>
            <a:pPr marL="0" marR="0" lvl="0" indent="0" defTabSz="647540" eaLnBrk="1" fontAlgn="base" latinLnBrk="0" hangingPunct="1">
              <a:lnSpc>
                <a:spcPct val="100000"/>
              </a:lnSpc>
              <a:spcBef>
                <a:spcPct val="0"/>
              </a:spcBef>
              <a:spcAft>
                <a:spcPct val="0"/>
              </a:spcAft>
              <a:buClrTx/>
              <a:buSzTx/>
              <a:buFontTx/>
              <a:buNone/>
              <a:tabLst/>
              <a:defRPr/>
            </a:pPr>
            <a:endParaRPr kumimoji="0" lang="nl-NL" sz="2600" b="0" i="0" u="none" strike="noStrike" kern="0" cap="none" spc="0" normalizeH="0" baseline="0" noProof="0" dirty="0" smtClean="0">
              <a:ln>
                <a:noFill/>
              </a:ln>
              <a:solidFill>
                <a:prstClr val="black"/>
              </a:solidFill>
              <a:effectLst/>
              <a:uLnTx/>
              <a:uFillTx/>
              <a:latin typeface="Arial" pitchFamily="34" charset="0"/>
              <a:ea typeface="ＭＳ Ｐゴシック" pitchFamily="34" charset="-128"/>
            </a:endParaRPr>
          </a:p>
          <a:p>
            <a:pPr marL="0" marR="0" lvl="0" indent="0" defTabSz="647540" eaLnBrk="1" fontAlgn="base" latinLnBrk="0" hangingPunct="1">
              <a:lnSpc>
                <a:spcPct val="100000"/>
              </a:lnSpc>
              <a:spcBef>
                <a:spcPct val="0"/>
              </a:spcBef>
              <a:spcAft>
                <a:spcPct val="0"/>
              </a:spcAft>
              <a:buClrTx/>
              <a:buSzTx/>
              <a:buFontTx/>
              <a:buNone/>
              <a:tabLst/>
              <a:defRPr/>
            </a:pPr>
            <a:endParaRPr kumimoji="0" lang="nl-NL" sz="2600" b="0" i="0" u="none" strike="noStrike" kern="0" cap="none" spc="0" normalizeH="0" baseline="0" noProof="0" dirty="0" smtClean="0">
              <a:ln>
                <a:noFill/>
              </a:ln>
              <a:solidFill>
                <a:prstClr val="black"/>
              </a:solidFill>
              <a:effectLst/>
              <a:uLnTx/>
              <a:uFillTx/>
              <a:latin typeface="Arial" pitchFamily="34" charset="0"/>
              <a:ea typeface="ＭＳ Ｐゴシック" pitchFamily="34" charset="-128"/>
            </a:endParaRPr>
          </a:p>
          <a:p>
            <a:pPr marL="0" marR="0" lvl="0" indent="0" defTabSz="647540" eaLnBrk="1" fontAlgn="base" latinLnBrk="0" hangingPunct="1">
              <a:lnSpc>
                <a:spcPct val="100000"/>
              </a:lnSpc>
              <a:spcBef>
                <a:spcPct val="0"/>
              </a:spcBef>
              <a:spcAft>
                <a:spcPct val="0"/>
              </a:spcAft>
              <a:buClrTx/>
              <a:buSzTx/>
              <a:buFontTx/>
              <a:buNone/>
              <a:tabLst/>
              <a:defRPr/>
            </a:pPr>
            <a:endParaRPr kumimoji="0" lang="nl-NL" sz="2600" b="0" i="0" u="none" strike="noStrike" kern="0" cap="none" spc="0" normalizeH="0" baseline="0" noProof="0" dirty="0" smtClean="0">
              <a:ln>
                <a:noFill/>
              </a:ln>
              <a:solidFill>
                <a:prstClr val="black"/>
              </a:solidFill>
              <a:effectLst/>
              <a:uLnTx/>
              <a:uFillTx/>
              <a:latin typeface="Arial" pitchFamily="34" charset="0"/>
              <a:ea typeface="ＭＳ Ｐゴシック" pitchFamily="34" charset="-128"/>
            </a:endParaRPr>
          </a:p>
          <a:p>
            <a:pPr marL="0" marR="0" lvl="0" indent="0" defTabSz="647540" eaLnBrk="1" fontAlgn="base" latinLnBrk="0" hangingPunct="1">
              <a:lnSpc>
                <a:spcPct val="100000"/>
              </a:lnSpc>
              <a:spcBef>
                <a:spcPct val="0"/>
              </a:spcBef>
              <a:spcAft>
                <a:spcPct val="0"/>
              </a:spcAft>
              <a:buClrTx/>
              <a:buSzTx/>
              <a:buFontTx/>
              <a:buNone/>
              <a:tabLst/>
              <a:defRPr/>
            </a:pPr>
            <a:endParaRPr kumimoji="0" lang="nl-NL" sz="2600" b="0" i="0" u="none" strike="noStrike" kern="0" cap="none" spc="0" normalizeH="0" baseline="0" noProof="0" dirty="0" smtClean="0">
              <a:ln>
                <a:noFill/>
              </a:ln>
              <a:solidFill>
                <a:prstClr val="black"/>
              </a:solidFill>
              <a:effectLst/>
              <a:uLnTx/>
              <a:uFillTx/>
              <a:latin typeface="Arial" pitchFamily="34" charset="0"/>
              <a:ea typeface="ＭＳ Ｐゴシック" pitchFamily="34" charset="-128"/>
            </a:endParaRPr>
          </a:p>
          <a:p>
            <a:pPr marL="0" marR="0" lvl="0" indent="0" defTabSz="647540" eaLnBrk="1" fontAlgn="base" latinLnBrk="0" hangingPunct="1">
              <a:lnSpc>
                <a:spcPct val="100000"/>
              </a:lnSpc>
              <a:spcBef>
                <a:spcPct val="0"/>
              </a:spcBef>
              <a:spcAft>
                <a:spcPct val="0"/>
              </a:spcAft>
              <a:buClrTx/>
              <a:buSzTx/>
              <a:buFontTx/>
              <a:buNone/>
              <a:tabLst/>
              <a:defRPr/>
            </a:pPr>
            <a:endParaRPr kumimoji="0" lang="nl-NL" sz="2600" b="0" i="0" u="none" strike="noStrike" kern="0" cap="none" spc="0" normalizeH="0" baseline="0" noProof="0" dirty="0" smtClean="0">
              <a:ln>
                <a:noFill/>
              </a:ln>
              <a:solidFill>
                <a:prstClr val="black"/>
              </a:solidFill>
              <a:effectLst/>
              <a:uLnTx/>
              <a:uFillTx/>
              <a:latin typeface="Arial" pitchFamily="34" charset="0"/>
              <a:ea typeface="ＭＳ Ｐゴシック" pitchFamily="34" charset="-128"/>
            </a:endParaRPr>
          </a:p>
        </p:txBody>
      </p:sp>
      <p:sp>
        <p:nvSpPr>
          <p:cNvPr id="9" name="TextBox 8"/>
          <p:cNvSpPr txBox="1"/>
          <p:nvPr/>
        </p:nvSpPr>
        <p:spPr>
          <a:xfrm>
            <a:off x="9033163" y="2109519"/>
            <a:ext cx="2840182" cy="3293209"/>
          </a:xfrm>
          <a:prstGeom prst="rect">
            <a:avLst/>
          </a:prstGeom>
          <a:solidFill>
            <a:srgbClr val="4F81BD"/>
          </a:solidFill>
        </p:spPr>
        <p:txBody>
          <a:bodyPr wrap="square" rtlCol="0">
            <a:spAutoFit/>
          </a:bodyPr>
          <a:lstStyle/>
          <a:p>
            <a:pPr marL="0" marR="0" lvl="0" indent="0" defTabSz="647540" eaLnBrk="1" fontAlgn="base" latinLnBrk="0" hangingPunct="1">
              <a:lnSpc>
                <a:spcPct val="100000"/>
              </a:lnSpc>
              <a:spcBef>
                <a:spcPct val="0"/>
              </a:spcBef>
              <a:spcAft>
                <a:spcPct val="0"/>
              </a:spcAft>
              <a:buClrTx/>
              <a:buSzTx/>
              <a:buFontTx/>
              <a:buNone/>
              <a:tabLst/>
              <a:defRPr/>
            </a:pPr>
            <a:r>
              <a:rPr kumimoji="0" lang="nl-NL" sz="2600" b="0" i="0" u="none" strike="noStrike" kern="0" cap="none" spc="0" normalizeH="0" baseline="0" noProof="0" dirty="0" smtClean="0">
                <a:ln>
                  <a:noFill/>
                </a:ln>
                <a:solidFill>
                  <a:prstClr val="black"/>
                </a:solidFill>
                <a:effectLst/>
                <a:uLnTx/>
                <a:uFillTx/>
                <a:latin typeface="Arial" pitchFamily="34" charset="0"/>
                <a:ea typeface="ＭＳ Ｐゴシック" pitchFamily="34" charset="-128"/>
              </a:rPr>
              <a:t>PA3</a:t>
            </a:r>
          </a:p>
          <a:p>
            <a:pPr marL="0" marR="0" lvl="0" indent="0" defTabSz="647540" eaLnBrk="1" fontAlgn="base" latinLnBrk="0" hangingPunct="1">
              <a:lnSpc>
                <a:spcPct val="100000"/>
              </a:lnSpc>
              <a:spcBef>
                <a:spcPct val="0"/>
              </a:spcBef>
              <a:spcAft>
                <a:spcPct val="0"/>
              </a:spcAft>
              <a:buClrTx/>
              <a:buSzTx/>
              <a:buFontTx/>
              <a:buNone/>
              <a:tabLst/>
              <a:defRPr/>
            </a:pPr>
            <a:endParaRPr kumimoji="0" lang="nl-NL" sz="2600" b="0" i="0" u="none" strike="noStrike" kern="0" cap="none" spc="0" normalizeH="0" baseline="0" noProof="0" dirty="0" smtClean="0">
              <a:ln>
                <a:noFill/>
              </a:ln>
              <a:solidFill>
                <a:prstClr val="black"/>
              </a:solidFill>
              <a:effectLst/>
              <a:uLnTx/>
              <a:uFillTx/>
              <a:latin typeface="Arial" pitchFamily="34" charset="0"/>
              <a:ea typeface="ＭＳ Ｐゴシック" pitchFamily="34" charset="-128"/>
            </a:endParaRPr>
          </a:p>
          <a:p>
            <a:pPr marL="0" marR="0" lvl="0" indent="0" defTabSz="647540" eaLnBrk="1" fontAlgn="base" latinLnBrk="0" hangingPunct="1">
              <a:lnSpc>
                <a:spcPct val="100000"/>
              </a:lnSpc>
              <a:spcBef>
                <a:spcPct val="0"/>
              </a:spcBef>
              <a:spcAft>
                <a:spcPct val="0"/>
              </a:spcAft>
              <a:buClrTx/>
              <a:buSzTx/>
              <a:buFontTx/>
              <a:buNone/>
              <a:tabLst/>
              <a:defRPr/>
            </a:pPr>
            <a:endParaRPr kumimoji="0" lang="nl-NL" sz="2600" b="0" i="0" u="none" strike="noStrike" kern="0" cap="none" spc="0" normalizeH="0" baseline="0" noProof="0" dirty="0" smtClean="0">
              <a:ln>
                <a:noFill/>
              </a:ln>
              <a:solidFill>
                <a:prstClr val="black"/>
              </a:solidFill>
              <a:effectLst/>
              <a:uLnTx/>
              <a:uFillTx/>
              <a:latin typeface="Arial" pitchFamily="34" charset="0"/>
              <a:ea typeface="ＭＳ Ｐゴシック" pitchFamily="34" charset="-128"/>
            </a:endParaRPr>
          </a:p>
          <a:p>
            <a:pPr marL="0" marR="0" lvl="0" indent="0" defTabSz="647540" eaLnBrk="1" fontAlgn="base" latinLnBrk="0" hangingPunct="1">
              <a:lnSpc>
                <a:spcPct val="100000"/>
              </a:lnSpc>
              <a:spcBef>
                <a:spcPct val="0"/>
              </a:spcBef>
              <a:spcAft>
                <a:spcPct val="0"/>
              </a:spcAft>
              <a:buClrTx/>
              <a:buSzTx/>
              <a:buFontTx/>
              <a:buNone/>
              <a:tabLst/>
              <a:defRPr/>
            </a:pPr>
            <a:endParaRPr kumimoji="0" lang="nl-NL" sz="2600" b="0" i="0" u="none" strike="noStrike" kern="0" cap="none" spc="0" normalizeH="0" baseline="0" noProof="0" dirty="0" smtClean="0">
              <a:ln>
                <a:noFill/>
              </a:ln>
              <a:solidFill>
                <a:prstClr val="black"/>
              </a:solidFill>
              <a:effectLst/>
              <a:uLnTx/>
              <a:uFillTx/>
              <a:latin typeface="Arial" pitchFamily="34" charset="0"/>
              <a:ea typeface="ＭＳ Ｐゴシック" pitchFamily="34" charset="-128"/>
            </a:endParaRPr>
          </a:p>
          <a:p>
            <a:pPr marL="0" marR="0" lvl="0" indent="0" defTabSz="647540" eaLnBrk="1" fontAlgn="base" latinLnBrk="0" hangingPunct="1">
              <a:lnSpc>
                <a:spcPct val="100000"/>
              </a:lnSpc>
              <a:spcBef>
                <a:spcPct val="0"/>
              </a:spcBef>
              <a:spcAft>
                <a:spcPct val="0"/>
              </a:spcAft>
              <a:buClrTx/>
              <a:buSzTx/>
              <a:buFontTx/>
              <a:buNone/>
              <a:tabLst/>
              <a:defRPr/>
            </a:pPr>
            <a:endParaRPr kumimoji="0" lang="nl-NL" sz="2600" b="0" i="0" u="none" strike="noStrike" kern="0" cap="none" spc="0" normalizeH="0" baseline="0" noProof="0" dirty="0" smtClean="0">
              <a:ln>
                <a:noFill/>
              </a:ln>
              <a:solidFill>
                <a:prstClr val="black"/>
              </a:solidFill>
              <a:effectLst/>
              <a:uLnTx/>
              <a:uFillTx/>
              <a:latin typeface="Arial" pitchFamily="34" charset="0"/>
              <a:ea typeface="ＭＳ Ｐゴシック" pitchFamily="34" charset="-128"/>
            </a:endParaRPr>
          </a:p>
          <a:p>
            <a:pPr marL="0" marR="0" lvl="0" indent="0" defTabSz="647540" eaLnBrk="1" fontAlgn="base" latinLnBrk="0" hangingPunct="1">
              <a:lnSpc>
                <a:spcPct val="100000"/>
              </a:lnSpc>
              <a:spcBef>
                <a:spcPct val="0"/>
              </a:spcBef>
              <a:spcAft>
                <a:spcPct val="0"/>
              </a:spcAft>
              <a:buClrTx/>
              <a:buSzTx/>
              <a:buFontTx/>
              <a:buNone/>
              <a:tabLst/>
              <a:defRPr/>
            </a:pPr>
            <a:endParaRPr kumimoji="0" lang="nl-NL" sz="2600" b="0" i="0" u="none" strike="noStrike" kern="0" cap="none" spc="0" normalizeH="0" baseline="0" noProof="0" dirty="0" smtClean="0">
              <a:ln>
                <a:noFill/>
              </a:ln>
              <a:solidFill>
                <a:prstClr val="black"/>
              </a:solidFill>
              <a:effectLst/>
              <a:uLnTx/>
              <a:uFillTx/>
              <a:latin typeface="Arial" pitchFamily="34" charset="0"/>
              <a:ea typeface="ＭＳ Ｐゴシック" pitchFamily="34" charset="-128"/>
            </a:endParaRPr>
          </a:p>
          <a:p>
            <a:pPr marL="0" marR="0" lvl="0" indent="0" defTabSz="647540" eaLnBrk="1" fontAlgn="base" latinLnBrk="0" hangingPunct="1">
              <a:lnSpc>
                <a:spcPct val="100000"/>
              </a:lnSpc>
              <a:spcBef>
                <a:spcPct val="0"/>
              </a:spcBef>
              <a:spcAft>
                <a:spcPct val="0"/>
              </a:spcAft>
              <a:buClrTx/>
              <a:buSzTx/>
              <a:buFontTx/>
              <a:buNone/>
              <a:tabLst/>
              <a:defRPr/>
            </a:pPr>
            <a:endParaRPr kumimoji="0" lang="nl-NL" sz="2600" b="0" i="0" u="none" strike="noStrike" kern="0" cap="none" spc="0" normalizeH="0" baseline="0" noProof="0" dirty="0" smtClean="0">
              <a:ln>
                <a:noFill/>
              </a:ln>
              <a:solidFill>
                <a:prstClr val="black"/>
              </a:solidFill>
              <a:effectLst/>
              <a:uLnTx/>
              <a:uFillTx/>
              <a:latin typeface="Arial" pitchFamily="34" charset="0"/>
              <a:ea typeface="ＭＳ Ｐゴシック" pitchFamily="34" charset="-128"/>
            </a:endParaRPr>
          </a:p>
          <a:p>
            <a:pPr marL="0" marR="0" lvl="0" indent="0" defTabSz="647540" eaLnBrk="1" fontAlgn="base" latinLnBrk="0" hangingPunct="1">
              <a:lnSpc>
                <a:spcPct val="100000"/>
              </a:lnSpc>
              <a:spcBef>
                <a:spcPct val="0"/>
              </a:spcBef>
              <a:spcAft>
                <a:spcPct val="0"/>
              </a:spcAft>
              <a:buClrTx/>
              <a:buSzTx/>
              <a:buFontTx/>
              <a:buNone/>
              <a:tabLst/>
              <a:defRPr/>
            </a:pPr>
            <a:endParaRPr kumimoji="0" lang="nl-NL" sz="2600" b="0" i="0" u="none" strike="noStrike" kern="0" cap="none" spc="0" normalizeH="0" baseline="0" noProof="0" dirty="0" smtClean="0">
              <a:ln>
                <a:noFill/>
              </a:ln>
              <a:solidFill>
                <a:prstClr val="black"/>
              </a:solidFill>
              <a:effectLst/>
              <a:uLnTx/>
              <a:uFillTx/>
              <a:latin typeface="Arial" pitchFamily="34" charset="0"/>
              <a:ea typeface="ＭＳ Ｐゴシック" pitchFamily="34" charset="-128"/>
            </a:endParaRPr>
          </a:p>
        </p:txBody>
      </p:sp>
      <p:sp>
        <p:nvSpPr>
          <p:cNvPr id="10" name="TextBox 9"/>
          <p:cNvSpPr txBox="1"/>
          <p:nvPr/>
        </p:nvSpPr>
        <p:spPr>
          <a:xfrm>
            <a:off x="2355274" y="4063900"/>
            <a:ext cx="1440872" cy="892552"/>
          </a:xfrm>
          <a:prstGeom prst="rect">
            <a:avLst/>
          </a:prstGeom>
          <a:solidFill>
            <a:sysClr val="window" lastClr="FFFFFF"/>
          </a:solidFill>
        </p:spPr>
        <p:txBody>
          <a:bodyPr wrap="square" rtlCol="0">
            <a:spAutoFit/>
          </a:bodyPr>
          <a:lstStyle/>
          <a:p>
            <a:pPr marL="0" marR="0" lvl="0" indent="0" defTabSz="647540" eaLnBrk="1" fontAlgn="base" latinLnBrk="0" hangingPunct="1">
              <a:lnSpc>
                <a:spcPct val="100000"/>
              </a:lnSpc>
              <a:spcBef>
                <a:spcPct val="0"/>
              </a:spcBef>
              <a:spcAft>
                <a:spcPct val="0"/>
              </a:spcAft>
              <a:buClrTx/>
              <a:buSzTx/>
              <a:buFontTx/>
              <a:buNone/>
              <a:tabLst/>
              <a:defRPr/>
            </a:pPr>
            <a:r>
              <a:rPr kumimoji="0" lang="nl-NL" sz="2600" b="0" i="0" u="none" strike="noStrike" kern="0" cap="none" spc="0" normalizeH="0" baseline="0" noProof="0" dirty="0" smtClean="0">
                <a:ln>
                  <a:noFill/>
                </a:ln>
                <a:solidFill>
                  <a:prstClr val="black"/>
                </a:solidFill>
                <a:effectLst/>
                <a:uLnTx/>
                <a:uFillTx/>
                <a:latin typeface="Arial" pitchFamily="34" charset="0"/>
                <a:ea typeface="ＭＳ Ｐゴシック" pitchFamily="34" charset="-128"/>
              </a:rPr>
              <a:t>Counter</a:t>
            </a:r>
          </a:p>
          <a:p>
            <a:pPr marL="0" marR="0" lvl="0" indent="0" defTabSz="647540" eaLnBrk="1" fontAlgn="base" latinLnBrk="0" hangingPunct="1">
              <a:lnSpc>
                <a:spcPct val="100000"/>
              </a:lnSpc>
              <a:spcBef>
                <a:spcPct val="0"/>
              </a:spcBef>
              <a:spcAft>
                <a:spcPct val="0"/>
              </a:spcAft>
              <a:buClrTx/>
              <a:buSzTx/>
              <a:buFontTx/>
              <a:buNone/>
              <a:tabLst/>
              <a:defRPr/>
            </a:pPr>
            <a:r>
              <a:rPr kumimoji="0" lang="nl-NL" sz="2600" b="0" i="0" u="none" strike="noStrike" kern="0" cap="none" spc="0" normalizeH="0" baseline="0" noProof="0" dirty="0" smtClean="0">
                <a:ln>
                  <a:noFill/>
                </a:ln>
                <a:solidFill>
                  <a:prstClr val="black"/>
                </a:solidFill>
                <a:effectLst/>
                <a:uLnTx/>
                <a:uFillTx/>
                <a:latin typeface="Arial" pitchFamily="34" charset="0"/>
                <a:ea typeface="ＭＳ Ｐゴシック" pitchFamily="34" charset="-128"/>
              </a:rPr>
              <a:t>4bit</a:t>
            </a:r>
          </a:p>
        </p:txBody>
      </p:sp>
      <p:sp>
        <p:nvSpPr>
          <p:cNvPr id="11" name="TextBox 10"/>
          <p:cNvSpPr txBox="1"/>
          <p:nvPr/>
        </p:nvSpPr>
        <p:spPr>
          <a:xfrm>
            <a:off x="152400" y="4510176"/>
            <a:ext cx="1620982" cy="892552"/>
          </a:xfrm>
          <a:prstGeom prst="rect">
            <a:avLst/>
          </a:prstGeom>
          <a:solidFill>
            <a:srgbClr val="4F81BD"/>
          </a:solidFill>
        </p:spPr>
        <p:txBody>
          <a:bodyPr wrap="square" rtlCol="0">
            <a:spAutoFit/>
          </a:bodyPr>
          <a:lstStyle/>
          <a:p>
            <a:pPr marL="0" marR="0" lvl="0" indent="0" defTabSz="647540" eaLnBrk="1" fontAlgn="base" latinLnBrk="0" hangingPunct="1">
              <a:lnSpc>
                <a:spcPct val="100000"/>
              </a:lnSpc>
              <a:spcBef>
                <a:spcPct val="0"/>
              </a:spcBef>
              <a:spcAft>
                <a:spcPct val="0"/>
              </a:spcAft>
              <a:buClrTx/>
              <a:buSzTx/>
              <a:buFontTx/>
              <a:buNone/>
              <a:tabLst/>
              <a:defRPr/>
            </a:pPr>
            <a:r>
              <a:rPr kumimoji="0" lang="nl-NL" sz="2600" b="0" i="0" u="none" strike="noStrike" kern="0" cap="none" spc="0" normalizeH="0" baseline="0" noProof="0" dirty="0" smtClean="0">
                <a:ln>
                  <a:noFill/>
                </a:ln>
                <a:solidFill>
                  <a:prstClr val="black"/>
                </a:solidFill>
                <a:effectLst/>
                <a:uLnTx/>
                <a:uFillTx/>
                <a:latin typeface="Arial" pitchFamily="34" charset="0"/>
                <a:ea typeface="ＭＳ Ｐゴシック" pitchFamily="34" charset="-128"/>
              </a:rPr>
              <a:t>XTAL </a:t>
            </a:r>
          </a:p>
          <a:p>
            <a:pPr marL="0" marR="0" lvl="0" indent="0" defTabSz="647540" eaLnBrk="1" fontAlgn="base" latinLnBrk="0" hangingPunct="1">
              <a:lnSpc>
                <a:spcPct val="100000"/>
              </a:lnSpc>
              <a:spcBef>
                <a:spcPct val="0"/>
              </a:spcBef>
              <a:spcAft>
                <a:spcPct val="0"/>
              </a:spcAft>
              <a:buClrTx/>
              <a:buSzTx/>
              <a:buFontTx/>
              <a:buNone/>
              <a:tabLst/>
              <a:defRPr/>
            </a:pPr>
            <a:r>
              <a:rPr kumimoji="0" lang="nl-NL" sz="2600" b="0" i="0" u="none" strike="noStrike" kern="0" cap="none" spc="0" normalizeH="0" baseline="0" noProof="0" dirty="0" smtClean="0">
                <a:ln>
                  <a:noFill/>
                </a:ln>
                <a:solidFill>
                  <a:prstClr val="black"/>
                </a:solidFill>
                <a:effectLst/>
                <a:uLnTx/>
                <a:uFillTx/>
                <a:latin typeface="Arial" pitchFamily="34" charset="0"/>
                <a:ea typeface="ＭＳ Ｐゴシック" pitchFamily="34" charset="-128"/>
              </a:rPr>
              <a:t>160 MHz</a:t>
            </a:r>
          </a:p>
        </p:txBody>
      </p:sp>
      <p:cxnSp>
        <p:nvCxnSpPr>
          <p:cNvPr id="12" name="Straight Arrow Connector 11"/>
          <p:cNvCxnSpPr/>
          <p:nvPr/>
        </p:nvCxnSpPr>
        <p:spPr>
          <a:xfrm flipV="1">
            <a:off x="1773382" y="5171374"/>
            <a:ext cx="2382982" cy="2"/>
          </a:xfrm>
          <a:prstGeom prst="straightConnector1">
            <a:avLst/>
          </a:prstGeom>
          <a:noFill/>
          <a:ln w="25400" cap="flat" cmpd="sng" algn="ctr">
            <a:solidFill>
              <a:sysClr val="windowText" lastClr="000000"/>
            </a:solidFill>
            <a:prstDash val="solid"/>
            <a:tailEnd type="arrow"/>
          </a:ln>
          <a:effectLst>
            <a:outerShdw blurRad="40000" dist="20000" dir="5400000" rotWithShape="0">
              <a:srgbClr val="000000">
                <a:alpha val="38000"/>
              </a:srgbClr>
            </a:outerShdw>
          </a:effectLst>
        </p:spPr>
      </p:cxnSp>
      <p:cxnSp>
        <p:nvCxnSpPr>
          <p:cNvPr id="13" name="Straight Arrow Connector 12"/>
          <p:cNvCxnSpPr/>
          <p:nvPr/>
        </p:nvCxnSpPr>
        <p:spPr>
          <a:xfrm flipV="1">
            <a:off x="3200400" y="4956452"/>
            <a:ext cx="0" cy="214923"/>
          </a:xfrm>
          <a:prstGeom prst="straightConnector1">
            <a:avLst/>
          </a:prstGeom>
          <a:noFill/>
          <a:ln w="25400" cap="flat" cmpd="sng" algn="ctr">
            <a:solidFill>
              <a:sysClr val="windowText" lastClr="000000"/>
            </a:solidFill>
            <a:prstDash val="solid"/>
            <a:tailEnd type="arrow"/>
          </a:ln>
          <a:effectLst>
            <a:outerShdw blurRad="40000" dist="20000" dir="5400000" rotWithShape="0">
              <a:srgbClr val="000000">
                <a:alpha val="38000"/>
              </a:srgbClr>
            </a:outerShdw>
          </a:effectLst>
        </p:spPr>
      </p:cxnSp>
      <p:cxnSp>
        <p:nvCxnSpPr>
          <p:cNvPr id="14" name="Straight Arrow Connector 13"/>
          <p:cNvCxnSpPr>
            <a:stCxn id="10" idx="3"/>
          </p:cNvCxnSpPr>
          <p:nvPr/>
        </p:nvCxnSpPr>
        <p:spPr>
          <a:xfrm>
            <a:off x="3796146" y="4510176"/>
            <a:ext cx="360218" cy="1"/>
          </a:xfrm>
          <a:prstGeom prst="straightConnector1">
            <a:avLst/>
          </a:prstGeom>
          <a:noFill/>
          <a:ln w="25400" cap="flat" cmpd="sng" algn="ctr">
            <a:solidFill>
              <a:sysClr val="windowText" lastClr="000000"/>
            </a:solidFill>
            <a:prstDash val="solid"/>
            <a:tailEnd type="arrow"/>
          </a:ln>
          <a:effectLst>
            <a:outerShdw blurRad="40000" dist="20000" dir="5400000" rotWithShape="0">
              <a:srgbClr val="000000">
                <a:alpha val="38000"/>
              </a:srgbClr>
            </a:outerShdw>
          </a:effectLst>
        </p:spPr>
      </p:cxnSp>
      <p:sp>
        <p:nvSpPr>
          <p:cNvPr id="15" name="TextBox 14"/>
          <p:cNvSpPr txBox="1"/>
          <p:nvPr/>
        </p:nvSpPr>
        <p:spPr>
          <a:xfrm>
            <a:off x="4156363" y="4050934"/>
            <a:ext cx="969819" cy="1292662"/>
          </a:xfrm>
          <a:prstGeom prst="rect">
            <a:avLst/>
          </a:prstGeom>
          <a:solidFill>
            <a:sysClr val="window" lastClr="FFFFFF"/>
          </a:solidFill>
        </p:spPr>
        <p:txBody>
          <a:bodyPr wrap="square" rtlCol="0">
            <a:spAutoFit/>
          </a:bodyPr>
          <a:lstStyle/>
          <a:p>
            <a:pPr marL="0" marR="0" lvl="0" indent="0" defTabSz="647540" eaLnBrk="1" fontAlgn="base" latinLnBrk="0" hangingPunct="1">
              <a:lnSpc>
                <a:spcPct val="100000"/>
              </a:lnSpc>
              <a:spcBef>
                <a:spcPct val="0"/>
              </a:spcBef>
              <a:spcAft>
                <a:spcPct val="0"/>
              </a:spcAft>
              <a:buClrTx/>
              <a:buSzTx/>
              <a:buFontTx/>
              <a:buNone/>
              <a:tabLst/>
              <a:defRPr/>
            </a:pPr>
            <a:endParaRPr kumimoji="0" lang="nl-NL" sz="2600" b="0" i="0" u="none" strike="noStrike" kern="0" cap="none" spc="0" normalizeH="0" baseline="0" noProof="0" dirty="0" smtClean="0">
              <a:ln>
                <a:noFill/>
              </a:ln>
              <a:solidFill>
                <a:prstClr val="black"/>
              </a:solidFill>
              <a:effectLst/>
              <a:uLnTx/>
              <a:uFillTx/>
              <a:latin typeface="Arial" pitchFamily="34" charset="0"/>
              <a:ea typeface="ＭＳ Ｐゴシック" pitchFamily="34" charset="-128"/>
            </a:endParaRPr>
          </a:p>
          <a:p>
            <a:pPr marL="0" marR="0" lvl="0" indent="0" defTabSz="647540" eaLnBrk="1" fontAlgn="base" latinLnBrk="0" hangingPunct="1">
              <a:lnSpc>
                <a:spcPct val="100000"/>
              </a:lnSpc>
              <a:spcBef>
                <a:spcPct val="0"/>
              </a:spcBef>
              <a:spcAft>
                <a:spcPct val="0"/>
              </a:spcAft>
              <a:buClrTx/>
              <a:buSzTx/>
              <a:buFontTx/>
              <a:buNone/>
              <a:tabLst/>
              <a:defRPr/>
            </a:pPr>
            <a:r>
              <a:rPr kumimoji="0" lang="nl-NL" sz="2600" b="0" i="0" u="none" strike="noStrike" kern="0" cap="none" spc="0" normalizeH="0" baseline="0" noProof="0" dirty="0" smtClean="0">
                <a:ln>
                  <a:noFill/>
                </a:ln>
                <a:solidFill>
                  <a:prstClr val="black"/>
                </a:solidFill>
                <a:effectLst/>
                <a:uLnTx/>
                <a:uFillTx/>
                <a:latin typeface="Arial" pitchFamily="34" charset="0"/>
                <a:ea typeface="ＭＳ Ｐゴシック" pitchFamily="34" charset="-128"/>
              </a:rPr>
              <a:t>DDR</a:t>
            </a:r>
          </a:p>
          <a:p>
            <a:pPr marL="0" marR="0" lvl="0" indent="0" defTabSz="647540" eaLnBrk="1" fontAlgn="base" latinLnBrk="0" hangingPunct="1">
              <a:lnSpc>
                <a:spcPct val="100000"/>
              </a:lnSpc>
              <a:spcBef>
                <a:spcPct val="0"/>
              </a:spcBef>
              <a:spcAft>
                <a:spcPct val="0"/>
              </a:spcAft>
              <a:buClrTx/>
              <a:buSzTx/>
              <a:buFontTx/>
              <a:buNone/>
              <a:tabLst/>
              <a:defRPr/>
            </a:pPr>
            <a:endParaRPr kumimoji="0" lang="nl-NL" sz="2600" b="0" i="0" u="none" strike="noStrike" kern="0" cap="none" spc="0" normalizeH="0" baseline="0" noProof="0" dirty="0" smtClean="0">
              <a:ln>
                <a:noFill/>
              </a:ln>
              <a:solidFill>
                <a:prstClr val="black"/>
              </a:solidFill>
              <a:effectLst/>
              <a:uLnTx/>
              <a:uFillTx/>
              <a:latin typeface="Arial" pitchFamily="34" charset="0"/>
              <a:ea typeface="ＭＳ Ｐゴシック" pitchFamily="34" charset="-128"/>
            </a:endParaRPr>
          </a:p>
        </p:txBody>
      </p:sp>
      <p:sp>
        <p:nvSpPr>
          <p:cNvPr id="16" name="TextBox 15"/>
          <p:cNvSpPr txBox="1"/>
          <p:nvPr/>
        </p:nvSpPr>
        <p:spPr>
          <a:xfrm>
            <a:off x="5278582" y="4050934"/>
            <a:ext cx="969819" cy="1292662"/>
          </a:xfrm>
          <a:prstGeom prst="rect">
            <a:avLst/>
          </a:prstGeom>
          <a:solidFill>
            <a:sysClr val="window" lastClr="FFFFFF"/>
          </a:solidFill>
        </p:spPr>
        <p:txBody>
          <a:bodyPr wrap="square" rtlCol="0">
            <a:spAutoFit/>
          </a:bodyPr>
          <a:lstStyle/>
          <a:p>
            <a:pPr marL="0" marR="0" lvl="0" indent="0" defTabSz="647540" eaLnBrk="1" fontAlgn="base" latinLnBrk="0" hangingPunct="1">
              <a:lnSpc>
                <a:spcPct val="100000"/>
              </a:lnSpc>
              <a:spcBef>
                <a:spcPct val="0"/>
              </a:spcBef>
              <a:spcAft>
                <a:spcPct val="0"/>
              </a:spcAft>
              <a:buClrTx/>
              <a:buSzTx/>
              <a:buFontTx/>
              <a:buNone/>
              <a:tabLst/>
              <a:defRPr/>
            </a:pPr>
            <a:endParaRPr kumimoji="0" lang="nl-NL" sz="2600" b="0" i="0" u="none" strike="noStrike" kern="0" cap="none" spc="0" normalizeH="0" baseline="0" noProof="0" dirty="0" smtClean="0">
              <a:ln>
                <a:noFill/>
              </a:ln>
              <a:solidFill>
                <a:prstClr val="black"/>
              </a:solidFill>
              <a:effectLst/>
              <a:uLnTx/>
              <a:uFillTx/>
              <a:latin typeface="Arial" pitchFamily="34" charset="0"/>
              <a:ea typeface="ＭＳ Ｐゴシック" pitchFamily="34" charset="-128"/>
            </a:endParaRPr>
          </a:p>
          <a:p>
            <a:pPr marL="0" marR="0" lvl="0" indent="0" defTabSz="647540" eaLnBrk="1" fontAlgn="base" latinLnBrk="0" hangingPunct="1">
              <a:lnSpc>
                <a:spcPct val="100000"/>
              </a:lnSpc>
              <a:spcBef>
                <a:spcPct val="0"/>
              </a:spcBef>
              <a:spcAft>
                <a:spcPct val="0"/>
              </a:spcAft>
              <a:buClrTx/>
              <a:buSzTx/>
              <a:buFontTx/>
              <a:buNone/>
              <a:tabLst/>
              <a:defRPr/>
            </a:pPr>
            <a:r>
              <a:rPr kumimoji="0" lang="nl-NL" sz="2600" b="0" i="0" u="none" strike="noStrike" kern="0" cap="none" spc="0" normalizeH="0" baseline="0" noProof="0" dirty="0" smtClean="0">
                <a:ln>
                  <a:noFill/>
                </a:ln>
                <a:solidFill>
                  <a:prstClr val="black"/>
                </a:solidFill>
                <a:effectLst/>
                <a:uLnTx/>
                <a:uFillTx/>
                <a:latin typeface="Arial" pitchFamily="34" charset="0"/>
                <a:ea typeface="ＭＳ Ｐゴシック" pitchFamily="34" charset="-128"/>
              </a:rPr>
              <a:t>Lvds</a:t>
            </a:r>
          </a:p>
          <a:p>
            <a:pPr marL="0" marR="0" lvl="0" indent="0" defTabSz="647540" eaLnBrk="1" fontAlgn="base" latinLnBrk="0" hangingPunct="1">
              <a:lnSpc>
                <a:spcPct val="100000"/>
              </a:lnSpc>
              <a:spcBef>
                <a:spcPct val="0"/>
              </a:spcBef>
              <a:spcAft>
                <a:spcPct val="0"/>
              </a:spcAft>
              <a:buClrTx/>
              <a:buSzTx/>
              <a:buFontTx/>
              <a:buNone/>
              <a:tabLst/>
              <a:defRPr/>
            </a:pPr>
            <a:r>
              <a:rPr kumimoji="0" lang="nl-NL" sz="2600" b="0" i="0" u="none" strike="noStrike" kern="0" cap="none" spc="0" normalizeH="0" baseline="0" noProof="0" dirty="0" smtClean="0">
                <a:ln>
                  <a:noFill/>
                </a:ln>
                <a:solidFill>
                  <a:prstClr val="black"/>
                </a:solidFill>
                <a:effectLst/>
                <a:uLnTx/>
                <a:uFillTx/>
                <a:latin typeface="Arial" pitchFamily="34" charset="0"/>
                <a:ea typeface="ＭＳ Ｐゴシック" pitchFamily="34" charset="-128"/>
              </a:rPr>
              <a:t>out</a:t>
            </a:r>
          </a:p>
        </p:txBody>
      </p:sp>
      <p:cxnSp>
        <p:nvCxnSpPr>
          <p:cNvPr id="17" name="Straight Arrow Connector 16"/>
          <p:cNvCxnSpPr/>
          <p:nvPr/>
        </p:nvCxnSpPr>
        <p:spPr>
          <a:xfrm>
            <a:off x="5119255" y="4510176"/>
            <a:ext cx="159327" cy="0"/>
          </a:xfrm>
          <a:prstGeom prst="straightConnector1">
            <a:avLst/>
          </a:prstGeom>
          <a:noFill/>
          <a:ln w="25400" cap="flat" cmpd="sng" algn="ctr">
            <a:solidFill>
              <a:sysClr val="windowText" lastClr="000000"/>
            </a:solidFill>
            <a:prstDash val="solid"/>
            <a:tailEnd type="arrow"/>
          </a:ln>
          <a:effectLst>
            <a:outerShdw blurRad="40000" dist="20000" dir="5400000" rotWithShape="0">
              <a:srgbClr val="000000">
                <a:alpha val="38000"/>
              </a:srgbClr>
            </a:outerShdw>
          </a:effectLst>
        </p:spPr>
      </p:cxnSp>
      <p:cxnSp>
        <p:nvCxnSpPr>
          <p:cNvPr id="18" name="Straight Arrow Connector 17"/>
          <p:cNvCxnSpPr/>
          <p:nvPr/>
        </p:nvCxnSpPr>
        <p:spPr>
          <a:xfrm>
            <a:off x="5126182" y="5175196"/>
            <a:ext cx="159327" cy="0"/>
          </a:xfrm>
          <a:prstGeom prst="straightConnector1">
            <a:avLst/>
          </a:prstGeom>
          <a:noFill/>
          <a:ln w="25400" cap="flat" cmpd="sng" algn="ctr">
            <a:solidFill>
              <a:sysClr val="windowText" lastClr="000000"/>
            </a:solidFill>
            <a:prstDash val="solid"/>
            <a:tailEnd type="arrow"/>
          </a:ln>
          <a:effectLst>
            <a:outerShdw blurRad="40000" dist="20000" dir="5400000" rotWithShape="0">
              <a:srgbClr val="000000">
                <a:alpha val="38000"/>
              </a:srgbClr>
            </a:outerShdw>
          </a:effectLst>
        </p:spPr>
      </p:cxnSp>
      <p:sp>
        <p:nvSpPr>
          <p:cNvPr id="19" name="TextBox 18"/>
          <p:cNvSpPr txBox="1"/>
          <p:nvPr/>
        </p:nvSpPr>
        <p:spPr>
          <a:xfrm>
            <a:off x="9033163" y="4110066"/>
            <a:ext cx="969819" cy="1292662"/>
          </a:xfrm>
          <a:prstGeom prst="rect">
            <a:avLst/>
          </a:prstGeom>
          <a:solidFill>
            <a:sysClr val="window" lastClr="FFFFFF"/>
          </a:solidFill>
          <a:ln>
            <a:solidFill>
              <a:schemeClr val="accent1"/>
            </a:solidFill>
          </a:ln>
        </p:spPr>
        <p:txBody>
          <a:bodyPr wrap="square" rtlCol="0">
            <a:spAutoFit/>
          </a:bodyPr>
          <a:lstStyle/>
          <a:p>
            <a:pPr marL="0" marR="0" lvl="0" indent="0" defTabSz="647540" eaLnBrk="1" fontAlgn="base" latinLnBrk="0" hangingPunct="1">
              <a:lnSpc>
                <a:spcPct val="100000"/>
              </a:lnSpc>
              <a:spcBef>
                <a:spcPct val="0"/>
              </a:spcBef>
              <a:spcAft>
                <a:spcPct val="0"/>
              </a:spcAft>
              <a:buClrTx/>
              <a:buSzTx/>
              <a:buFontTx/>
              <a:buNone/>
              <a:tabLst/>
              <a:defRPr/>
            </a:pPr>
            <a:endParaRPr kumimoji="0" lang="nl-NL" sz="2600" b="0" i="0" u="none" strike="noStrike" kern="0" cap="none" spc="0" normalizeH="0" baseline="0" noProof="0" dirty="0" smtClean="0">
              <a:ln>
                <a:noFill/>
              </a:ln>
              <a:solidFill>
                <a:prstClr val="black"/>
              </a:solidFill>
              <a:effectLst/>
              <a:uLnTx/>
              <a:uFillTx/>
              <a:latin typeface="Arial" pitchFamily="34" charset="0"/>
              <a:ea typeface="ＭＳ Ｐゴシック" pitchFamily="34" charset="-128"/>
            </a:endParaRPr>
          </a:p>
          <a:p>
            <a:pPr marL="0" marR="0" lvl="0" indent="0" defTabSz="647540" eaLnBrk="1" fontAlgn="base" latinLnBrk="0" hangingPunct="1">
              <a:lnSpc>
                <a:spcPct val="100000"/>
              </a:lnSpc>
              <a:spcBef>
                <a:spcPct val="0"/>
              </a:spcBef>
              <a:spcAft>
                <a:spcPct val="0"/>
              </a:spcAft>
              <a:buClrTx/>
              <a:buSzTx/>
              <a:buFontTx/>
              <a:buNone/>
              <a:tabLst/>
              <a:defRPr/>
            </a:pPr>
            <a:r>
              <a:rPr kumimoji="0" lang="nl-NL" sz="2600" b="0" i="0" u="none" strike="noStrike" kern="0" cap="none" spc="0" normalizeH="0" baseline="0" noProof="0" dirty="0" smtClean="0">
                <a:ln>
                  <a:noFill/>
                </a:ln>
                <a:solidFill>
                  <a:prstClr val="black"/>
                </a:solidFill>
                <a:effectLst/>
                <a:uLnTx/>
                <a:uFillTx/>
                <a:latin typeface="Arial" pitchFamily="34" charset="0"/>
                <a:ea typeface="ＭＳ Ｐゴシック" pitchFamily="34" charset="-128"/>
              </a:rPr>
              <a:t>LvdsIn</a:t>
            </a:r>
          </a:p>
        </p:txBody>
      </p:sp>
      <p:cxnSp>
        <p:nvCxnSpPr>
          <p:cNvPr id="20" name="Straight Arrow Connector 19"/>
          <p:cNvCxnSpPr/>
          <p:nvPr/>
        </p:nvCxnSpPr>
        <p:spPr>
          <a:xfrm>
            <a:off x="6248401" y="4743432"/>
            <a:ext cx="2784763" cy="3822"/>
          </a:xfrm>
          <a:prstGeom prst="straightConnector1">
            <a:avLst/>
          </a:prstGeom>
          <a:noFill/>
          <a:ln w="63500" cap="flat" cmpd="dbl" algn="ctr">
            <a:solidFill>
              <a:sysClr val="windowText" lastClr="000000"/>
            </a:solidFill>
            <a:prstDash val="solid"/>
            <a:tailEnd type="arrow"/>
          </a:ln>
          <a:effectLst>
            <a:outerShdw blurRad="40000" dist="20000" dir="5400000" rotWithShape="0">
              <a:srgbClr val="000000">
                <a:alpha val="38000"/>
              </a:srgbClr>
            </a:outerShdw>
          </a:effectLst>
        </p:spPr>
      </p:cxnSp>
      <p:sp>
        <p:nvSpPr>
          <p:cNvPr id="21" name="TextBox 20"/>
          <p:cNvSpPr txBox="1"/>
          <p:nvPr/>
        </p:nvSpPr>
        <p:spPr>
          <a:xfrm>
            <a:off x="6931178" y="4387065"/>
            <a:ext cx="1696298" cy="1015663"/>
          </a:xfrm>
          <a:prstGeom prst="rect">
            <a:avLst/>
          </a:prstGeom>
          <a:noFill/>
        </p:spPr>
        <p:txBody>
          <a:bodyPr wrap="none" rtlCol="0">
            <a:spAutoFit/>
          </a:bodyPr>
          <a:lstStyle/>
          <a:p>
            <a:pPr marL="0" marR="0" lvl="0" indent="0" defTabSz="647540" eaLnBrk="1" fontAlgn="base" latinLnBrk="0" hangingPunct="1">
              <a:lnSpc>
                <a:spcPct val="100000"/>
              </a:lnSpc>
              <a:spcBef>
                <a:spcPct val="0"/>
              </a:spcBef>
              <a:spcAft>
                <a:spcPct val="0"/>
              </a:spcAft>
              <a:buClrTx/>
              <a:buSzTx/>
              <a:buFontTx/>
              <a:buNone/>
              <a:tabLst/>
              <a:defRPr/>
            </a:pPr>
            <a:r>
              <a:rPr kumimoji="0" lang="nl-NL" sz="2000" b="0" i="0" u="none" strike="noStrike" kern="0" cap="none" spc="0" normalizeH="0" baseline="0" noProof="0" dirty="0" smtClean="0">
                <a:ln>
                  <a:noFill/>
                </a:ln>
                <a:solidFill>
                  <a:prstClr val="black"/>
                </a:solidFill>
                <a:effectLst/>
                <a:uLnTx/>
                <a:uFillTx/>
                <a:latin typeface="Arial" pitchFamily="34" charset="0"/>
                <a:ea typeface="ＭＳ Ｐゴシック" pitchFamily="34" charset="-128"/>
              </a:rPr>
              <a:t>5 LVDS pairs</a:t>
            </a:r>
          </a:p>
          <a:p>
            <a:pPr marL="0" marR="0" lvl="0" indent="0" defTabSz="647540" eaLnBrk="1" fontAlgn="base" latinLnBrk="0" hangingPunct="1">
              <a:lnSpc>
                <a:spcPct val="100000"/>
              </a:lnSpc>
              <a:spcBef>
                <a:spcPct val="0"/>
              </a:spcBef>
              <a:spcAft>
                <a:spcPct val="0"/>
              </a:spcAft>
              <a:buClrTx/>
              <a:buSzTx/>
              <a:buFontTx/>
              <a:buNone/>
              <a:tabLst/>
              <a:defRPr/>
            </a:pPr>
            <a:r>
              <a:rPr kumimoji="0" lang="nl-NL" sz="2000" b="0" i="0" u="none" strike="noStrike" kern="0" cap="none" spc="0" normalizeH="0" baseline="0" noProof="0" dirty="0" smtClean="0">
                <a:ln>
                  <a:noFill/>
                </a:ln>
                <a:solidFill>
                  <a:prstClr val="black"/>
                </a:solidFill>
                <a:effectLst/>
                <a:uLnTx/>
                <a:uFillTx/>
                <a:latin typeface="Arial" pitchFamily="34" charset="0"/>
                <a:ea typeface="ＭＳ Ｐゴシック" pitchFamily="34" charset="-128"/>
              </a:rPr>
              <a:t>160, 80, 40, </a:t>
            </a:r>
          </a:p>
          <a:p>
            <a:pPr marL="0" marR="0" lvl="0" indent="0" defTabSz="647540" eaLnBrk="1" fontAlgn="base" latinLnBrk="0" hangingPunct="1">
              <a:lnSpc>
                <a:spcPct val="100000"/>
              </a:lnSpc>
              <a:spcBef>
                <a:spcPct val="0"/>
              </a:spcBef>
              <a:spcAft>
                <a:spcPct val="0"/>
              </a:spcAft>
              <a:buClrTx/>
              <a:buSzTx/>
              <a:buFontTx/>
              <a:buNone/>
              <a:tabLst/>
              <a:defRPr/>
            </a:pPr>
            <a:r>
              <a:rPr kumimoji="0" lang="nl-NL" sz="2000" b="0" i="0" u="none" strike="noStrike" kern="0" cap="none" spc="0" normalizeH="0" baseline="0" noProof="0" dirty="0" smtClean="0">
                <a:ln>
                  <a:noFill/>
                </a:ln>
                <a:solidFill>
                  <a:prstClr val="black"/>
                </a:solidFill>
                <a:effectLst/>
                <a:uLnTx/>
                <a:uFillTx/>
                <a:latin typeface="Arial" pitchFamily="34" charset="0"/>
                <a:ea typeface="ＭＳ Ｐゴシック" pitchFamily="34" charset="-128"/>
              </a:rPr>
              <a:t>20, 10 MHz </a:t>
            </a:r>
          </a:p>
        </p:txBody>
      </p:sp>
      <p:sp>
        <p:nvSpPr>
          <p:cNvPr id="22" name="TextBox 21"/>
          <p:cNvSpPr txBox="1"/>
          <p:nvPr/>
        </p:nvSpPr>
        <p:spPr>
          <a:xfrm>
            <a:off x="9033164" y="2610061"/>
            <a:ext cx="969819" cy="1292662"/>
          </a:xfrm>
          <a:prstGeom prst="rect">
            <a:avLst/>
          </a:prstGeom>
          <a:solidFill>
            <a:sysClr val="window" lastClr="FFFFFF"/>
          </a:solidFill>
          <a:ln>
            <a:solidFill>
              <a:schemeClr val="accent1"/>
            </a:solidFill>
          </a:ln>
        </p:spPr>
        <p:txBody>
          <a:bodyPr wrap="square" rtlCol="0">
            <a:spAutoFit/>
          </a:bodyPr>
          <a:lstStyle/>
          <a:p>
            <a:pPr marL="0" marR="0" lvl="0" indent="0" defTabSz="647540" eaLnBrk="1" fontAlgn="base" latinLnBrk="0" hangingPunct="1">
              <a:lnSpc>
                <a:spcPct val="100000"/>
              </a:lnSpc>
              <a:spcBef>
                <a:spcPct val="0"/>
              </a:spcBef>
              <a:spcAft>
                <a:spcPct val="0"/>
              </a:spcAft>
              <a:buClrTx/>
              <a:buSzTx/>
              <a:buFontTx/>
              <a:buNone/>
              <a:tabLst/>
              <a:defRPr/>
            </a:pPr>
            <a:endParaRPr kumimoji="0" lang="nl-NL" sz="2600" b="0" i="0" u="none" strike="noStrike" kern="0" cap="none" spc="0" normalizeH="0" baseline="0" noProof="0" dirty="0" smtClean="0">
              <a:ln>
                <a:noFill/>
              </a:ln>
              <a:solidFill>
                <a:prstClr val="black"/>
              </a:solidFill>
              <a:effectLst/>
              <a:uLnTx/>
              <a:uFillTx/>
              <a:latin typeface="Arial" pitchFamily="34" charset="0"/>
              <a:ea typeface="ＭＳ Ｐゴシック" pitchFamily="34" charset="-128"/>
            </a:endParaRPr>
          </a:p>
          <a:p>
            <a:pPr marL="0" marR="0" lvl="0" indent="0" defTabSz="647540" eaLnBrk="1" fontAlgn="base" latinLnBrk="0" hangingPunct="1">
              <a:lnSpc>
                <a:spcPct val="100000"/>
              </a:lnSpc>
              <a:spcBef>
                <a:spcPct val="0"/>
              </a:spcBef>
              <a:spcAft>
                <a:spcPct val="0"/>
              </a:spcAft>
              <a:buClrTx/>
              <a:buSzTx/>
              <a:buFontTx/>
              <a:buNone/>
              <a:tabLst/>
              <a:defRPr/>
            </a:pPr>
            <a:r>
              <a:rPr kumimoji="0" lang="nl-NL" sz="2600" b="0" i="0" u="none" strike="noStrike" kern="0" cap="none" spc="0" normalizeH="0" baseline="0" noProof="0" dirty="0" smtClean="0">
                <a:ln>
                  <a:noFill/>
                </a:ln>
                <a:solidFill>
                  <a:prstClr val="black"/>
                </a:solidFill>
                <a:effectLst/>
                <a:uLnTx/>
                <a:uFillTx/>
                <a:latin typeface="Arial" pitchFamily="34" charset="0"/>
                <a:ea typeface="ＭＳ Ｐゴシック" pitchFamily="34" charset="-128"/>
              </a:rPr>
              <a:t>Lvds</a:t>
            </a:r>
          </a:p>
          <a:p>
            <a:pPr marL="0" marR="0" lvl="0" indent="0" defTabSz="647540" eaLnBrk="1" fontAlgn="base" latinLnBrk="0" hangingPunct="1">
              <a:lnSpc>
                <a:spcPct val="100000"/>
              </a:lnSpc>
              <a:spcBef>
                <a:spcPct val="0"/>
              </a:spcBef>
              <a:spcAft>
                <a:spcPct val="0"/>
              </a:spcAft>
              <a:buClrTx/>
              <a:buSzTx/>
              <a:buFontTx/>
              <a:buNone/>
              <a:tabLst/>
              <a:defRPr/>
            </a:pPr>
            <a:r>
              <a:rPr kumimoji="0" lang="nl-NL" sz="2600" b="0" i="0" u="none" strike="noStrike" kern="0" cap="none" spc="0" normalizeH="0" baseline="0" noProof="0" dirty="0" smtClean="0">
                <a:ln>
                  <a:noFill/>
                </a:ln>
                <a:solidFill>
                  <a:prstClr val="black"/>
                </a:solidFill>
                <a:effectLst/>
                <a:uLnTx/>
                <a:uFillTx/>
                <a:latin typeface="Arial" pitchFamily="34" charset="0"/>
                <a:ea typeface="ＭＳ Ｐゴシック" pitchFamily="34" charset="-128"/>
              </a:rPr>
              <a:t>out</a:t>
            </a:r>
          </a:p>
        </p:txBody>
      </p:sp>
      <p:cxnSp>
        <p:nvCxnSpPr>
          <p:cNvPr id="23" name="Straight Arrow Connector 22"/>
          <p:cNvCxnSpPr/>
          <p:nvPr/>
        </p:nvCxnSpPr>
        <p:spPr>
          <a:xfrm>
            <a:off x="6248401" y="3043372"/>
            <a:ext cx="2784763" cy="3822"/>
          </a:xfrm>
          <a:prstGeom prst="straightConnector1">
            <a:avLst/>
          </a:prstGeom>
          <a:noFill/>
          <a:ln w="63500" cap="flat" cmpd="dbl" algn="ctr">
            <a:solidFill>
              <a:sysClr val="windowText" lastClr="000000"/>
            </a:solidFill>
            <a:prstDash val="solid"/>
            <a:headEnd type="arrow" w="med" len="med"/>
            <a:tailEnd type="none"/>
          </a:ln>
          <a:effectLst>
            <a:outerShdw blurRad="40000" dist="20000" dir="5400000" rotWithShape="0">
              <a:srgbClr val="000000">
                <a:alpha val="38000"/>
              </a:srgbClr>
            </a:outerShdw>
          </a:effectLst>
        </p:spPr>
      </p:cxnSp>
      <p:sp>
        <p:nvSpPr>
          <p:cNvPr id="24" name="TextBox 23"/>
          <p:cNvSpPr txBox="1"/>
          <p:nvPr/>
        </p:nvSpPr>
        <p:spPr>
          <a:xfrm>
            <a:off x="7010400" y="2698645"/>
            <a:ext cx="1696298" cy="1015663"/>
          </a:xfrm>
          <a:prstGeom prst="rect">
            <a:avLst/>
          </a:prstGeom>
          <a:noFill/>
        </p:spPr>
        <p:txBody>
          <a:bodyPr wrap="none" rtlCol="0">
            <a:spAutoFit/>
          </a:bodyPr>
          <a:lstStyle/>
          <a:p>
            <a:pPr marL="0" marR="0" lvl="0" indent="0" defTabSz="647540" eaLnBrk="1" fontAlgn="base" latinLnBrk="0" hangingPunct="1">
              <a:lnSpc>
                <a:spcPct val="100000"/>
              </a:lnSpc>
              <a:spcBef>
                <a:spcPct val="0"/>
              </a:spcBef>
              <a:spcAft>
                <a:spcPct val="0"/>
              </a:spcAft>
              <a:buClrTx/>
              <a:buSzTx/>
              <a:buFontTx/>
              <a:buNone/>
              <a:tabLst/>
              <a:defRPr/>
            </a:pPr>
            <a:r>
              <a:rPr kumimoji="0" lang="nl-NL" sz="2000" b="0" i="0" u="none" strike="noStrike" kern="0" cap="none" spc="0" normalizeH="0" baseline="0" noProof="0" dirty="0" smtClean="0">
                <a:ln>
                  <a:noFill/>
                </a:ln>
                <a:solidFill>
                  <a:prstClr val="black"/>
                </a:solidFill>
                <a:effectLst/>
                <a:uLnTx/>
                <a:uFillTx/>
                <a:latin typeface="Arial" pitchFamily="34" charset="0"/>
                <a:ea typeface="ＭＳ Ｐゴシック" pitchFamily="34" charset="-128"/>
              </a:rPr>
              <a:t>5 LVDS pairs</a:t>
            </a:r>
          </a:p>
          <a:p>
            <a:pPr marL="0" marR="0" lvl="0" indent="0" defTabSz="647540" eaLnBrk="1" fontAlgn="base" latinLnBrk="0" hangingPunct="1">
              <a:lnSpc>
                <a:spcPct val="100000"/>
              </a:lnSpc>
              <a:spcBef>
                <a:spcPct val="0"/>
              </a:spcBef>
              <a:spcAft>
                <a:spcPct val="0"/>
              </a:spcAft>
              <a:buClrTx/>
              <a:buSzTx/>
              <a:buFontTx/>
              <a:buNone/>
              <a:tabLst/>
              <a:defRPr/>
            </a:pPr>
            <a:r>
              <a:rPr kumimoji="0" lang="nl-NL" sz="2000" b="0" i="0" u="none" strike="noStrike" kern="0" cap="none" spc="0" normalizeH="0" baseline="0" noProof="0" dirty="0" smtClean="0">
                <a:ln>
                  <a:noFill/>
                </a:ln>
                <a:solidFill>
                  <a:prstClr val="black"/>
                </a:solidFill>
                <a:effectLst/>
                <a:uLnTx/>
                <a:uFillTx/>
                <a:latin typeface="Arial" pitchFamily="34" charset="0"/>
                <a:ea typeface="ＭＳ Ｐゴシック" pitchFamily="34" charset="-128"/>
              </a:rPr>
              <a:t>160, 80, 40, </a:t>
            </a:r>
          </a:p>
          <a:p>
            <a:pPr marL="0" marR="0" lvl="0" indent="0" defTabSz="647540" eaLnBrk="1" fontAlgn="base" latinLnBrk="0" hangingPunct="1">
              <a:lnSpc>
                <a:spcPct val="100000"/>
              </a:lnSpc>
              <a:spcBef>
                <a:spcPct val="0"/>
              </a:spcBef>
              <a:spcAft>
                <a:spcPct val="0"/>
              </a:spcAft>
              <a:buClrTx/>
              <a:buSzTx/>
              <a:buFontTx/>
              <a:buNone/>
              <a:tabLst/>
              <a:defRPr/>
            </a:pPr>
            <a:r>
              <a:rPr kumimoji="0" lang="nl-NL" sz="2000" b="0" i="0" u="none" strike="noStrike" kern="0" cap="none" spc="0" normalizeH="0" baseline="0" noProof="0" dirty="0" smtClean="0">
                <a:ln>
                  <a:noFill/>
                </a:ln>
                <a:solidFill>
                  <a:prstClr val="black"/>
                </a:solidFill>
                <a:effectLst/>
                <a:uLnTx/>
                <a:uFillTx/>
                <a:latin typeface="Arial" pitchFamily="34" charset="0"/>
                <a:ea typeface="ＭＳ Ｐゴシック" pitchFamily="34" charset="-128"/>
              </a:rPr>
              <a:t>20, 10 MHz </a:t>
            </a:r>
          </a:p>
        </p:txBody>
      </p:sp>
      <p:sp>
        <p:nvSpPr>
          <p:cNvPr id="25" name="Freeform 24"/>
          <p:cNvSpPr/>
          <p:nvPr/>
        </p:nvSpPr>
        <p:spPr>
          <a:xfrm>
            <a:off x="10002982" y="3301010"/>
            <a:ext cx="775902" cy="1482437"/>
          </a:xfrm>
          <a:custGeom>
            <a:avLst/>
            <a:gdLst>
              <a:gd name="connsiteX0" fmla="*/ 0 w 775902"/>
              <a:gd name="connsiteY0" fmla="*/ 1482437 h 1482437"/>
              <a:gd name="connsiteX1" fmla="*/ 775854 w 775902"/>
              <a:gd name="connsiteY1" fmla="*/ 665019 h 1482437"/>
              <a:gd name="connsiteX2" fmla="*/ 41563 w 775902"/>
              <a:gd name="connsiteY2" fmla="*/ 0 h 1482437"/>
              <a:gd name="connsiteX3" fmla="*/ 41563 w 775902"/>
              <a:gd name="connsiteY3" fmla="*/ 0 h 1482437"/>
              <a:gd name="connsiteX4" fmla="*/ 41563 w 775902"/>
              <a:gd name="connsiteY4" fmla="*/ 0 h 1482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902" h="1482437">
                <a:moveTo>
                  <a:pt x="0" y="1482437"/>
                </a:moveTo>
                <a:cubicBezTo>
                  <a:pt x="384463" y="1197264"/>
                  <a:pt x="768927" y="912092"/>
                  <a:pt x="775854" y="665019"/>
                </a:cubicBezTo>
                <a:cubicBezTo>
                  <a:pt x="782781" y="417946"/>
                  <a:pt x="41563" y="0"/>
                  <a:pt x="41563" y="0"/>
                </a:cubicBezTo>
                <a:lnTo>
                  <a:pt x="41563" y="0"/>
                </a:lnTo>
                <a:lnTo>
                  <a:pt x="41563" y="0"/>
                </a:lnTo>
              </a:path>
            </a:pathLst>
          </a:custGeom>
          <a:noFill/>
          <a:ln w="41275" cap="flat" cmpd="sng" algn="ctr">
            <a:solidFill>
              <a:sysClr val="windowText" lastClr="000000"/>
            </a:solidFill>
            <a:prstDash val="solid"/>
            <a:tailEnd type="triangle"/>
          </a:ln>
          <a:effectLst>
            <a:outerShdw blurRad="40000" dist="23000" dir="5400000" rotWithShape="0">
              <a:srgbClr val="000000">
                <a:alpha val="35000"/>
              </a:srgbClr>
            </a:outerShdw>
          </a:effectLst>
        </p:spPr>
        <p:txBody>
          <a:bodyPr rtlCol="0" anchor="ctr"/>
          <a:lstStyle/>
          <a:p>
            <a:pPr marL="0" marR="0" lvl="0" indent="0" algn="ctr" defTabSz="647540" eaLnBrk="1" fontAlgn="base" latinLnBrk="0" hangingPunct="1">
              <a:lnSpc>
                <a:spcPct val="100000"/>
              </a:lnSpc>
              <a:spcBef>
                <a:spcPct val="0"/>
              </a:spcBef>
              <a:spcAft>
                <a:spcPct val="0"/>
              </a:spcAft>
              <a:buClrTx/>
              <a:buSzTx/>
              <a:buFontTx/>
              <a:buNone/>
              <a:tabLst/>
              <a:defRPr/>
            </a:pPr>
            <a:endParaRPr kumimoji="0" lang="nl-NL" sz="2600" b="0" i="0" u="none" strike="noStrike" kern="0" cap="none" spc="0" normalizeH="0" baseline="0" noProof="0" smtClean="0">
              <a:ln>
                <a:noFill/>
              </a:ln>
              <a:solidFill>
                <a:prstClr val="white"/>
              </a:solidFill>
              <a:effectLst/>
              <a:uLnTx/>
              <a:uFillTx/>
              <a:latin typeface="Calibri"/>
              <a:ea typeface="+mn-ea"/>
              <a:cs typeface="+mn-cs"/>
            </a:endParaRPr>
          </a:p>
        </p:txBody>
      </p:sp>
      <p:cxnSp>
        <p:nvCxnSpPr>
          <p:cNvPr id="26" name="Straight Arrow Connector 25"/>
          <p:cNvCxnSpPr/>
          <p:nvPr/>
        </p:nvCxnSpPr>
        <p:spPr>
          <a:xfrm flipH="1">
            <a:off x="3997037" y="2860105"/>
            <a:ext cx="159327" cy="0"/>
          </a:xfrm>
          <a:prstGeom prst="straightConnector1">
            <a:avLst/>
          </a:prstGeom>
          <a:noFill/>
          <a:ln w="25400" cap="flat" cmpd="sng" algn="ctr">
            <a:solidFill>
              <a:sysClr val="windowText" lastClr="000000"/>
            </a:solidFill>
            <a:prstDash val="solid"/>
            <a:tailEnd type="arrow"/>
          </a:ln>
          <a:effectLst>
            <a:outerShdw blurRad="40000" dist="20000" dir="5400000" rotWithShape="0">
              <a:srgbClr val="000000">
                <a:alpha val="38000"/>
              </a:srgbClr>
            </a:outerShdw>
          </a:effectLst>
        </p:spPr>
      </p:cxnSp>
      <p:sp>
        <p:nvSpPr>
          <p:cNvPr id="27" name="TextBox 26"/>
          <p:cNvSpPr txBox="1"/>
          <p:nvPr/>
        </p:nvSpPr>
        <p:spPr>
          <a:xfrm>
            <a:off x="4156363" y="2400863"/>
            <a:ext cx="969819" cy="1292662"/>
          </a:xfrm>
          <a:prstGeom prst="rect">
            <a:avLst/>
          </a:prstGeom>
          <a:solidFill>
            <a:sysClr val="window" lastClr="FFFFFF"/>
          </a:solidFill>
        </p:spPr>
        <p:txBody>
          <a:bodyPr wrap="square" rtlCol="0">
            <a:spAutoFit/>
          </a:bodyPr>
          <a:lstStyle/>
          <a:p>
            <a:pPr marL="0" marR="0" lvl="0" indent="0" defTabSz="647540" eaLnBrk="1" fontAlgn="base" latinLnBrk="0" hangingPunct="1">
              <a:lnSpc>
                <a:spcPct val="100000"/>
              </a:lnSpc>
              <a:spcBef>
                <a:spcPct val="0"/>
              </a:spcBef>
              <a:spcAft>
                <a:spcPct val="0"/>
              </a:spcAft>
              <a:buClrTx/>
              <a:buSzTx/>
              <a:buFontTx/>
              <a:buNone/>
              <a:tabLst/>
              <a:defRPr/>
            </a:pPr>
            <a:endParaRPr kumimoji="0" lang="nl-NL" sz="2600" b="0" i="0" u="none" strike="noStrike" kern="0" cap="none" spc="0" normalizeH="0" baseline="0" noProof="0" dirty="0" smtClean="0">
              <a:ln>
                <a:noFill/>
              </a:ln>
              <a:solidFill>
                <a:prstClr val="black"/>
              </a:solidFill>
              <a:effectLst/>
              <a:uLnTx/>
              <a:uFillTx/>
              <a:latin typeface="Arial" pitchFamily="34" charset="0"/>
              <a:ea typeface="ＭＳ Ｐゴシック" pitchFamily="34" charset="-128"/>
            </a:endParaRPr>
          </a:p>
          <a:p>
            <a:pPr marL="0" marR="0" lvl="0" indent="0" defTabSz="647540" eaLnBrk="1" fontAlgn="base" latinLnBrk="0" hangingPunct="1">
              <a:lnSpc>
                <a:spcPct val="100000"/>
              </a:lnSpc>
              <a:spcBef>
                <a:spcPct val="0"/>
              </a:spcBef>
              <a:spcAft>
                <a:spcPct val="0"/>
              </a:spcAft>
              <a:buClrTx/>
              <a:buSzTx/>
              <a:buFontTx/>
              <a:buNone/>
              <a:tabLst/>
              <a:defRPr/>
            </a:pPr>
            <a:r>
              <a:rPr kumimoji="0" lang="nl-NL" sz="2600" b="0" i="0" u="none" strike="noStrike" kern="0" cap="none" spc="0" normalizeH="0" baseline="0" noProof="0" dirty="0" smtClean="0">
                <a:ln>
                  <a:noFill/>
                </a:ln>
                <a:solidFill>
                  <a:prstClr val="black"/>
                </a:solidFill>
                <a:effectLst/>
                <a:uLnTx/>
                <a:uFillTx/>
                <a:latin typeface="Arial" pitchFamily="34" charset="0"/>
                <a:ea typeface="ＭＳ Ｐゴシック" pitchFamily="34" charset="-128"/>
              </a:rPr>
              <a:t>DDR</a:t>
            </a:r>
          </a:p>
          <a:p>
            <a:pPr marL="0" marR="0" lvl="0" indent="0" defTabSz="647540" eaLnBrk="1" fontAlgn="base" latinLnBrk="0" hangingPunct="1">
              <a:lnSpc>
                <a:spcPct val="100000"/>
              </a:lnSpc>
              <a:spcBef>
                <a:spcPct val="0"/>
              </a:spcBef>
              <a:spcAft>
                <a:spcPct val="0"/>
              </a:spcAft>
              <a:buClrTx/>
              <a:buSzTx/>
              <a:buFontTx/>
              <a:buNone/>
              <a:tabLst/>
              <a:defRPr/>
            </a:pPr>
            <a:endParaRPr kumimoji="0" lang="nl-NL" sz="2600" b="0" i="0" u="none" strike="noStrike" kern="0" cap="none" spc="0" normalizeH="0" baseline="0" noProof="0" dirty="0" smtClean="0">
              <a:ln>
                <a:noFill/>
              </a:ln>
              <a:solidFill>
                <a:prstClr val="black"/>
              </a:solidFill>
              <a:effectLst/>
              <a:uLnTx/>
              <a:uFillTx/>
              <a:latin typeface="Arial" pitchFamily="34" charset="0"/>
              <a:ea typeface="ＭＳ Ｐゴシック" pitchFamily="34" charset="-128"/>
            </a:endParaRPr>
          </a:p>
        </p:txBody>
      </p:sp>
      <p:sp>
        <p:nvSpPr>
          <p:cNvPr id="28" name="TextBox 27"/>
          <p:cNvSpPr txBox="1"/>
          <p:nvPr/>
        </p:nvSpPr>
        <p:spPr>
          <a:xfrm>
            <a:off x="5278582" y="2400863"/>
            <a:ext cx="969819" cy="1292662"/>
          </a:xfrm>
          <a:prstGeom prst="rect">
            <a:avLst/>
          </a:prstGeom>
          <a:solidFill>
            <a:sysClr val="window" lastClr="FFFFFF"/>
          </a:solidFill>
        </p:spPr>
        <p:txBody>
          <a:bodyPr wrap="square" rtlCol="0">
            <a:spAutoFit/>
          </a:bodyPr>
          <a:lstStyle/>
          <a:p>
            <a:pPr marL="0" marR="0" lvl="0" indent="0" defTabSz="647540" eaLnBrk="1" fontAlgn="base" latinLnBrk="0" hangingPunct="1">
              <a:lnSpc>
                <a:spcPct val="100000"/>
              </a:lnSpc>
              <a:spcBef>
                <a:spcPct val="0"/>
              </a:spcBef>
              <a:spcAft>
                <a:spcPct val="0"/>
              </a:spcAft>
              <a:buClrTx/>
              <a:buSzTx/>
              <a:buFontTx/>
              <a:buNone/>
              <a:tabLst/>
              <a:defRPr/>
            </a:pPr>
            <a:endParaRPr kumimoji="0" lang="nl-NL" sz="2600" b="0" i="0" u="none" strike="noStrike" kern="0" cap="none" spc="0" normalizeH="0" baseline="0" noProof="0" dirty="0" smtClean="0">
              <a:ln>
                <a:noFill/>
              </a:ln>
              <a:solidFill>
                <a:prstClr val="black"/>
              </a:solidFill>
              <a:effectLst/>
              <a:uLnTx/>
              <a:uFillTx/>
              <a:latin typeface="Arial" pitchFamily="34" charset="0"/>
              <a:ea typeface="ＭＳ Ｐゴシック" pitchFamily="34" charset="-128"/>
            </a:endParaRPr>
          </a:p>
          <a:p>
            <a:pPr marL="0" marR="0" lvl="0" indent="0" defTabSz="647540" eaLnBrk="1" fontAlgn="base" latinLnBrk="0" hangingPunct="1">
              <a:lnSpc>
                <a:spcPct val="100000"/>
              </a:lnSpc>
              <a:spcBef>
                <a:spcPct val="0"/>
              </a:spcBef>
              <a:spcAft>
                <a:spcPct val="0"/>
              </a:spcAft>
              <a:buClrTx/>
              <a:buSzTx/>
              <a:buFontTx/>
              <a:buNone/>
              <a:tabLst/>
              <a:defRPr/>
            </a:pPr>
            <a:r>
              <a:rPr kumimoji="0" lang="nl-NL" sz="2600" b="0" i="0" u="none" strike="noStrike" kern="0" cap="none" spc="0" normalizeH="0" baseline="0" noProof="0" dirty="0" smtClean="0">
                <a:ln>
                  <a:noFill/>
                </a:ln>
                <a:solidFill>
                  <a:prstClr val="black"/>
                </a:solidFill>
                <a:effectLst/>
                <a:uLnTx/>
                <a:uFillTx/>
                <a:latin typeface="Arial" pitchFamily="34" charset="0"/>
                <a:ea typeface="ＭＳ Ｐゴシック" pitchFamily="34" charset="-128"/>
              </a:rPr>
              <a:t>Lvds</a:t>
            </a:r>
          </a:p>
          <a:p>
            <a:pPr marL="0" marR="0" lvl="0" indent="0" defTabSz="647540" eaLnBrk="1" fontAlgn="base" latinLnBrk="0" hangingPunct="1">
              <a:lnSpc>
                <a:spcPct val="100000"/>
              </a:lnSpc>
              <a:spcBef>
                <a:spcPct val="0"/>
              </a:spcBef>
              <a:spcAft>
                <a:spcPct val="0"/>
              </a:spcAft>
              <a:buClrTx/>
              <a:buSzTx/>
              <a:buFontTx/>
              <a:buNone/>
              <a:tabLst/>
              <a:defRPr/>
            </a:pPr>
            <a:r>
              <a:rPr kumimoji="0" lang="nl-NL" sz="2600" b="0" i="0" u="none" strike="noStrike" kern="0" cap="none" spc="0" normalizeH="0" baseline="0" noProof="0" dirty="0" smtClean="0">
                <a:ln>
                  <a:noFill/>
                </a:ln>
                <a:solidFill>
                  <a:prstClr val="black"/>
                </a:solidFill>
                <a:effectLst/>
                <a:uLnTx/>
                <a:uFillTx/>
                <a:latin typeface="Arial" pitchFamily="34" charset="0"/>
                <a:ea typeface="ＭＳ Ｐゴシック" pitchFamily="34" charset="-128"/>
              </a:rPr>
              <a:t>In</a:t>
            </a:r>
          </a:p>
        </p:txBody>
      </p:sp>
      <p:cxnSp>
        <p:nvCxnSpPr>
          <p:cNvPr id="29" name="Straight Arrow Connector 28"/>
          <p:cNvCxnSpPr/>
          <p:nvPr/>
        </p:nvCxnSpPr>
        <p:spPr>
          <a:xfrm flipH="1">
            <a:off x="5119255" y="2860105"/>
            <a:ext cx="159327" cy="0"/>
          </a:xfrm>
          <a:prstGeom prst="straightConnector1">
            <a:avLst/>
          </a:prstGeom>
          <a:noFill/>
          <a:ln w="25400" cap="flat" cmpd="sng" algn="ctr">
            <a:solidFill>
              <a:sysClr val="windowText" lastClr="000000"/>
            </a:solidFill>
            <a:prstDash val="solid"/>
            <a:tailEnd type="arrow"/>
          </a:ln>
          <a:effectLst>
            <a:outerShdw blurRad="40000" dist="20000" dir="5400000" rotWithShape="0">
              <a:srgbClr val="000000">
                <a:alpha val="38000"/>
              </a:srgbClr>
            </a:outerShdw>
          </a:effectLst>
        </p:spPr>
      </p:cxnSp>
      <p:cxnSp>
        <p:nvCxnSpPr>
          <p:cNvPr id="30" name="Straight Arrow Connector 29"/>
          <p:cNvCxnSpPr/>
          <p:nvPr/>
        </p:nvCxnSpPr>
        <p:spPr>
          <a:xfrm flipH="1">
            <a:off x="5126182" y="3525125"/>
            <a:ext cx="159327" cy="0"/>
          </a:xfrm>
          <a:prstGeom prst="straightConnector1">
            <a:avLst/>
          </a:prstGeom>
          <a:noFill/>
          <a:ln w="25400" cap="flat" cmpd="sng" algn="ctr">
            <a:solidFill>
              <a:sysClr val="windowText" lastClr="000000"/>
            </a:solidFill>
            <a:prstDash val="solid"/>
            <a:tailEnd type="arrow"/>
          </a:ln>
          <a:effectLst>
            <a:outerShdw blurRad="40000" dist="20000" dir="5400000" rotWithShape="0">
              <a:srgbClr val="000000">
                <a:alpha val="38000"/>
              </a:srgbClr>
            </a:outerShdw>
          </a:effectLst>
        </p:spPr>
      </p:cxnSp>
      <p:sp>
        <p:nvSpPr>
          <p:cNvPr id="31" name="TextBox 30"/>
          <p:cNvSpPr txBox="1"/>
          <p:nvPr/>
        </p:nvSpPr>
        <p:spPr>
          <a:xfrm>
            <a:off x="2355274" y="2778017"/>
            <a:ext cx="1641763" cy="892552"/>
          </a:xfrm>
          <a:prstGeom prst="rect">
            <a:avLst/>
          </a:prstGeom>
          <a:solidFill>
            <a:sysClr val="window" lastClr="FFFFFF"/>
          </a:solidFill>
        </p:spPr>
        <p:txBody>
          <a:bodyPr wrap="square" rtlCol="0">
            <a:spAutoFit/>
          </a:bodyPr>
          <a:lstStyle/>
          <a:p>
            <a:pPr marL="0" marR="0" lvl="0" indent="0" defTabSz="647540" eaLnBrk="1" fontAlgn="base" latinLnBrk="0" hangingPunct="1">
              <a:lnSpc>
                <a:spcPct val="100000"/>
              </a:lnSpc>
              <a:spcBef>
                <a:spcPct val="0"/>
              </a:spcBef>
              <a:spcAft>
                <a:spcPct val="0"/>
              </a:spcAft>
              <a:buClrTx/>
              <a:buSzTx/>
              <a:buFontTx/>
              <a:buNone/>
              <a:tabLst/>
              <a:defRPr/>
            </a:pPr>
            <a:r>
              <a:rPr kumimoji="0" lang="nl-NL" sz="2600" b="0" i="0" u="none" strike="noStrike" kern="0" cap="none" spc="0" normalizeH="0" baseline="0" noProof="0" dirty="0" smtClean="0">
                <a:ln>
                  <a:noFill/>
                </a:ln>
                <a:solidFill>
                  <a:prstClr val="black"/>
                </a:solidFill>
                <a:effectLst/>
                <a:uLnTx/>
                <a:uFillTx/>
                <a:latin typeface="Arial" pitchFamily="34" charset="0"/>
                <a:ea typeface="ＭＳ Ｐゴシック" pitchFamily="34" charset="-128"/>
              </a:rPr>
              <a:t>5 bits </a:t>
            </a:r>
          </a:p>
          <a:p>
            <a:pPr marL="0" marR="0" lvl="0" indent="0" defTabSz="647540" eaLnBrk="1" fontAlgn="base" latinLnBrk="0" hangingPunct="1">
              <a:lnSpc>
                <a:spcPct val="100000"/>
              </a:lnSpc>
              <a:spcBef>
                <a:spcPct val="0"/>
              </a:spcBef>
              <a:spcAft>
                <a:spcPct val="0"/>
              </a:spcAft>
              <a:buClrTx/>
              <a:buSzTx/>
              <a:buFontTx/>
              <a:buNone/>
              <a:tabLst/>
              <a:defRPr/>
            </a:pPr>
            <a:r>
              <a:rPr kumimoji="0" lang="nl-NL" sz="2600" b="0" i="0" u="none" strike="noStrike" kern="0" cap="none" spc="0" normalizeH="0" baseline="0" noProof="0" dirty="0" smtClean="0">
                <a:ln>
                  <a:noFill/>
                </a:ln>
                <a:solidFill>
                  <a:prstClr val="black"/>
                </a:solidFill>
                <a:effectLst/>
                <a:uLnTx/>
                <a:uFillTx/>
                <a:latin typeface="Arial" pitchFamily="34" charset="0"/>
                <a:ea typeface="ＭＳ Ｐゴシック" pitchFamily="34" charset="-128"/>
              </a:rPr>
              <a:t>compare</a:t>
            </a:r>
          </a:p>
        </p:txBody>
      </p:sp>
      <p:cxnSp>
        <p:nvCxnSpPr>
          <p:cNvPr id="32" name="Straight Arrow Connector 31"/>
          <p:cNvCxnSpPr/>
          <p:nvPr/>
        </p:nvCxnSpPr>
        <p:spPr>
          <a:xfrm flipV="1">
            <a:off x="3428998" y="2647084"/>
            <a:ext cx="0" cy="130933"/>
          </a:xfrm>
          <a:prstGeom prst="straightConnector1">
            <a:avLst/>
          </a:prstGeom>
          <a:noFill/>
          <a:ln w="25400" cap="flat" cmpd="sng" algn="ctr">
            <a:solidFill>
              <a:sysClr val="windowText" lastClr="000000"/>
            </a:solidFill>
            <a:prstDash val="solid"/>
            <a:tailEnd type="arrow"/>
          </a:ln>
          <a:effectLst>
            <a:outerShdw blurRad="40000" dist="20000" dir="5400000" rotWithShape="0">
              <a:srgbClr val="000000">
                <a:alpha val="38000"/>
              </a:srgbClr>
            </a:outerShdw>
          </a:effectLst>
        </p:spPr>
      </p:cxnSp>
      <p:sp>
        <p:nvSpPr>
          <p:cNvPr id="33" name="TextBox 32"/>
          <p:cNvSpPr txBox="1"/>
          <p:nvPr/>
        </p:nvSpPr>
        <p:spPr>
          <a:xfrm>
            <a:off x="2944089" y="2154641"/>
            <a:ext cx="969819" cy="492443"/>
          </a:xfrm>
          <a:prstGeom prst="rect">
            <a:avLst/>
          </a:prstGeom>
          <a:solidFill>
            <a:sysClr val="window" lastClr="FFFFFF"/>
          </a:solidFill>
        </p:spPr>
        <p:txBody>
          <a:bodyPr wrap="square" rtlCol="0">
            <a:spAutoFit/>
          </a:bodyPr>
          <a:lstStyle/>
          <a:p>
            <a:pPr marL="0" marR="0" lvl="0" indent="0" defTabSz="647540" eaLnBrk="1" fontAlgn="base" latinLnBrk="0" hangingPunct="1">
              <a:lnSpc>
                <a:spcPct val="100000"/>
              </a:lnSpc>
              <a:spcBef>
                <a:spcPct val="0"/>
              </a:spcBef>
              <a:spcAft>
                <a:spcPct val="0"/>
              </a:spcAft>
              <a:buClrTx/>
              <a:buSzTx/>
              <a:buFontTx/>
              <a:buNone/>
              <a:tabLst/>
              <a:defRPr/>
            </a:pPr>
            <a:r>
              <a:rPr kumimoji="0" lang="nl-NL" sz="2600" b="0" i="0" u="none" strike="noStrike" kern="0" cap="none" spc="0" normalizeH="0" baseline="0" noProof="0" dirty="0" smtClean="0">
                <a:ln>
                  <a:noFill/>
                </a:ln>
                <a:solidFill>
                  <a:prstClr val="black"/>
                </a:solidFill>
                <a:effectLst/>
                <a:uLnTx/>
                <a:uFillTx/>
                <a:latin typeface="Arial" pitchFamily="34" charset="0"/>
                <a:ea typeface="ＭＳ Ｐゴシック" pitchFamily="34" charset="-128"/>
              </a:rPr>
              <a:t>LED</a:t>
            </a:r>
          </a:p>
        </p:txBody>
      </p:sp>
    </p:spTree>
    <p:extLst>
      <p:ext uri="{BB962C8B-B14F-4D97-AF65-F5344CB8AC3E}">
        <p14:creationId xmlns:p14="http://schemas.microsoft.com/office/powerpoint/2010/main" val="8981602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Transitionboard (QMS/QFS) loopback test</a:t>
            </a:r>
          </a:p>
        </p:txBody>
      </p:sp>
      <p:sp>
        <p:nvSpPr>
          <p:cNvPr id="4" name="Date Placeholder 3"/>
          <p:cNvSpPr>
            <a:spLocks noGrp="1"/>
          </p:cNvSpPr>
          <p:nvPr>
            <p:ph type="dt" sz="half" idx="10"/>
          </p:nvPr>
        </p:nvSpPr>
        <p:spPr/>
        <p:txBody>
          <a:bodyPr/>
          <a:lstStyle/>
          <a:p>
            <a:r>
              <a:rPr lang="en-US" smtClean="0"/>
              <a:t>13-Apr-2018</a:t>
            </a:r>
            <a:endParaRPr lang="en-US"/>
          </a:p>
        </p:txBody>
      </p:sp>
      <p:sp>
        <p:nvSpPr>
          <p:cNvPr id="5" name="Footer Placeholder 4"/>
          <p:cNvSpPr>
            <a:spLocks noGrp="1"/>
          </p:cNvSpPr>
          <p:nvPr>
            <p:ph type="ftr" sz="quarter" idx="11"/>
          </p:nvPr>
        </p:nvSpPr>
        <p:spPr/>
        <p:txBody>
          <a:bodyPr/>
          <a:lstStyle/>
          <a:p>
            <a:r>
              <a:rPr lang="en-US" smtClean="0"/>
              <a:t>Production Readyness Review</a:t>
            </a:r>
            <a:endParaRPr lang="en-US"/>
          </a:p>
        </p:txBody>
      </p:sp>
      <p:sp>
        <p:nvSpPr>
          <p:cNvPr id="6" name="Slide Number Placeholder 5"/>
          <p:cNvSpPr>
            <a:spLocks noGrp="1"/>
          </p:cNvSpPr>
          <p:nvPr>
            <p:ph type="sldNum" sz="quarter" idx="12"/>
          </p:nvPr>
        </p:nvSpPr>
        <p:spPr/>
        <p:txBody>
          <a:bodyPr/>
          <a:lstStyle/>
          <a:p>
            <a:fld id="{667E4D97-BD2B-4705-8F05-B9EB893EED35}" type="slidenum">
              <a:rPr lang="en-US" smtClean="0"/>
              <a:t>19</a:t>
            </a:fld>
            <a:endParaRPr lang="en-US"/>
          </a:p>
        </p:txBody>
      </p:sp>
      <p:sp>
        <p:nvSpPr>
          <p:cNvPr id="8" name="Rectangle 7"/>
          <p:cNvSpPr/>
          <p:nvPr/>
        </p:nvSpPr>
        <p:spPr>
          <a:xfrm>
            <a:off x="0" y="773930"/>
            <a:ext cx="7975158" cy="3785652"/>
          </a:xfrm>
          <a:prstGeom prst="rect">
            <a:avLst/>
          </a:prstGeom>
        </p:spPr>
        <p:txBody>
          <a:bodyPr wrap="square">
            <a:spAutoFit/>
          </a:bodyPr>
          <a:lstStyle/>
          <a:p>
            <a:pPr marL="571500" indent="-571500">
              <a:buFont typeface="Arial" panose="020B0604020202020204" pitchFamily="34" charset="0"/>
              <a:buChar char="•"/>
            </a:pPr>
            <a:r>
              <a:rPr lang="en-US" sz="2000" dirty="0"/>
              <a:t>For </a:t>
            </a:r>
            <a:r>
              <a:rPr lang="en-US" sz="2000" dirty="0" smtClean="0"/>
              <a:t>testing </a:t>
            </a:r>
            <a:r>
              <a:rPr lang="en-US" sz="2000" dirty="0"/>
              <a:t>the connectivity (short/opens) of the RU transition-board connector, </a:t>
            </a:r>
            <a:r>
              <a:rPr lang="en-US" sz="2000" dirty="0" smtClean="0"/>
              <a:t>The University of Texas developed </a:t>
            </a:r>
            <a:r>
              <a:rPr lang="en-US" sz="2000" dirty="0"/>
              <a:t>a loopback transition-board. It connects the 28 MGT inputs with 28 GPIO_LVDS outputs.</a:t>
            </a:r>
          </a:p>
          <a:p>
            <a:pPr marL="571500" indent="-571500">
              <a:buFont typeface="Arial" panose="020B0604020202020204" pitchFamily="34" charset="0"/>
              <a:buChar char="•"/>
            </a:pPr>
            <a:r>
              <a:rPr lang="en-US" sz="2000" dirty="0"/>
              <a:t>Utrecht developed firmware for testing the connectivity. It generates 1.2Gbps PRBS7 signal on the LVDS outputs and utilizes the MGT PRBS checker to detect the errors. Tests showed the reduced driver swing and limited MGT input equalization is needed to detect all defects (open, shorts...) </a:t>
            </a:r>
          </a:p>
          <a:p>
            <a:pPr marL="571500" indent="-571500">
              <a:buFont typeface="Arial" panose="020B0604020202020204" pitchFamily="34" charset="0"/>
              <a:buChar char="•"/>
            </a:pPr>
            <a:r>
              <a:rPr lang="en-US" sz="2000" dirty="0" smtClean="0"/>
              <a:t>Image shows</a:t>
            </a:r>
            <a:r>
              <a:rPr lang="en-US" sz="2000" dirty="0" smtClean="0"/>
              <a:t> </a:t>
            </a:r>
            <a:r>
              <a:rPr lang="en-US" sz="2000" dirty="0"/>
              <a:t>all hardware </a:t>
            </a:r>
            <a:r>
              <a:rPr lang="en-US" sz="2000" dirty="0" smtClean="0"/>
              <a:t>faults intentionally introduced</a:t>
            </a:r>
            <a:endParaRPr lang="en-US" sz="2000" dirty="0"/>
          </a:p>
          <a:p>
            <a:pPr marL="571500" indent="-571500">
              <a:buFont typeface="Arial" panose="020B0604020202020204" pitchFamily="34" charset="0"/>
              <a:buChar char="•"/>
            </a:pPr>
            <a:r>
              <a:rPr lang="en-US" sz="2000" dirty="0"/>
              <a:t>The </a:t>
            </a:r>
            <a:r>
              <a:rPr lang="en-US" sz="2000" dirty="0" smtClean="0"/>
              <a:t>next slide shows </a:t>
            </a:r>
            <a:r>
              <a:rPr lang="en-US" sz="2000" dirty="0"/>
              <a:t>under </a:t>
            </a:r>
            <a:r>
              <a:rPr lang="en-US" sz="2000" dirty="0" smtClean="0"/>
              <a:t>which </a:t>
            </a:r>
            <a:r>
              <a:rPr lang="en-US" sz="2000" dirty="0"/>
              <a:t>conditions </a:t>
            </a:r>
            <a:r>
              <a:rPr lang="en-US" sz="2000" dirty="0" smtClean="0"/>
              <a:t>these faults were able to </a:t>
            </a:r>
            <a:r>
              <a:rPr lang="en-US" sz="2000" dirty="0"/>
              <a:t>be detected.</a:t>
            </a:r>
          </a:p>
          <a:p>
            <a:pPr marL="571500" indent="-571500">
              <a:buFont typeface="Arial" panose="020B0604020202020204" pitchFamily="34" charset="0"/>
              <a:buChar char="•"/>
            </a:pPr>
            <a:r>
              <a:rPr lang="en-US" sz="2000" dirty="0"/>
              <a:t>T</a:t>
            </a:r>
            <a:r>
              <a:rPr lang="en-US" sz="2000" dirty="0" smtClean="0"/>
              <a:t>he </a:t>
            </a:r>
            <a:r>
              <a:rPr lang="en-US" sz="2000" dirty="0"/>
              <a:t>BUSY out/in was </a:t>
            </a:r>
            <a:r>
              <a:rPr lang="en-US" sz="2000" dirty="0" smtClean="0"/>
              <a:t>tested in a similar fashion</a:t>
            </a:r>
            <a:endParaRPr lang="en-US" sz="2000"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75158" y="869347"/>
            <a:ext cx="4242858" cy="5266667"/>
          </a:xfrm>
          <a:prstGeom prst="rect">
            <a:avLst/>
          </a:prstGeom>
          <a:noFill/>
          <a:ln>
            <a:noFill/>
          </a:ln>
        </p:spPr>
      </p:pic>
    </p:spTree>
    <p:extLst>
      <p:ext uri="{BB962C8B-B14F-4D97-AF65-F5344CB8AC3E}">
        <p14:creationId xmlns:p14="http://schemas.microsoft.com/office/powerpoint/2010/main" val="39818955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 of Testing Procedures</a:t>
            </a:r>
            <a:endParaRPr lang="en-US" dirty="0"/>
          </a:p>
        </p:txBody>
      </p:sp>
      <p:sp>
        <p:nvSpPr>
          <p:cNvPr id="3" name="Content Placeholder 2"/>
          <p:cNvSpPr>
            <a:spLocks noGrp="1"/>
          </p:cNvSpPr>
          <p:nvPr>
            <p:ph idx="1"/>
          </p:nvPr>
        </p:nvSpPr>
        <p:spPr/>
        <p:txBody>
          <a:bodyPr/>
          <a:lstStyle/>
          <a:p>
            <a:r>
              <a:rPr lang="en-US" dirty="0" smtClean="0"/>
              <a:t>A total of 222 boards will be manufactured for ITS (+ 88 for MFT)</a:t>
            </a:r>
          </a:p>
          <a:p>
            <a:endParaRPr lang="en-US" dirty="0" smtClean="0"/>
          </a:p>
          <a:p>
            <a:r>
              <a:rPr lang="en-US" dirty="0" smtClean="0"/>
              <a:t>Testing will be done in a 3-stage approach:</a:t>
            </a:r>
          </a:p>
          <a:p>
            <a:pPr marL="914400" lvl="1" indent="-457200">
              <a:buFont typeface="+mj-lt"/>
              <a:buAutoNum type="arabicPeriod"/>
            </a:pPr>
            <a:r>
              <a:rPr lang="en-US" dirty="0" smtClean="0"/>
              <a:t>Testing at the manufacturer</a:t>
            </a:r>
          </a:p>
          <a:p>
            <a:pPr marL="914400" lvl="1" indent="-457200">
              <a:buFont typeface="+mj-lt"/>
              <a:buAutoNum type="arabicPeriod"/>
            </a:pPr>
            <a:r>
              <a:rPr lang="en-US" dirty="0" smtClean="0"/>
              <a:t>Board bring-up and initial hardware verification at </a:t>
            </a:r>
            <a:r>
              <a:rPr lang="en-US" dirty="0" err="1" smtClean="0"/>
              <a:t>Nikhef</a:t>
            </a:r>
            <a:r>
              <a:rPr lang="en-US" dirty="0" smtClean="0"/>
              <a:t>/Utrecht</a:t>
            </a:r>
          </a:p>
          <a:p>
            <a:pPr marL="914400" lvl="1" indent="-457200">
              <a:buFont typeface="+mj-lt"/>
              <a:buAutoNum type="arabicPeriod"/>
            </a:pPr>
            <a:r>
              <a:rPr lang="en-US" dirty="0" smtClean="0"/>
              <a:t>Functional Testing at 3-4 collaborator sites</a:t>
            </a:r>
          </a:p>
          <a:p>
            <a:pPr marL="914400" lvl="1" indent="-457200">
              <a:buFont typeface="+mj-lt"/>
              <a:buAutoNum type="arabicPeriod"/>
            </a:pPr>
            <a:endParaRPr lang="en-US" dirty="0"/>
          </a:p>
          <a:p>
            <a:r>
              <a:rPr lang="en-US" dirty="0" smtClean="0"/>
              <a:t>We will investigate the possibility  &amp; cost of shifting some tests from </a:t>
            </a:r>
            <a:r>
              <a:rPr lang="en-US" dirty="0" err="1" smtClean="0"/>
              <a:t>Nikhef</a:t>
            </a:r>
            <a:r>
              <a:rPr lang="en-US" dirty="0" smtClean="0"/>
              <a:t> to the board manufacturer</a:t>
            </a:r>
            <a:endParaRPr lang="en-US" dirty="0"/>
          </a:p>
        </p:txBody>
      </p:sp>
      <p:sp>
        <p:nvSpPr>
          <p:cNvPr id="4" name="Date Placeholder 3"/>
          <p:cNvSpPr>
            <a:spLocks noGrp="1"/>
          </p:cNvSpPr>
          <p:nvPr>
            <p:ph type="dt" sz="half" idx="10"/>
          </p:nvPr>
        </p:nvSpPr>
        <p:spPr/>
        <p:txBody>
          <a:bodyPr/>
          <a:lstStyle/>
          <a:p>
            <a:r>
              <a:rPr lang="en-US" smtClean="0"/>
              <a:t>4/13/2018</a:t>
            </a:r>
            <a:endParaRPr lang="en-US"/>
          </a:p>
        </p:txBody>
      </p:sp>
      <p:sp>
        <p:nvSpPr>
          <p:cNvPr id="5" name="Footer Placeholder 4"/>
          <p:cNvSpPr>
            <a:spLocks noGrp="1"/>
          </p:cNvSpPr>
          <p:nvPr>
            <p:ph type="ftr" sz="quarter" idx="11"/>
          </p:nvPr>
        </p:nvSpPr>
        <p:spPr/>
        <p:txBody>
          <a:bodyPr/>
          <a:lstStyle/>
          <a:p>
            <a:r>
              <a:rPr lang="en-US" smtClean="0"/>
              <a:t>Production Readiness Review</a:t>
            </a:r>
            <a:endParaRPr lang="en-US"/>
          </a:p>
        </p:txBody>
      </p:sp>
      <p:sp>
        <p:nvSpPr>
          <p:cNvPr id="6" name="Slide Number Placeholder 5"/>
          <p:cNvSpPr>
            <a:spLocks noGrp="1"/>
          </p:cNvSpPr>
          <p:nvPr>
            <p:ph type="sldNum" sz="quarter" idx="12"/>
          </p:nvPr>
        </p:nvSpPr>
        <p:spPr/>
        <p:txBody>
          <a:bodyPr/>
          <a:lstStyle/>
          <a:p>
            <a:fld id="{667E4D97-BD2B-4705-8F05-B9EB893EED35}" type="slidenum">
              <a:rPr lang="en-US" smtClean="0"/>
              <a:t>2</a:t>
            </a:fld>
            <a:endParaRPr lang="en-US"/>
          </a:p>
        </p:txBody>
      </p:sp>
    </p:spTree>
    <p:extLst>
      <p:ext uri="{BB962C8B-B14F-4D97-AF65-F5344CB8AC3E}">
        <p14:creationId xmlns:p14="http://schemas.microsoft.com/office/powerpoint/2010/main" val="24655055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smtClean="0"/>
              <a:t>Transistionboard loopback </a:t>
            </a:r>
            <a:r>
              <a:rPr lang="nl-NL" dirty="0"/>
              <a:t>test</a:t>
            </a:r>
          </a:p>
        </p:txBody>
      </p:sp>
      <p:sp>
        <p:nvSpPr>
          <p:cNvPr id="3" name="Content Placeholder 2"/>
          <p:cNvSpPr>
            <a:spLocks noGrp="1"/>
          </p:cNvSpPr>
          <p:nvPr>
            <p:ph idx="1"/>
          </p:nvPr>
        </p:nvSpPr>
        <p:spPr>
          <a:xfrm>
            <a:off x="736748" y="798183"/>
            <a:ext cx="10515600" cy="1033979"/>
          </a:xfrm>
        </p:spPr>
        <p:txBody>
          <a:bodyPr/>
          <a:lstStyle/>
          <a:p>
            <a:pPr marL="0" indent="0">
              <a:buNone/>
            </a:pPr>
            <a:r>
              <a:rPr lang="nl-NL" dirty="0"/>
              <a:t>Lowering driver voltage to SUB-LVDS and changing the receiver equalization and termination makes the error conditions visible:</a:t>
            </a:r>
          </a:p>
          <a:p>
            <a:endParaRPr lang="nl-NL" dirty="0"/>
          </a:p>
        </p:txBody>
      </p:sp>
      <p:sp>
        <p:nvSpPr>
          <p:cNvPr id="4" name="Date Placeholder 3"/>
          <p:cNvSpPr>
            <a:spLocks noGrp="1"/>
          </p:cNvSpPr>
          <p:nvPr>
            <p:ph type="dt" sz="half" idx="10"/>
          </p:nvPr>
        </p:nvSpPr>
        <p:spPr/>
        <p:txBody>
          <a:bodyPr/>
          <a:lstStyle/>
          <a:p>
            <a:r>
              <a:rPr lang="en-US" smtClean="0"/>
              <a:t>13-Apr-2018</a:t>
            </a:r>
            <a:endParaRPr lang="en-US"/>
          </a:p>
        </p:txBody>
      </p:sp>
      <p:sp>
        <p:nvSpPr>
          <p:cNvPr id="5" name="Footer Placeholder 4"/>
          <p:cNvSpPr>
            <a:spLocks noGrp="1"/>
          </p:cNvSpPr>
          <p:nvPr>
            <p:ph type="ftr" sz="quarter" idx="11"/>
          </p:nvPr>
        </p:nvSpPr>
        <p:spPr/>
        <p:txBody>
          <a:bodyPr/>
          <a:lstStyle/>
          <a:p>
            <a:r>
              <a:rPr lang="en-US" smtClean="0"/>
              <a:t>Production Readyness Review</a:t>
            </a:r>
            <a:endParaRPr lang="en-US"/>
          </a:p>
        </p:txBody>
      </p:sp>
      <p:sp>
        <p:nvSpPr>
          <p:cNvPr id="6" name="Slide Number Placeholder 5"/>
          <p:cNvSpPr>
            <a:spLocks noGrp="1"/>
          </p:cNvSpPr>
          <p:nvPr>
            <p:ph type="sldNum" sz="quarter" idx="12"/>
          </p:nvPr>
        </p:nvSpPr>
        <p:spPr/>
        <p:txBody>
          <a:bodyPr/>
          <a:lstStyle/>
          <a:p>
            <a:fld id="{667E4D97-BD2B-4705-8F05-B9EB893EED35}" type="slidenum">
              <a:rPr lang="en-US" smtClean="0"/>
              <a:t>20</a:t>
            </a:fld>
            <a:endParaRPr lang="en-US"/>
          </a:p>
        </p:txBody>
      </p:sp>
      <p:graphicFrame>
        <p:nvGraphicFramePr>
          <p:cNvPr id="8" name="Table 7"/>
          <p:cNvGraphicFramePr>
            <a:graphicFrameLocks noGrp="1"/>
          </p:cNvGraphicFramePr>
          <p:nvPr>
            <p:extLst>
              <p:ext uri="{D42A27DB-BD31-4B8C-83A1-F6EECF244321}">
                <p14:modId xmlns:p14="http://schemas.microsoft.com/office/powerpoint/2010/main" val="3617196155"/>
              </p:ext>
            </p:extLst>
          </p:nvPr>
        </p:nvGraphicFramePr>
        <p:xfrm>
          <a:off x="748796" y="1915054"/>
          <a:ext cx="10219208" cy="4181116"/>
        </p:xfrm>
        <a:graphic>
          <a:graphicData uri="http://schemas.openxmlformats.org/drawingml/2006/table">
            <a:tbl>
              <a:tblPr firstRow="1" firstCol="1" bandRow="1"/>
              <a:tblGrid>
                <a:gridCol w="1019699">
                  <a:extLst>
                    <a:ext uri="{9D8B030D-6E8A-4147-A177-3AD203B41FA5}">
                      <a16:colId xmlns:a16="http://schemas.microsoft.com/office/drawing/2014/main" val="20000"/>
                    </a:ext>
                  </a:extLst>
                </a:gridCol>
                <a:gridCol w="1099675">
                  <a:extLst>
                    <a:ext uri="{9D8B030D-6E8A-4147-A177-3AD203B41FA5}">
                      <a16:colId xmlns:a16="http://schemas.microsoft.com/office/drawing/2014/main" val="20001"/>
                    </a:ext>
                  </a:extLst>
                </a:gridCol>
                <a:gridCol w="667682">
                  <a:extLst>
                    <a:ext uri="{9D8B030D-6E8A-4147-A177-3AD203B41FA5}">
                      <a16:colId xmlns:a16="http://schemas.microsoft.com/office/drawing/2014/main" val="20002"/>
                    </a:ext>
                  </a:extLst>
                </a:gridCol>
                <a:gridCol w="929019">
                  <a:extLst>
                    <a:ext uri="{9D8B030D-6E8A-4147-A177-3AD203B41FA5}">
                      <a16:colId xmlns:a16="http://schemas.microsoft.com/office/drawing/2014/main" val="20003"/>
                    </a:ext>
                  </a:extLst>
                </a:gridCol>
                <a:gridCol w="929019">
                  <a:extLst>
                    <a:ext uri="{9D8B030D-6E8A-4147-A177-3AD203B41FA5}">
                      <a16:colId xmlns:a16="http://schemas.microsoft.com/office/drawing/2014/main" val="20004"/>
                    </a:ext>
                  </a:extLst>
                </a:gridCol>
                <a:gridCol w="929019">
                  <a:extLst>
                    <a:ext uri="{9D8B030D-6E8A-4147-A177-3AD203B41FA5}">
                      <a16:colId xmlns:a16="http://schemas.microsoft.com/office/drawing/2014/main" val="20005"/>
                    </a:ext>
                  </a:extLst>
                </a:gridCol>
                <a:gridCol w="929019">
                  <a:extLst>
                    <a:ext uri="{9D8B030D-6E8A-4147-A177-3AD203B41FA5}">
                      <a16:colId xmlns:a16="http://schemas.microsoft.com/office/drawing/2014/main" val="20006"/>
                    </a:ext>
                  </a:extLst>
                </a:gridCol>
                <a:gridCol w="929019">
                  <a:extLst>
                    <a:ext uri="{9D8B030D-6E8A-4147-A177-3AD203B41FA5}">
                      <a16:colId xmlns:a16="http://schemas.microsoft.com/office/drawing/2014/main" val="20007"/>
                    </a:ext>
                  </a:extLst>
                </a:gridCol>
                <a:gridCol w="929019">
                  <a:extLst>
                    <a:ext uri="{9D8B030D-6E8A-4147-A177-3AD203B41FA5}">
                      <a16:colId xmlns:a16="http://schemas.microsoft.com/office/drawing/2014/main" val="20008"/>
                    </a:ext>
                  </a:extLst>
                </a:gridCol>
                <a:gridCol w="929019">
                  <a:extLst>
                    <a:ext uri="{9D8B030D-6E8A-4147-A177-3AD203B41FA5}">
                      <a16:colId xmlns:a16="http://schemas.microsoft.com/office/drawing/2014/main" val="20009"/>
                    </a:ext>
                  </a:extLst>
                </a:gridCol>
                <a:gridCol w="929019">
                  <a:extLst>
                    <a:ext uri="{9D8B030D-6E8A-4147-A177-3AD203B41FA5}">
                      <a16:colId xmlns:a16="http://schemas.microsoft.com/office/drawing/2014/main" val="20010"/>
                    </a:ext>
                  </a:extLst>
                </a:gridCol>
              </a:tblGrid>
              <a:tr h="254966">
                <a:tc>
                  <a:txBody>
                    <a:bodyPr/>
                    <a:lstStyle/>
                    <a:p>
                      <a:pPr algn="ctr">
                        <a:lnSpc>
                          <a:spcPct val="115000"/>
                        </a:lnSpc>
                        <a:spcAft>
                          <a:spcPts val="0"/>
                        </a:spcAft>
                      </a:pPr>
                      <a:r>
                        <a:rPr lang="nl-NL" sz="1400" dirty="0">
                          <a:effectLst/>
                          <a:latin typeface="Calibri"/>
                          <a:ea typeface="Calibri"/>
                          <a:cs typeface="Times New Roman"/>
                        </a:rPr>
                        <a:t>GPIO Diver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nl-NL" sz="1400" dirty="0">
                          <a:effectLst/>
                          <a:latin typeface="Calibri"/>
                          <a:ea typeface="Calibri"/>
                          <a:cs typeface="Times New Roman"/>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nl-NL" sz="1400" dirty="0">
                          <a:effectLst/>
                          <a:latin typeface="Calibri"/>
                          <a:ea typeface="Calibri"/>
                          <a:cs typeface="Times New Roman"/>
                        </a:rPr>
                        <a:t>LVDS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8">
                  <a:txBody>
                    <a:bodyPr/>
                    <a:lstStyle/>
                    <a:p>
                      <a:pPr algn="ctr">
                        <a:lnSpc>
                          <a:spcPct val="115000"/>
                        </a:lnSpc>
                        <a:spcAft>
                          <a:spcPts val="0"/>
                        </a:spcAft>
                      </a:pPr>
                      <a:r>
                        <a:rPr lang="nl-NL" sz="1400" dirty="0">
                          <a:effectLst/>
                          <a:latin typeface="Calibri"/>
                          <a:ea typeface="Calibri"/>
                          <a:cs typeface="Times New Roman"/>
                        </a:rPr>
                        <a:t>SUB-LVDS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extLst>
                  <a:ext uri="{0D108BD9-81ED-4DB2-BD59-A6C34878D82A}">
                    <a16:rowId xmlns:a16="http://schemas.microsoft.com/office/drawing/2014/main" val="10000"/>
                  </a:ext>
                </a:extLst>
              </a:tr>
              <a:tr h="219332">
                <a:tc rowSpan="3">
                  <a:txBody>
                    <a:bodyPr/>
                    <a:lstStyle/>
                    <a:p>
                      <a:pPr algn="ctr">
                        <a:lnSpc>
                          <a:spcPct val="115000"/>
                        </a:lnSpc>
                        <a:spcAft>
                          <a:spcPts val="0"/>
                        </a:spcAft>
                      </a:pPr>
                      <a:r>
                        <a:rPr lang="nl-NL" sz="1400" dirty="0">
                          <a:effectLst/>
                          <a:latin typeface="Calibri"/>
                          <a:ea typeface="Calibri"/>
                          <a:cs typeface="Times New Roman"/>
                        </a:rPr>
                        <a:t>MGT</a:t>
                      </a:r>
                    </a:p>
                    <a:p>
                      <a:pPr algn="ctr">
                        <a:lnSpc>
                          <a:spcPct val="115000"/>
                        </a:lnSpc>
                        <a:spcAft>
                          <a:spcPts val="0"/>
                        </a:spcAft>
                      </a:pPr>
                      <a:r>
                        <a:rPr lang="nl-NL" sz="1400" dirty="0">
                          <a:effectLst/>
                          <a:latin typeface="Calibri"/>
                          <a:ea typeface="Calibri"/>
                          <a:cs typeface="Times New Roman"/>
                        </a:rPr>
                        <a:t>Receiver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nl-NL" sz="1400">
                          <a:effectLst/>
                          <a:latin typeface="Calibri"/>
                          <a:ea typeface="Calibri"/>
                          <a:cs typeface="Times New Roman"/>
                        </a:rPr>
                        <a:t>Equalize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15000"/>
                        </a:lnSpc>
                        <a:spcAft>
                          <a:spcPts val="0"/>
                        </a:spcAft>
                      </a:pPr>
                      <a:r>
                        <a:rPr lang="nl-NL" sz="1400" dirty="0">
                          <a:effectLst/>
                          <a:latin typeface="Calibri"/>
                          <a:ea typeface="Calibri"/>
                          <a:cs typeface="Times New Roman"/>
                        </a:rPr>
                        <a:t>DFE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nl-NL"/>
                    </a:p>
                  </a:txBody>
                  <a:tcPr/>
                </a:tc>
                <a:tc gridSpan="7">
                  <a:txBody>
                    <a:bodyPr/>
                    <a:lstStyle/>
                    <a:p>
                      <a:pPr algn="ctr">
                        <a:lnSpc>
                          <a:spcPct val="115000"/>
                        </a:lnSpc>
                        <a:spcAft>
                          <a:spcPts val="0"/>
                        </a:spcAft>
                      </a:pPr>
                      <a:r>
                        <a:rPr lang="nl-NL" sz="1400" dirty="0">
                          <a:effectLst/>
                          <a:latin typeface="Calibri"/>
                          <a:ea typeface="Calibri"/>
                          <a:cs typeface="Times New Roman"/>
                        </a:rPr>
                        <a:t>LPM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extLst>
                  <a:ext uri="{0D108BD9-81ED-4DB2-BD59-A6C34878D82A}">
                    <a16:rowId xmlns:a16="http://schemas.microsoft.com/office/drawing/2014/main" val="10001"/>
                  </a:ext>
                </a:extLst>
              </a:tr>
              <a:tr h="219332">
                <a:tc vMerge="1">
                  <a:txBody>
                    <a:bodyPr/>
                    <a:lstStyle/>
                    <a:p>
                      <a:endParaRPr lang="nl-NL"/>
                    </a:p>
                  </a:txBody>
                  <a:tcPr/>
                </a:tc>
                <a:tc>
                  <a:txBody>
                    <a:bodyPr/>
                    <a:lstStyle/>
                    <a:p>
                      <a:pPr algn="ctr">
                        <a:lnSpc>
                          <a:spcPct val="115000"/>
                        </a:lnSpc>
                        <a:spcAft>
                          <a:spcPts val="0"/>
                        </a:spcAft>
                      </a:pPr>
                      <a:r>
                        <a:rPr lang="nl-NL" sz="1400" dirty="0">
                          <a:effectLst/>
                          <a:latin typeface="Calibri"/>
                          <a:ea typeface="Calibri"/>
                          <a:cs typeface="Times New Roman"/>
                        </a:rPr>
                        <a:t>Termination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lnSpc>
                          <a:spcPct val="115000"/>
                        </a:lnSpc>
                        <a:spcAft>
                          <a:spcPts val="0"/>
                        </a:spcAft>
                      </a:pPr>
                      <a:r>
                        <a:rPr lang="nl-NL" sz="1400" dirty="0">
                          <a:effectLst/>
                          <a:latin typeface="Calibri"/>
                          <a:ea typeface="Calibri"/>
                          <a:cs typeface="Times New Roman"/>
                        </a:rPr>
                        <a:t>800mV</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nl-NL"/>
                    </a:p>
                  </a:txBody>
                  <a:tcPr/>
                </a:tc>
                <a:tc hMerge="1">
                  <a:txBody>
                    <a:bodyPr/>
                    <a:lstStyle/>
                    <a:p>
                      <a:endParaRPr lang="nl-NL"/>
                    </a:p>
                  </a:txBody>
                  <a:tcPr/>
                </a:tc>
                <a:tc>
                  <a:txBody>
                    <a:bodyPr/>
                    <a:lstStyle/>
                    <a:p>
                      <a:pPr algn="ctr">
                        <a:lnSpc>
                          <a:spcPct val="115000"/>
                        </a:lnSpc>
                        <a:spcAft>
                          <a:spcPts val="0"/>
                        </a:spcAft>
                      </a:pPr>
                      <a:r>
                        <a:rPr lang="nl-NL" sz="1400">
                          <a:effectLst/>
                          <a:latin typeface="Calibri"/>
                          <a:ea typeface="Calibri"/>
                          <a:cs typeface="Times New Roman"/>
                        </a:rPr>
                        <a:t>100mV</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nl-NL" sz="1400">
                          <a:effectLst/>
                          <a:latin typeface="Calibri"/>
                          <a:ea typeface="Calibri"/>
                          <a:cs typeface="Times New Roman"/>
                        </a:rPr>
                        <a:t>1100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nl-NL" sz="1400">
                          <a:effectLst/>
                          <a:latin typeface="Calibri"/>
                          <a:ea typeface="Calibri"/>
                          <a:cs typeface="Times New Roman"/>
                        </a:rPr>
                        <a:t>GND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nl-NL" sz="1400">
                          <a:effectLst/>
                          <a:latin typeface="Calibri"/>
                          <a:ea typeface="Calibri"/>
                          <a:cs typeface="Times New Roman"/>
                        </a:rPr>
                        <a:t>AVTT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nl-NL" sz="1400">
                          <a:effectLst/>
                          <a:latin typeface="Calibri"/>
                          <a:ea typeface="Calibri"/>
                          <a:cs typeface="Times New Roman"/>
                        </a:rPr>
                        <a:t>Float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nl-NL" sz="1400">
                          <a:effectLst/>
                          <a:latin typeface="Calibri"/>
                          <a:ea typeface="Calibri"/>
                          <a:cs typeface="Times New Roman"/>
                        </a:rPr>
                        <a:t>Float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19332">
                <a:tc vMerge="1">
                  <a:txBody>
                    <a:bodyPr/>
                    <a:lstStyle/>
                    <a:p>
                      <a:endParaRPr lang="nl-NL"/>
                    </a:p>
                  </a:txBody>
                  <a:tcPr/>
                </a:tc>
                <a:tc>
                  <a:txBody>
                    <a:bodyPr/>
                    <a:lstStyle/>
                    <a:p>
                      <a:pPr algn="ctr">
                        <a:lnSpc>
                          <a:spcPct val="115000"/>
                        </a:lnSpc>
                        <a:spcAft>
                          <a:spcPts val="0"/>
                        </a:spcAft>
                      </a:pPr>
                      <a:r>
                        <a:rPr lang="nl-NL" sz="1400" dirty="0">
                          <a:effectLst/>
                          <a:latin typeface="Calibri"/>
                          <a:ea typeface="Calibri"/>
                          <a:cs typeface="Times New Roman"/>
                        </a:rPr>
                        <a:t>Coupling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6">
                  <a:txBody>
                    <a:bodyPr/>
                    <a:lstStyle/>
                    <a:p>
                      <a:pPr algn="ctr">
                        <a:lnSpc>
                          <a:spcPct val="115000"/>
                        </a:lnSpc>
                        <a:spcAft>
                          <a:spcPts val="0"/>
                        </a:spcAft>
                      </a:pPr>
                      <a:r>
                        <a:rPr lang="nl-NL" sz="1400" dirty="0">
                          <a:effectLst/>
                          <a:latin typeface="Calibri"/>
                          <a:ea typeface="Calibri"/>
                          <a:cs typeface="Times New Roman"/>
                        </a:rPr>
                        <a:t>AC</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a:txBody>
                    <a:bodyPr/>
                    <a:lstStyle/>
                    <a:p>
                      <a:pPr algn="ctr">
                        <a:lnSpc>
                          <a:spcPct val="115000"/>
                        </a:lnSpc>
                        <a:spcAft>
                          <a:spcPts val="0"/>
                        </a:spcAft>
                      </a:pPr>
                      <a:r>
                        <a:rPr lang="nl-NL" sz="14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nl-NL" sz="14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nl-NL" sz="1400">
                          <a:effectLst/>
                          <a:latin typeface="Calibri"/>
                          <a:ea typeface="Calibri"/>
                          <a:cs typeface="Times New Roman"/>
                        </a:rPr>
                        <a:t>DC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19332">
                <a:tc rowSpan="2">
                  <a:txBody>
                    <a:bodyPr/>
                    <a:lstStyle/>
                    <a:p>
                      <a:pPr algn="ctr">
                        <a:lnSpc>
                          <a:spcPct val="115000"/>
                        </a:lnSpc>
                        <a:spcAft>
                          <a:spcPts val="0"/>
                        </a:spcAft>
                      </a:pPr>
                      <a:r>
                        <a:rPr lang="nl-NL" sz="1400">
                          <a:effectLst/>
                          <a:latin typeface="Calibri"/>
                          <a:ea typeface="Calibri"/>
                          <a:cs typeface="Times New Roman"/>
                        </a:rPr>
                        <a:t>0...2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15000"/>
                        </a:lnSpc>
                        <a:spcAft>
                          <a:spcPts val="0"/>
                        </a:spcAft>
                      </a:pPr>
                      <a:r>
                        <a:rPr lang="nl-NL" sz="1400" dirty="0" smtClean="0">
                          <a:effectLst/>
                          <a:latin typeface="Calibri"/>
                          <a:ea typeface="Calibri"/>
                          <a:cs typeface="Times New Roman"/>
                        </a:rPr>
                        <a:t>OK</a:t>
                      </a:r>
                      <a:endParaRPr lang="nl-NL" sz="14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nl-NL" sz="1400" dirty="0">
                          <a:effectLst/>
                          <a:latin typeface="Calibri"/>
                          <a:ea typeface="Calibri"/>
                          <a:cs typeface="Times New Roman"/>
                        </a:rPr>
                        <a:t>700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nl-NL" sz="1400">
                          <a:effectLst/>
                          <a:latin typeface="Calibri"/>
                          <a:ea typeface="Calibri"/>
                          <a:cs typeface="Times New Roman"/>
                        </a:rPr>
                        <a:t>270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nl-NL" sz="1400" dirty="0">
                          <a:effectLst/>
                          <a:latin typeface="Calibri"/>
                          <a:ea typeface="Calibri"/>
                          <a:cs typeface="Times New Roman"/>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nl-NL" sz="14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nl-NL" sz="14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nl-NL" sz="14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15000"/>
                        </a:lnSpc>
                        <a:spcAft>
                          <a:spcPts val="0"/>
                        </a:spcAft>
                      </a:pPr>
                      <a:r>
                        <a:rPr lang="nl-NL" sz="14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nl-NL" sz="14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nl-NL" sz="1400" dirty="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0004"/>
                  </a:ext>
                </a:extLst>
              </a:tr>
              <a:tr h="219332">
                <a:tc vMerge="1">
                  <a:txBody>
                    <a:bodyPr/>
                    <a:lstStyle/>
                    <a:p>
                      <a:endParaRPr lang="nl-NL"/>
                    </a:p>
                  </a:txBody>
                  <a:tcPr/>
                </a:tc>
                <a:tc vMerge="1">
                  <a:txBody>
                    <a:bodyPr/>
                    <a:lstStyle/>
                    <a:p>
                      <a:endParaRPr lang="nl-NL"/>
                    </a:p>
                  </a:txBody>
                  <a:tcPr/>
                </a:tc>
                <a:tc>
                  <a:txBody>
                    <a:bodyPr/>
                    <a:lstStyle/>
                    <a:p>
                      <a:pPr algn="ctr">
                        <a:lnSpc>
                          <a:spcPct val="115000"/>
                        </a:lnSpc>
                        <a:spcAft>
                          <a:spcPts val="0"/>
                        </a:spcAft>
                      </a:pPr>
                      <a:r>
                        <a:rPr lang="nl-NL" sz="1400" dirty="0">
                          <a:effectLst/>
                          <a:latin typeface="Calibri"/>
                          <a:ea typeface="Calibri"/>
                          <a:cs typeface="Times New Roman"/>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nl-NL" sz="1400" dirty="0">
                          <a:effectLst/>
                          <a:latin typeface="Calibri"/>
                          <a:ea typeface="Calibri"/>
                          <a:cs typeface="Times New Roman"/>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nl-NL" sz="1400" dirty="0">
                          <a:effectLst/>
                          <a:latin typeface="Calibri"/>
                          <a:ea typeface="Calibri"/>
                          <a:cs typeface="Times New Roman"/>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nl-NL" sz="1400" dirty="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nl-NL" sz="14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nl-NL" sz="14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15000"/>
                        </a:lnSpc>
                        <a:spcAft>
                          <a:spcPts val="0"/>
                        </a:spcAft>
                      </a:pPr>
                      <a:r>
                        <a:rPr lang="nl-NL" sz="14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nl-NL" sz="14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nl-NL" sz="1400" dirty="0">
                          <a:effectLst/>
                          <a:latin typeface="Calibri"/>
                          <a:ea typeface="Calibri"/>
                          <a:cs typeface="Times New Roman"/>
                        </a:rPr>
                        <a:t> </a:t>
                      </a:r>
                      <a:r>
                        <a:rPr lang="nl-NL" sz="1400" dirty="0" smtClean="0">
                          <a:effectLst/>
                          <a:latin typeface="Calibri"/>
                          <a:ea typeface="Calibri"/>
                          <a:cs typeface="Times New Roman"/>
                        </a:rPr>
                        <a:t>OK</a:t>
                      </a:r>
                      <a:endParaRPr lang="nl-NL"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0005"/>
                  </a:ext>
                </a:extLst>
              </a:tr>
              <a:tr h="219332">
                <a:tc rowSpan="2">
                  <a:txBody>
                    <a:bodyPr/>
                    <a:lstStyle/>
                    <a:p>
                      <a:pPr algn="ctr">
                        <a:lnSpc>
                          <a:spcPct val="115000"/>
                        </a:lnSpc>
                        <a:spcAft>
                          <a:spcPts val="0"/>
                        </a:spcAft>
                      </a:pPr>
                      <a:r>
                        <a:rPr lang="nl-NL" sz="1400">
                          <a:effectLst/>
                          <a:latin typeface="Calibri"/>
                          <a:ea typeface="Calibri"/>
                          <a:cs typeface="Times New Roman"/>
                        </a:rPr>
                        <a:t>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15000"/>
                        </a:lnSpc>
                        <a:spcAft>
                          <a:spcPts val="0"/>
                        </a:spcAft>
                      </a:pPr>
                      <a:r>
                        <a:rPr lang="nl-NL" sz="1400" dirty="0">
                          <a:effectLst/>
                          <a:latin typeface="Calibri"/>
                          <a:ea typeface="Calibri"/>
                          <a:cs typeface="Times New Roman"/>
                        </a:rPr>
                        <a:t>Short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nl-NL" sz="1400" dirty="0">
                          <a:effectLst/>
                          <a:latin typeface="Calibri"/>
                          <a:ea typeface="Calibri"/>
                          <a:cs typeface="Times New Roman"/>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15000"/>
                        </a:lnSpc>
                        <a:spcAft>
                          <a:spcPts val="0"/>
                        </a:spcAft>
                      </a:pPr>
                      <a:r>
                        <a:rPr lang="nl-NL" sz="1400" dirty="0">
                          <a:effectLst/>
                          <a:latin typeface="Calibri"/>
                          <a:ea typeface="Calibri"/>
                          <a:cs typeface="Times New Roman"/>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15000"/>
                        </a:lnSpc>
                        <a:spcAft>
                          <a:spcPts val="0"/>
                        </a:spcAft>
                      </a:pPr>
                      <a:r>
                        <a:rPr lang="nl-NL" sz="1400">
                          <a:effectLst/>
                          <a:latin typeface="Calibri"/>
                          <a:ea typeface="Calibri"/>
                          <a:cs typeface="Times New Roman"/>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15000"/>
                        </a:lnSpc>
                        <a:spcAft>
                          <a:spcPts val="0"/>
                        </a:spcAft>
                      </a:pPr>
                      <a:r>
                        <a:rPr lang="nl-NL" sz="1400" dirty="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15000"/>
                        </a:lnSpc>
                        <a:spcAft>
                          <a:spcPts val="0"/>
                        </a:spcAft>
                      </a:pPr>
                      <a:r>
                        <a:rPr lang="nl-NL" sz="14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15000"/>
                        </a:lnSpc>
                        <a:spcAft>
                          <a:spcPts val="0"/>
                        </a:spcAft>
                      </a:pPr>
                      <a:r>
                        <a:rPr lang="nl-NL" sz="14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15000"/>
                        </a:lnSpc>
                        <a:spcAft>
                          <a:spcPts val="0"/>
                        </a:spcAft>
                      </a:pPr>
                      <a:r>
                        <a:rPr lang="nl-NL" sz="14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15000"/>
                        </a:lnSpc>
                        <a:spcAft>
                          <a:spcPts val="0"/>
                        </a:spcAft>
                      </a:pPr>
                      <a:r>
                        <a:rPr lang="nl-NL" sz="14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15000"/>
                        </a:lnSpc>
                        <a:spcAft>
                          <a:spcPts val="0"/>
                        </a:spcAft>
                      </a:pPr>
                      <a:r>
                        <a:rPr lang="nl-NL" sz="1400" dirty="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0006"/>
                  </a:ext>
                </a:extLst>
              </a:tr>
              <a:tr h="219332">
                <a:tc vMerge="1">
                  <a:txBody>
                    <a:bodyPr/>
                    <a:lstStyle/>
                    <a:p>
                      <a:endParaRPr lang="nl-NL"/>
                    </a:p>
                  </a:txBody>
                  <a:tcPr/>
                </a:tc>
                <a:tc vMerge="1">
                  <a:txBody>
                    <a:bodyPr/>
                    <a:lstStyle/>
                    <a:p>
                      <a:endParaRPr lang="nl-NL"/>
                    </a:p>
                  </a:txBody>
                  <a:tcPr/>
                </a:tc>
                <a:tc>
                  <a:txBody>
                    <a:bodyPr/>
                    <a:lstStyle/>
                    <a:p>
                      <a:pPr algn="ctr">
                        <a:lnSpc>
                          <a:spcPct val="115000"/>
                        </a:lnSpc>
                        <a:spcAft>
                          <a:spcPts val="0"/>
                        </a:spcAft>
                      </a:pPr>
                      <a:r>
                        <a:rPr lang="nl-NL" sz="1400" dirty="0">
                          <a:effectLst/>
                          <a:latin typeface="Calibri"/>
                          <a:ea typeface="Calibri"/>
                          <a:cs typeface="Times New Roman"/>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15000"/>
                        </a:lnSpc>
                        <a:spcAft>
                          <a:spcPts val="0"/>
                        </a:spcAft>
                      </a:pPr>
                      <a:r>
                        <a:rPr lang="nl-NL" sz="1400" dirty="0">
                          <a:effectLst/>
                          <a:latin typeface="Calibri"/>
                          <a:ea typeface="Calibri"/>
                          <a:cs typeface="Times New Roman"/>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15000"/>
                        </a:lnSpc>
                        <a:spcAft>
                          <a:spcPts val="0"/>
                        </a:spcAft>
                      </a:pPr>
                      <a:r>
                        <a:rPr lang="nl-NL" sz="1400" dirty="0">
                          <a:effectLst/>
                          <a:latin typeface="Calibri"/>
                          <a:ea typeface="Calibri"/>
                          <a:cs typeface="Times New Roman"/>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15000"/>
                        </a:lnSpc>
                        <a:spcAft>
                          <a:spcPts val="0"/>
                        </a:spcAft>
                      </a:pPr>
                      <a:r>
                        <a:rPr lang="nl-NL" sz="1400" dirty="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15000"/>
                        </a:lnSpc>
                        <a:spcAft>
                          <a:spcPts val="0"/>
                        </a:spcAft>
                      </a:pPr>
                      <a:r>
                        <a:rPr lang="nl-NL" sz="1400" dirty="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15000"/>
                        </a:lnSpc>
                        <a:spcAft>
                          <a:spcPts val="0"/>
                        </a:spcAft>
                      </a:pPr>
                      <a:r>
                        <a:rPr lang="nl-NL" sz="14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15000"/>
                        </a:lnSpc>
                        <a:spcAft>
                          <a:spcPts val="0"/>
                        </a:spcAft>
                      </a:pPr>
                      <a:r>
                        <a:rPr lang="nl-NL" sz="1400" dirty="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15000"/>
                        </a:lnSpc>
                        <a:spcAft>
                          <a:spcPts val="0"/>
                        </a:spcAft>
                      </a:pPr>
                      <a:r>
                        <a:rPr lang="nl-NL" sz="14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15000"/>
                        </a:lnSpc>
                        <a:spcAft>
                          <a:spcPts val="0"/>
                        </a:spcAft>
                      </a:pPr>
                      <a:r>
                        <a:rPr lang="nl-NL" sz="1400" dirty="0">
                          <a:effectLst/>
                          <a:latin typeface="Calibri"/>
                          <a:ea typeface="Calibri"/>
                          <a:cs typeface="Times New Roman"/>
                        </a:rPr>
                        <a:t> </a:t>
                      </a:r>
                      <a:r>
                        <a:rPr lang="nl-NL" sz="1400" dirty="0" smtClean="0">
                          <a:effectLst/>
                          <a:latin typeface="Calibri"/>
                          <a:ea typeface="Calibri"/>
                          <a:cs typeface="Times New Roman"/>
                        </a:rPr>
                        <a:t>OK</a:t>
                      </a:r>
                      <a:endParaRPr lang="nl-NL"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0007"/>
                  </a:ext>
                </a:extLst>
              </a:tr>
              <a:tr h="219332">
                <a:tc rowSpan="2">
                  <a:txBody>
                    <a:bodyPr/>
                    <a:lstStyle/>
                    <a:p>
                      <a:pPr algn="ctr">
                        <a:lnSpc>
                          <a:spcPct val="115000"/>
                        </a:lnSpc>
                        <a:spcAft>
                          <a:spcPts val="0"/>
                        </a:spcAft>
                      </a:pPr>
                      <a:r>
                        <a:rPr lang="nl-NL" sz="1400">
                          <a:effectLst/>
                          <a:latin typeface="Calibri"/>
                          <a:ea typeface="Calibri"/>
                          <a:cs typeface="Times New Roman"/>
                        </a:rPr>
                        <a:t>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15000"/>
                        </a:lnSpc>
                        <a:spcAft>
                          <a:spcPts val="0"/>
                        </a:spcAft>
                      </a:pPr>
                      <a:r>
                        <a:rPr lang="nl-NL" sz="1400">
                          <a:effectLst/>
                          <a:latin typeface="Calibri"/>
                          <a:ea typeface="Calibri"/>
                          <a:cs typeface="Times New Roman"/>
                        </a:rPr>
                        <a:t>Neg open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nl-NL" sz="1400" dirty="0">
                          <a:effectLst/>
                          <a:latin typeface="Calibri"/>
                          <a:ea typeface="Calibri"/>
                          <a:cs typeface="Times New Roman"/>
                        </a:rPr>
                        <a:t>240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nl-NL" sz="1400" dirty="0">
                          <a:effectLst/>
                          <a:latin typeface="Calibri"/>
                          <a:ea typeface="Calibri"/>
                          <a:cs typeface="Times New Roman"/>
                        </a:rPr>
                        <a:t>90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nl-NL" sz="1400" dirty="0">
                          <a:effectLst/>
                          <a:latin typeface="Calibri"/>
                          <a:ea typeface="Calibri"/>
                          <a:cs typeface="Times New Roman"/>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15000"/>
                        </a:lnSpc>
                        <a:spcAft>
                          <a:spcPts val="0"/>
                        </a:spcAft>
                      </a:pPr>
                      <a:r>
                        <a:rPr lang="nl-NL" sz="1400" dirty="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15000"/>
                        </a:lnSpc>
                        <a:spcAft>
                          <a:spcPts val="0"/>
                        </a:spcAft>
                      </a:pPr>
                      <a:r>
                        <a:rPr lang="nl-NL" sz="1400" dirty="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15000"/>
                        </a:lnSpc>
                        <a:spcAft>
                          <a:spcPts val="0"/>
                        </a:spcAft>
                      </a:pPr>
                      <a:r>
                        <a:rPr lang="nl-NL" sz="14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15000"/>
                        </a:lnSpc>
                        <a:spcAft>
                          <a:spcPts val="0"/>
                        </a:spcAft>
                      </a:pPr>
                      <a:r>
                        <a:rPr lang="nl-NL" sz="14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15000"/>
                        </a:lnSpc>
                        <a:spcAft>
                          <a:spcPts val="0"/>
                        </a:spcAft>
                      </a:pPr>
                      <a:r>
                        <a:rPr lang="nl-NL" sz="14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15000"/>
                        </a:lnSpc>
                        <a:spcAft>
                          <a:spcPts val="0"/>
                        </a:spcAft>
                      </a:pPr>
                      <a:r>
                        <a:rPr lang="nl-NL" sz="1400" dirty="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0008"/>
                  </a:ext>
                </a:extLst>
              </a:tr>
              <a:tr h="219332">
                <a:tc vMerge="1">
                  <a:txBody>
                    <a:bodyPr/>
                    <a:lstStyle/>
                    <a:p>
                      <a:endParaRPr lang="nl-NL"/>
                    </a:p>
                  </a:txBody>
                  <a:tcPr/>
                </a:tc>
                <a:tc vMerge="1">
                  <a:txBody>
                    <a:bodyPr/>
                    <a:lstStyle/>
                    <a:p>
                      <a:endParaRPr lang="nl-NL"/>
                    </a:p>
                  </a:txBody>
                  <a:tcPr/>
                </a:tc>
                <a:tc>
                  <a:txBody>
                    <a:bodyPr/>
                    <a:lstStyle/>
                    <a:p>
                      <a:pPr algn="ctr">
                        <a:lnSpc>
                          <a:spcPct val="115000"/>
                        </a:lnSpc>
                        <a:spcAft>
                          <a:spcPts val="0"/>
                        </a:spcAft>
                      </a:pPr>
                      <a:r>
                        <a:rPr lang="nl-NL" sz="1400">
                          <a:effectLst/>
                          <a:latin typeface="Calibri"/>
                          <a:ea typeface="Calibri"/>
                          <a:cs typeface="Times New Roman"/>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nl-NL" sz="1400">
                          <a:effectLst/>
                          <a:latin typeface="Calibri"/>
                          <a:ea typeface="Calibri"/>
                          <a:cs typeface="Times New Roman"/>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nl-NL" sz="1400">
                          <a:effectLst/>
                          <a:latin typeface="Calibri"/>
                          <a:ea typeface="Calibri"/>
                          <a:cs typeface="Times New Roman"/>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15000"/>
                        </a:lnSpc>
                        <a:spcAft>
                          <a:spcPts val="0"/>
                        </a:spcAft>
                      </a:pPr>
                      <a:r>
                        <a:rPr lang="nl-NL" sz="1400" dirty="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15000"/>
                        </a:lnSpc>
                        <a:spcAft>
                          <a:spcPts val="0"/>
                        </a:spcAft>
                      </a:pPr>
                      <a:r>
                        <a:rPr lang="nl-NL" sz="1400" dirty="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15000"/>
                        </a:lnSpc>
                        <a:spcAft>
                          <a:spcPts val="0"/>
                        </a:spcAft>
                      </a:pPr>
                      <a:r>
                        <a:rPr lang="nl-NL" sz="14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15000"/>
                        </a:lnSpc>
                        <a:spcAft>
                          <a:spcPts val="0"/>
                        </a:spcAft>
                      </a:pPr>
                      <a:r>
                        <a:rPr lang="nl-NL" sz="14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15000"/>
                        </a:lnSpc>
                        <a:spcAft>
                          <a:spcPts val="0"/>
                        </a:spcAft>
                      </a:pPr>
                      <a:r>
                        <a:rPr lang="nl-NL" sz="14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15000"/>
                        </a:lnSpc>
                        <a:spcAft>
                          <a:spcPts val="0"/>
                        </a:spcAft>
                      </a:pPr>
                      <a:r>
                        <a:rPr lang="nl-NL" sz="1400" dirty="0">
                          <a:effectLst/>
                          <a:latin typeface="Calibri"/>
                          <a:ea typeface="Calibri"/>
                          <a:cs typeface="Times New Roman"/>
                        </a:rPr>
                        <a:t> </a:t>
                      </a:r>
                      <a:r>
                        <a:rPr lang="nl-NL" sz="1400" dirty="0" smtClean="0">
                          <a:effectLst/>
                          <a:latin typeface="Calibri"/>
                          <a:ea typeface="Calibri"/>
                          <a:cs typeface="Times New Roman"/>
                        </a:rPr>
                        <a:t>OK</a:t>
                      </a:r>
                      <a:endParaRPr lang="nl-NL"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0009"/>
                  </a:ext>
                </a:extLst>
              </a:tr>
              <a:tr h="219332">
                <a:tc rowSpan="2">
                  <a:txBody>
                    <a:bodyPr/>
                    <a:lstStyle/>
                    <a:p>
                      <a:pPr algn="ctr">
                        <a:lnSpc>
                          <a:spcPct val="115000"/>
                        </a:lnSpc>
                        <a:spcAft>
                          <a:spcPts val="0"/>
                        </a:spcAft>
                      </a:pPr>
                      <a:r>
                        <a:rPr lang="nl-NL" sz="1400">
                          <a:effectLst/>
                          <a:latin typeface="Calibri"/>
                          <a:ea typeface="Calibri"/>
                          <a:cs typeface="Times New Roman"/>
                        </a:rPr>
                        <a:t>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15000"/>
                        </a:lnSpc>
                        <a:spcAft>
                          <a:spcPts val="0"/>
                        </a:spcAft>
                      </a:pPr>
                      <a:r>
                        <a:rPr lang="nl-NL" sz="1400">
                          <a:effectLst/>
                          <a:latin typeface="Calibri"/>
                          <a:ea typeface="Calibri"/>
                          <a:cs typeface="Times New Roman"/>
                        </a:rPr>
                        <a:t>Pos=&gt;GND</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nl-NL" sz="1400">
                          <a:effectLst/>
                          <a:latin typeface="Calibri"/>
                          <a:ea typeface="Calibri"/>
                          <a:cs typeface="Times New Roman"/>
                        </a:rPr>
                        <a:t>360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nl-NL" sz="1400">
                          <a:effectLst/>
                          <a:latin typeface="Calibri"/>
                          <a:ea typeface="Calibri"/>
                          <a:cs typeface="Times New Roman"/>
                        </a:rPr>
                        <a:t>135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nl-NL" sz="1400">
                          <a:effectLst/>
                          <a:latin typeface="Calibri"/>
                          <a:ea typeface="Calibri"/>
                          <a:cs typeface="Times New Roman"/>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nl-NL" sz="14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nl-NL" sz="1400" dirty="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nl-NL" sz="1400" dirty="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15000"/>
                        </a:lnSpc>
                        <a:spcAft>
                          <a:spcPts val="0"/>
                        </a:spcAft>
                      </a:pPr>
                      <a:r>
                        <a:rPr lang="nl-NL" sz="14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nl-NL" sz="1400" dirty="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nl-NL" sz="1400" dirty="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0010"/>
                  </a:ext>
                </a:extLst>
              </a:tr>
              <a:tr h="219332">
                <a:tc vMerge="1">
                  <a:txBody>
                    <a:bodyPr/>
                    <a:lstStyle/>
                    <a:p>
                      <a:endParaRPr lang="nl-NL"/>
                    </a:p>
                  </a:txBody>
                  <a:tcPr/>
                </a:tc>
                <a:tc vMerge="1">
                  <a:txBody>
                    <a:bodyPr/>
                    <a:lstStyle/>
                    <a:p>
                      <a:endParaRPr lang="nl-NL"/>
                    </a:p>
                  </a:txBody>
                  <a:tcPr/>
                </a:tc>
                <a:tc>
                  <a:txBody>
                    <a:bodyPr/>
                    <a:lstStyle/>
                    <a:p>
                      <a:pPr algn="ctr">
                        <a:lnSpc>
                          <a:spcPct val="115000"/>
                        </a:lnSpc>
                        <a:spcAft>
                          <a:spcPts val="0"/>
                        </a:spcAft>
                      </a:pPr>
                      <a:r>
                        <a:rPr lang="nl-NL" sz="1400">
                          <a:effectLst/>
                          <a:latin typeface="Calibri"/>
                          <a:ea typeface="Calibri"/>
                          <a:cs typeface="Times New Roman"/>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nl-NL" sz="1400">
                          <a:effectLst/>
                          <a:latin typeface="Calibri"/>
                          <a:ea typeface="Calibri"/>
                          <a:cs typeface="Times New Roman"/>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15000"/>
                        </a:lnSpc>
                        <a:spcAft>
                          <a:spcPts val="0"/>
                        </a:spcAft>
                      </a:pPr>
                      <a:r>
                        <a:rPr lang="nl-NL" sz="1400" dirty="0">
                          <a:effectLst/>
                          <a:latin typeface="Calibri"/>
                          <a:ea typeface="Calibri"/>
                          <a:cs typeface="Times New Roman"/>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nl-NL" sz="1400" dirty="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nl-NL" sz="1400" dirty="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nl-NL" sz="1400" dirty="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15000"/>
                        </a:lnSpc>
                        <a:spcAft>
                          <a:spcPts val="0"/>
                        </a:spcAft>
                      </a:pPr>
                      <a:r>
                        <a:rPr lang="nl-NL" sz="1400" dirty="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nl-NL" sz="1400" dirty="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15000"/>
                        </a:lnSpc>
                        <a:spcAft>
                          <a:spcPts val="0"/>
                        </a:spcAft>
                      </a:pPr>
                      <a:r>
                        <a:rPr lang="nl-NL" sz="1400" dirty="0">
                          <a:effectLst/>
                          <a:latin typeface="Calibri"/>
                          <a:ea typeface="Calibri"/>
                          <a:cs typeface="Times New Roman"/>
                        </a:rPr>
                        <a:t> </a:t>
                      </a:r>
                      <a:r>
                        <a:rPr lang="nl-NL" sz="1400" dirty="0" smtClean="0">
                          <a:effectLst/>
                          <a:latin typeface="Calibri"/>
                          <a:ea typeface="Calibri"/>
                          <a:cs typeface="Times New Roman"/>
                        </a:rPr>
                        <a:t>OK</a:t>
                      </a:r>
                      <a:endParaRPr lang="nl-NL"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11"/>
                  </a:ext>
                </a:extLst>
              </a:tr>
              <a:tr h="219332">
                <a:tc rowSpan="2">
                  <a:txBody>
                    <a:bodyPr/>
                    <a:lstStyle/>
                    <a:p>
                      <a:pPr algn="ctr">
                        <a:lnSpc>
                          <a:spcPct val="115000"/>
                        </a:lnSpc>
                        <a:spcAft>
                          <a:spcPts val="0"/>
                        </a:spcAft>
                      </a:pPr>
                      <a:r>
                        <a:rPr lang="nl-NL" sz="1400">
                          <a:effectLst/>
                          <a:latin typeface="Calibri"/>
                          <a:ea typeface="Calibri"/>
                          <a:cs typeface="Times New Roman"/>
                        </a:rPr>
                        <a:t>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15000"/>
                        </a:lnSpc>
                        <a:spcAft>
                          <a:spcPts val="0"/>
                        </a:spcAft>
                      </a:pPr>
                      <a:r>
                        <a:rPr lang="nl-NL" sz="1400">
                          <a:effectLst/>
                          <a:latin typeface="Calibri"/>
                          <a:ea typeface="Calibri"/>
                          <a:cs typeface="Times New Roman"/>
                        </a:rPr>
                        <a:t>Pos open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nl-NL" sz="1400" dirty="0" smtClean="0">
                          <a:effectLst/>
                          <a:latin typeface="Calibri"/>
                          <a:ea typeface="Calibri"/>
                          <a:cs typeface="Times New Roman"/>
                        </a:rPr>
                        <a:t>270</a:t>
                      </a:r>
                      <a:endParaRPr lang="nl-NL" sz="14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nl-NL" sz="1400">
                          <a:effectLst/>
                          <a:latin typeface="Calibri"/>
                          <a:ea typeface="Calibri"/>
                          <a:cs typeface="Times New Roman"/>
                        </a:rPr>
                        <a:t>110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nl-NL" sz="1400">
                          <a:effectLst/>
                          <a:latin typeface="Calibri"/>
                          <a:ea typeface="Calibri"/>
                          <a:cs typeface="Times New Roman"/>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nl-NL" sz="14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nl-NL" sz="14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nl-NL" sz="1400" dirty="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15000"/>
                        </a:lnSpc>
                        <a:spcAft>
                          <a:spcPts val="0"/>
                        </a:spcAft>
                      </a:pPr>
                      <a:r>
                        <a:rPr lang="nl-NL" sz="14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nl-NL" sz="14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15000"/>
                        </a:lnSpc>
                        <a:spcAft>
                          <a:spcPts val="0"/>
                        </a:spcAft>
                      </a:pPr>
                      <a:r>
                        <a:rPr lang="nl-NL" sz="1400" dirty="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0012"/>
                  </a:ext>
                </a:extLst>
              </a:tr>
              <a:tr h="219332">
                <a:tc vMerge="1">
                  <a:txBody>
                    <a:bodyPr/>
                    <a:lstStyle/>
                    <a:p>
                      <a:endParaRPr lang="nl-NL"/>
                    </a:p>
                  </a:txBody>
                  <a:tcPr/>
                </a:tc>
                <a:tc vMerge="1">
                  <a:txBody>
                    <a:bodyPr/>
                    <a:lstStyle/>
                    <a:p>
                      <a:endParaRPr lang="nl-NL"/>
                    </a:p>
                  </a:txBody>
                  <a:tcPr/>
                </a:tc>
                <a:tc>
                  <a:txBody>
                    <a:bodyPr/>
                    <a:lstStyle/>
                    <a:p>
                      <a:pPr algn="ctr">
                        <a:lnSpc>
                          <a:spcPct val="115000"/>
                        </a:lnSpc>
                        <a:spcAft>
                          <a:spcPts val="0"/>
                        </a:spcAft>
                      </a:pPr>
                      <a:r>
                        <a:rPr lang="nl-NL" sz="1400" dirty="0">
                          <a:effectLst/>
                          <a:latin typeface="Calibri"/>
                          <a:ea typeface="Calibri"/>
                          <a:cs typeface="Times New Roman"/>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nl-NL" sz="1400">
                          <a:effectLst/>
                          <a:latin typeface="Calibri"/>
                          <a:ea typeface="Calibri"/>
                          <a:cs typeface="Times New Roman"/>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nl-NL" sz="1400">
                          <a:effectLst/>
                          <a:latin typeface="Calibri"/>
                          <a:ea typeface="Calibri"/>
                          <a:cs typeface="Times New Roman"/>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15000"/>
                        </a:lnSpc>
                        <a:spcAft>
                          <a:spcPts val="0"/>
                        </a:spcAft>
                      </a:pPr>
                      <a:r>
                        <a:rPr lang="nl-NL" sz="14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15000"/>
                        </a:lnSpc>
                        <a:spcAft>
                          <a:spcPts val="0"/>
                        </a:spcAft>
                      </a:pPr>
                      <a:r>
                        <a:rPr lang="nl-NL" sz="14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15000"/>
                        </a:lnSpc>
                        <a:spcAft>
                          <a:spcPts val="0"/>
                        </a:spcAft>
                      </a:pPr>
                      <a:r>
                        <a:rPr lang="nl-NL" sz="1400" dirty="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15000"/>
                        </a:lnSpc>
                        <a:spcAft>
                          <a:spcPts val="0"/>
                        </a:spcAft>
                      </a:pPr>
                      <a:r>
                        <a:rPr lang="nl-NL" sz="1400" dirty="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15000"/>
                        </a:lnSpc>
                        <a:spcAft>
                          <a:spcPts val="0"/>
                        </a:spcAft>
                      </a:pPr>
                      <a:r>
                        <a:rPr lang="nl-NL" sz="14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15000"/>
                        </a:lnSpc>
                        <a:spcAft>
                          <a:spcPts val="0"/>
                        </a:spcAft>
                      </a:pPr>
                      <a:r>
                        <a:rPr lang="nl-NL" sz="1400" dirty="0" smtClean="0">
                          <a:effectLst/>
                          <a:latin typeface="Calibri"/>
                          <a:ea typeface="Calibri"/>
                          <a:cs typeface="Times New Roman"/>
                        </a:rPr>
                        <a:t>OK</a:t>
                      </a:r>
                      <a:r>
                        <a:rPr lang="nl-NL" sz="1400" dirty="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0013"/>
                  </a:ext>
                </a:extLst>
              </a:tr>
              <a:tr h="219332">
                <a:tc rowSpan="2">
                  <a:txBody>
                    <a:bodyPr/>
                    <a:lstStyle/>
                    <a:p>
                      <a:pPr algn="ctr">
                        <a:lnSpc>
                          <a:spcPct val="115000"/>
                        </a:lnSpc>
                        <a:spcAft>
                          <a:spcPts val="0"/>
                        </a:spcAft>
                      </a:pPr>
                      <a:r>
                        <a:rPr lang="nl-NL" sz="1400">
                          <a:effectLst/>
                          <a:latin typeface="Calibri"/>
                          <a:ea typeface="Calibri"/>
                          <a:cs typeface="Times New Roman"/>
                        </a:rPr>
                        <a:t>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15000"/>
                        </a:lnSpc>
                        <a:spcAft>
                          <a:spcPts val="0"/>
                        </a:spcAft>
                      </a:pPr>
                      <a:r>
                        <a:rPr lang="nl-NL" sz="1400">
                          <a:effectLst/>
                          <a:latin typeface="Calibri"/>
                          <a:ea typeface="Calibri"/>
                          <a:cs typeface="Times New Roman"/>
                        </a:rPr>
                        <a:t>Neg=&gt;GND</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nl-NL" sz="1400">
                          <a:effectLst/>
                          <a:latin typeface="Calibri"/>
                          <a:ea typeface="Calibri"/>
                          <a:cs typeface="Times New Roman"/>
                        </a:rPr>
                        <a:t>300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nl-NL" sz="1400">
                          <a:effectLst/>
                          <a:latin typeface="Calibri"/>
                          <a:ea typeface="Calibri"/>
                          <a:cs typeface="Times New Roman"/>
                        </a:rPr>
                        <a:t>130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nl-NL" sz="1400">
                          <a:effectLst/>
                          <a:latin typeface="Calibri"/>
                          <a:ea typeface="Calibri"/>
                          <a:cs typeface="Times New Roman"/>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nl-NL" sz="14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nl-NL" sz="14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nl-NL" sz="1400" dirty="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15000"/>
                        </a:lnSpc>
                        <a:spcAft>
                          <a:spcPts val="0"/>
                        </a:spcAft>
                      </a:pPr>
                      <a:r>
                        <a:rPr lang="nl-NL" sz="1400" dirty="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nl-NL" sz="14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nl-NL" sz="14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0014"/>
                  </a:ext>
                </a:extLst>
              </a:tr>
              <a:tr h="219332">
                <a:tc vMerge="1">
                  <a:txBody>
                    <a:bodyPr/>
                    <a:lstStyle/>
                    <a:p>
                      <a:endParaRPr lang="nl-NL"/>
                    </a:p>
                  </a:txBody>
                  <a:tcPr/>
                </a:tc>
                <a:tc vMerge="1">
                  <a:txBody>
                    <a:bodyPr/>
                    <a:lstStyle/>
                    <a:p>
                      <a:endParaRPr lang="nl-NL"/>
                    </a:p>
                  </a:txBody>
                  <a:tcPr/>
                </a:tc>
                <a:tc>
                  <a:txBody>
                    <a:bodyPr/>
                    <a:lstStyle/>
                    <a:p>
                      <a:pPr algn="ctr">
                        <a:lnSpc>
                          <a:spcPct val="115000"/>
                        </a:lnSpc>
                        <a:spcAft>
                          <a:spcPts val="0"/>
                        </a:spcAft>
                      </a:pPr>
                      <a:r>
                        <a:rPr lang="nl-NL" sz="1400">
                          <a:effectLst/>
                          <a:latin typeface="Calibri"/>
                          <a:ea typeface="Calibri"/>
                          <a:cs typeface="Times New Roman"/>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15000"/>
                        </a:lnSpc>
                        <a:spcAft>
                          <a:spcPts val="0"/>
                        </a:spcAft>
                      </a:pPr>
                      <a:r>
                        <a:rPr lang="nl-NL" sz="1400">
                          <a:effectLst/>
                          <a:latin typeface="Calibri"/>
                          <a:ea typeface="Calibri"/>
                          <a:cs typeface="Times New Roman"/>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nl-NL" sz="1400">
                          <a:effectLst/>
                          <a:latin typeface="Calibri"/>
                          <a:ea typeface="Calibri"/>
                          <a:cs typeface="Times New Roman"/>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nl-NL" sz="14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nl-NL" sz="1400" dirty="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nl-NL" sz="1400" dirty="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15000"/>
                        </a:lnSpc>
                        <a:spcAft>
                          <a:spcPts val="0"/>
                        </a:spcAft>
                      </a:pPr>
                      <a:r>
                        <a:rPr lang="nl-NL" sz="1400" dirty="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nl-NL" sz="1400" dirty="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15000"/>
                        </a:lnSpc>
                        <a:spcAft>
                          <a:spcPts val="0"/>
                        </a:spcAft>
                      </a:pPr>
                      <a:r>
                        <a:rPr lang="nl-NL" sz="1400" dirty="0" smtClean="0">
                          <a:effectLst/>
                          <a:latin typeface="Calibri"/>
                          <a:ea typeface="Calibri"/>
                          <a:cs typeface="Times New Roman"/>
                        </a:rPr>
                        <a:t>Ok</a:t>
                      </a:r>
                      <a:r>
                        <a:rPr lang="nl-NL" sz="1400" dirty="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15"/>
                  </a:ext>
                </a:extLst>
              </a:tr>
              <a:tr h="219332">
                <a:tc rowSpan="2">
                  <a:txBody>
                    <a:bodyPr/>
                    <a:lstStyle/>
                    <a:p>
                      <a:pPr algn="ctr">
                        <a:lnSpc>
                          <a:spcPct val="115000"/>
                        </a:lnSpc>
                        <a:spcAft>
                          <a:spcPts val="0"/>
                        </a:spcAft>
                      </a:pPr>
                      <a:r>
                        <a:rPr lang="nl-NL" sz="1400">
                          <a:effectLst/>
                          <a:latin typeface="Calibri"/>
                          <a:ea typeface="Calibri"/>
                          <a:cs typeface="Times New Roman"/>
                        </a:rPr>
                        <a:t>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15000"/>
                        </a:lnSpc>
                        <a:spcAft>
                          <a:spcPts val="0"/>
                        </a:spcAft>
                      </a:pPr>
                      <a:r>
                        <a:rPr lang="nl-NL" sz="1400">
                          <a:effectLst/>
                          <a:latin typeface="Calibri"/>
                          <a:ea typeface="Calibri"/>
                          <a:cs typeface="Times New Roman"/>
                        </a:rPr>
                        <a:t>Stub</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nl-NL" sz="1400">
                          <a:effectLst/>
                          <a:latin typeface="Calibri"/>
                          <a:ea typeface="Calibri"/>
                          <a:cs typeface="Times New Roman"/>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nl-NL" sz="1400">
                          <a:effectLst/>
                          <a:latin typeface="Calibri"/>
                          <a:ea typeface="Calibri"/>
                          <a:cs typeface="Times New Roman"/>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nl-NL" sz="1400">
                          <a:effectLst/>
                          <a:latin typeface="Calibri"/>
                          <a:ea typeface="Calibri"/>
                          <a:cs typeface="Times New Roman"/>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nl-NL" sz="1400" dirty="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nl-NL" sz="14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nl-NL" sz="14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15000"/>
                        </a:lnSpc>
                        <a:spcAft>
                          <a:spcPts val="0"/>
                        </a:spcAft>
                      </a:pPr>
                      <a:r>
                        <a:rPr lang="nl-NL" sz="1400" dirty="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nl-NL" sz="1400" dirty="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nl-NL" sz="1400" dirty="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0016"/>
                  </a:ext>
                </a:extLst>
              </a:tr>
              <a:tr h="219332">
                <a:tc vMerge="1">
                  <a:txBody>
                    <a:bodyPr/>
                    <a:lstStyle/>
                    <a:p>
                      <a:endParaRPr lang="nl-NL"/>
                    </a:p>
                  </a:txBody>
                  <a:tcPr/>
                </a:tc>
                <a:tc vMerge="1">
                  <a:txBody>
                    <a:bodyPr/>
                    <a:lstStyle/>
                    <a:p>
                      <a:endParaRPr lang="nl-NL"/>
                    </a:p>
                  </a:txBody>
                  <a:tcPr/>
                </a:tc>
                <a:tc>
                  <a:txBody>
                    <a:bodyPr/>
                    <a:lstStyle/>
                    <a:p>
                      <a:pPr algn="ctr">
                        <a:lnSpc>
                          <a:spcPct val="115000"/>
                        </a:lnSpc>
                        <a:spcAft>
                          <a:spcPts val="0"/>
                        </a:spcAft>
                      </a:pPr>
                      <a:r>
                        <a:rPr lang="nl-NL" sz="1400">
                          <a:effectLst/>
                          <a:latin typeface="Calibri"/>
                          <a:ea typeface="Calibri"/>
                          <a:cs typeface="Times New Roman"/>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15000"/>
                        </a:lnSpc>
                        <a:spcAft>
                          <a:spcPts val="0"/>
                        </a:spcAft>
                      </a:pPr>
                      <a:r>
                        <a:rPr lang="nl-NL" sz="1400">
                          <a:effectLst/>
                          <a:latin typeface="Calibri"/>
                          <a:ea typeface="Calibri"/>
                          <a:cs typeface="Times New Roman"/>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15000"/>
                        </a:lnSpc>
                        <a:spcAft>
                          <a:spcPts val="0"/>
                        </a:spcAft>
                      </a:pPr>
                      <a:r>
                        <a:rPr lang="nl-NL" sz="1400" dirty="0">
                          <a:effectLst/>
                          <a:latin typeface="Calibri"/>
                          <a:ea typeface="Calibri"/>
                          <a:cs typeface="Times New Roman"/>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15000"/>
                        </a:lnSpc>
                        <a:spcAft>
                          <a:spcPts val="0"/>
                        </a:spcAft>
                      </a:pPr>
                      <a:r>
                        <a:rPr lang="nl-NL" sz="14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15000"/>
                        </a:lnSpc>
                        <a:spcAft>
                          <a:spcPts val="0"/>
                        </a:spcAft>
                      </a:pPr>
                      <a:r>
                        <a:rPr lang="nl-NL" sz="14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15000"/>
                        </a:lnSpc>
                        <a:spcAft>
                          <a:spcPts val="0"/>
                        </a:spcAft>
                      </a:pPr>
                      <a:r>
                        <a:rPr lang="nl-NL" sz="14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15000"/>
                        </a:lnSpc>
                        <a:spcAft>
                          <a:spcPts val="0"/>
                        </a:spcAft>
                      </a:pPr>
                      <a:r>
                        <a:rPr lang="nl-NL" sz="14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15000"/>
                        </a:lnSpc>
                        <a:spcAft>
                          <a:spcPts val="0"/>
                        </a:spcAft>
                      </a:pPr>
                      <a:r>
                        <a:rPr lang="nl-NL" sz="1400" dirty="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15000"/>
                        </a:lnSpc>
                        <a:spcAft>
                          <a:spcPts val="0"/>
                        </a:spcAft>
                      </a:pPr>
                      <a:r>
                        <a:rPr lang="nl-NL" sz="1400" dirty="0">
                          <a:effectLst/>
                          <a:latin typeface="Calibri"/>
                          <a:ea typeface="Calibri"/>
                          <a:cs typeface="Times New Roman"/>
                        </a:rPr>
                        <a:t> </a:t>
                      </a:r>
                      <a:r>
                        <a:rPr lang="nl-NL" sz="1400" dirty="0" smtClean="0">
                          <a:effectLst/>
                          <a:latin typeface="Calibri"/>
                          <a:ea typeface="Calibri"/>
                          <a:cs typeface="Times New Roman"/>
                        </a:rPr>
                        <a:t>Ok</a:t>
                      </a:r>
                      <a:endParaRPr lang="nl-NL"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17"/>
                  </a:ext>
                </a:extLst>
              </a:tr>
            </a:tbl>
          </a:graphicData>
        </a:graphic>
      </p:graphicFrame>
    </p:spTree>
    <p:extLst>
      <p:ext uri="{BB962C8B-B14F-4D97-AF65-F5344CB8AC3E}">
        <p14:creationId xmlns:p14="http://schemas.microsoft.com/office/powerpoint/2010/main" val="29726314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Example of Test Sheet used at Utrecht for RUv1</a:t>
            </a:r>
            <a:endParaRPr lang="en-US" dirty="0"/>
          </a:p>
        </p:txBody>
      </p:sp>
      <p:sp>
        <p:nvSpPr>
          <p:cNvPr id="4" name="Date Placeholder 3"/>
          <p:cNvSpPr>
            <a:spLocks noGrp="1"/>
          </p:cNvSpPr>
          <p:nvPr>
            <p:ph type="dt" sz="half" idx="10"/>
          </p:nvPr>
        </p:nvSpPr>
        <p:spPr/>
        <p:txBody>
          <a:bodyPr/>
          <a:lstStyle/>
          <a:p>
            <a:r>
              <a:rPr lang="en-US" smtClean="0"/>
              <a:t>13-Apr-2018</a:t>
            </a:r>
            <a:endParaRPr lang="en-US"/>
          </a:p>
        </p:txBody>
      </p:sp>
      <p:sp>
        <p:nvSpPr>
          <p:cNvPr id="5" name="Footer Placeholder 4"/>
          <p:cNvSpPr>
            <a:spLocks noGrp="1"/>
          </p:cNvSpPr>
          <p:nvPr>
            <p:ph type="ftr" sz="quarter" idx="11"/>
          </p:nvPr>
        </p:nvSpPr>
        <p:spPr/>
        <p:txBody>
          <a:bodyPr/>
          <a:lstStyle/>
          <a:p>
            <a:r>
              <a:rPr lang="en-US" smtClean="0"/>
              <a:t>Production Readyness Review</a:t>
            </a:r>
            <a:endParaRPr lang="en-US"/>
          </a:p>
        </p:txBody>
      </p:sp>
      <p:sp>
        <p:nvSpPr>
          <p:cNvPr id="6" name="Slide Number Placeholder 5"/>
          <p:cNvSpPr>
            <a:spLocks noGrp="1"/>
          </p:cNvSpPr>
          <p:nvPr>
            <p:ph type="sldNum" sz="quarter" idx="12"/>
          </p:nvPr>
        </p:nvSpPr>
        <p:spPr/>
        <p:txBody>
          <a:bodyPr/>
          <a:lstStyle/>
          <a:p>
            <a:fld id="{667E4D97-BD2B-4705-8F05-B9EB893EED35}" type="slidenum">
              <a:rPr lang="en-US" smtClean="0"/>
              <a:t>21</a:t>
            </a:fld>
            <a:endParaRPr lang="en-US"/>
          </a:p>
        </p:txBody>
      </p:sp>
      <p:pic>
        <p:nvPicPr>
          <p:cNvPr id="4098"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022399"/>
            <a:ext cx="3290806" cy="5394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6896" y="950300"/>
            <a:ext cx="3861177" cy="55387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300858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Testing at Manufacturer</a:t>
            </a:r>
            <a:endParaRPr lang="en-US" dirty="0"/>
          </a:p>
        </p:txBody>
      </p:sp>
      <p:sp>
        <p:nvSpPr>
          <p:cNvPr id="3" name="Content Placeholder 2"/>
          <p:cNvSpPr>
            <a:spLocks noGrp="1"/>
          </p:cNvSpPr>
          <p:nvPr>
            <p:ph idx="1"/>
          </p:nvPr>
        </p:nvSpPr>
        <p:spPr>
          <a:xfrm>
            <a:off x="838200" y="932873"/>
            <a:ext cx="10991400" cy="5244090"/>
          </a:xfrm>
        </p:spPr>
        <p:txBody>
          <a:bodyPr/>
          <a:lstStyle/>
          <a:p>
            <a:r>
              <a:rPr lang="en-US" dirty="0" smtClean="0"/>
              <a:t>PCB Testing:</a:t>
            </a:r>
          </a:p>
          <a:p>
            <a:pPr lvl="1"/>
            <a:r>
              <a:rPr lang="en-US" dirty="0" smtClean="0"/>
              <a:t>Visual inspection (metallographic cuts, thickness of board, …</a:t>
            </a:r>
          </a:p>
          <a:p>
            <a:pPr lvl="1"/>
            <a:r>
              <a:rPr lang="en-US" dirty="0" smtClean="0"/>
              <a:t>Electrical Connectivity Test (flying probes test)</a:t>
            </a:r>
          </a:p>
          <a:p>
            <a:pPr lvl="1"/>
            <a:r>
              <a:rPr lang="en-US" dirty="0" smtClean="0"/>
              <a:t>Controlled Impedance Testing</a:t>
            </a:r>
          </a:p>
          <a:p>
            <a:r>
              <a:rPr lang="en-US" dirty="0" smtClean="0"/>
              <a:t>Assembly Testing:</a:t>
            </a:r>
          </a:p>
          <a:p>
            <a:pPr lvl="1"/>
            <a:r>
              <a:rPr lang="en-US" dirty="0" smtClean="0"/>
              <a:t>Correct placement of parts</a:t>
            </a:r>
          </a:p>
          <a:p>
            <a:pPr lvl="1"/>
            <a:r>
              <a:rPr lang="en-US" dirty="0" smtClean="0"/>
              <a:t>Soldering Quality</a:t>
            </a:r>
          </a:p>
          <a:p>
            <a:pPr lvl="1"/>
            <a:r>
              <a:rPr lang="en-US" dirty="0" smtClean="0"/>
              <a:t>X-ray of BGAs</a:t>
            </a:r>
          </a:p>
          <a:p>
            <a:pPr lvl="1"/>
            <a:r>
              <a:rPr lang="en-US" dirty="0" smtClean="0"/>
              <a:t>Automated Optical Inspection (AOI)</a:t>
            </a:r>
          </a:p>
          <a:p>
            <a:r>
              <a:rPr lang="en-US" dirty="0" smtClean="0"/>
              <a:t>Initial Powering and Testing for shorts</a:t>
            </a:r>
          </a:p>
          <a:p>
            <a:r>
              <a:rPr lang="en-US" dirty="0" smtClean="0"/>
              <a:t>All inspections will be in accordance with IPC-A-610 Class-2 specifications</a:t>
            </a:r>
            <a:endParaRPr lang="en-US" dirty="0"/>
          </a:p>
        </p:txBody>
      </p:sp>
      <p:sp>
        <p:nvSpPr>
          <p:cNvPr id="4" name="Date Placeholder 3"/>
          <p:cNvSpPr>
            <a:spLocks noGrp="1"/>
          </p:cNvSpPr>
          <p:nvPr>
            <p:ph type="dt" sz="half" idx="10"/>
          </p:nvPr>
        </p:nvSpPr>
        <p:spPr/>
        <p:txBody>
          <a:bodyPr/>
          <a:lstStyle/>
          <a:p>
            <a:r>
              <a:rPr lang="en-US" smtClean="0"/>
              <a:t>4/13/2018</a:t>
            </a:r>
            <a:endParaRPr lang="en-US"/>
          </a:p>
        </p:txBody>
      </p:sp>
      <p:sp>
        <p:nvSpPr>
          <p:cNvPr id="5" name="Footer Placeholder 4"/>
          <p:cNvSpPr>
            <a:spLocks noGrp="1"/>
          </p:cNvSpPr>
          <p:nvPr>
            <p:ph type="ftr" sz="quarter" idx="11"/>
          </p:nvPr>
        </p:nvSpPr>
        <p:spPr/>
        <p:txBody>
          <a:bodyPr/>
          <a:lstStyle/>
          <a:p>
            <a:r>
              <a:rPr lang="en-US" smtClean="0"/>
              <a:t>Production Readiness Review</a:t>
            </a:r>
            <a:endParaRPr lang="en-US"/>
          </a:p>
        </p:txBody>
      </p:sp>
      <p:sp>
        <p:nvSpPr>
          <p:cNvPr id="6" name="Slide Number Placeholder 5"/>
          <p:cNvSpPr>
            <a:spLocks noGrp="1"/>
          </p:cNvSpPr>
          <p:nvPr>
            <p:ph type="sldNum" sz="quarter" idx="12"/>
          </p:nvPr>
        </p:nvSpPr>
        <p:spPr/>
        <p:txBody>
          <a:bodyPr/>
          <a:lstStyle/>
          <a:p>
            <a:fld id="{667E4D97-BD2B-4705-8F05-B9EB893EED35}" type="slidenum">
              <a:rPr lang="en-US" smtClean="0"/>
              <a:t>3</a:t>
            </a:fld>
            <a:endParaRPr lang="en-US"/>
          </a:p>
        </p:txBody>
      </p:sp>
    </p:spTree>
    <p:extLst>
      <p:ext uri="{BB962C8B-B14F-4D97-AF65-F5344CB8AC3E}">
        <p14:creationId xmlns:p14="http://schemas.microsoft.com/office/powerpoint/2010/main" val="19941267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Testing at </a:t>
            </a:r>
            <a:r>
              <a:rPr lang="en-US" dirty="0" err="1" smtClean="0"/>
              <a:t>Nikhef</a:t>
            </a:r>
            <a:r>
              <a:rPr lang="en-US" dirty="0" smtClean="0"/>
              <a:t>/Utrecht</a:t>
            </a:r>
            <a:endParaRPr lang="en-US" dirty="0"/>
          </a:p>
        </p:txBody>
      </p:sp>
      <p:sp>
        <p:nvSpPr>
          <p:cNvPr id="3" name="Content Placeholder 2"/>
          <p:cNvSpPr>
            <a:spLocks noGrp="1"/>
          </p:cNvSpPr>
          <p:nvPr>
            <p:ph idx="1"/>
          </p:nvPr>
        </p:nvSpPr>
        <p:spPr/>
        <p:txBody>
          <a:bodyPr>
            <a:normAutofit/>
          </a:bodyPr>
          <a:lstStyle/>
          <a:p>
            <a:r>
              <a:rPr lang="nl-NL" dirty="0"/>
              <a:t>Power on </a:t>
            </a:r>
            <a:r>
              <a:rPr lang="nl-NL" dirty="0" smtClean="0"/>
              <a:t>test: Voltages &amp; Current verification</a:t>
            </a:r>
            <a:endParaRPr lang="nl-NL" dirty="0"/>
          </a:p>
          <a:p>
            <a:r>
              <a:rPr lang="nl-NL" dirty="0" smtClean="0"/>
              <a:t>Verify I2C bus for GBTx configuration; fuse all GBTx chips</a:t>
            </a:r>
          </a:p>
          <a:p>
            <a:r>
              <a:rPr lang="nl-NL" dirty="0" smtClean="0"/>
              <a:t>Read out Voltages, Currents, and temperature values via SCA</a:t>
            </a:r>
          </a:p>
          <a:p>
            <a:r>
              <a:rPr lang="nl-NL" dirty="0" smtClean="0"/>
              <a:t>JTAG configuration of Ultrascale &amp; Microsemi FPGAs</a:t>
            </a:r>
            <a:endParaRPr lang="nl-NL" dirty="0"/>
          </a:p>
          <a:p>
            <a:r>
              <a:rPr lang="nl-NL" dirty="0" smtClean="0"/>
              <a:t>Check </a:t>
            </a:r>
            <a:r>
              <a:rPr lang="nl-NL" dirty="0"/>
              <a:t>FX3/USB3 interface:</a:t>
            </a:r>
          </a:p>
          <a:p>
            <a:pPr lvl="1"/>
            <a:r>
              <a:rPr lang="nl-NL" dirty="0"/>
              <a:t>Use </a:t>
            </a:r>
            <a:r>
              <a:rPr lang="nl-NL" dirty="0" smtClean="0"/>
              <a:t>Cypress </a:t>
            </a:r>
            <a:r>
              <a:rPr lang="nl-NL" dirty="0"/>
              <a:t>USB </a:t>
            </a:r>
            <a:r>
              <a:rPr lang="nl-NL" dirty="0" smtClean="0"/>
              <a:t>“Control Center” application to verify connection over USB</a:t>
            </a:r>
          </a:p>
          <a:p>
            <a:pPr lvl="1"/>
            <a:r>
              <a:rPr lang="nl-NL" dirty="0" smtClean="0"/>
              <a:t>Use Control Center to program FX3 boot PROM</a:t>
            </a:r>
            <a:endParaRPr lang="nl-NL" dirty="0"/>
          </a:p>
          <a:p>
            <a:endParaRPr lang="en-US" dirty="0"/>
          </a:p>
        </p:txBody>
      </p:sp>
      <p:sp>
        <p:nvSpPr>
          <p:cNvPr id="4" name="Date Placeholder 3"/>
          <p:cNvSpPr>
            <a:spLocks noGrp="1"/>
          </p:cNvSpPr>
          <p:nvPr>
            <p:ph type="dt" sz="half" idx="10"/>
          </p:nvPr>
        </p:nvSpPr>
        <p:spPr/>
        <p:txBody>
          <a:bodyPr/>
          <a:lstStyle/>
          <a:p>
            <a:r>
              <a:rPr lang="en-US" smtClean="0"/>
              <a:t>4/13/2018</a:t>
            </a:r>
            <a:endParaRPr lang="en-US"/>
          </a:p>
        </p:txBody>
      </p:sp>
      <p:sp>
        <p:nvSpPr>
          <p:cNvPr id="5" name="Footer Placeholder 4"/>
          <p:cNvSpPr>
            <a:spLocks noGrp="1"/>
          </p:cNvSpPr>
          <p:nvPr>
            <p:ph type="ftr" sz="quarter" idx="11"/>
          </p:nvPr>
        </p:nvSpPr>
        <p:spPr/>
        <p:txBody>
          <a:bodyPr/>
          <a:lstStyle/>
          <a:p>
            <a:r>
              <a:rPr lang="en-US" smtClean="0"/>
              <a:t>Production Readiness Review</a:t>
            </a:r>
            <a:endParaRPr lang="en-US"/>
          </a:p>
        </p:txBody>
      </p:sp>
      <p:sp>
        <p:nvSpPr>
          <p:cNvPr id="6" name="Slide Number Placeholder 5"/>
          <p:cNvSpPr>
            <a:spLocks noGrp="1"/>
          </p:cNvSpPr>
          <p:nvPr>
            <p:ph type="sldNum" sz="quarter" idx="12"/>
          </p:nvPr>
        </p:nvSpPr>
        <p:spPr/>
        <p:txBody>
          <a:bodyPr/>
          <a:lstStyle/>
          <a:p>
            <a:fld id="{667E4D97-BD2B-4705-8F05-B9EB893EED35}" type="slidenum">
              <a:rPr lang="en-US" smtClean="0"/>
              <a:t>4</a:t>
            </a:fld>
            <a:endParaRPr lang="en-US"/>
          </a:p>
        </p:txBody>
      </p:sp>
    </p:spTree>
    <p:extLst>
      <p:ext uri="{BB962C8B-B14F-4D97-AF65-F5344CB8AC3E}">
        <p14:creationId xmlns:p14="http://schemas.microsoft.com/office/powerpoint/2010/main" val="34050016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Functional Testing at Collaborator Sites</a:t>
            </a:r>
            <a:endParaRPr lang="en-US" dirty="0"/>
          </a:p>
        </p:txBody>
      </p:sp>
      <p:sp>
        <p:nvSpPr>
          <p:cNvPr id="3" name="Content Placeholder 2"/>
          <p:cNvSpPr>
            <a:spLocks noGrp="1"/>
          </p:cNvSpPr>
          <p:nvPr>
            <p:ph idx="1"/>
          </p:nvPr>
        </p:nvSpPr>
        <p:spPr/>
        <p:txBody>
          <a:bodyPr/>
          <a:lstStyle/>
          <a:p>
            <a:r>
              <a:rPr lang="en-US" dirty="0" smtClean="0"/>
              <a:t>Test the various I/</a:t>
            </a:r>
            <a:r>
              <a:rPr lang="en-US" dirty="0" err="1" smtClean="0"/>
              <a:t>Os</a:t>
            </a:r>
            <a:r>
              <a:rPr lang="en-US" dirty="0" smtClean="0"/>
              <a:t> and internal connections of the board</a:t>
            </a:r>
          </a:p>
          <a:p>
            <a:r>
              <a:rPr lang="en-US" dirty="0" smtClean="0"/>
              <a:t>Uses a custom board to interface to the various I/</a:t>
            </a:r>
            <a:r>
              <a:rPr lang="en-US" dirty="0" err="1" smtClean="0"/>
              <a:t>Os</a:t>
            </a:r>
            <a:endParaRPr lang="en-US" dirty="0" smtClean="0"/>
          </a:p>
          <a:p>
            <a:r>
              <a:rPr lang="en-US" dirty="0" smtClean="0"/>
              <a:t>Testing will be scripted to provide a “yes/no” type result</a:t>
            </a:r>
          </a:p>
          <a:p>
            <a:r>
              <a:rPr lang="en-US" dirty="0" smtClean="0"/>
              <a:t>Failing boards will be returned to </a:t>
            </a:r>
            <a:r>
              <a:rPr lang="en-US" dirty="0" err="1" smtClean="0"/>
              <a:t>Nikhef</a:t>
            </a:r>
            <a:r>
              <a:rPr lang="en-US" dirty="0" smtClean="0"/>
              <a:t>/Utrecht for further trouble shooting</a:t>
            </a:r>
            <a:endParaRPr lang="en-US" dirty="0"/>
          </a:p>
        </p:txBody>
      </p:sp>
      <p:sp>
        <p:nvSpPr>
          <p:cNvPr id="4" name="Date Placeholder 3"/>
          <p:cNvSpPr>
            <a:spLocks noGrp="1"/>
          </p:cNvSpPr>
          <p:nvPr>
            <p:ph type="dt" sz="half" idx="10"/>
          </p:nvPr>
        </p:nvSpPr>
        <p:spPr/>
        <p:txBody>
          <a:bodyPr/>
          <a:lstStyle/>
          <a:p>
            <a:r>
              <a:rPr lang="en-US" smtClean="0"/>
              <a:t>4/13/2018</a:t>
            </a:r>
            <a:endParaRPr lang="en-US"/>
          </a:p>
        </p:txBody>
      </p:sp>
      <p:sp>
        <p:nvSpPr>
          <p:cNvPr id="5" name="Footer Placeholder 4"/>
          <p:cNvSpPr>
            <a:spLocks noGrp="1"/>
          </p:cNvSpPr>
          <p:nvPr>
            <p:ph type="ftr" sz="quarter" idx="11"/>
          </p:nvPr>
        </p:nvSpPr>
        <p:spPr/>
        <p:txBody>
          <a:bodyPr/>
          <a:lstStyle/>
          <a:p>
            <a:r>
              <a:rPr lang="en-US" smtClean="0"/>
              <a:t>Production Readiness Review</a:t>
            </a:r>
            <a:endParaRPr lang="en-US"/>
          </a:p>
        </p:txBody>
      </p:sp>
      <p:sp>
        <p:nvSpPr>
          <p:cNvPr id="6" name="Slide Number Placeholder 5"/>
          <p:cNvSpPr>
            <a:spLocks noGrp="1"/>
          </p:cNvSpPr>
          <p:nvPr>
            <p:ph type="sldNum" sz="quarter" idx="12"/>
          </p:nvPr>
        </p:nvSpPr>
        <p:spPr/>
        <p:txBody>
          <a:bodyPr/>
          <a:lstStyle/>
          <a:p>
            <a:fld id="{667E4D97-BD2B-4705-8F05-B9EB893EED35}" type="slidenum">
              <a:rPr lang="en-US" smtClean="0"/>
              <a:t>5</a:t>
            </a:fld>
            <a:endParaRPr lang="en-US"/>
          </a:p>
        </p:txBody>
      </p:sp>
    </p:spTree>
    <p:extLst>
      <p:ext uri="{BB962C8B-B14F-4D97-AF65-F5344CB8AC3E}">
        <p14:creationId xmlns:p14="http://schemas.microsoft.com/office/powerpoint/2010/main" val="32638781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Readout Unit Overview</a:t>
            </a:r>
            <a:endParaRPr lang="en-US" dirty="0"/>
          </a:p>
        </p:txBody>
      </p:sp>
      <p:sp>
        <p:nvSpPr>
          <p:cNvPr id="4" name="Date Placeholder 3"/>
          <p:cNvSpPr>
            <a:spLocks noGrp="1"/>
          </p:cNvSpPr>
          <p:nvPr>
            <p:ph type="dt" sz="half" idx="10"/>
          </p:nvPr>
        </p:nvSpPr>
        <p:spPr/>
        <p:txBody>
          <a:bodyPr/>
          <a:lstStyle/>
          <a:p>
            <a:r>
              <a:rPr lang="en-US" smtClean="0"/>
              <a:t>4/13/2018</a:t>
            </a:r>
            <a:endParaRPr lang="en-US"/>
          </a:p>
        </p:txBody>
      </p:sp>
      <p:sp>
        <p:nvSpPr>
          <p:cNvPr id="5" name="Footer Placeholder 4"/>
          <p:cNvSpPr>
            <a:spLocks noGrp="1"/>
          </p:cNvSpPr>
          <p:nvPr>
            <p:ph type="ftr" sz="quarter" idx="11"/>
          </p:nvPr>
        </p:nvSpPr>
        <p:spPr/>
        <p:txBody>
          <a:bodyPr/>
          <a:lstStyle/>
          <a:p>
            <a:r>
              <a:rPr lang="en-US" smtClean="0"/>
              <a:t>Production Readiness Review</a:t>
            </a:r>
            <a:endParaRPr lang="en-US"/>
          </a:p>
        </p:txBody>
      </p:sp>
      <p:sp>
        <p:nvSpPr>
          <p:cNvPr id="6" name="Slide Number Placeholder 5"/>
          <p:cNvSpPr>
            <a:spLocks noGrp="1"/>
          </p:cNvSpPr>
          <p:nvPr>
            <p:ph type="sldNum" sz="quarter" idx="12"/>
          </p:nvPr>
        </p:nvSpPr>
        <p:spPr/>
        <p:txBody>
          <a:bodyPr/>
          <a:lstStyle/>
          <a:p>
            <a:fld id="{667E4D97-BD2B-4705-8F05-B9EB893EED35}" type="slidenum">
              <a:rPr lang="en-US" smtClean="0"/>
              <a:t>6</a:t>
            </a:fld>
            <a:endParaRPr lang="en-US"/>
          </a:p>
        </p:txBody>
      </p:sp>
      <p:pic>
        <p:nvPicPr>
          <p:cNvPr id="7" name="Picture 6"/>
          <p:cNvPicPr>
            <a:picLocks noChangeAspect="1"/>
          </p:cNvPicPr>
          <p:nvPr/>
        </p:nvPicPr>
        <p:blipFill>
          <a:blip r:embed="rId2"/>
          <a:stretch>
            <a:fillRect/>
          </a:stretch>
        </p:blipFill>
        <p:spPr>
          <a:xfrm>
            <a:off x="999719" y="902504"/>
            <a:ext cx="9078461" cy="5486573"/>
          </a:xfrm>
          <a:prstGeom prst="rect">
            <a:avLst/>
          </a:prstGeom>
        </p:spPr>
      </p:pic>
    </p:spTree>
    <p:extLst>
      <p:ext uri="{BB962C8B-B14F-4D97-AF65-F5344CB8AC3E}">
        <p14:creationId xmlns:p14="http://schemas.microsoft.com/office/powerpoint/2010/main" val="20993325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nvPr>
        </p:nvGraphicFramePr>
        <p:xfrm>
          <a:off x="1555750" y="1417638"/>
          <a:ext cx="9080500" cy="4023360"/>
        </p:xfrm>
        <a:graphic>
          <a:graphicData uri="http://schemas.openxmlformats.org/drawingml/2006/table">
            <a:tbl>
              <a:tblPr>
                <a:tableStyleId>{5C22544A-7EE6-4342-B048-85BDC9FD1C3A}</a:tableStyleId>
              </a:tblPr>
              <a:tblGrid>
                <a:gridCol w="774700">
                  <a:extLst>
                    <a:ext uri="{9D8B030D-6E8A-4147-A177-3AD203B41FA5}">
                      <a16:colId xmlns:a16="http://schemas.microsoft.com/office/drawing/2014/main" val="4232573654"/>
                    </a:ext>
                  </a:extLst>
                </a:gridCol>
                <a:gridCol w="609600">
                  <a:extLst>
                    <a:ext uri="{9D8B030D-6E8A-4147-A177-3AD203B41FA5}">
                      <a16:colId xmlns:a16="http://schemas.microsoft.com/office/drawing/2014/main" val="4257497756"/>
                    </a:ext>
                  </a:extLst>
                </a:gridCol>
                <a:gridCol w="1117600">
                  <a:extLst>
                    <a:ext uri="{9D8B030D-6E8A-4147-A177-3AD203B41FA5}">
                      <a16:colId xmlns:a16="http://schemas.microsoft.com/office/drawing/2014/main" val="396490766"/>
                    </a:ext>
                  </a:extLst>
                </a:gridCol>
                <a:gridCol w="800100">
                  <a:extLst>
                    <a:ext uri="{9D8B030D-6E8A-4147-A177-3AD203B41FA5}">
                      <a16:colId xmlns:a16="http://schemas.microsoft.com/office/drawing/2014/main" val="2569418200"/>
                    </a:ext>
                  </a:extLst>
                </a:gridCol>
                <a:gridCol w="1155700">
                  <a:extLst>
                    <a:ext uri="{9D8B030D-6E8A-4147-A177-3AD203B41FA5}">
                      <a16:colId xmlns:a16="http://schemas.microsoft.com/office/drawing/2014/main" val="2059149026"/>
                    </a:ext>
                  </a:extLst>
                </a:gridCol>
                <a:gridCol w="1155700">
                  <a:extLst>
                    <a:ext uri="{9D8B030D-6E8A-4147-A177-3AD203B41FA5}">
                      <a16:colId xmlns:a16="http://schemas.microsoft.com/office/drawing/2014/main" val="3242484279"/>
                    </a:ext>
                  </a:extLst>
                </a:gridCol>
                <a:gridCol w="825500">
                  <a:extLst>
                    <a:ext uri="{9D8B030D-6E8A-4147-A177-3AD203B41FA5}">
                      <a16:colId xmlns:a16="http://schemas.microsoft.com/office/drawing/2014/main" val="3201134695"/>
                    </a:ext>
                  </a:extLst>
                </a:gridCol>
                <a:gridCol w="2641600">
                  <a:extLst>
                    <a:ext uri="{9D8B030D-6E8A-4147-A177-3AD203B41FA5}">
                      <a16:colId xmlns:a16="http://schemas.microsoft.com/office/drawing/2014/main" val="387263773"/>
                    </a:ext>
                  </a:extLst>
                </a:gridCol>
              </a:tblGrid>
              <a:tr h="365760">
                <a:tc>
                  <a:txBody>
                    <a:bodyPr/>
                    <a:lstStyle/>
                    <a:p>
                      <a:pPr algn="l" fontAlgn="b"/>
                      <a:r>
                        <a:rPr lang="en-US" sz="1100" b="1" u="none" strike="noStrike" dirty="0">
                          <a:effectLst/>
                        </a:rPr>
                        <a:t>Purpose</a:t>
                      </a:r>
                      <a:endParaRPr lang="en-US" sz="1100" b="1"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100" b="1" u="none" strike="noStrike" dirty="0">
                          <a:effectLst/>
                        </a:rPr>
                        <a:t>Number</a:t>
                      </a:r>
                      <a:endParaRPr lang="en-US" sz="1100" b="1"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100" b="1" u="none" strike="noStrike" dirty="0">
                          <a:effectLst/>
                        </a:rPr>
                        <a:t>Electrical Standard</a:t>
                      </a:r>
                      <a:endParaRPr lang="en-US" sz="1100" b="1"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100" b="1" u="none" strike="noStrike" dirty="0">
                          <a:effectLst/>
                        </a:rPr>
                        <a:t>Direction</a:t>
                      </a:r>
                      <a:endParaRPr lang="en-US" sz="1100" b="1"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100" b="1" u="none" strike="noStrike" dirty="0">
                          <a:effectLst/>
                        </a:rPr>
                        <a:t>Receiving/sending Chip</a:t>
                      </a:r>
                      <a:endParaRPr lang="en-US" sz="1100" b="1"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100" b="1" u="none" strike="noStrike" dirty="0">
                          <a:effectLst/>
                        </a:rPr>
                        <a:t>Termination</a:t>
                      </a:r>
                      <a:endParaRPr lang="en-US" sz="1100" b="1"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100" b="1" u="none" strike="noStrike" dirty="0">
                          <a:effectLst/>
                        </a:rPr>
                        <a:t>Nominal Speed</a:t>
                      </a:r>
                      <a:endParaRPr lang="en-US" sz="1100" b="1"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100" b="1" u="none" strike="noStrike" dirty="0">
                          <a:effectLst/>
                        </a:rPr>
                        <a:t>Notes</a:t>
                      </a:r>
                      <a:endParaRPr lang="en-US" sz="1100" b="1"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231797601"/>
                  </a:ext>
                </a:extLst>
              </a:tr>
              <a:tr h="182880">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463401815"/>
                  </a:ext>
                </a:extLst>
              </a:tr>
              <a:tr h="182880">
                <a:tc>
                  <a:txBody>
                    <a:bodyPr/>
                    <a:lstStyle/>
                    <a:p>
                      <a:pPr algn="l" fontAlgn="b"/>
                      <a:r>
                        <a:rPr lang="en-US" sz="1100" u="none" strike="noStrike">
                          <a:effectLst/>
                        </a:rPr>
                        <a:t>I2C</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100" u="none" strike="noStrike" dirty="0">
                          <a:effectLst/>
                        </a:rPr>
                        <a:t>8</a:t>
                      </a:r>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MLVDS</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Input</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SN65MLVD080DGG</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100 Ohm</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200kbps</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on Power Mezz</a:t>
                      </a:r>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476620525"/>
                  </a:ext>
                </a:extLst>
              </a:tr>
              <a:tr h="182880">
                <a:tc>
                  <a:txBody>
                    <a:bodyPr/>
                    <a:lstStyle/>
                    <a:p>
                      <a:pPr algn="l" fontAlgn="b"/>
                      <a:r>
                        <a:rPr lang="en-US" sz="1100" u="none" strike="noStrike">
                          <a:effectLst/>
                        </a:rPr>
                        <a:t>I2C</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100" u="none" strike="noStrike" dirty="0">
                          <a:effectLst/>
                        </a:rPr>
                        <a:t>8</a:t>
                      </a:r>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MLVDS</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Output</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SN65MLVD080DGG</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100 Ohm</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200kbps</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on Power Mezz</a:t>
                      </a:r>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423246494"/>
                  </a:ext>
                </a:extLst>
              </a:tr>
              <a:tr h="182880">
                <a:tc>
                  <a:txBody>
                    <a:bodyPr/>
                    <a:lstStyle/>
                    <a:p>
                      <a:pPr algn="l" fontAlgn="b"/>
                      <a:r>
                        <a:rPr lang="en-US" sz="1100" u="none" strike="noStrike">
                          <a:effectLst/>
                        </a:rPr>
                        <a:t>HS Data</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100" u="none" strike="noStrike" dirty="0">
                          <a:effectLst/>
                        </a:rPr>
                        <a:t>28</a:t>
                      </a:r>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LVDS</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Input</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Ultrascale GPIO</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AC-Coupled -100</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600Mbps</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on transition board to GPIO</a:t>
                      </a:r>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752777792"/>
                  </a:ext>
                </a:extLst>
              </a:tr>
              <a:tr h="182880">
                <a:tc>
                  <a:txBody>
                    <a:bodyPr/>
                    <a:lstStyle/>
                    <a:p>
                      <a:pPr algn="l" fontAlgn="b"/>
                      <a:r>
                        <a:rPr lang="en-US" sz="1100" u="none" strike="noStrike">
                          <a:effectLst/>
                        </a:rPr>
                        <a:t>HS Data</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100" u="none" strike="noStrike" dirty="0">
                          <a:effectLst/>
                        </a:rPr>
                        <a:t>9 (28?)</a:t>
                      </a:r>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dirty="0">
                          <a:effectLst/>
                        </a:rPr>
                        <a:t>LVDS</a:t>
                      </a:r>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Input</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Ultrascale GTH</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AC-Coupled -100</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1.2Gbps</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on transition board to MGT</a:t>
                      </a:r>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829692243"/>
                  </a:ext>
                </a:extLst>
              </a:tr>
              <a:tr h="182880">
                <a:tc>
                  <a:txBody>
                    <a:bodyPr/>
                    <a:lstStyle/>
                    <a:p>
                      <a:pPr algn="l" fontAlgn="b"/>
                      <a:r>
                        <a:rPr lang="en-US" sz="1100" u="none" strike="noStrike">
                          <a:effectLst/>
                        </a:rPr>
                        <a:t>DCLK</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100" u="none" strike="noStrike" dirty="0">
                          <a:effectLst/>
                        </a:rPr>
                        <a:t>5</a:t>
                      </a:r>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dirty="0">
                          <a:effectLst/>
                        </a:rPr>
                        <a:t>MVLDS</a:t>
                      </a:r>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Output</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SN65MLVD080DGG</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40MHz</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on transition board</a:t>
                      </a:r>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197341544"/>
                  </a:ext>
                </a:extLst>
              </a:tr>
              <a:tr h="182880">
                <a:tc>
                  <a:txBody>
                    <a:bodyPr/>
                    <a:lstStyle/>
                    <a:p>
                      <a:pPr algn="l" fontAlgn="b"/>
                      <a:r>
                        <a:rPr lang="en-US" sz="1100" u="none" strike="noStrike">
                          <a:effectLst/>
                        </a:rPr>
                        <a:t>DCTRL</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100" u="none" strike="noStrike" dirty="0">
                          <a:effectLst/>
                        </a:rPr>
                        <a:t>5</a:t>
                      </a:r>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MVLDS</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Input/Output</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SN65MLVD080DGG</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80MHz</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on transition board</a:t>
                      </a:r>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586833759"/>
                  </a:ext>
                </a:extLst>
              </a:tr>
              <a:tr h="182880">
                <a:tc>
                  <a:txBody>
                    <a:bodyPr/>
                    <a:lstStyle/>
                    <a:p>
                      <a:pPr algn="l" fontAlgn="b"/>
                      <a:r>
                        <a:rPr lang="en-US" sz="1100" u="none" strike="noStrike">
                          <a:effectLst/>
                        </a:rPr>
                        <a:t>FiberOptic</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100" u="none" strike="noStrike" dirty="0">
                          <a:effectLst/>
                        </a:rPr>
                        <a:t>3</a:t>
                      </a:r>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Optical</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Output</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GBT VTRx/VTTx</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4.8Gbps</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Multimode GBT protocol</a:t>
                      </a:r>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478842612"/>
                  </a:ext>
                </a:extLst>
              </a:tr>
              <a:tr h="182880">
                <a:tc>
                  <a:txBody>
                    <a:bodyPr/>
                    <a:lstStyle/>
                    <a:p>
                      <a:pPr algn="l" fontAlgn="b"/>
                      <a:r>
                        <a:rPr lang="en-US" sz="1100" u="none" strike="noStrike">
                          <a:effectLst/>
                        </a:rPr>
                        <a:t>FiberOptic</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100" u="none" strike="noStrike" dirty="0">
                          <a:effectLst/>
                        </a:rPr>
                        <a:t>1</a:t>
                      </a:r>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Optical</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Input</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GBT VTRx</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4.8Gbps</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Multimode GBT protocol</a:t>
                      </a:r>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808480032"/>
                  </a:ext>
                </a:extLst>
              </a:tr>
              <a:tr h="182880">
                <a:tc>
                  <a:txBody>
                    <a:bodyPr/>
                    <a:lstStyle/>
                    <a:p>
                      <a:pPr algn="l" fontAlgn="b"/>
                      <a:r>
                        <a:rPr lang="en-US" sz="1100" u="none" strike="noStrike">
                          <a:effectLst/>
                        </a:rPr>
                        <a:t>FiberOptic</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100" u="none" strike="noStrike" dirty="0">
                          <a:effectLst/>
                        </a:rPr>
                        <a:t>1</a:t>
                      </a:r>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Optical</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Input</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GBT VTRx</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4.8Gbps</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SingleMode GBT protocol</a:t>
                      </a:r>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345182765"/>
                  </a:ext>
                </a:extLst>
              </a:tr>
              <a:tr h="182880">
                <a:tc>
                  <a:txBody>
                    <a:bodyPr/>
                    <a:lstStyle/>
                    <a:p>
                      <a:pPr algn="l" fontAlgn="b"/>
                      <a:r>
                        <a:rPr lang="en-US" sz="1100" u="none" strike="noStrike">
                          <a:effectLst/>
                        </a:rPr>
                        <a:t>Busy</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100" u="none" strike="noStrike" dirty="0">
                          <a:effectLst/>
                        </a:rPr>
                        <a:t>1</a:t>
                      </a:r>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LVDS</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Input</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Ultrascale GTH</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1.2Gbps</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Aux connector</a:t>
                      </a:r>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761478567"/>
                  </a:ext>
                </a:extLst>
              </a:tr>
              <a:tr h="182880">
                <a:tc>
                  <a:txBody>
                    <a:bodyPr/>
                    <a:lstStyle/>
                    <a:p>
                      <a:pPr algn="l" fontAlgn="b"/>
                      <a:r>
                        <a:rPr lang="en-US" sz="1100" u="none" strike="noStrike">
                          <a:effectLst/>
                        </a:rPr>
                        <a:t>Busy</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100" u="none" strike="noStrike" dirty="0">
                          <a:effectLst/>
                        </a:rPr>
                        <a:t>1</a:t>
                      </a:r>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LVDS</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Output</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Ultrascale GTH</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1.2Gbps</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Aux connector</a:t>
                      </a:r>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581615831"/>
                  </a:ext>
                </a:extLst>
              </a:tr>
              <a:tr h="182880">
                <a:tc>
                  <a:txBody>
                    <a:bodyPr/>
                    <a:lstStyle/>
                    <a:p>
                      <a:pPr algn="l" fontAlgn="b"/>
                      <a:r>
                        <a:rPr lang="en-US" sz="1100" u="none" strike="noStrike" dirty="0">
                          <a:effectLst/>
                        </a:rPr>
                        <a:t>AUX</a:t>
                      </a:r>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100" u="none" strike="noStrike" dirty="0">
                          <a:effectLst/>
                        </a:rPr>
                        <a:t>4</a:t>
                      </a:r>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LVDS</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Input/Output</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Ultrascale GPIO</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Aux connector</a:t>
                      </a:r>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824637829"/>
                  </a:ext>
                </a:extLst>
              </a:tr>
              <a:tr h="182880">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874299399"/>
                  </a:ext>
                </a:extLst>
              </a:tr>
              <a:tr h="182880">
                <a:tc>
                  <a:txBody>
                    <a:bodyPr/>
                    <a:lstStyle/>
                    <a:p>
                      <a:pPr algn="l" fontAlgn="b"/>
                      <a:r>
                        <a:rPr lang="en-US" sz="1100" u="none" strike="noStrike">
                          <a:effectLst/>
                        </a:rPr>
                        <a:t>USB</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100" u="none" strike="noStrike" dirty="0">
                          <a:effectLst/>
                        </a:rPr>
                        <a:t>1</a:t>
                      </a:r>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100" b="0" i="0" u="none" strike="noStrike" dirty="0" smtClean="0">
                          <a:solidFill>
                            <a:srgbClr val="000000"/>
                          </a:solidFill>
                          <a:effectLst/>
                          <a:latin typeface="Calibri" panose="020F0502020204030204" pitchFamily="34" charset="0"/>
                        </a:rPr>
                        <a:t>USB-3</a:t>
                      </a:r>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To be tested with Host computer</a:t>
                      </a:r>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843504386"/>
                  </a:ext>
                </a:extLst>
              </a:tr>
              <a:tr h="182880">
                <a:tc>
                  <a:txBody>
                    <a:bodyPr/>
                    <a:lstStyle/>
                    <a:p>
                      <a:pPr algn="l" fontAlgn="b"/>
                      <a:r>
                        <a:rPr lang="en-US" sz="1100" u="none" strike="noStrike">
                          <a:effectLst/>
                        </a:rPr>
                        <a:t>CANbus</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100" u="none" strike="noStrike" dirty="0">
                          <a:effectLst/>
                        </a:rPr>
                        <a:t>1</a:t>
                      </a:r>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CAN 2 wire</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Input/Output</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TPS3306-15D</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120 Ohm</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To be tested with Host computer</a:t>
                      </a:r>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947158999"/>
                  </a:ext>
                </a:extLst>
              </a:tr>
              <a:tr h="182880">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579878786"/>
                  </a:ext>
                </a:extLst>
              </a:tr>
              <a:tr h="182880">
                <a:tc>
                  <a:txBody>
                    <a:bodyPr/>
                    <a:lstStyle/>
                    <a:p>
                      <a:pPr algn="l" fontAlgn="b"/>
                      <a:r>
                        <a:rPr lang="en-US" sz="1100" u="none" strike="noStrike">
                          <a:effectLst/>
                        </a:rPr>
                        <a:t>JTAG</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Test programming of 2 FPGAs</a:t>
                      </a:r>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39239323"/>
                  </a:ext>
                </a:extLst>
              </a:tr>
              <a:tr h="182880">
                <a:tc>
                  <a:txBody>
                    <a:bodyPr/>
                    <a:lstStyle/>
                    <a:p>
                      <a:pPr algn="l" fontAlgn="b"/>
                      <a:r>
                        <a:rPr lang="en-US" sz="1100" u="none" strike="noStrike">
                          <a:effectLst/>
                        </a:rPr>
                        <a:t>FX3 EEPROM</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Test programming through FX3</a:t>
                      </a:r>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187892255"/>
                  </a:ext>
                </a:extLst>
              </a:tr>
              <a:tr h="182880">
                <a:tc>
                  <a:txBody>
                    <a:bodyPr/>
                    <a:lstStyle/>
                    <a:p>
                      <a:pPr algn="l" fontAlgn="b"/>
                      <a:r>
                        <a:rPr lang="en-US" sz="1100" u="none" strike="noStrike">
                          <a:effectLst/>
                        </a:rPr>
                        <a:t>I2C</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dirty="0">
                          <a:effectLst/>
                        </a:rPr>
                        <a:t>Test programming of </a:t>
                      </a:r>
                      <a:r>
                        <a:rPr lang="en-US" sz="1100" u="none" strike="noStrike" dirty="0" err="1">
                          <a:effectLst/>
                        </a:rPr>
                        <a:t>GBTx</a:t>
                      </a:r>
                      <a:r>
                        <a:rPr lang="en-US" sz="1100" u="none" strike="noStrike" dirty="0">
                          <a:effectLst/>
                        </a:rPr>
                        <a:t> chips</a:t>
                      </a:r>
                      <a:endParaRPr lang="en-US" sz="11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956397386"/>
                  </a:ext>
                </a:extLst>
              </a:tr>
            </a:tbl>
          </a:graphicData>
        </a:graphic>
      </p:graphicFrame>
      <p:sp>
        <p:nvSpPr>
          <p:cNvPr id="5" name="Title 4"/>
          <p:cNvSpPr>
            <a:spLocks noGrp="1"/>
          </p:cNvSpPr>
          <p:nvPr>
            <p:ph type="title"/>
          </p:nvPr>
        </p:nvSpPr>
        <p:spPr/>
        <p:txBody>
          <a:bodyPr>
            <a:normAutofit/>
          </a:bodyPr>
          <a:lstStyle/>
          <a:p>
            <a:r>
              <a:rPr lang="en-US" dirty="0"/>
              <a:t>I/O lines to be tested in functional </a:t>
            </a:r>
            <a:r>
              <a:rPr lang="en-US" dirty="0" smtClean="0"/>
              <a:t>test</a:t>
            </a:r>
            <a:endParaRPr lang="en-US" dirty="0"/>
          </a:p>
        </p:txBody>
      </p:sp>
      <p:sp>
        <p:nvSpPr>
          <p:cNvPr id="2" name="Date Placeholder 1"/>
          <p:cNvSpPr>
            <a:spLocks noGrp="1"/>
          </p:cNvSpPr>
          <p:nvPr>
            <p:ph type="dt" sz="half" idx="10"/>
          </p:nvPr>
        </p:nvSpPr>
        <p:spPr/>
        <p:txBody>
          <a:bodyPr/>
          <a:lstStyle/>
          <a:p>
            <a:r>
              <a:rPr lang="en-US" smtClean="0"/>
              <a:t>4/13/2018</a:t>
            </a:r>
            <a:endParaRPr lang="en-US"/>
          </a:p>
        </p:txBody>
      </p:sp>
      <p:sp>
        <p:nvSpPr>
          <p:cNvPr id="4" name="Footer Placeholder 3"/>
          <p:cNvSpPr>
            <a:spLocks noGrp="1"/>
          </p:cNvSpPr>
          <p:nvPr>
            <p:ph type="ftr" sz="quarter" idx="11"/>
          </p:nvPr>
        </p:nvSpPr>
        <p:spPr/>
        <p:txBody>
          <a:bodyPr/>
          <a:lstStyle/>
          <a:p>
            <a:r>
              <a:rPr lang="en-US" smtClean="0"/>
              <a:t>Production Readiness Review</a:t>
            </a:r>
            <a:endParaRPr lang="en-US"/>
          </a:p>
        </p:txBody>
      </p:sp>
      <p:sp>
        <p:nvSpPr>
          <p:cNvPr id="6" name="Slide Number Placeholder 5"/>
          <p:cNvSpPr>
            <a:spLocks noGrp="1"/>
          </p:cNvSpPr>
          <p:nvPr>
            <p:ph type="sldNum" sz="quarter" idx="12"/>
          </p:nvPr>
        </p:nvSpPr>
        <p:spPr/>
        <p:txBody>
          <a:bodyPr/>
          <a:lstStyle/>
          <a:p>
            <a:fld id="{667E4D97-BD2B-4705-8F05-B9EB893EED35}" type="slidenum">
              <a:rPr lang="en-US" smtClean="0"/>
              <a:t>7</a:t>
            </a:fld>
            <a:endParaRPr lang="en-US"/>
          </a:p>
        </p:txBody>
      </p:sp>
    </p:spTree>
    <p:extLst>
      <p:ext uri="{BB962C8B-B14F-4D97-AF65-F5344CB8AC3E}">
        <p14:creationId xmlns:p14="http://schemas.microsoft.com/office/powerpoint/2010/main" val="21061970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Suggested </a:t>
            </a:r>
            <a:r>
              <a:rPr lang="en-US" dirty="0" smtClean="0"/>
              <a:t>Tests for Functional Testing</a:t>
            </a:r>
            <a:endParaRPr lang="en-US" dirty="0"/>
          </a:p>
        </p:txBody>
      </p:sp>
      <p:sp>
        <p:nvSpPr>
          <p:cNvPr id="3" name="Content Placeholder 2"/>
          <p:cNvSpPr>
            <a:spLocks noGrp="1"/>
          </p:cNvSpPr>
          <p:nvPr>
            <p:ph idx="1"/>
          </p:nvPr>
        </p:nvSpPr>
        <p:spPr/>
        <p:txBody>
          <a:bodyPr>
            <a:normAutofit/>
          </a:bodyPr>
          <a:lstStyle/>
          <a:p>
            <a:r>
              <a:rPr lang="en-US" sz="1800" b="1" dirty="0"/>
              <a:t>JTAG</a:t>
            </a:r>
            <a:r>
              <a:rPr lang="en-US" sz="1800" dirty="0"/>
              <a:t>: Program testing firmware to 2 FPGAs via JTAG; verify running firmware (e.g. blinking  LEDs)</a:t>
            </a:r>
          </a:p>
          <a:p>
            <a:r>
              <a:rPr lang="en-US" sz="1800" b="1" dirty="0" smtClean="0"/>
              <a:t>USB: </a:t>
            </a:r>
            <a:r>
              <a:rPr lang="en-US" sz="1800" dirty="0" smtClean="0"/>
              <a:t> verify communication between host computer &amp; FPGA via FX3</a:t>
            </a:r>
            <a:endParaRPr lang="en-US" sz="1800" b="1" dirty="0" smtClean="0"/>
          </a:p>
          <a:p>
            <a:r>
              <a:rPr lang="en-US" sz="1800" b="1" dirty="0" smtClean="0"/>
              <a:t>I2C</a:t>
            </a:r>
            <a:r>
              <a:rPr lang="en-US" sz="1800" dirty="0" smtClean="0"/>
              <a:t>: generate PRBS pattern @200kbps on 8 outputs (</a:t>
            </a:r>
            <a:r>
              <a:rPr lang="en-US" sz="1800" dirty="0" err="1" smtClean="0"/>
              <a:t>SCL_w</a:t>
            </a:r>
            <a:r>
              <a:rPr lang="en-US" sz="1800" dirty="0" smtClean="0"/>
              <a:t>, </a:t>
            </a:r>
            <a:r>
              <a:rPr lang="en-US" sz="1800" dirty="0" err="1" smtClean="0"/>
              <a:t>SDA_w</a:t>
            </a:r>
            <a:r>
              <a:rPr lang="en-US" sz="1800" dirty="0" smtClean="0"/>
              <a:t>), receive on 8 inputs (</a:t>
            </a:r>
            <a:r>
              <a:rPr lang="en-US" sz="1800" dirty="0" err="1" smtClean="0"/>
              <a:t>SCL_r</a:t>
            </a:r>
            <a:r>
              <a:rPr lang="en-US" sz="1800" dirty="0" smtClean="0"/>
              <a:t>, </a:t>
            </a:r>
            <a:r>
              <a:rPr lang="en-US" sz="1800" dirty="0" err="1" smtClean="0"/>
              <a:t>SDA_r</a:t>
            </a:r>
            <a:r>
              <a:rPr lang="en-US" sz="1800" dirty="0" smtClean="0"/>
              <a:t>)</a:t>
            </a:r>
          </a:p>
          <a:p>
            <a:r>
              <a:rPr lang="en-US" sz="1800" b="1" dirty="0" smtClean="0"/>
              <a:t>GBT</a:t>
            </a:r>
            <a:r>
              <a:rPr lang="en-US" sz="1800" dirty="0" smtClean="0"/>
              <a:t>: </a:t>
            </a:r>
            <a:r>
              <a:rPr lang="en-US" sz="1800" dirty="0" smtClean="0"/>
              <a:t>GBT_FPGA </a:t>
            </a:r>
            <a:r>
              <a:rPr lang="en-US" sz="1800" dirty="0" smtClean="0"/>
              <a:t>on test board, generate PRBS on TX, receive PRBS on RX</a:t>
            </a:r>
          </a:p>
          <a:p>
            <a:r>
              <a:rPr lang="en-US" sz="1800" b="1" dirty="0" err="1" smtClean="0"/>
              <a:t>Alpide</a:t>
            </a:r>
            <a:r>
              <a:rPr lang="en-US" sz="1800" b="1" dirty="0" smtClean="0"/>
              <a:t> </a:t>
            </a:r>
            <a:r>
              <a:rPr lang="en-US" sz="1800" b="1" dirty="0" smtClean="0"/>
              <a:t>Data lines</a:t>
            </a:r>
            <a:r>
              <a:rPr lang="en-US" sz="1800" dirty="0" smtClean="0"/>
              <a:t>: Transceiver IP with 28 RX; generate 1.2Gbps test pattern with OSERDES @ 600MHZ DDR; receive PRBS on Transceiver RX</a:t>
            </a:r>
          </a:p>
          <a:p>
            <a:r>
              <a:rPr lang="en-US" sz="1800" b="1" dirty="0" smtClean="0"/>
              <a:t>DCTRL, DCLK</a:t>
            </a:r>
            <a:r>
              <a:rPr lang="en-US" sz="1800" dirty="0" smtClean="0"/>
              <a:t>: Generate 80Mbps PRBS on DCLK; receive PRBS on DCTRL</a:t>
            </a:r>
          </a:p>
          <a:p>
            <a:r>
              <a:rPr lang="en-US" sz="1800" b="1" dirty="0" smtClean="0"/>
              <a:t>BUSY</a:t>
            </a:r>
            <a:r>
              <a:rPr lang="en-US" sz="1800" dirty="0" smtClean="0"/>
              <a:t>: Loopback PRBS patterns from OUT to IN, using transceivers?</a:t>
            </a:r>
          </a:p>
          <a:p>
            <a:r>
              <a:rPr lang="en-US" sz="1800" b="1" dirty="0" smtClean="0"/>
              <a:t>PA3-Flash I/F</a:t>
            </a:r>
            <a:r>
              <a:rPr lang="en-US" sz="1800" dirty="0" smtClean="0"/>
              <a:t>: Read Flash ID; read </a:t>
            </a:r>
            <a:r>
              <a:rPr lang="en-US" sz="1800" dirty="0" smtClean="0"/>
              <a:t>&amp; catalogue “bad blocks” (page 0)</a:t>
            </a:r>
            <a:endParaRPr lang="en-US" sz="1800" dirty="0" smtClean="0"/>
          </a:p>
          <a:p>
            <a:r>
              <a:rPr lang="en-US" sz="1800" b="1" dirty="0"/>
              <a:t>“Serial Number”: </a:t>
            </a:r>
            <a:r>
              <a:rPr lang="en-US" sz="1800" dirty="0"/>
              <a:t>Read and catalogue </a:t>
            </a:r>
            <a:r>
              <a:rPr lang="en-US" sz="1800" dirty="0" err="1" smtClean="0"/>
              <a:t>UltraScale</a:t>
            </a:r>
            <a:r>
              <a:rPr lang="en-US" sz="1800" dirty="0" smtClean="0"/>
              <a:t> </a:t>
            </a:r>
            <a:r>
              <a:rPr lang="en-US" sz="1800" dirty="0"/>
              <a:t>FPGA DNA value as unique identifier for Readout Unit</a:t>
            </a:r>
          </a:p>
          <a:p>
            <a:r>
              <a:rPr lang="en-US" sz="1800" b="1" dirty="0" err="1" smtClean="0"/>
              <a:t>CANbus</a:t>
            </a:r>
            <a:r>
              <a:rPr lang="en-US" sz="1800" b="1" dirty="0" smtClean="0"/>
              <a:t>: </a:t>
            </a:r>
            <a:r>
              <a:rPr lang="en-US" sz="1800" dirty="0" smtClean="0"/>
              <a:t>Connect USB CAN dongle to host computer, send and receive simple CAN packets @ </a:t>
            </a:r>
            <a:r>
              <a:rPr lang="en-US" sz="1800" dirty="0" smtClean="0"/>
              <a:t>1Mbp</a:t>
            </a:r>
          </a:p>
          <a:p>
            <a:r>
              <a:rPr lang="en-US" sz="1800" b="1" dirty="0" smtClean="0"/>
              <a:t>Ultrascale-PA3 I/F</a:t>
            </a:r>
            <a:r>
              <a:rPr lang="en-US" sz="1800" dirty="0" smtClean="0"/>
              <a:t>: Send &amp; receive test patterns</a:t>
            </a:r>
          </a:p>
          <a:p>
            <a:r>
              <a:rPr lang="en-US" sz="1800" b="1" dirty="0" err="1" smtClean="0"/>
              <a:t>SelectMap</a:t>
            </a:r>
            <a:r>
              <a:rPr lang="en-US" sz="1800" b="1" dirty="0" smtClean="0"/>
              <a:t> I/F: </a:t>
            </a:r>
            <a:r>
              <a:rPr lang="en-US" sz="1800" dirty="0" smtClean="0"/>
              <a:t>PA3 reads US </a:t>
            </a:r>
            <a:r>
              <a:rPr lang="en-US" sz="1800" dirty="0" err="1" smtClean="0"/>
              <a:t>SelectMap</a:t>
            </a:r>
            <a:r>
              <a:rPr lang="en-US" sz="1800" dirty="0" smtClean="0"/>
              <a:t> ID</a:t>
            </a:r>
            <a:endParaRPr lang="en-US" sz="1800" dirty="0" smtClean="0"/>
          </a:p>
          <a:p>
            <a:endParaRPr lang="en-US" sz="1800" dirty="0"/>
          </a:p>
        </p:txBody>
      </p:sp>
      <p:sp>
        <p:nvSpPr>
          <p:cNvPr id="4" name="Date Placeholder 3"/>
          <p:cNvSpPr>
            <a:spLocks noGrp="1"/>
          </p:cNvSpPr>
          <p:nvPr>
            <p:ph type="dt" sz="half" idx="10"/>
          </p:nvPr>
        </p:nvSpPr>
        <p:spPr/>
        <p:txBody>
          <a:bodyPr/>
          <a:lstStyle/>
          <a:p>
            <a:r>
              <a:rPr lang="en-US" dirty="0" smtClean="0"/>
              <a:t>4/13/2018</a:t>
            </a:r>
            <a:endParaRPr lang="en-US" dirty="0"/>
          </a:p>
        </p:txBody>
      </p:sp>
      <p:sp>
        <p:nvSpPr>
          <p:cNvPr id="5" name="Footer Placeholder 4"/>
          <p:cNvSpPr>
            <a:spLocks noGrp="1"/>
          </p:cNvSpPr>
          <p:nvPr>
            <p:ph type="ftr" sz="quarter" idx="11"/>
          </p:nvPr>
        </p:nvSpPr>
        <p:spPr/>
        <p:txBody>
          <a:bodyPr/>
          <a:lstStyle/>
          <a:p>
            <a:r>
              <a:rPr lang="en-US" smtClean="0"/>
              <a:t>Production Readiness Review</a:t>
            </a:r>
            <a:endParaRPr lang="en-US"/>
          </a:p>
        </p:txBody>
      </p:sp>
      <p:sp>
        <p:nvSpPr>
          <p:cNvPr id="6" name="Slide Number Placeholder 5"/>
          <p:cNvSpPr>
            <a:spLocks noGrp="1"/>
          </p:cNvSpPr>
          <p:nvPr>
            <p:ph type="sldNum" sz="quarter" idx="12"/>
          </p:nvPr>
        </p:nvSpPr>
        <p:spPr/>
        <p:txBody>
          <a:bodyPr/>
          <a:lstStyle/>
          <a:p>
            <a:fld id="{667E4D97-BD2B-4705-8F05-B9EB893EED35}" type="slidenum">
              <a:rPr lang="en-US" smtClean="0"/>
              <a:t>8</a:t>
            </a:fld>
            <a:endParaRPr lang="en-US"/>
          </a:p>
        </p:txBody>
      </p:sp>
    </p:spTree>
    <p:extLst>
      <p:ext uri="{BB962C8B-B14F-4D97-AF65-F5344CB8AC3E}">
        <p14:creationId xmlns:p14="http://schemas.microsoft.com/office/powerpoint/2010/main" val="9157677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Simple Test System Concept</a:t>
            </a:r>
            <a:endParaRPr lang="en-US" b="1" dirty="0"/>
          </a:p>
        </p:txBody>
      </p:sp>
      <p:sp>
        <p:nvSpPr>
          <p:cNvPr id="3" name="Rectangle 2"/>
          <p:cNvSpPr/>
          <p:nvPr/>
        </p:nvSpPr>
        <p:spPr>
          <a:xfrm>
            <a:off x="7248160" y="692620"/>
            <a:ext cx="3456480" cy="56167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RUv2</a:t>
            </a:r>
            <a:endParaRPr lang="en-US" dirty="0"/>
          </a:p>
        </p:txBody>
      </p:sp>
      <p:sp>
        <p:nvSpPr>
          <p:cNvPr id="4" name="Rectangle 3"/>
          <p:cNvSpPr/>
          <p:nvPr/>
        </p:nvSpPr>
        <p:spPr>
          <a:xfrm rot="16200000">
            <a:off x="6528060" y="1412720"/>
            <a:ext cx="1440200" cy="288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t>Transition </a:t>
            </a:r>
            <a:r>
              <a:rPr lang="en-US" sz="1000" dirty="0" err="1" smtClean="0"/>
              <a:t>Bd</a:t>
            </a:r>
            <a:endParaRPr lang="en-US" sz="1000" dirty="0"/>
          </a:p>
        </p:txBody>
      </p:sp>
      <p:sp>
        <p:nvSpPr>
          <p:cNvPr id="5" name="Rectangle 4"/>
          <p:cNvSpPr/>
          <p:nvPr/>
        </p:nvSpPr>
        <p:spPr>
          <a:xfrm rot="16200000">
            <a:off x="6501947" y="4479332"/>
            <a:ext cx="1440200" cy="288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t>Power </a:t>
            </a:r>
            <a:r>
              <a:rPr lang="en-US" sz="1000" dirty="0" err="1" smtClean="0"/>
              <a:t>Mezz</a:t>
            </a:r>
            <a:endParaRPr lang="en-US" sz="1000" dirty="0"/>
          </a:p>
        </p:txBody>
      </p:sp>
      <p:sp>
        <p:nvSpPr>
          <p:cNvPr id="6" name="Rectangle 5"/>
          <p:cNvSpPr/>
          <p:nvPr/>
        </p:nvSpPr>
        <p:spPr>
          <a:xfrm rot="16200000">
            <a:off x="4253150" y="1351631"/>
            <a:ext cx="1332185" cy="3600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Loopback Board</a:t>
            </a:r>
            <a:endParaRPr lang="en-US" sz="1200" dirty="0"/>
          </a:p>
        </p:txBody>
      </p:sp>
      <p:sp>
        <p:nvSpPr>
          <p:cNvPr id="7" name="Rectangle 6"/>
          <p:cNvSpPr/>
          <p:nvPr/>
        </p:nvSpPr>
        <p:spPr>
          <a:xfrm rot="16200000">
            <a:off x="4259366" y="4477629"/>
            <a:ext cx="1332185" cy="3600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Loopback Board</a:t>
            </a:r>
            <a:endParaRPr lang="en-US" sz="1200" dirty="0"/>
          </a:p>
        </p:txBody>
      </p:sp>
      <p:sp>
        <p:nvSpPr>
          <p:cNvPr id="9" name="Rectangle 8"/>
          <p:cNvSpPr/>
          <p:nvPr/>
        </p:nvSpPr>
        <p:spPr>
          <a:xfrm>
            <a:off x="6600071" y="2969096"/>
            <a:ext cx="864120" cy="2160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t>Fiber OUT</a:t>
            </a:r>
            <a:endParaRPr lang="en-US" sz="1000" dirty="0"/>
          </a:p>
        </p:txBody>
      </p:sp>
      <p:sp>
        <p:nvSpPr>
          <p:cNvPr id="10" name="Rectangle 9"/>
          <p:cNvSpPr/>
          <p:nvPr/>
        </p:nvSpPr>
        <p:spPr>
          <a:xfrm>
            <a:off x="6600071" y="2672894"/>
            <a:ext cx="864120" cy="2160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t>Fiber OUT</a:t>
            </a:r>
            <a:endParaRPr lang="en-US" sz="1000" dirty="0"/>
          </a:p>
        </p:txBody>
      </p:sp>
      <p:sp>
        <p:nvSpPr>
          <p:cNvPr id="11" name="Rectangle 10"/>
          <p:cNvSpPr/>
          <p:nvPr/>
        </p:nvSpPr>
        <p:spPr>
          <a:xfrm>
            <a:off x="6600071" y="2420860"/>
            <a:ext cx="864120" cy="2160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t>Fiber OUT</a:t>
            </a:r>
            <a:endParaRPr lang="en-US" sz="1000" dirty="0"/>
          </a:p>
        </p:txBody>
      </p:sp>
      <p:sp>
        <p:nvSpPr>
          <p:cNvPr id="12" name="Rectangle 11"/>
          <p:cNvSpPr/>
          <p:nvPr/>
        </p:nvSpPr>
        <p:spPr>
          <a:xfrm>
            <a:off x="6633972" y="3245562"/>
            <a:ext cx="864120" cy="2160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t>Fiber IN</a:t>
            </a:r>
            <a:endParaRPr lang="en-US" sz="1000" dirty="0"/>
          </a:p>
        </p:txBody>
      </p:sp>
      <p:sp>
        <p:nvSpPr>
          <p:cNvPr id="13" name="Rectangle 12"/>
          <p:cNvSpPr/>
          <p:nvPr/>
        </p:nvSpPr>
        <p:spPr>
          <a:xfrm>
            <a:off x="6638727" y="3512187"/>
            <a:ext cx="864120" cy="2160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t>Fiber IN SM</a:t>
            </a:r>
            <a:endParaRPr lang="en-US" sz="1000" dirty="0"/>
          </a:p>
        </p:txBody>
      </p:sp>
      <p:sp>
        <p:nvSpPr>
          <p:cNvPr id="14" name="Rectangle 13"/>
          <p:cNvSpPr/>
          <p:nvPr/>
        </p:nvSpPr>
        <p:spPr>
          <a:xfrm>
            <a:off x="741160" y="2265022"/>
            <a:ext cx="1800250" cy="16382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FPGA </a:t>
            </a:r>
            <a:r>
              <a:rPr lang="en-US" dirty="0" err="1" smtClean="0"/>
              <a:t>Devkit</a:t>
            </a:r>
            <a:endParaRPr lang="en-US" dirty="0"/>
          </a:p>
        </p:txBody>
      </p:sp>
      <p:sp>
        <p:nvSpPr>
          <p:cNvPr id="15" name="Rectangle 14"/>
          <p:cNvSpPr/>
          <p:nvPr/>
        </p:nvSpPr>
        <p:spPr>
          <a:xfrm>
            <a:off x="3103355" y="2221992"/>
            <a:ext cx="1368190" cy="17102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Fiber</a:t>
            </a:r>
          </a:p>
          <a:p>
            <a:pPr algn="ctr"/>
            <a:r>
              <a:rPr lang="en-US" dirty="0" smtClean="0"/>
              <a:t>Mezzanine</a:t>
            </a:r>
            <a:endParaRPr lang="en-US" dirty="0"/>
          </a:p>
        </p:txBody>
      </p:sp>
      <p:sp>
        <p:nvSpPr>
          <p:cNvPr id="16" name="Rectangle 15"/>
          <p:cNvSpPr/>
          <p:nvPr/>
        </p:nvSpPr>
        <p:spPr>
          <a:xfrm>
            <a:off x="453120" y="4918217"/>
            <a:ext cx="2376330" cy="12961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Host Computer</a:t>
            </a:r>
            <a:endParaRPr lang="en-US" dirty="0"/>
          </a:p>
        </p:txBody>
      </p:sp>
      <p:sp>
        <p:nvSpPr>
          <p:cNvPr id="17" name="Rectangle 16"/>
          <p:cNvSpPr/>
          <p:nvPr/>
        </p:nvSpPr>
        <p:spPr>
          <a:xfrm>
            <a:off x="6717977" y="5480583"/>
            <a:ext cx="648090" cy="2160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USB-3</a:t>
            </a:r>
            <a:endParaRPr lang="en-US" sz="1200" dirty="0"/>
          </a:p>
        </p:txBody>
      </p:sp>
      <p:sp>
        <p:nvSpPr>
          <p:cNvPr id="18" name="Rectangle 17"/>
          <p:cNvSpPr/>
          <p:nvPr/>
        </p:nvSpPr>
        <p:spPr>
          <a:xfrm>
            <a:off x="6717977" y="5757633"/>
            <a:ext cx="648090" cy="2160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CAN</a:t>
            </a:r>
            <a:endParaRPr lang="en-US" sz="1200" dirty="0"/>
          </a:p>
        </p:txBody>
      </p:sp>
      <p:sp>
        <p:nvSpPr>
          <p:cNvPr id="19" name="Rectangle 18"/>
          <p:cNvSpPr/>
          <p:nvPr/>
        </p:nvSpPr>
        <p:spPr>
          <a:xfrm>
            <a:off x="6741987" y="6033516"/>
            <a:ext cx="648090" cy="2160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JTAG</a:t>
            </a:r>
            <a:endParaRPr lang="en-US" sz="1200" dirty="0"/>
          </a:p>
        </p:txBody>
      </p:sp>
      <p:cxnSp>
        <p:nvCxnSpPr>
          <p:cNvPr id="21" name="Straight Arrow Connector 20"/>
          <p:cNvCxnSpPr/>
          <p:nvPr/>
        </p:nvCxnSpPr>
        <p:spPr>
          <a:xfrm>
            <a:off x="5099268" y="1052670"/>
            <a:ext cx="200487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5099268" y="1268700"/>
            <a:ext cx="200487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6292976" y="1233515"/>
            <a:ext cx="648090" cy="246221"/>
          </a:xfrm>
          <a:prstGeom prst="rect">
            <a:avLst/>
          </a:prstGeom>
          <a:noFill/>
        </p:spPr>
        <p:txBody>
          <a:bodyPr wrap="square" rtlCol="0">
            <a:spAutoFit/>
          </a:bodyPr>
          <a:lstStyle/>
          <a:p>
            <a:r>
              <a:rPr lang="en-US" sz="1000" dirty="0" smtClean="0"/>
              <a:t>28 LVDS</a:t>
            </a:r>
            <a:endParaRPr lang="en-US" sz="1000" dirty="0"/>
          </a:p>
        </p:txBody>
      </p:sp>
      <p:sp>
        <p:nvSpPr>
          <p:cNvPr id="25" name="TextBox 24"/>
          <p:cNvSpPr txBox="1"/>
          <p:nvPr/>
        </p:nvSpPr>
        <p:spPr>
          <a:xfrm>
            <a:off x="6305793" y="850838"/>
            <a:ext cx="726337" cy="246221"/>
          </a:xfrm>
          <a:prstGeom prst="rect">
            <a:avLst/>
          </a:prstGeom>
          <a:noFill/>
        </p:spPr>
        <p:txBody>
          <a:bodyPr wrap="square" rtlCol="0">
            <a:spAutoFit/>
          </a:bodyPr>
          <a:lstStyle/>
          <a:p>
            <a:r>
              <a:rPr lang="en-US" sz="1000" dirty="0" smtClean="0"/>
              <a:t>28 MGT</a:t>
            </a:r>
            <a:endParaRPr lang="en-US" sz="1000" dirty="0"/>
          </a:p>
        </p:txBody>
      </p:sp>
      <p:sp>
        <p:nvSpPr>
          <p:cNvPr id="26" name="TextBox 25"/>
          <p:cNvSpPr txBox="1"/>
          <p:nvPr/>
        </p:nvSpPr>
        <p:spPr>
          <a:xfrm>
            <a:off x="6344916" y="1658055"/>
            <a:ext cx="648090" cy="246221"/>
          </a:xfrm>
          <a:prstGeom prst="rect">
            <a:avLst/>
          </a:prstGeom>
          <a:noFill/>
        </p:spPr>
        <p:txBody>
          <a:bodyPr wrap="square" rtlCol="0">
            <a:spAutoFit/>
          </a:bodyPr>
          <a:lstStyle/>
          <a:p>
            <a:r>
              <a:rPr lang="en-US" sz="1000" dirty="0" smtClean="0"/>
              <a:t>5 MVLDS</a:t>
            </a:r>
            <a:endParaRPr lang="en-US" sz="1000" dirty="0"/>
          </a:p>
        </p:txBody>
      </p:sp>
      <p:sp>
        <p:nvSpPr>
          <p:cNvPr id="27" name="TextBox 26"/>
          <p:cNvSpPr txBox="1"/>
          <p:nvPr/>
        </p:nvSpPr>
        <p:spPr>
          <a:xfrm>
            <a:off x="6355103" y="1954706"/>
            <a:ext cx="648090" cy="246221"/>
          </a:xfrm>
          <a:prstGeom prst="rect">
            <a:avLst/>
          </a:prstGeom>
          <a:noFill/>
        </p:spPr>
        <p:txBody>
          <a:bodyPr wrap="square" rtlCol="0">
            <a:spAutoFit/>
          </a:bodyPr>
          <a:lstStyle/>
          <a:p>
            <a:r>
              <a:rPr lang="en-US" sz="1000" dirty="0" smtClean="0"/>
              <a:t>5 MVLDS</a:t>
            </a:r>
            <a:endParaRPr lang="en-US" sz="1000" dirty="0"/>
          </a:p>
        </p:txBody>
      </p:sp>
      <p:cxnSp>
        <p:nvCxnSpPr>
          <p:cNvPr id="29" name="Straight Arrow Connector 28"/>
          <p:cNvCxnSpPr/>
          <p:nvPr/>
        </p:nvCxnSpPr>
        <p:spPr>
          <a:xfrm flipH="1" flipV="1">
            <a:off x="5099268" y="1988800"/>
            <a:ext cx="2004872" cy="71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V="1">
            <a:off x="5117287" y="1844781"/>
            <a:ext cx="1986853" cy="17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a:off x="5105484" y="5013220"/>
            <a:ext cx="197254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5105484" y="4206543"/>
            <a:ext cx="1960548" cy="145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6039242" y="3997325"/>
            <a:ext cx="648090" cy="246221"/>
          </a:xfrm>
          <a:prstGeom prst="rect">
            <a:avLst/>
          </a:prstGeom>
          <a:noFill/>
        </p:spPr>
        <p:txBody>
          <a:bodyPr wrap="square" rtlCol="0">
            <a:spAutoFit/>
          </a:bodyPr>
          <a:lstStyle/>
          <a:p>
            <a:r>
              <a:rPr lang="en-US" sz="1000" dirty="0" smtClean="0"/>
              <a:t>8 MVLDS</a:t>
            </a:r>
            <a:endParaRPr lang="en-US" sz="1000" dirty="0"/>
          </a:p>
        </p:txBody>
      </p:sp>
      <p:sp>
        <p:nvSpPr>
          <p:cNvPr id="37" name="TextBox 36"/>
          <p:cNvSpPr txBox="1"/>
          <p:nvPr/>
        </p:nvSpPr>
        <p:spPr>
          <a:xfrm>
            <a:off x="6057758" y="4801167"/>
            <a:ext cx="648090" cy="246221"/>
          </a:xfrm>
          <a:prstGeom prst="rect">
            <a:avLst/>
          </a:prstGeom>
          <a:noFill/>
        </p:spPr>
        <p:txBody>
          <a:bodyPr wrap="square" rtlCol="0">
            <a:spAutoFit/>
          </a:bodyPr>
          <a:lstStyle/>
          <a:p>
            <a:r>
              <a:rPr lang="en-US" sz="1000" dirty="0" smtClean="0"/>
              <a:t>8 MVLDS</a:t>
            </a:r>
            <a:endParaRPr lang="en-US" sz="1000" dirty="0"/>
          </a:p>
        </p:txBody>
      </p:sp>
      <p:cxnSp>
        <p:nvCxnSpPr>
          <p:cNvPr id="39" name="Straight Arrow Connector 38"/>
          <p:cNvCxnSpPr>
            <a:stCxn id="11" idx="1"/>
          </p:cNvCxnSpPr>
          <p:nvPr/>
        </p:nvCxnSpPr>
        <p:spPr>
          <a:xfrm flipH="1">
            <a:off x="4471545" y="2528875"/>
            <a:ext cx="212852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10" idx="1"/>
          </p:cNvCxnSpPr>
          <p:nvPr/>
        </p:nvCxnSpPr>
        <p:spPr>
          <a:xfrm flipH="1">
            <a:off x="4471545" y="2780909"/>
            <a:ext cx="212852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9" idx="1"/>
            <a:endCxn id="15" idx="3"/>
          </p:cNvCxnSpPr>
          <p:nvPr/>
        </p:nvCxnSpPr>
        <p:spPr>
          <a:xfrm flipH="1">
            <a:off x="4471545" y="3077111"/>
            <a:ext cx="212852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endCxn id="12" idx="1"/>
          </p:cNvCxnSpPr>
          <p:nvPr/>
        </p:nvCxnSpPr>
        <p:spPr>
          <a:xfrm>
            <a:off x="4471545" y="3353577"/>
            <a:ext cx="216242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endCxn id="13" idx="1"/>
          </p:cNvCxnSpPr>
          <p:nvPr/>
        </p:nvCxnSpPr>
        <p:spPr>
          <a:xfrm>
            <a:off x="4471545" y="3620202"/>
            <a:ext cx="216718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2" name="Rectangle 51"/>
          <p:cNvSpPr/>
          <p:nvPr/>
        </p:nvSpPr>
        <p:spPr>
          <a:xfrm>
            <a:off x="2999584" y="6033516"/>
            <a:ext cx="1296180" cy="2160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JTAG Programmer</a:t>
            </a:r>
            <a:endParaRPr lang="en-US" sz="1200" dirty="0"/>
          </a:p>
        </p:txBody>
      </p:sp>
      <p:sp>
        <p:nvSpPr>
          <p:cNvPr id="53" name="Rectangle 52"/>
          <p:cNvSpPr/>
          <p:nvPr/>
        </p:nvSpPr>
        <p:spPr>
          <a:xfrm>
            <a:off x="3004438" y="5746332"/>
            <a:ext cx="1072897" cy="227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CAN Dongle</a:t>
            </a:r>
            <a:endParaRPr lang="en-US" sz="1200" dirty="0"/>
          </a:p>
        </p:txBody>
      </p:sp>
      <p:cxnSp>
        <p:nvCxnSpPr>
          <p:cNvPr id="55" name="Straight Arrow Connector 54"/>
          <p:cNvCxnSpPr>
            <a:stCxn id="53" idx="3"/>
            <a:endCxn id="18" idx="1"/>
          </p:cNvCxnSpPr>
          <p:nvPr/>
        </p:nvCxnSpPr>
        <p:spPr>
          <a:xfrm>
            <a:off x="4077335" y="5859998"/>
            <a:ext cx="2640642" cy="565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a:stCxn id="52" idx="3"/>
            <a:endCxn id="19" idx="1"/>
          </p:cNvCxnSpPr>
          <p:nvPr/>
        </p:nvCxnSpPr>
        <p:spPr>
          <a:xfrm>
            <a:off x="4295764" y="6141531"/>
            <a:ext cx="244622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a:stCxn id="16" idx="3"/>
            <a:endCxn id="17" idx="1"/>
          </p:cNvCxnSpPr>
          <p:nvPr/>
        </p:nvCxnSpPr>
        <p:spPr>
          <a:xfrm>
            <a:off x="2829450" y="5566307"/>
            <a:ext cx="3888527" cy="2229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a:stCxn id="14" idx="2"/>
            <a:endCxn id="16" idx="0"/>
          </p:cNvCxnSpPr>
          <p:nvPr/>
        </p:nvCxnSpPr>
        <p:spPr>
          <a:xfrm>
            <a:off x="1641285" y="3903250"/>
            <a:ext cx="0" cy="101496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rot="16200000">
            <a:off x="1166914" y="4245003"/>
            <a:ext cx="1152160" cy="276999"/>
          </a:xfrm>
          <a:prstGeom prst="rect">
            <a:avLst/>
          </a:prstGeom>
          <a:noFill/>
        </p:spPr>
        <p:txBody>
          <a:bodyPr wrap="square" rtlCol="0">
            <a:spAutoFit/>
          </a:bodyPr>
          <a:lstStyle/>
          <a:p>
            <a:r>
              <a:rPr lang="en-US" sz="1200" dirty="0" smtClean="0"/>
              <a:t>USB / Ethernet</a:t>
            </a:r>
            <a:endParaRPr lang="en-US" sz="1200" dirty="0"/>
          </a:p>
        </p:txBody>
      </p:sp>
      <p:cxnSp>
        <p:nvCxnSpPr>
          <p:cNvPr id="65" name="Straight Arrow Connector 64"/>
          <p:cNvCxnSpPr>
            <a:stCxn id="14" idx="3"/>
            <a:endCxn id="15" idx="1"/>
          </p:cNvCxnSpPr>
          <p:nvPr/>
        </p:nvCxnSpPr>
        <p:spPr>
          <a:xfrm flipV="1">
            <a:off x="2541410" y="3077111"/>
            <a:ext cx="561945" cy="7025"/>
          </a:xfrm>
          <a:prstGeom prst="straightConnector1">
            <a:avLst/>
          </a:prstGeom>
          <a:ln w="47625" cmpd="sng">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a:stCxn id="53" idx="1"/>
          </p:cNvCxnSpPr>
          <p:nvPr/>
        </p:nvCxnSpPr>
        <p:spPr>
          <a:xfrm flipH="1" flipV="1">
            <a:off x="2829450" y="5859997"/>
            <a:ext cx="174988"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p:cNvCxnSpPr>
            <a:stCxn id="52" idx="1"/>
          </p:cNvCxnSpPr>
          <p:nvPr/>
        </p:nvCxnSpPr>
        <p:spPr>
          <a:xfrm flipH="1">
            <a:off x="2834644" y="6141531"/>
            <a:ext cx="164940" cy="0"/>
          </a:xfrm>
          <a:prstGeom prst="line">
            <a:avLst/>
          </a:prstGeom>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a:off x="854596" y="1865615"/>
            <a:ext cx="2024094" cy="400110"/>
          </a:xfrm>
          <a:prstGeom prst="rect">
            <a:avLst/>
          </a:prstGeom>
          <a:noFill/>
        </p:spPr>
        <p:txBody>
          <a:bodyPr wrap="square" rtlCol="0">
            <a:spAutoFit/>
          </a:bodyPr>
          <a:lstStyle/>
          <a:p>
            <a:r>
              <a:rPr lang="en-US" sz="1000" dirty="0" smtClean="0"/>
              <a:t>e.g. KCU105 running GBT_FPGA</a:t>
            </a:r>
          </a:p>
          <a:p>
            <a:r>
              <a:rPr lang="en-US" sz="1000" dirty="0" smtClean="0"/>
              <a:t>+ CRU emulator firmware</a:t>
            </a:r>
            <a:endParaRPr lang="en-US" sz="1000" dirty="0"/>
          </a:p>
        </p:txBody>
      </p:sp>
      <p:sp>
        <p:nvSpPr>
          <p:cNvPr id="79" name="TextBox 78"/>
          <p:cNvSpPr txBox="1"/>
          <p:nvPr/>
        </p:nvSpPr>
        <p:spPr>
          <a:xfrm>
            <a:off x="3322223" y="1951528"/>
            <a:ext cx="1048375" cy="246221"/>
          </a:xfrm>
          <a:prstGeom prst="rect">
            <a:avLst/>
          </a:prstGeom>
          <a:noFill/>
        </p:spPr>
        <p:txBody>
          <a:bodyPr wrap="square" rtlCol="0">
            <a:spAutoFit/>
          </a:bodyPr>
          <a:lstStyle/>
          <a:p>
            <a:r>
              <a:rPr lang="en-US" sz="1000" dirty="0" smtClean="0"/>
              <a:t>To be developed</a:t>
            </a:r>
            <a:endParaRPr lang="en-US" sz="1000" dirty="0"/>
          </a:p>
        </p:txBody>
      </p:sp>
      <p:sp>
        <p:nvSpPr>
          <p:cNvPr id="80" name="TextBox 79"/>
          <p:cNvSpPr txBox="1"/>
          <p:nvPr/>
        </p:nvSpPr>
        <p:spPr>
          <a:xfrm>
            <a:off x="7713573" y="1151016"/>
            <a:ext cx="2436050" cy="646331"/>
          </a:xfrm>
          <a:prstGeom prst="rect">
            <a:avLst/>
          </a:prstGeom>
          <a:noFill/>
        </p:spPr>
        <p:txBody>
          <a:bodyPr wrap="square" rtlCol="0">
            <a:spAutoFit/>
          </a:bodyPr>
          <a:lstStyle/>
          <a:p>
            <a:r>
              <a:rPr lang="en-US" sz="1200" dirty="0" smtClean="0"/>
              <a:t>FPGA running custom testing firmware to generate &amp; check PRBS patterns for loopback boards</a:t>
            </a:r>
            <a:endParaRPr lang="en-US" sz="1200" dirty="0"/>
          </a:p>
        </p:txBody>
      </p:sp>
      <p:sp>
        <p:nvSpPr>
          <p:cNvPr id="81" name="TextBox 80"/>
          <p:cNvSpPr txBox="1"/>
          <p:nvPr/>
        </p:nvSpPr>
        <p:spPr>
          <a:xfrm>
            <a:off x="7488043" y="4293748"/>
            <a:ext cx="2436050" cy="646331"/>
          </a:xfrm>
          <a:prstGeom prst="rect">
            <a:avLst/>
          </a:prstGeom>
          <a:noFill/>
        </p:spPr>
        <p:txBody>
          <a:bodyPr wrap="square" rtlCol="0">
            <a:spAutoFit/>
          </a:bodyPr>
          <a:lstStyle/>
          <a:p>
            <a:r>
              <a:rPr lang="en-US" sz="1200" dirty="0" smtClean="0"/>
              <a:t>FPGA running custom testing firmware to generate PRBS patterns for loopback boards</a:t>
            </a:r>
            <a:endParaRPr lang="en-US" sz="1200" dirty="0"/>
          </a:p>
        </p:txBody>
      </p:sp>
      <p:sp>
        <p:nvSpPr>
          <p:cNvPr id="82" name="TextBox 81"/>
          <p:cNvSpPr txBox="1"/>
          <p:nvPr/>
        </p:nvSpPr>
        <p:spPr>
          <a:xfrm>
            <a:off x="7612585" y="2723461"/>
            <a:ext cx="2250939" cy="461665"/>
          </a:xfrm>
          <a:prstGeom prst="rect">
            <a:avLst/>
          </a:prstGeom>
          <a:noFill/>
        </p:spPr>
        <p:txBody>
          <a:bodyPr wrap="square" rtlCol="0">
            <a:spAutoFit/>
          </a:bodyPr>
          <a:lstStyle/>
          <a:p>
            <a:r>
              <a:rPr lang="en-US" sz="1200" dirty="0" smtClean="0"/>
              <a:t>FPGA running GBT firmware with PRBS test pattern RX and TX</a:t>
            </a:r>
            <a:endParaRPr lang="en-US" sz="1200" dirty="0"/>
          </a:p>
        </p:txBody>
      </p:sp>
      <p:sp>
        <p:nvSpPr>
          <p:cNvPr id="38" name="TextBox 37"/>
          <p:cNvSpPr txBox="1"/>
          <p:nvPr/>
        </p:nvSpPr>
        <p:spPr>
          <a:xfrm>
            <a:off x="5395232" y="1014281"/>
            <a:ext cx="929241" cy="307777"/>
          </a:xfrm>
          <a:prstGeom prst="rect">
            <a:avLst/>
          </a:prstGeom>
          <a:noFill/>
        </p:spPr>
        <p:txBody>
          <a:bodyPr wrap="square" rtlCol="0">
            <a:spAutoFit/>
          </a:bodyPr>
          <a:lstStyle/>
          <a:p>
            <a:r>
              <a:rPr lang="en-US" sz="1400" dirty="0" smtClean="0"/>
              <a:t>1.2Gbps</a:t>
            </a:r>
            <a:endParaRPr lang="en-US" sz="1400" dirty="0"/>
          </a:p>
        </p:txBody>
      </p:sp>
      <p:sp>
        <p:nvSpPr>
          <p:cNvPr id="40" name="TextBox 39"/>
          <p:cNvSpPr txBox="1"/>
          <p:nvPr/>
        </p:nvSpPr>
        <p:spPr>
          <a:xfrm>
            <a:off x="5751013" y="1770629"/>
            <a:ext cx="801100" cy="307777"/>
          </a:xfrm>
          <a:prstGeom prst="rect">
            <a:avLst/>
          </a:prstGeom>
          <a:noFill/>
        </p:spPr>
        <p:txBody>
          <a:bodyPr wrap="square" rtlCol="0">
            <a:spAutoFit/>
          </a:bodyPr>
          <a:lstStyle/>
          <a:p>
            <a:r>
              <a:rPr lang="en-US" sz="1400" dirty="0" smtClean="0"/>
              <a:t>80Mbps</a:t>
            </a:r>
            <a:endParaRPr lang="en-US" sz="1400" dirty="0"/>
          </a:p>
        </p:txBody>
      </p:sp>
      <p:sp>
        <p:nvSpPr>
          <p:cNvPr id="42" name="TextBox 41"/>
          <p:cNvSpPr txBox="1"/>
          <p:nvPr/>
        </p:nvSpPr>
        <p:spPr>
          <a:xfrm>
            <a:off x="5585149" y="4441700"/>
            <a:ext cx="1132828" cy="307777"/>
          </a:xfrm>
          <a:prstGeom prst="rect">
            <a:avLst/>
          </a:prstGeom>
          <a:noFill/>
        </p:spPr>
        <p:txBody>
          <a:bodyPr wrap="square" rtlCol="0">
            <a:spAutoFit/>
          </a:bodyPr>
          <a:lstStyle/>
          <a:p>
            <a:r>
              <a:rPr lang="en-US" sz="1400" dirty="0" smtClean="0"/>
              <a:t>200kbps</a:t>
            </a:r>
            <a:endParaRPr lang="en-US" sz="1400" dirty="0"/>
          </a:p>
        </p:txBody>
      </p:sp>
      <p:sp>
        <p:nvSpPr>
          <p:cNvPr id="44" name="TextBox 43"/>
          <p:cNvSpPr txBox="1"/>
          <p:nvPr/>
        </p:nvSpPr>
        <p:spPr>
          <a:xfrm>
            <a:off x="4871830" y="2780909"/>
            <a:ext cx="1349930" cy="307777"/>
          </a:xfrm>
          <a:prstGeom prst="rect">
            <a:avLst/>
          </a:prstGeom>
          <a:noFill/>
        </p:spPr>
        <p:txBody>
          <a:bodyPr wrap="square" rtlCol="0">
            <a:spAutoFit/>
          </a:bodyPr>
          <a:lstStyle/>
          <a:p>
            <a:r>
              <a:rPr lang="en-US" sz="1400" dirty="0" smtClean="0"/>
              <a:t>4.8Gbps</a:t>
            </a:r>
            <a:endParaRPr lang="en-US" sz="1400" dirty="0"/>
          </a:p>
        </p:txBody>
      </p:sp>
      <p:sp>
        <p:nvSpPr>
          <p:cNvPr id="45" name="Oval 44"/>
          <p:cNvSpPr/>
          <p:nvPr/>
        </p:nvSpPr>
        <p:spPr>
          <a:xfrm>
            <a:off x="3048824" y="603249"/>
            <a:ext cx="2835745" cy="494756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p:cNvSpPr txBox="1"/>
          <p:nvPr/>
        </p:nvSpPr>
        <p:spPr>
          <a:xfrm>
            <a:off x="2674851" y="686347"/>
            <a:ext cx="1435970" cy="461665"/>
          </a:xfrm>
          <a:prstGeom prst="rect">
            <a:avLst/>
          </a:prstGeom>
          <a:noFill/>
        </p:spPr>
        <p:txBody>
          <a:bodyPr wrap="square" rtlCol="0">
            <a:spAutoFit/>
          </a:bodyPr>
          <a:lstStyle/>
          <a:p>
            <a:r>
              <a:rPr lang="en-US" sz="1200" dirty="0" smtClean="0">
                <a:solidFill>
                  <a:srgbClr val="FF0000"/>
                </a:solidFill>
              </a:rPr>
              <a:t>Possibly integrate into 1 board?</a:t>
            </a:r>
            <a:endParaRPr lang="en-US" sz="1200" dirty="0">
              <a:solidFill>
                <a:srgbClr val="FF0000"/>
              </a:solidFill>
            </a:endParaRPr>
          </a:p>
        </p:txBody>
      </p:sp>
      <p:sp>
        <p:nvSpPr>
          <p:cNvPr id="8" name="Date Placeholder 7"/>
          <p:cNvSpPr>
            <a:spLocks noGrp="1"/>
          </p:cNvSpPr>
          <p:nvPr>
            <p:ph type="dt" sz="half" idx="10"/>
          </p:nvPr>
        </p:nvSpPr>
        <p:spPr/>
        <p:txBody>
          <a:bodyPr/>
          <a:lstStyle/>
          <a:p>
            <a:r>
              <a:rPr lang="en-US" smtClean="0"/>
              <a:t>4/13/2018</a:t>
            </a:r>
            <a:endParaRPr lang="en-US"/>
          </a:p>
        </p:txBody>
      </p:sp>
      <p:sp>
        <p:nvSpPr>
          <p:cNvPr id="20" name="Footer Placeholder 19"/>
          <p:cNvSpPr>
            <a:spLocks noGrp="1"/>
          </p:cNvSpPr>
          <p:nvPr>
            <p:ph type="ftr" sz="quarter" idx="11"/>
          </p:nvPr>
        </p:nvSpPr>
        <p:spPr/>
        <p:txBody>
          <a:bodyPr/>
          <a:lstStyle/>
          <a:p>
            <a:r>
              <a:rPr lang="en-US" smtClean="0"/>
              <a:t>Production Readiness Review</a:t>
            </a:r>
            <a:endParaRPr lang="en-US"/>
          </a:p>
        </p:txBody>
      </p:sp>
      <p:sp>
        <p:nvSpPr>
          <p:cNvPr id="22" name="Slide Number Placeholder 21"/>
          <p:cNvSpPr>
            <a:spLocks noGrp="1"/>
          </p:cNvSpPr>
          <p:nvPr>
            <p:ph type="sldNum" sz="quarter" idx="12"/>
          </p:nvPr>
        </p:nvSpPr>
        <p:spPr/>
        <p:txBody>
          <a:bodyPr/>
          <a:lstStyle/>
          <a:p>
            <a:fld id="{667E4D97-BD2B-4705-8F05-B9EB893EED35}" type="slidenum">
              <a:rPr lang="en-US" smtClean="0"/>
              <a:t>9</a:t>
            </a:fld>
            <a:endParaRPr lang="en-US"/>
          </a:p>
        </p:txBody>
      </p:sp>
      <p:pic>
        <p:nvPicPr>
          <p:cNvPr id="6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461495" y="699454"/>
            <a:ext cx="2157789" cy="958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Right Arrow 27"/>
          <p:cNvSpPr/>
          <p:nvPr/>
        </p:nvSpPr>
        <p:spPr>
          <a:xfrm rot="11397877">
            <a:off x="2865329" y="1380163"/>
            <a:ext cx="1760146" cy="24175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0094907"/>
      </p:ext>
    </p:extLst>
  </p:cSld>
  <p:clrMapOvr>
    <a:masterClrMapping/>
  </p:clrMapOvr>
</p:sld>
</file>

<file path=ppt/theme/theme1.xml><?xml version="1.0" encoding="utf-8"?>
<a:theme xmlns:a="http://schemas.openxmlformats.org/drawingml/2006/main" name="JoLayout16_9">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LICE_16_9.potx" id="{F767A952-7EEB-434D-8832-3AAE210163D0}" vid="{9A9F22BB-ACBD-4020-922B-00D56B09A39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ALICE_16_9</Template>
  <TotalTime>947</TotalTime>
  <Words>1338</Words>
  <Application>Microsoft Office PowerPoint</Application>
  <PresentationFormat>Widescreen</PresentationFormat>
  <Paragraphs>509</Paragraphs>
  <Slides>21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ＭＳ Ｐゴシック</vt:lpstr>
      <vt:lpstr>Arial</vt:lpstr>
      <vt:lpstr>Calibri</vt:lpstr>
      <vt:lpstr>Calibri Light</vt:lpstr>
      <vt:lpstr>Courier New</vt:lpstr>
      <vt:lpstr>Times New Roman</vt:lpstr>
      <vt:lpstr>JoLayout16_9</vt:lpstr>
      <vt:lpstr>Testing Plans</vt:lpstr>
      <vt:lpstr>Overview of Testing Procedures</vt:lpstr>
      <vt:lpstr>Testing at Manufacturer</vt:lpstr>
      <vt:lpstr>Testing at Nikhef/Utrecht</vt:lpstr>
      <vt:lpstr>Functional Testing at Collaborator Sites</vt:lpstr>
      <vt:lpstr>Readout Unit Overview</vt:lpstr>
      <vt:lpstr>I/O lines to be tested in functional test</vt:lpstr>
      <vt:lpstr>Suggested Tests for Functional Testing</vt:lpstr>
      <vt:lpstr>Simple Test System Concept</vt:lpstr>
      <vt:lpstr>Possible Dev-Kits</vt:lpstr>
      <vt:lpstr>Opal Kelly XEM7360</vt:lpstr>
      <vt:lpstr>Backup Slides</vt:lpstr>
      <vt:lpstr>Xilinx KCU105 Evaluation Kit</vt:lpstr>
      <vt:lpstr>PowerPoint Presentation</vt:lpstr>
      <vt:lpstr>Avnet AES-KU040-DB-G </vt:lpstr>
      <vt:lpstr>PowerPoint Presentation</vt:lpstr>
      <vt:lpstr>Some Example Tests already being performed</vt:lpstr>
      <vt:lpstr>US &lt;-&gt; PA3 LVDS and GPIO communication</vt:lpstr>
      <vt:lpstr>Transitionboard (QMS/QFS) loopback test</vt:lpstr>
      <vt:lpstr>Transistionboard loopback test</vt:lpstr>
      <vt:lpstr>Example of Test Sheet used at Utrecht for RUv1</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Readout Firmware Overview</dc:title>
  <dc:creator>Schambach, Joachim J</dc:creator>
  <cp:lastModifiedBy>Schambach, Joachim J</cp:lastModifiedBy>
  <cp:revision>81</cp:revision>
  <dcterms:created xsi:type="dcterms:W3CDTF">2018-03-26T20:47:22Z</dcterms:created>
  <dcterms:modified xsi:type="dcterms:W3CDTF">2018-04-12T19:49:06Z</dcterms:modified>
</cp:coreProperties>
</file>