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  <p:sldMasterId id="2147483695" r:id="rId2"/>
    <p:sldMasterId id="2147483712" r:id="rId3"/>
  </p:sldMasterIdLst>
  <p:notesMasterIdLst>
    <p:notesMasterId r:id="rId61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65" r:id="rId15"/>
    <p:sldId id="266" r:id="rId16"/>
    <p:sldId id="267" r:id="rId17"/>
    <p:sldId id="271" r:id="rId18"/>
    <p:sldId id="272" r:id="rId19"/>
    <p:sldId id="314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29" autoAdjust="0"/>
  </p:normalViewPr>
  <p:slideViewPr>
    <p:cSldViewPr snapToGrid="0">
      <p:cViewPr varScale="1">
        <p:scale>
          <a:sx n="141" d="100"/>
          <a:sy n="141" d="100"/>
        </p:scale>
        <p:origin x="13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Si53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6870804074354594E-2"/>
          <c:y val="8.4804506453474218E-2"/>
          <c:w val="0.76065021365543684"/>
          <c:h val="0.904202545305380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20logJitterOut/In</c:v>
                </c:pt>
              </c:strCache>
            </c:strRef>
          </c:tx>
          <c:xVal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50</c:v>
                </c:pt>
              </c:numCache>
            </c:numRef>
          </c:xVal>
          <c:yVal>
            <c:numRef>
              <c:f>Sheet1!$F$2:$F$9</c:f>
              <c:numCache>
                <c:formatCode>0.0</c:formatCode>
                <c:ptCount val="8"/>
                <c:pt idx="0">
                  <c:v>-1.6500000000000057</c:v>
                </c:pt>
                <c:pt idx="1">
                  <c:v>-1.9499999999999957</c:v>
                </c:pt>
                <c:pt idx="2">
                  <c:v>-3.3499999999999943</c:v>
                </c:pt>
                <c:pt idx="3">
                  <c:v>-7.4000000000000057</c:v>
                </c:pt>
                <c:pt idx="4">
                  <c:v>-15.499999999999996</c:v>
                </c:pt>
                <c:pt idx="5">
                  <c:v>-27.35</c:v>
                </c:pt>
                <c:pt idx="6">
                  <c:v>-31.750000000000011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C0E-452D-8C50-8EE593EA1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51712"/>
        <c:axId val="35052864"/>
      </c:scatterChart>
      <c:valAx>
        <c:axId val="35051712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cross"/>
        <c:tickLblPos val="nextTo"/>
        <c:crossAx val="35052864"/>
        <c:crosses val="autoZero"/>
        <c:crossBetween val="midCat"/>
      </c:valAx>
      <c:valAx>
        <c:axId val="350528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50517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E058-8DF0-4136-8F1D-3D0C1927ADD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36A1-90BE-4E9C-8F78-47EC5B171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3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E8EB5-25D9-4107-8D15-6A7109437785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pPr marL="0" marR="0" lvl="0" indent="0" algn="r" defTabSz="9133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12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3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E8EB5-25D9-4107-8D15-6A7109437785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pPr marL="0" marR="0" lvl="0" indent="0" algn="r" defTabSz="9133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94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3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E8EB5-25D9-4107-8D15-6A7109437785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pPr marL="0" marR="0" lvl="0" indent="0" algn="r" defTabSz="9133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64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3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E8EB5-25D9-4107-8D15-6A7109437785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pPr marL="0" marR="0" lvl="0" indent="0" algn="r" defTabSz="9133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26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05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1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EL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248" y="1371335"/>
            <a:ext cx="5167102" cy="493588"/>
          </a:xfrm>
        </p:spPr>
        <p:txBody>
          <a:bodyPr wrap="none">
            <a:spAutoFit/>
          </a:bodyPr>
          <a:lstStyle>
            <a:lvl1pPr algn="l">
              <a:defRPr sz="2320" b="1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246" y="2246331"/>
            <a:ext cx="5017830" cy="1676027"/>
          </a:xfrm>
        </p:spPr>
        <p:txBody>
          <a:bodyPr wrap="none">
            <a:spAutoFit/>
          </a:bodyPr>
          <a:lstStyle>
            <a:lvl1pPr marL="201550" indent="-201550">
              <a:defRPr sz="2320"/>
            </a:lvl1pPr>
            <a:lvl2pPr marL="403099" indent="-201550">
              <a:spcBef>
                <a:spcPts val="491"/>
              </a:spcBef>
              <a:buFont typeface="Arial"/>
              <a:buChar char="•"/>
              <a:defRPr sz="2038"/>
            </a:lvl2pPr>
            <a:lvl3pPr marL="604649" indent="-201550">
              <a:buFont typeface="Arial"/>
              <a:buChar char="•"/>
              <a:defRPr sz="1757"/>
            </a:lvl3pPr>
            <a:lvl4pPr marL="806198" indent="-201550">
              <a:buFont typeface="Arial"/>
              <a:buChar char="•"/>
              <a:defRPr sz="1476"/>
            </a:lvl4pPr>
            <a:lvl5pPr marL="1007748" indent="-201550">
              <a:buFont typeface="Arial"/>
              <a:buChar char="•"/>
              <a:defRPr sz="1125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EELD+content"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0" y="1376787"/>
            <a:ext cx="5013214" cy="482687"/>
          </a:xfrm>
          <a:gradFill flip="none" rotWithShape="1">
            <a:gsLst>
              <a:gs pos="0">
                <a:srgbClr val="F5D300"/>
              </a:gs>
              <a:gs pos="100000">
                <a:srgbClr val="FFFFFF">
                  <a:alpha val="85000"/>
                </a:srgbClr>
              </a:gs>
            </a:gsLst>
            <a:lin ang="0" scaled="1"/>
            <a:tileRect/>
          </a:gradFill>
          <a:effectLst>
            <a:outerShdw blurRad="190500" dist="50800" dir="2700000" sx="101000" sy="101000" algn="tl" rotWithShape="0">
              <a:srgbClr val="000000">
                <a:alpha val="30000"/>
              </a:srgbClr>
            </a:outerShdw>
          </a:effectLst>
        </p:spPr>
        <p:txBody>
          <a:bodyPr wrap="none">
            <a:spAutoFit/>
          </a:bodyPr>
          <a:lstStyle>
            <a:lvl1pPr algn="l">
              <a:defRPr sz="2249" b="1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Content Placeholder 2" title="content"/>
          <p:cNvSpPr>
            <a:spLocks noGrp="1"/>
          </p:cNvSpPr>
          <p:nvPr>
            <p:ph idx="1"/>
          </p:nvPr>
        </p:nvSpPr>
        <p:spPr>
          <a:xfrm>
            <a:off x="5760000" y="2246331"/>
            <a:ext cx="3497093" cy="1283163"/>
          </a:xfrm>
          <a:gradFill flip="none" rotWithShape="1">
            <a:gsLst>
              <a:gs pos="0">
                <a:srgbClr val="F5D300"/>
              </a:gs>
              <a:gs pos="100000">
                <a:srgbClr val="FFFFFF">
                  <a:alpha val="85000"/>
                </a:srgbClr>
              </a:gs>
            </a:gsLst>
            <a:lin ang="0" scaled="1"/>
            <a:tileRect/>
          </a:gradFill>
          <a:effectLst>
            <a:outerShdw blurRad="177800" dist="50800" dir="2700000" sx="101000" sy="101000" algn="tl" rotWithShape="0">
              <a:srgbClr val="000000">
                <a:alpha val="21000"/>
              </a:srgbClr>
            </a:outerShdw>
          </a:effectLst>
        </p:spPr>
        <p:txBody>
          <a:bodyPr wrap="none">
            <a:spAutoFit/>
          </a:bodyPr>
          <a:lstStyle>
            <a:lvl1pPr marL="201550" indent="-201550">
              <a:buFont typeface="Arial"/>
              <a:buChar char="•"/>
              <a:defRPr sz="1546"/>
            </a:lvl1pPr>
            <a:lvl2pPr marL="403099" indent="-201550">
              <a:buFont typeface="Arial"/>
              <a:buChar char="•"/>
              <a:defRPr sz="1336"/>
            </a:lvl2pPr>
            <a:lvl3pPr marL="604649" indent="-201550">
              <a:buFont typeface="Arial"/>
              <a:buChar char="•"/>
              <a:defRPr sz="1265"/>
            </a:lvl3pPr>
            <a:lvl4pPr marL="806198" indent="-201550">
              <a:buFont typeface="Arial"/>
              <a:buChar char="•"/>
              <a:defRPr sz="1195"/>
            </a:lvl4pPr>
            <a:lvl5pPr marL="1007748" indent="-201550">
              <a:buFont typeface="Arial"/>
              <a:buChar char="•"/>
              <a:defRPr sz="1125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2015_59_volgsheettransparant16x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4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+titel"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0" y="1376787"/>
            <a:ext cx="5013214" cy="482687"/>
          </a:xfrm>
          <a:gradFill flip="none" rotWithShape="1">
            <a:gsLst>
              <a:gs pos="0">
                <a:srgbClr val="F5D300"/>
              </a:gs>
              <a:gs pos="100000">
                <a:srgbClr val="FFFFFF">
                  <a:alpha val="85000"/>
                </a:srgb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>
            <a:lvl1pPr algn="l">
              <a:defRPr sz="2249" b="1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2015_59_volgsheettransparant16x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4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2015_59_volgsheettransparant16x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4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147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1pPr>
            <a:lvl2pPr marL="475321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2pPr>
            <a:lvl3pPr marL="9506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3pPr>
            <a:lvl4pPr marL="1425963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4pPr>
            <a:lvl5pPr marL="1901283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5pPr>
            <a:lvl6pPr marL="237660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6pPr>
            <a:lvl7pPr marL="285192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7pPr>
            <a:lvl8pPr marL="3327246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8pPr>
            <a:lvl9pPr marL="3802567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82"/>
            </a:lvl1pPr>
            <a:lvl2pPr>
              <a:defRPr sz="2460"/>
            </a:lvl2pPr>
            <a:lvl3pPr>
              <a:defRPr sz="2038"/>
            </a:lvl3pPr>
            <a:lvl4pPr>
              <a:defRPr sz="1898"/>
            </a:lvl4pPr>
            <a:lvl5pPr>
              <a:defRPr sz="1898"/>
            </a:lvl5pPr>
            <a:lvl6pPr>
              <a:defRPr sz="1898"/>
            </a:lvl6pPr>
            <a:lvl7pPr>
              <a:defRPr sz="1898"/>
            </a:lvl7pPr>
            <a:lvl8pPr>
              <a:defRPr sz="1898"/>
            </a:lvl8pPr>
            <a:lvl9pPr>
              <a:defRPr sz="1898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82"/>
            </a:lvl1pPr>
            <a:lvl2pPr>
              <a:defRPr sz="2460"/>
            </a:lvl2pPr>
            <a:lvl3pPr>
              <a:defRPr sz="2038"/>
            </a:lvl3pPr>
            <a:lvl4pPr>
              <a:defRPr sz="1898"/>
            </a:lvl4pPr>
            <a:lvl5pPr>
              <a:defRPr sz="1898"/>
            </a:lvl5pPr>
            <a:lvl6pPr>
              <a:defRPr sz="1898"/>
            </a:lvl6pPr>
            <a:lvl7pPr>
              <a:defRPr sz="1898"/>
            </a:lvl7pPr>
            <a:lvl8pPr>
              <a:defRPr sz="1898"/>
            </a:lvl8pPr>
            <a:lvl9pPr>
              <a:defRPr sz="1898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9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2460" b="1"/>
            </a:lvl1pPr>
            <a:lvl2pPr marL="475321" indent="0">
              <a:buNone/>
              <a:defRPr sz="2038" b="1"/>
            </a:lvl2pPr>
            <a:lvl3pPr marL="950642" indent="0">
              <a:buNone/>
              <a:defRPr sz="1898" b="1"/>
            </a:lvl3pPr>
            <a:lvl4pPr marL="1425963" indent="0">
              <a:buNone/>
              <a:defRPr sz="1687" b="1"/>
            </a:lvl4pPr>
            <a:lvl5pPr marL="1901283" indent="0">
              <a:buNone/>
              <a:defRPr sz="1687" b="1"/>
            </a:lvl5pPr>
            <a:lvl6pPr marL="2376605" indent="0">
              <a:buNone/>
              <a:defRPr sz="1687" b="1"/>
            </a:lvl6pPr>
            <a:lvl7pPr marL="2851925" indent="0">
              <a:buNone/>
              <a:defRPr sz="1687" b="1"/>
            </a:lvl7pPr>
            <a:lvl8pPr marL="3327246" indent="0">
              <a:buNone/>
              <a:defRPr sz="1687" b="1"/>
            </a:lvl8pPr>
            <a:lvl9pPr marL="3802567" indent="0">
              <a:buNone/>
              <a:defRPr sz="1687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60"/>
            </a:lvl1pPr>
            <a:lvl2pPr>
              <a:defRPr sz="2038"/>
            </a:lvl2pPr>
            <a:lvl3pPr>
              <a:defRPr sz="1898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4" cy="639763"/>
          </a:xfrm>
        </p:spPr>
        <p:txBody>
          <a:bodyPr anchor="b"/>
          <a:lstStyle>
            <a:lvl1pPr marL="0" indent="0">
              <a:buNone/>
              <a:defRPr sz="2460" b="1"/>
            </a:lvl1pPr>
            <a:lvl2pPr marL="475321" indent="0">
              <a:buNone/>
              <a:defRPr sz="2038" b="1"/>
            </a:lvl2pPr>
            <a:lvl3pPr marL="950642" indent="0">
              <a:buNone/>
              <a:defRPr sz="1898" b="1"/>
            </a:lvl3pPr>
            <a:lvl4pPr marL="1425963" indent="0">
              <a:buNone/>
              <a:defRPr sz="1687" b="1"/>
            </a:lvl4pPr>
            <a:lvl5pPr marL="1901283" indent="0">
              <a:buNone/>
              <a:defRPr sz="1687" b="1"/>
            </a:lvl5pPr>
            <a:lvl6pPr marL="2376605" indent="0">
              <a:buNone/>
              <a:defRPr sz="1687" b="1"/>
            </a:lvl6pPr>
            <a:lvl7pPr marL="2851925" indent="0">
              <a:buNone/>
              <a:defRPr sz="1687" b="1"/>
            </a:lvl7pPr>
            <a:lvl8pPr marL="3327246" indent="0">
              <a:buNone/>
              <a:defRPr sz="1687" b="1"/>
            </a:lvl8pPr>
            <a:lvl9pPr marL="3802567" indent="0">
              <a:buNone/>
              <a:defRPr sz="1687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460"/>
            </a:lvl1pPr>
            <a:lvl2pPr>
              <a:defRPr sz="2038"/>
            </a:lvl2pPr>
            <a:lvl3pPr>
              <a:defRPr sz="1898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title">
    <p:bg>
      <p:bgPr>
        <a:solidFill>
          <a:srgbClr val="336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59_subtit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888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479" y="1385590"/>
            <a:ext cx="6257592" cy="1018316"/>
          </a:xfrm>
          <a:solidFill>
            <a:schemeClr val="bg1">
              <a:alpha val="65000"/>
            </a:schemeClr>
          </a:solidFill>
        </p:spPr>
        <p:txBody>
          <a:bodyPr wrap="square" lIns="187184" tIns="187184" rIns="187184" bIns="187184" anchor="ctr" anchorCtr="0">
            <a:noAutofit/>
          </a:bodyPr>
          <a:lstStyle>
            <a:lvl1pPr algn="l">
              <a:defRPr sz="2882" b="1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title/content">
    <p:bg>
      <p:bgPr>
        <a:solidFill>
          <a:srgbClr val="336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2015_59_volgsheet(geel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888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247" y="1012169"/>
            <a:ext cx="6750824" cy="1265213"/>
          </a:xfrm>
          <a:solidFill>
            <a:schemeClr val="bg1">
              <a:alpha val="65000"/>
            </a:schemeClr>
          </a:solidFill>
        </p:spPr>
        <p:txBody>
          <a:bodyPr wrap="square" lIns="187184" tIns="187184" rIns="187184" bIns="187184" anchor="ctr" anchorCtr="0">
            <a:noAutofit/>
          </a:bodyPr>
          <a:lstStyle>
            <a:lvl1pPr algn="l">
              <a:defRPr sz="2882" b="1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4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38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4"/>
          </a:xfrm>
        </p:spPr>
        <p:txBody>
          <a:bodyPr/>
          <a:lstStyle>
            <a:lvl1pPr>
              <a:defRPr sz="3374"/>
            </a:lvl1pPr>
            <a:lvl2pPr>
              <a:defRPr sz="2882"/>
            </a:lvl2pPr>
            <a:lvl3pPr>
              <a:defRPr sz="2460"/>
            </a:lvl3pPr>
            <a:lvl4pPr>
              <a:defRPr sz="2038"/>
            </a:lvl4pPr>
            <a:lvl5pPr>
              <a:defRPr sz="2038"/>
            </a:lvl5pPr>
            <a:lvl6pPr>
              <a:defRPr sz="2038"/>
            </a:lvl6pPr>
            <a:lvl7pPr>
              <a:defRPr sz="2038"/>
            </a:lvl7pPr>
            <a:lvl8pPr>
              <a:defRPr sz="2038"/>
            </a:lvl8pPr>
            <a:lvl9pPr>
              <a:defRPr sz="2038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2"/>
          </a:xfrm>
        </p:spPr>
        <p:txBody>
          <a:bodyPr/>
          <a:lstStyle>
            <a:lvl1pPr marL="0" indent="0">
              <a:buNone/>
              <a:defRPr sz="1476"/>
            </a:lvl1pPr>
            <a:lvl2pPr marL="475321" indent="0">
              <a:buNone/>
              <a:defRPr sz="1265"/>
            </a:lvl2pPr>
            <a:lvl3pPr marL="950642" indent="0">
              <a:buNone/>
              <a:defRPr sz="984"/>
            </a:lvl3pPr>
            <a:lvl4pPr marL="1425963" indent="0">
              <a:buNone/>
              <a:defRPr sz="914"/>
            </a:lvl4pPr>
            <a:lvl5pPr marL="1901283" indent="0">
              <a:buNone/>
              <a:defRPr sz="914"/>
            </a:lvl5pPr>
            <a:lvl6pPr marL="2376605" indent="0">
              <a:buNone/>
              <a:defRPr sz="914"/>
            </a:lvl6pPr>
            <a:lvl7pPr marL="2851925" indent="0">
              <a:buNone/>
              <a:defRPr sz="914"/>
            </a:lvl7pPr>
            <a:lvl8pPr marL="3327246" indent="0">
              <a:buNone/>
              <a:defRPr sz="914"/>
            </a:lvl8pPr>
            <a:lvl9pPr marL="3802567" indent="0">
              <a:buNone/>
              <a:defRPr sz="914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9"/>
          </a:xfrm>
        </p:spPr>
        <p:txBody>
          <a:bodyPr anchor="b"/>
          <a:lstStyle>
            <a:lvl1pPr algn="l">
              <a:defRPr sz="2038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374"/>
            </a:lvl1pPr>
            <a:lvl2pPr marL="475321" indent="0">
              <a:buNone/>
              <a:defRPr sz="2882"/>
            </a:lvl2pPr>
            <a:lvl3pPr marL="950642" indent="0">
              <a:buNone/>
              <a:defRPr sz="2460"/>
            </a:lvl3pPr>
            <a:lvl4pPr marL="1425963" indent="0">
              <a:buNone/>
              <a:defRPr sz="2038"/>
            </a:lvl4pPr>
            <a:lvl5pPr marL="1901283" indent="0">
              <a:buNone/>
              <a:defRPr sz="2038"/>
            </a:lvl5pPr>
            <a:lvl6pPr marL="2376605" indent="0">
              <a:buNone/>
              <a:defRPr sz="2038"/>
            </a:lvl6pPr>
            <a:lvl7pPr marL="2851925" indent="0">
              <a:buNone/>
              <a:defRPr sz="2038"/>
            </a:lvl7pPr>
            <a:lvl8pPr marL="3327246" indent="0">
              <a:buNone/>
              <a:defRPr sz="2038"/>
            </a:lvl8pPr>
            <a:lvl9pPr marL="3802567" indent="0">
              <a:buNone/>
              <a:defRPr sz="203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1"/>
          </a:xfrm>
        </p:spPr>
        <p:txBody>
          <a:bodyPr/>
          <a:lstStyle>
            <a:lvl1pPr marL="0" indent="0">
              <a:buNone/>
              <a:defRPr sz="1476"/>
            </a:lvl1pPr>
            <a:lvl2pPr marL="475321" indent="0">
              <a:buNone/>
              <a:defRPr sz="1265"/>
            </a:lvl2pPr>
            <a:lvl3pPr marL="950642" indent="0">
              <a:buNone/>
              <a:defRPr sz="984"/>
            </a:lvl3pPr>
            <a:lvl4pPr marL="1425963" indent="0">
              <a:buNone/>
              <a:defRPr sz="914"/>
            </a:lvl4pPr>
            <a:lvl5pPr marL="1901283" indent="0">
              <a:buNone/>
              <a:defRPr sz="914"/>
            </a:lvl5pPr>
            <a:lvl6pPr marL="2376605" indent="0">
              <a:buNone/>
              <a:defRPr sz="914"/>
            </a:lvl6pPr>
            <a:lvl7pPr marL="2851925" indent="0">
              <a:buNone/>
              <a:defRPr sz="914"/>
            </a:lvl7pPr>
            <a:lvl8pPr marL="3327246" indent="0">
              <a:buNone/>
              <a:defRPr sz="914"/>
            </a:lvl8pPr>
            <a:lvl9pPr marL="3802567" indent="0">
              <a:buNone/>
              <a:defRPr sz="914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eg"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 descr="volg_fot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78819" y="247981"/>
            <a:ext cx="9469601" cy="35484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13-04-2018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 PRR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1D982-5C32-482D-8CA9-EAFEB9D77E2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476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0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0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1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EL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252" y="1371360"/>
            <a:ext cx="5167001" cy="493539"/>
          </a:xfrm>
        </p:spPr>
        <p:txBody>
          <a:bodyPr wrap="none">
            <a:spAutoFit/>
          </a:bodyPr>
          <a:lstStyle>
            <a:lvl1pPr algn="l">
              <a:defRPr sz="2320" b="1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246" y="2246332"/>
            <a:ext cx="5017729" cy="1675979"/>
          </a:xfrm>
        </p:spPr>
        <p:txBody>
          <a:bodyPr wrap="none">
            <a:spAutoFit/>
          </a:bodyPr>
          <a:lstStyle>
            <a:lvl1pPr marL="201476" indent="-201476">
              <a:defRPr sz="2320"/>
            </a:lvl1pPr>
            <a:lvl2pPr marL="402948" indent="-201476">
              <a:spcBef>
                <a:spcPts val="491"/>
              </a:spcBef>
              <a:buFont typeface="Arial"/>
              <a:buChar char="•"/>
              <a:defRPr sz="2038"/>
            </a:lvl2pPr>
            <a:lvl3pPr marL="604424" indent="-201476">
              <a:buFont typeface="Arial"/>
              <a:buChar char="•"/>
              <a:defRPr sz="1757"/>
            </a:lvl3pPr>
            <a:lvl4pPr marL="805902" indent="-201476">
              <a:buFont typeface="Arial"/>
              <a:buChar char="•"/>
              <a:defRPr sz="1476"/>
            </a:lvl4pPr>
            <a:lvl5pPr marL="1007375" indent="-201476">
              <a:buFont typeface="Arial"/>
              <a:buChar char="•"/>
              <a:defRPr sz="1125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EELD+content"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4" y="1376816"/>
            <a:ext cx="5013113" cy="482639"/>
          </a:xfrm>
          <a:gradFill flip="none" rotWithShape="1">
            <a:gsLst>
              <a:gs pos="0">
                <a:srgbClr val="F5D300"/>
              </a:gs>
              <a:gs pos="100000">
                <a:srgbClr val="FFFFFF">
                  <a:alpha val="85000"/>
                </a:srgbClr>
              </a:gs>
            </a:gsLst>
            <a:lin ang="0" scaled="1"/>
            <a:tileRect/>
          </a:gradFill>
          <a:effectLst>
            <a:outerShdw blurRad="190500" dist="50800" dir="2700000" sx="101000" sy="101000" algn="tl" rotWithShape="0">
              <a:srgbClr val="000000">
                <a:alpha val="30000"/>
              </a:srgbClr>
            </a:outerShdw>
          </a:effectLst>
        </p:spPr>
        <p:txBody>
          <a:bodyPr wrap="none">
            <a:spAutoFit/>
          </a:bodyPr>
          <a:lstStyle>
            <a:lvl1pPr algn="l">
              <a:defRPr sz="2249" b="1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Content Placeholder 2" title="content"/>
          <p:cNvSpPr>
            <a:spLocks noGrp="1"/>
          </p:cNvSpPr>
          <p:nvPr>
            <p:ph idx="1"/>
          </p:nvPr>
        </p:nvSpPr>
        <p:spPr>
          <a:xfrm>
            <a:off x="5760002" y="2246337"/>
            <a:ext cx="3496992" cy="1296003"/>
          </a:xfrm>
          <a:gradFill flip="none" rotWithShape="1">
            <a:gsLst>
              <a:gs pos="0">
                <a:srgbClr val="F5D300"/>
              </a:gs>
              <a:gs pos="100000">
                <a:srgbClr val="FFFFFF">
                  <a:alpha val="85000"/>
                </a:srgbClr>
              </a:gs>
            </a:gsLst>
            <a:lin ang="0" scaled="1"/>
            <a:tileRect/>
          </a:gradFill>
          <a:effectLst>
            <a:outerShdw blurRad="177800" dist="50800" dir="2700000" sx="101000" sy="101000" algn="tl" rotWithShape="0">
              <a:srgbClr val="000000">
                <a:alpha val="21000"/>
              </a:srgbClr>
            </a:outerShdw>
          </a:effectLst>
        </p:spPr>
        <p:txBody>
          <a:bodyPr wrap="none">
            <a:spAutoFit/>
          </a:bodyPr>
          <a:lstStyle>
            <a:lvl1pPr marL="201476" indent="-201476">
              <a:buFont typeface="Arial"/>
              <a:buChar char="•"/>
              <a:defRPr sz="1546"/>
            </a:lvl1pPr>
            <a:lvl2pPr marL="402948" indent="-201476">
              <a:buFont typeface="Arial"/>
              <a:buChar char="•"/>
              <a:defRPr sz="1336"/>
            </a:lvl2pPr>
            <a:lvl3pPr marL="604424" indent="-201476">
              <a:buFont typeface="Arial"/>
              <a:buChar char="•"/>
              <a:defRPr sz="1265"/>
            </a:lvl3pPr>
            <a:lvl4pPr marL="805902" indent="-201476">
              <a:buFont typeface="Arial"/>
              <a:buChar char="•"/>
              <a:defRPr sz="1265"/>
            </a:lvl4pPr>
            <a:lvl5pPr marL="1007375" indent="-201476">
              <a:buFont typeface="Arial"/>
              <a:buChar char="•"/>
              <a:defRPr sz="1125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2015_59_volgsheettransparant16x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4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+titel"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6" y="1376816"/>
            <a:ext cx="5013113" cy="482639"/>
          </a:xfrm>
          <a:gradFill flip="none" rotWithShape="1">
            <a:gsLst>
              <a:gs pos="0">
                <a:srgbClr val="F5D300"/>
              </a:gs>
              <a:gs pos="100000">
                <a:srgbClr val="FFFFFF">
                  <a:alpha val="85000"/>
                </a:srgb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>
            <a:lvl1pPr algn="l">
              <a:defRPr sz="2249" b="1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2015_59_volgsheettransparant16x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4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2015_59_volgsheettransparant16x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4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6"/>
          </a:xfrm>
        </p:spPr>
        <p:txBody>
          <a:bodyPr anchor="t"/>
          <a:lstStyle>
            <a:lvl1pPr algn="l">
              <a:defRPr sz="4147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1pPr>
            <a:lvl2pPr marL="475145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2pPr>
            <a:lvl3pPr marL="950291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3pPr>
            <a:lvl4pPr marL="1425437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4pPr>
            <a:lvl5pPr marL="1900581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5pPr>
            <a:lvl6pPr marL="2375726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6pPr>
            <a:lvl7pPr marL="2850872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7pPr>
            <a:lvl8pPr marL="3326017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8pPr>
            <a:lvl9pPr marL="3801162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82"/>
            </a:lvl1pPr>
            <a:lvl2pPr>
              <a:defRPr sz="2460"/>
            </a:lvl2pPr>
            <a:lvl3pPr>
              <a:defRPr sz="2038"/>
            </a:lvl3pPr>
            <a:lvl4pPr>
              <a:defRPr sz="1898"/>
            </a:lvl4pPr>
            <a:lvl5pPr>
              <a:defRPr sz="1898"/>
            </a:lvl5pPr>
            <a:lvl6pPr>
              <a:defRPr sz="1898"/>
            </a:lvl6pPr>
            <a:lvl7pPr>
              <a:defRPr sz="1898"/>
            </a:lvl7pPr>
            <a:lvl8pPr>
              <a:defRPr sz="1898"/>
            </a:lvl8pPr>
            <a:lvl9pPr>
              <a:defRPr sz="1898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82"/>
            </a:lvl1pPr>
            <a:lvl2pPr>
              <a:defRPr sz="2460"/>
            </a:lvl2pPr>
            <a:lvl3pPr>
              <a:defRPr sz="2038"/>
            </a:lvl3pPr>
            <a:lvl4pPr>
              <a:defRPr sz="1898"/>
            </a:lvl4pPr>
            <a:lvl5pPr>
              <a:defRPr sz="1898"/>
            </a:lvl5pPr>
            <a:lvl6pPr>
              <a:defRPr sz="1898"/>
            </a:lvl6pPr>
            <a:lvl7pPr>
              <a:defRPr sz="1898"/>
            </a:lvl7pPr>
            <a:lvl8pPr>
              <a:defRPr sz="1898"/>
            </a:lvl8pPr>
            <a:lvl9pPr>
              <a:defRPr sz="1898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2460" b="1"/>
            </a:lvl1pPr>
            <a:lvl2pPr marL="475145" indent="0">
              <a:buNone/>
              <a:defRPr sz="2038" b="1"/>
            </a:lvl2pPr>
            <a:lvl3pPr marL="950291" indent="0">
              <a:buNone/>
              <a:defRPr sz="1898" b="1"/>
            </a:lvl3pPr>
            <a:lvl4pPr marL="1425437" indent="0">
              <a:buNone/>
              <a:defRPr sz="1687" b="1"/>
            </a:lvl4pPr>
            <a:lvl5pPr marL="1900581" indent="0">
              <a:buNone/>
              <a:defRPr sz="1687" b="1"/>
            </a:lvl5pPr>
            <a:lvl6pPr marL="2375726" indent="0">
              <a:buNone/>
              <a:defRPr sz="1687" b="1"/>
            </a:lvl6pPr>
            <a:lvl7pPr marL="2850872" indent="0">
              <a:buNone/>
              <a:defRPr sz="1687" b="1"/>
            </a:lvl7pPr>
            <a:lvl8pPr marL="3326017" indent="0">
              <a:buNone/>
              <a:defRPr sz="1687" b="1"/>
            </a:lvl8pPr>
            <a:lvl9pPr marL="3801162" indent="0">
              <a:buNone/>
              <a:defRPr sz="1687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60"/>
            </a:lvl1pPr>
            <a:lvl2pPr>
              <a:defRPr sz="2038"/>
            </a:lvl2pPr>
            <a:lvl3pPr>
              <a:defRPr sz="1898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4"/>
            <a:ext cx="5389034" cy="639763"/>
          </a:xfrm>
        </p:spPr>
        <p:txBody>
          <a:bodyPr anchor="b"/>
          <a:lstStyle>
            <a:lvl1pPr marL="0" indent="0">
              <a:buNone/>
              <a:defRPr sz="2460" b="1"/>
            </a:lvl1pPr>
            <a:lvl2pPr marL="475145" indent="0">
              <a:buNone/>
              <a:defRPr sz="2038" b="1"/>
            </a:lvl2pPr>
            <a:lvl3pPr marL="950291" indent="0">
              <a:buNone/>
              <a:defRPr sz="1898" b="1"/>
            </a:lvl3pPr>
            <a:lvl4pPr marL="1425437" indent="0">
              <a:buNone/>
              <a:defRPr sz="1687" b="1"/>
            </a:lvl4pPr>
            <a:lvl5pPr marL="1900581" indent="0">
              <a:buNone/>
              <a:defRPr sz="1687" b="1"/>
            </a:lvl5pPr>
            <a:lvl6pPr marL="2375726" indent="0">
              <a:buNone/>
              <a:defRPr sz="1687" b="1"/>
            </a:lvl6pPr>
            <a:lvl7pPr marL="2850872" indent="0">
              <a:buNone/>
              <a:defRPr sz="1687" b="1"/>
            </a:lvl7pPr>
            <a:lvl8pPr marL="3326017" indent="0">
              <a:buNone/>
              <a:defRPr sz="1687" b="1"/>
            </a:lvl8pPr>
            <a:lvl9pPr marL="3801162" indent="0">
              <a:buNone/>
              <a:defRPr sz="1687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4" cy="3951288"/>
          </a:xfrm>
        </p:spPr>
        <p:txBody>
          <a:bodyPr/>
          <a:lstStyle>
            <a:lvl1pPr>
              <a:defRPr sz="2460"/>
            </a:lvl1pPr>
            <a:lvl2pPr>
              <a:defRPr sz="2038"/>
            </a:lvl2pPr>
            <a:lvl3pPr>
              <a:defRPr sz="1898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title">
    <p:bg>
      <p:bgPr>
        <a:solidFill>
          <a:srgbClr val="336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_59_subtit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888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479" y="1385597"/>
            <a:ext cx="6257592" cy="1018316"/>
          </a:xfrm>
          <a:solidFill>
            <a:schemeClr val="bg1">
              <a:alpha val="65000"/>
            </a:schemeClr>
          </a:solidFill>
        </p:spPr>
        <p:txBody>
          <a:bodyPr wrap="square" lIns="187114" tIns="187114" rIns="187114" bIns="187114" anchor="ctr" anchorCtr="0">
            <a:noAutofit/>
          </a:bodyPr>
          <a:lstStyle>
            <a:lvl1pPr algn="l">
              <a:defRPr sz="2882" b="1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title/content">
    <p:bg>
      <p:bgPr>
        <a:solidFill>
          <a:srgbClr val="336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2015_59_volgsheet(geel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888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247" y="1012169"/>
            <a:ext cx="6750824" cy="1265213"/>
          </a:xfrm>
          <a:solidFill>
            <a:schemeClr val="bg1">
              <a:alpha val="65000"/>
            </a:schemeClr>
          </a:solidFill>
        </p:spPr>
        <p:txBody>
          <a:bodyPr wrap="square" lIns="187114" tIns="187114" rIns="187114" bIns="187114" anchor="ctr" anchorCtr="0">
            <a:noAutofit/>
          </a:bodyPr>
          <a:lstStyle>
            <a:lvl1pPr algn="l">
              <a:defRPr sz="2882" b="1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5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1"/>
            <a:ext cx="4011084" cy="1162050"/>
          </a:xfrm>
        </p:spPr>
        <p:txBody>
          <a:bodyPr anchor="b"/>
          <a:lstStyle>
            <a:lvl1pPr algn="l">
              <a:defRPr sz="2038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6" cy="5853114"/>
          </a:xfrm>
        </p:spPr>
        <p:txBody>
          <a:bodyPr/>
          <a:lstStyle>
            <a:lvl1pPr>
              <a:defRPr sz="3374"/>
            </a:lvl1pPr>
            <a:lvl2pPr>
              <a:defRPr sz="2882"/>
            </a:lvl2pPr>
            <a:lvl3pPr>
              <a:defRPr sz="2460"/>
            </a:lvl3pPr>
            <a:lvl4pPr>
              <a:defRPr sz="2038"/>
            </a:lvl4pPr>
            <a:lvl5pPr>
              <a:defRPr sz="2038"/>
            </a:lvl5pPr>
            <a:lvl6pPr>
              <a:defRPr sz="2038"/>
            </a:lvl6pPr>
            <a:lvl7pPr>
              <a:defRPr sz="2038"/>
            </a:lvl7pPr>
            <a:lvl8pPr>
              <a:defRPr sz="2038"/>
            </a:lvl8pPr>
            <a:lvl9pPr>
              <a:defRPr sz="2038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9"/>
            <a:ext cx="4011084" cy="4691062"/>
          </a:xfrm>
        </p:spPr>
        <p:txBody>
          <a:bodyPr/>
          <a:lstStyle>
            <a:lvl1pPr marL="0" indent="0">
              <a:buNone/>
              <a:defRPr sz="1476"/>
            </a:lvl1pPr>
            <a:lvl2pPr marL="475145" indent="0">
              <a:buNone/>
              <a:defRPr sz="1265"/>
            </a:lvl2pPr>
            <a:lvl3pPr marL="950291" indent="0">
              <a:buNone/>
              <a:defRPr sz="984"/>
            </a:lvl3pPr>
            <a:lvl4pPr marL="1425437" indent="0">
              <a:buNone/>
              <a:defRPr sz="914"/>
            </a:lvl4pPr>
            <a:lvl5pPr marL="1900581" indent="0">
              <a:buNone/>
              <a:defRPr sz="914"/>
            </a:lvl5pPr>
            <a:lvl6pPr marL="2375726" indent="0">
              <a:buNone/>
              <a:defRPr sz="914"/>
            </a:lvl6pPr>
            <a:lvl7pPr marL="2850872" indent="0">
              <a:buNone/>
              <a:defRPr sz="914"/>
            </a:lvl7pPr>
            <a:lvl8pPr marL="3326017" indent="0">
              <a:buNone/>
              <a:defRPr sz="914"/>
            </a:lvl8pPr>
            <a:lvl9pPr marL="3801162" indent="0">
              <a:buNone/>
              <a:defRPr sz="914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9"/>
          </a:xfrm>
        </p:spPr>
        <p:txBody>
          <a:bodyPr anchor="b"/>
          <a:lstStyle>
            <a:lvl1pPr algn="l">
              <a:defRPr sz="2038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374"/>
            </a:lvl1pPr>
            <a:lvl2pPr marL="475145" indent="0">
              <a:buNone/>
              <a:defRPr sz="2882"/>
            </a:lvl2pPr>
            <a:lvl3pPr marL="950291" indent="0">
              <a:buNone/>
              <a:defRPr sz="2460"/>
            </a:lvl3pPr>
            <a:lvl4pPr marL="1425437" indent="0">
              <a:buNone/>
              <a:defRPr sz="2038"/>
            </a:lvl4pPr>
            <a:lvl5pPr marL="1900581" indent="0">
              <a:buNone/>
              <a:defRPr sz="2038"/>
            </a:lvl5pPr>
            <a:lvl6pPr marL="2375726" indent="0">
              <a:buNone/>
              <a:defRPr sz="2038"/>
            </a:lvl6pPr>
            <a:lvl7pPr marL="2850872" indent="0">
              <a:buNone/>
              <a:defRPr sz="2038"/>
            </a:lvl7pPr>
            <a:lvl8pPr marL="3326017" indent="0">
              <a:buNone/>
              <a:defRPr sz="2038"/>
            </a:lvl8pPr>
            <a:lvl9pPr marL="3801162" indent="0">
              <a:buNone/>
              <a:defRPr sz="203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1"/>
          </a:xfrm>
        </p:spPr>
        <p:txBody>
          <a:bodyPr/>
          <a:lstStyle>
            <a:lvl1pPr marL="0" indent="0">
              <a:buNone/>
              <a:defRPr sz="1476"/>
            </a:lvl1pPr>
            <a:lvl2pPr marL="475145" indent="0">
              <a:buNone/>
              <a:defRPr sz="1265"/>
            </a:lvl2pPr>
            <a:lvl3pPr marL="950291" indent="0">
              <a:buNone/>
              <a:defRPr sz="984"/>
            </a:lvl3pPr>
            <a:lvl4pPr marL="1425437" indent="0">
              <a:buNone/>
              <a:defRPr sz="914"/>
            </a:lvl4pPr>
            <a:lvl5pPr marL="1900581" indent="0">
              <a:buNone/>
              <a:defRPr sz="914"/>
            </a:lvl5pPr>
            <a:lvl6pPr marL="2375726" indent="0">
              <a:buNone/>
              <a:defRPr sz="914"/>
            </a:lvl6pPr>
            <a:lvl7pPr marL="2850872" indent="0">
              <a:buNone/>
              <a:defRPr sz="914"/>
            </a:lvl7pPr>
            <a:lvl8pPr marL="3326017" indent="0">
              <a:buNone/>
              <a:defRPr sz="914"/>
            </a:lvl8pPr>
            <a:lvl9pPr marL="3801162" indent="0">
              <a:buNone/>
              <a:defRPr sz="914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eg"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 descr="volg_fot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78819" y="247981"/>
            <a:ext cx="9469601" cy="35484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13-04-2018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 PRR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1D982-5C32-482D-8CA9-EAFEB9D77E2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0246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43933" y="476590"/>
            <a:ext cx="11904134" cy="0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0611" y="6597440"/>
            <a:ext cx="1824307" cy="144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914157" fontAlgn="auto">
              <a:spcBef>
                <a:spcPts val="0"/>
              </a:spcBef>
              <a:spcAft>
                <a:spcPts val="0"/>
              </a:spcAft>
            </a:pPr>
            <a:r>
              <a:rPr lang="en-US" sz="1195" b="1" dirty="0" smtClean="0">
                <a:solidFill>
                  <a:srgbClr val="C00000"/>
                </a:solidFill>
                <a:latin typeface="Calibri" panose="020F0502020204030204"/>
                <a:ea typeface="+mn-ea"/>
              </a:rPr>
              <a:t>ALICE ITS UPGRADE</a:t>
            </a:r>
            <a:endParaRPr lang="en-US" sz="1195" b="1" dirty="0">
              <a:solidFill>
                <a:srgbClr val="C00000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9" name="Straight Connector 8"/>
          <p:cNvCxnSpPr>
            <a:stCxn id="3" idx="1"/>
            <a:endCxn id="8" idx="3"/>
          </p:cNvCxnSpPr>
          <p:nvPr userDrawn="1"/>
        </p:nvCxnSpPr>
        <p:spPr>
          <a:xfrm flipH="1" flipV="1">
            <a:off x="1844919" y="6669460"/>
            <a:ext cx="9819856" cy="50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11664773" y="6530485"/>
            <a:ext cx="480000" cy="288000"/>
          </a:xfrm>
          <a:prstGeom prst="rect">
            <a:avLst/>
          </a:prstGeom>
          <a:noFill/>
        </p:spPr>
        <p:txBody>
          <a:bodyPr wrap="none" lIns="35948" tIns="35948" rIns="35948" bIns="35948" rtlCol="0" anchor="ctr" anchorCtr="0">
            <a:noAutofit/>
          </a:bodyPr>
          <a:lstStyle/>
          <a:p>
            <a:pPr algn="ctr" defTabSz="914157" fontAlgn="auto">
              <a:spcBef>
                <a:spcPts val="0"/>
              </a:spcBef>
              <a:spcAft>
                <a:spcPts val="0"/>
              </a:spcAft>
            </a:pPr>
            <a:fld id="{5A66A5A2-A1A2-4C84-BB8D-1231440C4C59}" type="slidenum">
              <a:rPr lang="en-US" sz="1617" b="1" smtClean="0">
                <a:solidFill>
                  <a:srgbClr val="44546A"/>
                </a:solidFill>
                <a:latin typeface="Calibri" panose="020F0502020204030204"/>
                <a:ea typeface="+mn-ea"/>
              </a:rPr>
              <a:pPr algn="ctr" defTabSz="91415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17" b="1" dirty="0" smtClean="0">
              <a:solidFill>
                <a:srgbClr val="44546A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43933" y="44530"/>
            <a:ext cx="11904134" cy="432000"/>
          </a:xfrm>
          <a:prstGeom prst="rect">
            <a:avLst/>
          </a:prstGeom>
          <a:noFill/>
        </p:spPr>
        <p:txBody>
          <a:bodyPr wrap="square" lIns="91313" tIns="35948" rIns="91313" bIns="35948" rtlCol="0" anchor="ctr" anchorCtr="0">
            <a:noAutofit/>
          </a:bodyPr>
          <a:lstStyle/>
          <a:p>
            <a:pPr defTabSz="914157" fontAlgn="auto">
              <a:spcBef>
                <a:spcPts val="0"/>
              </a:spcBef>
              <a:spcAft>
                <a:spcPts val="0"/>
              </a:spcAft>
            </a:pPr>
            <a:endParaRPr lang="en-US" sz="2390" dirty="0">
              <a:solidFill>
                <a:srgbClr val="44546A"/>
              </a:solidFill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933" y="44480"/>
            <a:ext cx="11904134" cy="427045"/>
          </a:xfrm>
          <a:prstGeom prst="rect">
            <a:avLst/>
          </a:prstGeom>
        </p:spPr>
        <p:txBody>
          <a:bodyPr lIns="129910" tIns="64956" rIns="129910" bIns="64956"/>
          <a:lstStyle>
            <a:lvl1pPr algn="l">
              <a:defRPr sz="239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5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5E2F-32C2-4B66-8809-D23D02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55181"/>
            <a:ext cx="9401503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32873"/>
            <a:ext cx="10515600" cy="524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76289"/>
            <a:ext cx="2743200" cy="25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13-Apr-2018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6289"/>
            <a:ext cx="4114800" cy="256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Production Readyness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9684" y="6579621"/>
            <a:ext cx="1385329" cy="252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5E2F-32C2-4B66-8809-D23D022615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3934" y="662709"/>
            <a:ext cx="10095769" cy="15027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52409" y="6558664"/>
            <a:ext cx="11813619" cy="176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247" y="417786"/>
            <a:ext cx="411208" cy="361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57945" y="533547"/>
            <a:ext cx="1306121" cy="1733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ALICE ITS UPGRADE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2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35246" tIns="67623" rIns="135246" bIns="67623" rtlCol="0" anchor="ctr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35246" tIns="67623" rIns="135246" bIns="67623" rtlCol="0">
            <a:norm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2" y="6356352"/>
            <a:ext cx="2844800" cy="365125"/>
          </a:xfrm>
          <a:prstGeom prst="rect">
            <a:avLst/>
          </a:prstGeom>
        </p:spPr>
        <p:txBody>
          <a:bodyPr vert="horz" lIns="135246" tIns="67623" rIns="135246" bIns="67623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75321"/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35246" tIns="67623" rIns="135246" bIns="67623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75321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35246" tIns="67623" rIns="135246" bIns="67623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75321"/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532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475321" rtl="0" eaLnBrk="1" latinLnBrk="0" hangingPunct="1">
        <a:spcBef>
          <a:spcPct val="0"/>
        </a:spcBef>
        <a:buNone/>
        <a:defRPr sz="4569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356490" indent="-356490" algn="l" defTabSz="475321" rtl="0" eaLnBrk="1" latinLnBrk="0" hangingPunct="1">
        <a:spcBef>
          <a:spcPct val="20000"/>
        </a:spcBef>
        <a:buFont typeface="Arial"/>
        <a:buChar char="•"/>
        <a:defRPr sz="3374" kern="1200">
          <a:solidFill>
            <a:schemeClr val="tx1"/>
          </a:solidFill>
          <a:latin typeface="Verdana"/>
          <a:ea typeface="+mn-ea"/>
          <a:cs typeface="+mn-cs"/>
        </a:defRPr>
      </a:lvl1pPr>
      <a:lvl2pPr marL="772396" indent="-297075" algn="l" defTabSz="475321" rtl="0" eaLnBrk="1" latinLnBrk="0" hangingPunct="1">
        <a:spcBef>
          <a:spcPct val="20000"/>
        </a:spcBef>
        <a:buFont typeface="Arial"/>
        <a:buChar char="–"/>
        <a:defRPr sz="2882" kern="1200">
          <a:solidFill>
            <a:schemeClr val="tx1"/>
          </a:solidFill>
          <a:latin typeface="Verdana"/>
          <a:ea typeface="+mn-ea"/>
          <a:cs typeface="+mn-cs"/>
        </a:defRPr>
      </a:lvl2pPr>
      <a:lvl3pPr marL="1188302" indent="-237660" algn="l" defTabSz="475321" rtl="0" eaLnBrk="1" latinLnBrk="0" hangingPunct="1">
        <a:spcBef>
          <a:spcPct val="20000"/>
        </a:spcBef>
        <a:buFont typeface="Arial"/>
        <a:buChar char="•"/>
        <a:defRPr sz="2460" kern="1200">
          <a:solidFill>
            <a:schemeClr val="tx1"/>
          </a:solidFill>
          <a:latin typeface="Verdana"/>
          <a:ea typeface="+mn-ea"/>
          <a:cs typeface="+mn-cs"/>
        </a:defRPr>
      </a:lvl3pPr>
      <a:lvl4pPr marL="1663622" indent="-237660" algn="l" defTabSz="475321" rtl="0" eaLnBrk="1" latinLnBrk="0" hangingPunct="1">
        <a:spcBef>
          <a:spcPct val="20000"/>
        </a:spcBef>
        <a:buFont typeface="Arial"/>
        <a:buChar char="–"/>
        <a:defRPr sz="2038" kern="1200">
          <a:solidFill>
            <a:schemeClr val="tx1"/>
          </a:solidFill>
          <a:latin typeface="Verdana"/>
          <a:ea typeface="+mn-ea"/>
          <a:cs typeface="+mn-cs"/>
        </a:defRPr>
      </a:lvl4pPr>
      <a:lvl5pPr marL="2138944" indent="-237660" algn="l" defTabSz="475321" rtl="0" eaLnBrk="1" latinLnBrk="0" hangingPunct="1">
        <a:spcBef>
          <a:spcPct val="20000"/>
        </a:spcBef>
        <a:buFont typeface="Arial"/>
        <a:buChar char="»"/>
        <a:defRPr sz="2038" kern="1200">
          <a:solidFill>
            <a:schemeClr val="tx1"/>
          </a:solidFill>
          <a:latin typeface="Verdana"/>
          <a:ea typeface="+mn-ea"/>
          <a:cs typeface="+mn-cs"/>
        </a:defRPr>
      </a:lvl5pPr>
      <a:lvl6pPr marL="2614266" indent="-237660" algn="l" defTabSz="475321" rtl="0" eaLnBrk="1" latinLnBrk="0" hangingPunct="1">
        <a:spcBef>
          <a:spcPct val="20000"/>
        </a:spcBef>
        <a:buFont typeface="Arial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6pPr>
      <a:lvl7pPr marL="3089586" indent="-237660" algn="l" defTabSz="475321" rtl="0" eaLnBrk="1" latinLnBrk="0" hangingPunct="1">
        <a:spcBef>
          <a:spcPct val="20000"/>
        </a:spcBef>
        <a:buFont typeface="Arial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7pPr>
      <a:lvl8pPr marL="3564906" indent="-237660" algn="l" defTabSz="475321" rtl="0" eaLnBrk="1" latinLnBrk="0" hangingPunct="1">
        <a:spcBef>
          <a:spcPct val="20000"/>
        </a:spcBef>
        <a:buFont typeface="Arial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8pPr>
      <a:lvl9pPr marL="4040228" indent="-237660" algn="l" defTabSz="475321" rtl="0" eaLnBrk="1" latinLnBrk="0" hangingPunct="1">
        <a:spcBef>
          <a:spcPct val="20000"/>
        </a:spcBef>
        <a:buFont typeface="Arial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5321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75321" algn="l" defTabSz="475321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50642" algn="l" defTabSz="475321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25963" algn="l" defTabSz="475321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01283" algn="l" defTabSz="475321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376605" algn="l" defTabSz="475321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51925" algn="l" defTabSz="475321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27246" algn="l" defTabSz="475321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02567" algn="l" defTabSz="475321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35196" tIns="67599" rIns="135196" bIns="67599" rtlCol="0" anchor="ctr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35196" tIns="67599" rIns="135196" bIns="67599" rtlCol="0">
            <a:norm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2" y="6356352"/>
            <a:ext cx="2844800" cy="365125"/>
          </a:xfrm>
          <a:prstGeom prst="rect">
            <a:avLst/>
          </a:prstGeom>
        </p:spPr>
        <p:txBody>
          <a:bodyPr vert="horz" lIns="135196" tIns="67599" rIns="135196" bIns="67599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75145"/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13-04-2018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35196" tIns="67599" rIns="135196" bIns="67599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75145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ITS-upgrade WP10 PRR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35196" tIns="67599" rIns="135196" bIns="67599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defTabSz="475145"/>
            <a:fld id="{CFD61898-BE56-9C41-A00F-7749AAA20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7514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xmlns:p14="http://schemas.microsoft.com/office/powerpoint/2010/main" spd="slow" advTm="3000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475145" rtl="0" eaLnBrk="1" latinLnBrk="0" hangingPunct="1">
        <a:spcBef>
          <a:spcPct val="0"/>
        </a:spcBef>
        <a:buNone/>
        <a:defRPr sz="4569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356358" indent="-356358" algn="l" defTabSz="475145" rtl="0" eaLnBrk="1" latinLnBrk="0" hangingPunct="1">
        <a:spcBef>
          <a:spcPct val="20000"/>
        </a:spcBef>
        <a:buFont typeface="Arial"/>
        <a:buChar char="•"/>
        <a:defRPr sz="3374" kern="1200">
          <a:solidFill>
            <a:schemeClr val="tx1"/>
          </a:solidFill>
          <a:latin typeface="Verdana"/>
          <a:ea typeface="+mn-ea"/>
          <a:cs typeface="+mn-cs"/>
        </a:defRPr>
      </a:lvl1pPr>
      <a:lvl2pPr marL="772110" indent="-296964" algn="l" defTabSz="475145" rtl="0" eaLnBrk="1" latinLnBrk="0" hangingPunct="1">
        <a:spcBef>
          <a:spcPct val="20000"/>
        </a:spcBef>
        <a:buFont typeface="Arial"/>
        <a:buChar char="–"/>
        <a:defRPr sz="2882" kern="1200">
          <a:solidFill>
            <a:schemeClr val="tx1"/>
          </a:solidFill>
          <a:latin typeface="Verdana"/>
          <a:ea typeface="+mn-ea"/>
          <a:cs typeface="+mn-cs"/>
        </a:defRPr>
      </a:lvl2pPr>
      <a:lvl3pPr marL="1187862" indent="-237571" algn="l" defTabSz="475145" rtl="0" eaLnBrk="1" latinLnBrk="0" hangingPunct="1">
        <a:spcBef>
          <a:spcPct val="20000"/>
        </a:spcBef>
        <a:buFont typeface="Arial"/>
        <a:buChar char="•"/>
        <a:defRPr sz="2460" kern="1200">
          <a:solidFill>
            <a:schemeClr val="tx1"/>
          </a:solidFill>
          <a:latin typeface="Verdana"/>
          <a:ea typeface="+mn-ea"/>
          <a:cs typeface="+mn-cs"/>
        </a:defRPr>
      </a:lvl3pPr>
      <a:lvl4pPr marL="1663007" indent="-237571" algn="l" defTabSz="475145" rtl="0" eaLnBrk="1" latinLnBrk="0" hangingPunct="1">
        <a:spcBef>
          <a:spcPct val="20000"/>
        </a:spcBef>
        <a:buFont typeface="Arial"/>
        <a:buChar char="–"/>
        <a:defRPr sz="2038" kern="1200">
          <a:solidFill>
            <a:schemeClr val="tx1"/>
          </a:solidFill>
          <a:latin typeface="Verdana"/>
          <a:ea typeface="+mn-ea"/>
          <a:cs typeface="+mn-cs"/>
        </a:defRPr>
      </a:lvl4pPr>
      <a:lvl5pPr marL="2138154" indent="-237571" algn="l" defTabSz="475145" rtl="0" eaLnBrk="1" latinLnBrk="0" hangingPunct="1">
        <a:spcBef>
          <a:spcPct val="20000"/>
        </a:spcBef>
        <a:buFont typeface="Arial"/>
        <a:buChar char="»"/>
        <a:defRPr sz="2038" kern="1200">
          <a:solidFill>
            <a:schemeClr val="tx1"/>
          </a:solidFill>
          <a:latin typeface="Verdana"/>
          <a:ea typeface="+mn-ea"/>
          <a:cs typeface="+mn-cs"/>
        </a:defRPr>
      </a:lvl5pPr>
      <a:lvl6pPr marL="2613303" indent="-237571" algn="l" defTabSz="475145" rtl="0" eaLnBrk="1" latinLnBrk="0" hangingPunct="1">
        <a:spcBef>
          <a:spcPct val="20000"/>
        </a:spcBef>
        <a:buFont typeface="Arial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6pPr>
      <a:lvl7pPr marL="3088443" indent="-237571" algn="l" defTabSz="475145" rtl="0" eaLnBrk="1" latinLnBrk="0" hangingPunct="1">
        <a:spcBef>
          <a:spcPct val="20000"/>
        </a:spcBef>
        <a:buFont typeface="Arial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7pPr>
      <a:lvl8pPr marL="3563588" indent="-237571" algn="l" defTabSz="475145" rtl="0" eaLnBrk="1" latinLnBrk="0" hangingPunct="1">
        <a:spcBef>
          <a:spcPct val="20000"/>
        </a:spcBef>
        <a:buFont typeface="Arial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8pPr>
      <a:lvl9pPr marL="4038736" indent="-237571" algn="l" defTabSz="475145" rtl="0" eaLnBrk="1" latinLnBrk="0" hangingPunct="1">
        <a:spcBef>
          <a:spcPct val="20000"/>
        </a:spcBef>
        <a:buFont typeface="Arial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514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75145" algn="l" defTabSz="47514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50291" algn="l" defTabSz="47514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25437" algn="l" defTabSz="47514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00581" algn="l" defTabSz="47514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375726" algn="l" defTabSz="47514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50872" algn="l" defTabSz="47514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26017" algn="l" defTabSz="47514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01162" algn="l" defTabSz="47514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1313936" y="443005"/>
            <a:ext cx="9144000" cy="988540"/>
          </a:xfrm>
        </p:spPr>
        <p:txBody>
          <a:bodyPr/>
          <a:lstStyle/>
          <a:p>
            <a:r>
              <a:rPr lang="en-US" dirty="0"/>
              <a:t>RUv1 characterization</a:t>
            </a: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111822" y="856955"/>
            <a:ext cx="9144000" cy="215470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Marcel Rossewij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1849" y="1845495"/>
            <a:ext cx="11535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631" indent="-685631">
              <a:buFont typeface="Arial" panose="020B0604020202020204" pitchFamily="34" charset="0"/>
              <a:buChar char="•"/>
            </a:pPr>
            <a:r>
              <a:rPr lang="nl-NL" sz="2400" dirty="0" smtClean="0"/>
              <a:t>Overview &amp; results all </a:t>
            </a:r>
            <a:r>
              <a:rPr lang="nl-NL" sz="2400" dirty="0"/>
              <a:t>test </a:t>
            </a:r>
            <a:r>
              <a:rPr lang="nl-NL" sz="2400" dirty="0" smtClean="0"/>
              <a:t>activities</a:t>
            </a:r>
          </a:p>
          <a:p>
            <a:pPr marL="685631" indent="-685631">
              <a:buFont typeface="Arial" panose="020B0604020202020204" pitchFamily="34" charset="0"/>
              <a:buChar char="•"/>
            </a:pPr>
            <a:r>
              <a:rPr lang="nl-NL" sz="2400" dirty="0" smtClean="0"/>
              <a:t>Jitter introduced by scrubbing</a:t>
            </a:r>
          </a:p>
          <a:p>
            <a:pPr marL="685631" indent="-685631">
              <a:buFont typeface="Arial" panose="020B0604020202020204" pitchFamily="34" charset="0"/>
              <a:buChar char="•"/>
            </a:pPr>
            <a:r>
              <a:rPr lang="nl-NL" sz="2400" dirty="0" smtClean="0"/>
              <a:t>Power </a:t>
            </a:r>
            <a:r>
              <a:rPr lang="nl-NL" sz="2400" dirty="0"/>
              <a:t>supply (LMZ31710 DCDC regulator</a:t>
            </a:r>
            <a:r>
              <a:rPr lang="nl-NL" sz="2400" dirty="0" smtClean="0"/>
              <a:t>)</a:t>
            </a:r>
          </a:p>
          <a:p>
            <a:pPr marL="1333171" lvl="1" indent="-685631">
              <a:buFont typeface="Arial" panose="020B0604020202020204" pitchFamily="34" charset="0"/>
              <a:buChar char="•"/>
            </a:pPr>
            <a:r>
              <a:rPr lang="nl-NL" sz="2400" dirty="0" smtClean="0"/>
              <a:t>Currents </a:t>
            </a:r>
            <a:r>
              <a:rPr lang="nl-NL" sz="2400" dirty="0"/>
              <a:t>during Power-on and after configuration</a:t>
            </a:r>
          </a:p>
          <a:p>
            <a:pPr marL="1333171" lvl="1" indent="-685631">
              <a:buFont typeface="Arial" panose="020B0604020202020204" pitchFamily="34" charset="0"/>
              <a:buChar char="•"/>
            </a:pPr>
            <a:r>
              <a:rPr lang="nl-NL" sz="2400" dirty="0"/>
              <a:t>Magnetic field </a:t>
            </a:r>
            <a:r>
              <a:rPr lang="nl-NL" sz="2400" dirty="0" smtClean="0"/>
              <a:t>tests</a:t>
            </a:r>
          </a:p>
          <a:p>
            <a:pPr marL="190340"/>
            <a:r>
              <a:rPr lang="nl-NL" sz="2400" dirty="0" smtClean="0"/>
              <a:t>Spare slides</a:t>
            </a:r>
          </a:p>
          <a:p>
            <a:pPr marL="1333171" lvl="1" indent="-685631">
              <a:buFont typeface="Arial" panose="020B0604020202020204" pitchFamily="34" charset="0"/>
              <a:buChar char="•"/>
            </a:pPr>
            <a:r>
              <a:rPr lang="nl-NL" sz="2400" dirty="0"/>
              <a:t>DC-Accuracy and voltage drop</a:t>
            </a:r>
          </a:p>
          <a:p>
            <a:pPr marL="1333171" lvl="1" indent="-685631">
              <a:buFont typeface="Arial" panose="020B0604020202020204" pitchFamily="34" charset="0"/>
              <a:buChar char="•"/>
            </a:pPr>
            <a:r>
              <a:rPr lang="nl-NL" sz="2400" dirty="0"/>
              <a:t>Noise (time &amp;  frequency domain</a:t>
            </a:r>
            <a:r>
              <a:rPr lang="nl-NL" sz="2400" dirty="0" smtClean="0"/>
              <a:t>)</a:t>
            </a:r>
            <a:endParaRPr lang="nl-NL" sz="2400" dirty="0"/>
          </a:p>
          <a:p>
            <a:pPr marL="685615" indent="-685631">
              <a:buFont typeface="Arial" panose="020B0604020202020204" pitchFamily="34" charset="0"/>
              <a:buChar char="•"/>
            </a:pPr>
            <a:r>
              <a:rPr lang="nl-NL" sz="2400" dirty="0"/>
              <a:t>Sense Amplifier offset error</a:t>
            </a:r>
          </a:p>
          <a:p>
            <a:pPr marL="685615" indent="-685631">
              <a:buFont typeface="Arial" panose="020B0604020202020204" pitchFamily="34" charset="0"/>
              <a:buChar char="•"/>
            </a:pPr>
            <a:r>
              <a:rPr lang="nl-NL" sz="2400" dirty="0"/>
              <a:t>Clock generation/cleaner/distribution </a:t>
            </a:r>
            <a:r>
              <a:rPr lang="nl-NL" sz="2400" dirty="0" smtClean="0"/>
              <a:t>performance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527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" y="-459062"/>
            <a:ext cx="11432911" cy="731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1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017728"/>
            <a:ext cx="6624648" cy="3727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DCDC converter magnetic fied test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648393"/>
            <a:ext cx="10515600" cy="6183916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LMZ31710 tested under different magnetic field strenght, orientation and load conditions. Main conclusions:</a:t>
            </a:r>
          </a:p>
          <a:p>
            <a:pPr marL="457200" indent="-457200">
              <a:buFontTx/>
              <a:buChar char="-"/>
            </a:pPr>
            <a:r>
              <a:rPr lang="nl-NL" dirty="0"/>
              <a:t>LMZ31710 fully operational with B up to 0,5T at 0°and 90°</a:t>
            </a:r>
          </a:p>
          <a:p>
            <a:pPr marL="457200" indent="-457200">
              <a:buFontTx/>
              <a:buChar char="-"/>
            </a:pPr>
            <a:r>
              <a:rPr lang="nl-NL" dirty="0"/>
              <a:t>Efficiency slightly (4%) reduces with increase in B (even less with B at 90°)</a:t>
            </a:r>
          </a:p>
          <a:p>
            <a:pPr marL="457200" indent="-457200">
              <a:buFontTx/>
              <a:buChar char="-"/>
            </a:pPr>
            <a:r>
              <a:rPr lang="nl-NL" dirty="0"/>
              <a:t>Efficiency at higher switching frequencies less affected by presence of B</a:t>
            </a:r>
          </a:p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r>
              <a:rPr lang="nl-NL" dirty="0"/>
              <a:t>Ripple increases with B field (less with B at 90°)</a:t>
            </a:r>
          </a:p>
          <a:p>
            <a:pPr marL="457200" indent="-457200">
              <a:buFontTx/>
              <a:buChar char="-"/>
            </a:pPr>
            <a:r>
              <a:rPr lang="nl-NL" dirty="0"/>
              <a:t>No hysteresis effect: after applying 0,5T, efficiency comes back to start value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Jitter introduced by scrubbing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50" y="803127"/>
            <a:ext cx="10515600" cy="5841514"/>
          </a:xfrm>
        </p:spPr>
        <p:txBody>
          <a:bodyPr>
            <a:normAutofit fontScale="92500" lnSpcReduction="20000"/>
          </a:bodyPr>
          <a:lstStyle/>
          <a:p>
            <a:pPr marL="571500" indent="-571500"/>
            <a:r>
              <a:rPr lang="en-US" sz="3000" dirty="0"/>
              <a:t>RUv1 showed increased jitter on its MMCM/PLL outputs when scrubbing is active. </a:t>
            </a:r>
            <a:r>
              <a:rPr lang="en-US" sz="3000" dirty="0" smtClean="0"/>
              <a:t>(giving DCLK jitter resulting in </a:t>
            </a:r>
            <a:r>
              <a:rPr lang="en-US" sz="3000" dirty="0"/>
              <a:t>errors in the </a:t>
            </a:r>
            <a:r>
              <a:rPr lang="en-US" sz="3000" dirty="0" err="1"/>
              <a:t>Alpide</a:t>
            </a:r>
            <a:r>
              <a:rPr lang="en-US" sz="3000" dirty="0"/>
              <a:t>=&gt;RU HSDATA communication</a:t>
            </a:r>
            <a:r>
              <a:rPr lang="en-US" sz="3000" dirty="0" smtClean="0"/>
              <a:t>)</a:t>
            </a:r>
            <a:endParaRPr lang="en-US" sz="3000" dirty="0"/>
          </a:p>
          <a:p>
            <a:pPr marL="571500" indent="-571500"/>
            <a:r>
              <a:rPr lang="en-US" sz="3000" dirty="0"/>
              <a:t>Tests show same </a:t>
            </a:r>
            <a:r>
              <a:rPr lang="en-US" sz="3000" dirty="0" err="1"/>
              <a:t>behaviour</a:t>
            </a:r>
            <a:r>
              <a:rPr lang="en-US" sz="3000" dirty="0"/>
              <a:t> with Xilinx development boards having an </a:t>
            </a:r>
            <a:r>
              <a:rPr lang="en-US" sz="3000" dirty="0" err="1"/>
              <a:t>ultrascale</a:t>
            </a:r>
            <a:r>
              <a:rPr lang="en-US" sz="3000" dirty="0"/>
              <a:t> device (the jitter increase was not present with the kintex7 devices </a:t>
            </a:r>
            <a:r>
              <a:rPr lang="en-US" sz="3000" dirty="0" smtClean="0"/>
              <a:t>)</a:t>
            </a:r>
          </a:p>
          <a:p>
            <a:pPr marL="571500" indent="-571500"/>
            <a:endParaRPr lang="en-US" sz="3000" dirty="0" smtClean="0"/>
          </a:p>
          <a:p>
            <a:pPr marL="571500" indent="-571500"/>
            <a:endParaRPr lang="en-US" sz="3000" dirty="0"/>
          </a:p>
          <a:p>
            <a:pPr marL="571500" indent="-571500"/>
            <a:endParaRPr lang="en-US" sz="3000" dirty="0"/>
          </a:p>
          <a:p>
            <a:pPr marL="571500" indent="-571500"/>
            <a:r>
              <a:rPr lang="en-US" sz="3000" dirty="0"/>
              <a:t>Next sheet shows an increase of the period to period jitter when scrubbing is active. The Jitter increase is non-</a:t>
            </a:r>
            <a:r>
              <a:rPr lang="en-US" sz="3000" dirty="0" err="1"/>
              <a:t>gaussian</a:t>
            </a:r>
            <a:r>
              <a:rPr lang="en-US" sz="3000" dirty="0"/>
              <a:t> (as RMS is hardly affected, mainly the </a:t>
            </a:r>
            <a:r>
              <a:rPr lang="en-US" sz="3000" dirty="0" err="1"/>
              <a:t>pk-pk</a:t>
            </a:r>
            <a:r>
              <a:rPr lang="en-US" sz="3000" dirty="0"/>
              <a:t> jitter</a:t>
            </a:r>
            <a:r>
              <a:rPr lang="en-US" sz="3000" dirty="0" smtClean="0"/>
              <a:t>).</a:t>
            </a:r>
            <a:endParaRPr lang="en-US" sz="3000" dirty="0"/>
          </a:p>
          <a:p>
            <a:pPr marL="571500" indent="-571500"/>
            <a:r>
              <a:rPr lang="en-US" sz="3000" dirty="0" smtClean="0"/>
              <a:t>Subsequent </a:t>
            </a:r>
            <a:r>
              <a:rPr lang="en-US" sz="3000" dirty="0"/>
              <a:t>sheet shows that the deviant periods come every 3,25 sec for 0,75 </a:t>
            </a:r>
            <a:r>
              <a:rPr lang="en-US" sz="3000" dirty="0" smtClean="0"/>
              <a:t>sec</a:t>
            </a:r>
          </a:p>
          <a:p>
            <a:pPr marL="571500" indent="-571500"/>
            <a:r>
              <a:rPr lang="en-US" sz="3000" dirty="0" smtClean="0"/>
              <a:t>Jitter Issue mitigated by avoiding use of MMCM/PLL for generation of DCLK (fallback solution: employ PA3 PLL)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79059"/>
              </p:ext>
            </p:extLst>
          </p:nvPr>
        </p:nvGraphicFramePr>
        <p:xfrm>
          <a:off x="6719147" y="2418079"/>
          <a:ext cx="503428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868">
                  <a:extLst>
                    <a:ext uri="{9D8B030D-6E8A-4147-A177-3AD203B41FA5}">
                      <a16:colId xmlns:a16="http://schemas.microsoft.com/office/drawing/2014/main" val="3934621866"/>
                    </a:ext>
                  </a:extLst>
                </a:gridCol>
                <a:gridCol w="941493">
                  <a:extLst>
                    <a:ext uri="{9D8B030D-6E8A-4147-A177-3AD203B41FA5}">
                      <a16:colId xmlns:a16="http://schemas.microsoft.com/office/drawing/2014/main" val="2606416789"/>
                    </a:ext>
                  </a:extLst>
                </a:gridCol>
                <a:gridCol w="1225973">
                  <a:extLst>
                    <a:ext uri="{9D8B030D-6E8A-4147-A177-3AD203B41FA5}">
                      <a16:colId xmlns:a16="http://schemas.microsoft.com/office/drawing/2014/main" val="3428659369"/>
                    </a:ext>
                  </a:extLst>
                </a:gridCol>
                <a:gridCol w="1943948">
                  <a:extLst>
                    <a:ext uri="{9D8B030D-6E8A-4147-A177-3AD203B41FA5}">
                      <a16:colId xmlns:a16="http://schemas.microsoft.com/office/drawing/2014/main" val="1080411893"/>
                    </a:ext>
                  </a:extLst>
                </a:gridCol>
              </a:tblGrid>
              <a:tr h="33268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Board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Device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Jitter (idle)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Jitter (scrubbing)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35400"/>
                  </a:ext>
                </a:extLst>
              </a:tr>
              <a:tr h="33268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RUv1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300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900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33965"/>
                  </a:ext>
                </a:extLst>
              </a:tr>
              <a:tr h="33268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RUv0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Kintex7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312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392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596348"/>
                  </a:ext>
                </a:extLst>
              </a:tr>
              <a:tr h="33268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KCU040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168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1120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263623"/>
                  </a:ext>
                </a:extLst>
              </a:tr>
              <a:tr h="33268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KCU105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150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850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532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4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49" y="2684471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" y="2684471"/>
            <a:ext cx="5466809" cy="410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Scrubbing-Jitter Issues measured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" y="617893"/>
            <a:ext cx="10515600" cy="5244090"/>
          </a:xfrm>
        </p:spPr>
        <p:txBody>
          <a:bodyPr/>
          <a:lstStyle/>
          <a:p>
            <a:pPr marL="571500" indent="-571500"/>
            <a:r>
              <a:rPr lang="nl-NL" sz="2400" dirty="0"/>
              <a:t>RMS jitter (14 ps) hardly affected</a:t>
            </a:r>
          </a:p>
          <a:p>
            <a:pPr marL="571500" indent="-571500"/>
            <a:r>
              <a:rPr lang="nl-NL" sz="2400" dirty="0"/>
              <a:t>Peak to peak jitter 100ps =&gt; 400ps (less than other)</a:t>
            </a:r>
          </a:p>
          <a:p>
            <a:pPr marL="571500" indent="-571500"/>
            <a:r>
              <a:rPr lang="nl-NL" sz="2400" dirty="0"/>
              <a:t>Period deviations occurs once every few k-waveforms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5469"/>
              </p:ext>
            </p:extLst>
          </p:nvPr>
        </p:nvGraphicFramePr>
        <p:xfrm>
          <a:off x="48540" y="1911994"/>
          <a:ext cx="6829719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9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Scrub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Tavg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Tmin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Tmax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Tp-p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σ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#cnt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OFF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24,95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24,892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25,004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112ps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13,6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300k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ON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24,773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25,160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387ps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13,7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8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" y="712611"/>
            <a:ext cx="10515600" cy="5244090"/>
          </a:xfrm>
        </p:spPr>
        <p:txBody>
          <a:bodyPr/>
          <a:lstStyle/>
          <a:p>
            <a:pPr marL="571500" indent="-571500"/>
            <a:r>
              <a:rPr lang="nl-NL" dirty="0"/>
              <a:t>Managed to trigger on deviant </a:t>
            </a:r>
            <a:r>
              <a:rPr lang="nl-NL" dirty="0" smtClean="0"/>
              <a:t>periods</a:t>
            </a:r>
            <a:endParaRPr lang="nl-NL" dirty="0"/>
          </a:p>
          <a:p>
            <a:r>
              <a:rPr lang="nl-NL" dirty="0"/>
              <a:t>In continuous blind scrubbing mode:</a:t>
            </a:r>
          </a:p>
          <a:p>
            <a:pPr marL="571500" indent="-571500"/>
            <a:r>
              <a:rPr lang="nl-NL" dirty="0"/>
              <a:t>Trigger counters indicated scrubcycle every 60/16=3,75 sec</a:t>
            </a:r>
          </a:p>
          <a:p>
            <a:pPr marL="571500" indent="-571500"/>
            <a:r>
              <a:rPr lang="nl-NL" dirty="0"/>
              <a:t>Deviant period triggers occur every 0,75 sec of the 3,75 sec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2" descr="O:\BETA\Diensten\SI\Projecten\UU\UU-BETA\FBW-NAT\W0004592_RUv1\test\scrubbing\scrubbingTri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5" y="2666720"/>
            <a:ext cx="5487166" cy="41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O:\BETA\Diensten\SI\Projecten\UU\UU-BETA\FBW-NAT\W0004592_RUv1\test\scrubbing\scrubbingTrigPersistanc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17" y="2666720"/>
            <a:ext cx="5487166" cy="41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4622" y="89268"/>
            <a:ext cx="6034024" cy="806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4639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RUv1 characterization</a:t>
            </a:r>
            <a:endParaRPr lang="nl-NL" sz="4639" dirty="0">
              <a:solidFill>
                <a:srgbClr val="FFFF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13-04-2018</a:t>
            </a:r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Alice ITS-upgrade WP10 PRR</a:t>
            </a:r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fld id="{CFD61898-BE56-9C41-A00F-7749AAA20F95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455167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1370" y="5066393"/>
            <a:ext cx="7738381" cy="78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Utrecht University: Marcel Rossewij, Jody Wisman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NIKHEF</a:t>
            </a:r>
            <a:r>
              <a:rPr lang="nl-NL" sz="2249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: Jan-David Schipper, Paul </a:t>
            </a:r>
            <a:r>
              <a:rPr lang="nl-NL" sz="2249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Kuijer</a:t>
            </a:r>
            <a:endParaRPr lang="nl-NL" sz="2249" dirty="0">
              <a:solidFill>
                <a:srgbClr val="FFFF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1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626" y="493206"/>
            <a:ext cx="6693455" cy="35484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Measurement results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13-04-2018</a:t>
            </a:r>
            <a:endParaRPr lang="nl-NL" altLang="nl-NL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Alice ITS-upgrade WP10 PRR</a:t>
            </a:r>
            <a:endParaRPr lang="nl-NL" dirty="0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fld id="{E2A1D982-5C32-482D-8CA9-EAFEB9D77E2E}" type="slidenum">
              <a:rPr lang="nl-NL" alt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455167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l-NL" altLang="nl-NL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3042" y="919461"/>
            <a:ext cx="7785070" cy="2271257"/>
          </a:xfrm>
          <a:prstGeom prst="rect">
            <a:avLst/>
          </a:prstGeom>
          <a:noFill/>
        </p:spPr>
        <p:txBody>
          <a:bodyPr wrap="none" lIns="64257" tIns="32128" rIns="64257" bIns="32128" rtlCol="0">
            <a:spAutoFit/>
          </a:bodyPr>
          <a:lstStyle/>
          <a:p>
            <a:pPr marL="481930" indent="-481930" defTabSz="45516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Power supply (LMZ31710 DCDC regulator)</a:t>
            </a:r>
          </a:p>
          <a:p>
            <a:pPr marL="937086" lvl="1" indent="-481930" defTabSz="45516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DC-Accuracy and voltage drop</a:t>
            </a:r>
          </a:p>
          <a:p>
            <a:pPr marL="937086" lvl="1" indent="-481930" defTabSz="45516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Noise (time &amp;  frequency domain)</a:t>
            </a:r>
          </a:p>
          <a:p>
            <a:pPr marL="937086" lvl="1" indent="-481930" defTabSz="45516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Currents during Power-on and after configuration</a:t>
            </a:r>
          </a:p>
          <a:p>
            <a:pPr marL="481919" indent="-481930" defTabSz="45516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53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Sense </a:t>
            </a:r>
            <a:r>
              <a:rPr lang="nl-NL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Amplifier offset error</a:t>
            </a:r>
          </a:p>
          <a:p>
            <a:pPr marL="481919" indent="-481930" defTabSz="45516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Clock generation/cleaner/distribution </a:t>
            </a:r>
            <a:r>
              <a:rPr lang="nl-NL" sz="253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performance</a:t>
            </a:r>
            <a:endParaRPr lang="nl-NL" sz="253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64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13-04-2018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 PRR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194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44479"/>
            <a:ext cx="9167574" cy="671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Power up configuration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4953930" y="6204672"/>
            <a:ext cx="1836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5536402" y="6166175"/>
            <a:ext cx="63604" cy="769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5536402" y="6166175"/>
            <a:ext cx="63604" cy="769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4890144" y="6243169"/>
            <a:ext cx="284052" cy="178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562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0,5</a:t>
            </a:r>
            <a:endParaRPr lang="nl-NL" sz="562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5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Voltage variation among different RUv1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1579995" y="3814087"/>
            <a:ext cx="9032007" cy="2169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Measurement device: </a:t>
            </a:r>
            <a:r>
              <a:rPr lang="en-US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Keithley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2100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The averaged measured 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voltages 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differ 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up to 6 ‰ from 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expected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en-US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 sz="2249" b="1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All voltages well in MIN/MAX limits. 1V2 closest (10mV) to limits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en-US" sz="2249" b="1" dirty="0">
              <a:solidFill>
                <a:srgbClr val="92D050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(The 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VMGT/1V2/VAUX MIN values are corrected for the voltage 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drop)</a:t>
            </a:r>
            <a:endParaRPr lang="en-US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1526044" y="479773"/>
          <a:ext cx="9139910" cy="3308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50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64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7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05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05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56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369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711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6574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184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3518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effectLst/>
                        </a:rPr>
                        <a:t>Xilinx</a:t>
                      </a:r>
                      <a:r>
                        <a:rPr lang="nl-NL" sz="1400" u="none" strike="noStrike" dirty="0">
                          <a:effectLst/>
                        </a:rPr>
                        <a:t> US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DCDC set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RUv1_0 SN: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AVG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STD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AVG-Vo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‰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max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max-MAX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min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min-MIN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max-min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MIN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typ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MAX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effectLst/>
                        </a:rPr>
                        <a:t>Rset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Vo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6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7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3-8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effectLst/>
                        </a:rPr>
                        <a:t>mV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effectLst/>
                        </a:rPr>
                        <a:t>mV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3-8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effectLst/>
                        </a:rPr>
                        <a:t>mV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3-8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effectLst/>
                        </a:rPr>
                        <a:t>mV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effectLst/>
                        </a:rPr>
                        <a:t>mV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VINT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0,922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0,95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0,979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2400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0,958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0,961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0,963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0,963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0,965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0,961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0,961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0,962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1,6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4,8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0,965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0,961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39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VMGT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0,98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1,03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2100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1,009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1,013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1,015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1,013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1,015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1,013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1,014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1,014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5,3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1,015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1,013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33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1V2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1,18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1,23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1400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1,213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1,217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1,218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1,218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1,219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1,22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1,213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1,218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2,4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4,6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1,22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10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1,213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33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7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1V8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1,752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1,854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715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1,800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1,81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1,81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1,81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1,806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1,811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1,814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1,810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2,6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10,2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6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1,814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40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1,806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54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3V3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3,2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3,3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3,4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316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3,315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3,335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3,336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3,325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3,318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3,328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3,324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3,328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6,9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12,5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3,336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64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3,318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118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2V5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2,375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2,5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2,625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453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2,494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2,497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2,503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2,51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2,504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2,505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2,5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2,503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4,4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9,1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2,51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115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2,497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122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1V5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1,35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1,65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931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1,522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1,528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1,528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1,527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1,527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1,529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1,525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1,527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5,7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1,529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121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1,525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175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2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RUv1 tested functionalities (1)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4084" y="631642"/>
            <a:ext cx="10515600" cy="6028297"/>
          </a:xfrm>
          <a:prstGeom prst="rect">
            <a:avLst/>
          </a:prstGeom>
          <a:noFill/>
        </p:spPr>
        <p:txBody>
          <a:bodyPr wrap="square" lIns="91417" tIns="45710" rIns="91417" bIns="45710" rtlCol="0">
            <a:spAutoFit/>
          </a:bodyPr>
          <a:lstStyle/>
          <a:p>
            <a:r>
              <a:rPr lang="nl-NL" sz="2400" dirty="0"/>
              <a:t>RU power section</a:t>
            </a:r>
          </a:p>
          <a:p>
            <a:pPr lvl="1"/>
            <a:r>
              <a:rPr lang="nl-NL" sz="2000" dirty="0"/>
              <a:t>7 DCDC regulators (accuracy, noise, ripple, Inrush, sequencing)</a:t>
            </a:r>
          </a:p>
          <a:p>
            <a:pPr lvl="1"/>
            <a:r>
              <a:rPr lang="nl-NL" sz="2000" dirty="0"/>
              <a:t>I</a:t>
            </a:r>
            <a:r>
              <a:rPr lang="nl-NL" sz="2000" baseline="-25000" dirty="0"/>
              <a:t>SENSE</a:t>
            </a:r>
            <a:r>
              <a:rPr lang="nl-NL" sz="2000" dirty="0"/>
              <a:t> offset problem solved by replacing amp AD626=&gt;AD8418</a:t>
            </a:r>
          </a:p>
          <a:p>
            <a:r>
              <a:rPr lang="nl-NL" sz="2400" dirty="0"/>
              <a:t>Communication with sensors/Alpide using transition board &amp; firefly</a:t>
            </a:r>
          </a:p>
          <a:p>
            <a:pPr lvl="1"/>
            <a:r>
              <a:rPr lang="nl-NL" sz="2000" dirty="0"/>
              <a:t>CLOCK, CONRTOL, DATA @ 1.2Gbps and 400 Mbps</a:t>
            </a:r>
          </a:p>
          <a:p>
            <a:r>
              <a:rPr lang="nl-NL" sz="2400" dirty="0"/>
              <a:t>Communication via 4.8 Gbps GBT links (GBTx/1/2, VTRx/VTTx)</a:t>
            </a:r>
          </a:p>
          <a:p>
            <a:pPr lvl="1"/>
            <a:r>
              <a:rPr lang="nl-NL" sz="2000" dirty="0"/>
              <a:t>Acces &amp; program GBTx using Cern USBI2C dongle (connector bug)</a:t>
            </a:r>
          </a:p>
          <a:p>
            <a:r>
              <a:rPr lang="nl-NL" sz="2400" dirty="0"/>
              <a:t>Communication with the SCA-chip</a:t>
            </a:r>
          </a:p>
          <a:p>
            <a:pPr lvl="1"/>
            <a:r>
              <a:rPr lang="nl-NL" sz="2000" dirty="0" smtClean="0"/>
              <a:t>monitor </a:t>
            </a:r>
            <a:r>
              <a:rPr lang="nl-NL" sz="2000" dirty="0"/>
              <a:t>voltage/current, temperature, VTRx optical power</a:t>
            </a:r>
          </a:p>
          <a:p>
            <a:pPr lvl="1"/>
            <a:r>
              <a:rPr lang="nl-NL" sz="2000" dirty="0" smtClean="0"/>
              <a:t>I2C</a:t>
            </a:r>
            <a:r>
              <a:rPr lang="nl-NL" sz="2000" dirty="0"/>
              <a:t>, JTAG, GPIO interface</a:t>
            </a:r>
          </a:p>
          <a:p>
            <a:r>
              <a:rPr lang="nl-NL" sz="2400" dirty="0"/>
              <a:t>Clock </a:t>
            </a:r>
            <a:r>
              <a:rPr lang="nl-NL" sz="2400" dirty="0" smtClean="0"/>
              <a:t>distriburtion: jitter/levels </a:t>
            </a:r>
            <a:r>
              <a:rPr lang="nl-NL" sz="2400" dirty="0"/>
              <a:t>on crystal oscillators, jitter cleaner and clock buffer</a:t>
            </a:r>
          </a:p>
          <a:p>
            <a:r>
              <a:rPr lang="nl-NL" sz="2400" dirty="0"/>
              <a:t>USB3 (using FX3 chip) communication &amp; boot from I2C PROM</a:t>
            </a:r>
          </a:p>
          <a:p>
            <a:r>
              <a:rPr lang="nl-NL" sz="2400" dirty="0"/>
              <a:t>JTAG chain (primary US &amp; PA3 </a:t>
            </a:r>
            <a:r>
              <a:rPr lang="nl-NL" sz="2400" dirty="0" smtClean="0"/>
              <a:t>program, </a:t>
            </a:r>
            <a:r>
              <a:rPr lang="nl-NL" sz="2400" dirty="0"/>
              <a:t>secondary FX3 &amp; GBTX/1/2)</a:t>
            </a:r>
          </a:p>
          <a:p>
            <a:r>
              <a:rPr lang="nl-NL" sz="2400" dirty="0" smtClean="0"/>
              <a:t>Program </a:t>
            </a:r>
            <a:r>
              <a:rPr lang="nl-NL" sz="2400" dirty="0"/>
              <a:t>Xilinx US with PA3 via select map </a:t>
            </a:r>
            <a:r>
              <a:rPr lang="nl-NL" sz="2400" dirty="0" smtClean="0"/>
              <a:t>interface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844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Hyperlynx DC drop analysis VMGT</a:t>
            </a:r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492354"/>
            <a:ext cx="11765498" cy="63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61" y="1161490"/>
            <a:ext cx="5322594" cy="251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49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RUv1_0 (SN3) Voltage (drop over L) </a:t>
            </a:r>
            <a:r>
              <a:rPr lang="nl-NL" dirty="0" err="1" smtClean="0"/>
              <a:t>measurements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1579996" y="5474196"/>
            <a:ext cx="9032007" cy="1130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VMGT/1V2/VAUX: Measured L</a:t>
            </a:r>
            <a:r>
              <a:rPr lang="en-US" sz="1265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DROP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(firmware active) up to 12/9/6 mV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en-US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Hyperlynx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analysis 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give: L</a:t>
            </a:r>
            <a:r>
              <a:rPr lang="en-US" sz="1406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DROP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16/15/12 mV (more MGTs active)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1633948" y="508980"/>
          <a:ext cx="8924105" cy="6110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1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7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88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0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5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74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88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776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858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92332"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min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typ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max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Rset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Vo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location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US empty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diff (mV)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 smtClean="0">
                          <a:effectLst/>
                        </a:rPr>
                        <a:t>Measured</a:t>
                      </a:r>
                      <a:endParaRPr lang="nl-NL" sz="13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(mv)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US loaded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diff (mV)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 smtClean="0">
                          <a:effectLst/>
                        </a:rPr>
                        <a:t>Measured</a:t>
                      </a:r>
                      <a:endParaRPr lang="nl-NL" sz="13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nl-NL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</a:t>
                      </a:r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 smtClean="0">
                          <a:effectLst/>
                        </a:rPr>
                        <a:t>diff</a:t>
                      </a:r>
                      <a:r>
                        <a:rPr lang="nl-NL" sz="13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l" fontAlgn="b"/>
                      <a:r>
                        <a:rPr lang="nl-NL" sz="1300" u="none" strike="noStrike" dirty="0" err="1" smtClean="0">
                          <a:effectLst/>
                        </a:rPr>
                        <a:t>Loading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VINT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0,922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0,95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0,979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2400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0,958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Y10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0,95985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0,95893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-0,9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VMGT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0,97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2100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1,009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Y11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1,01211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1,011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-1,1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MGTAVCCL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0,97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1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L15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1,01162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1,01125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-0,4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1,00997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1,00953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-0,4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0,26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-1,7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MGTAVCCR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0,97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1,03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L37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1,01137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1,01089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-0,5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1,00438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0,99948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-4,9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4,7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-11,4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0,97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L34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1,01143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1,01089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-0,5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0,4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1,00437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0,99925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-5,1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4,9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-11,6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1V2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1,17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1400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1,213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Y12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1,2151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1,2138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-1,3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MGTAVTTL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1,17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L16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1,2151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1,215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-0,1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1,2133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1,2132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-0,1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0,1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-1,8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MGTAVTTR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1,17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L38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1,215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1,215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0,16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1,2092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1,2061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-3,1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2,9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-8,9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1,17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L36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1,215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1,215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0,15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1,209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1,206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-3,0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2,9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-9,0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1V5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1,35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1,65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931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1,522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Y16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1,5258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1,5256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-0,2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1V8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1,746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1,854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715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Y13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1,8071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1,8061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-1,0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VCCAUX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1,746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1,854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L18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1,802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-3,0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3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1,8009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1,7964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-4,5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4,7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-5,6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MGTAUXL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1,75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L35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0,1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1,8025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1,8025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0,15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-3,5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MGTAUXR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1,75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L17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1,8053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1,8053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0,13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1,8014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1,8014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0,0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0,2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-3,9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2V5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2,375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2,5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2,625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453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2,494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Y15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2,4929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2,4926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-0,3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5805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3V3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3,3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316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3,315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Y14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3,3319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3,3312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 dirty="0">
                          <a:effectLst/>
                        </a:rPr>
                        <a:t>-0,7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4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DCDC converter output noise measurements </a:t>
            </a:r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1924945" y="1805571"/>
            <a:ext cx="1736373" cy="1714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RU_DCDC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US configured  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757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757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757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 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73088" y="2368042"/>
            <a:ext cx="1149674" cy="11739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Diff amp.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Lecroy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DA1855A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100MHz</a:t>
            </a:r>
            <a:endParaRPr lang="nl-NL" sz="1757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672751" y="2678034"/>
            <a:ext cx="1084615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403306" y="2504966"/>
            <a:ext cx="1198149" cy="362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Vout (J1x)</a:t>
            </a:r>
            <a:endParaRPr lang="nl-NL" sz="1757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51906" y="3040183"/>
            <a:ext cx="1124026" cy="362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GND (Jx)</a:t>
            </a:r>
            <a:endParaRPr lang="nl-NL" sz="1757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672751" y="3222074"/>
            <a:ext cx="1084615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89594" y="1772824"/>
            <a:ext cx="1423788" cy="11739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Scope 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Keysight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DSO-x 3014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High-res</a:t>
            </a:r>
            <a:endParaRPr lang="nl-NL" sz="1757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9594" y="3042664"/>
            <a:ext cx="2060179" cy="6331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Spectrum analyser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757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R&amp;S FSL06</a:t>
            </a:r>
            <a:endParaRPr lang="nl-NL" sz="1757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9" name="Elbow Connector 8"/>
          <p:cNvCxnSpPr>
            <a:stCxn id="50" idx="3"/>
          </p:cNvCxnSpPr>
          <p:nvPr/>
        </p:nvCxnSpPr>
        <p:spPr>
          <a:xfrm flipV="1">
            <a:off x="5907945" y="2289091"/>
            <a:ext cx="681649" cy="67387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27" idx="1"/>
          </p:cNvCxnSpPr>
          <p:nvPr/>
        </p:nvCxnSpPr>
        <p:spPr>
          <a:xfrm rot="16200000" flipH="1">
            <a:off x="6215186" y="2981940"/>
            <a:ext cx="407994" cy="3408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74095" y="4064569"/>
            <a:ext cx="8613811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x corresponds to DCDC regulator 0...6</a:t>
            </a:r>
          </a:p>
        </p:txBody>
      </p:sp>
    </p:spTree>
    <p:extLst>
      <p:ext uri="{BB962C8B-B14F-4D97-AF65-F5344CB8AC3E}">
        <p14:creationId xmlns:p14="http://schemas.microsoft.com/office/powerpoint/2010/main" val="10271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Scope measurement 2V5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1705926" y="539301"/>
            <a:ext cx="8613811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Vavg=2,4467V, AC_RMS=1,63mV, f</a:t>
            </a:r>
            <a:r>
              <a:rPr lang="nl-NL" sz="1265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RIPPLE</a:t>
            </a: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=724kHz </a:t>
            </a:r>
          </a:p>
        </p:txBody>
      </p:sp>
      <p:pic>
        <p:nvPicPr>
          <p:cNvPr id="1026" name="Picture 2" descr="O:\BETA\Diensten\SI\Projecten\UU\UU-BETA\FBW-NAT\W0004592_RUv1\test\power\noise_scope\12V_ProbeBest\12v-ac-2v5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1007240"/>
            <a:ext cx="9139909" cy="58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Spectrum analyser measurement 2V5 (f</a:t>
            </a:r>
            <a:r>
              <a:rPr lang="nl-NL" sz="1406" dirty="0"/>
              <a:t>FUNDAMENTEL</a:t>
            </a:r>
            <a:r>
              <a:rPr lang="nl-NL" dirty="0" smtClean="0"/>
              <a:t>=293 kHz)</a:t>
            </a:r>
            <a:endParaRPr lang="nl-NL" dirty="0"/>
          </a:p>
        </p:txBody>
      </p:sp>
      <p:pic>
        <p:nvPicPr>
          <p:cNvPr id="2050" name="Picture 2" descr="O:\BETA\Diensten\SI\Projecten\UU\UU-BETA\FBW-NAT\W0004592_RUv1\test\power\noise_spectrumAnalyser\12V_ProbeBest\RU12V_ac_2v5_1M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28" y="471525"/>
            <a:ext cx="7270864" cy="70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Scope measurement 1V8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1705926" y="539301"/>
            <a:ext cx="8613811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AC_RMS=1,05mV, f</a:t>
            </a:r>
            <a:r>
              <a:rPr lang="nl-NL" sz="1265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RIPPLE</a:t>
            </a: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=450kHz</a:t>
            </a:r>
          </a:p>
        </p:txBody>
      </p:sp>
      <p:pic>
        <p:nvPicPr>
          <p:cNvPr id="3074" name="Picture 2" descr="O:\BETA\Diensten\SI\Projecten\UU\UU-BETA\FBW-NAT\W0004592_RUv1\test\power\noise_scope\12V_ProbeBest\12v-ac-1v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1002640"/>
            <a:ext cx="9139909" cy="58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Spectrum analyser measurement 1V8 (f</a:t>
            </a:r>
            <a:r>
              <a:rPr lang="nl-NL" sz="1406" dirty="0"/>
              <a:t>DOMINANT</a:t>
            </a:r>
            <a:r>
              <a:rPr lang="nl-NL" dirty="0" smtClean="0"/>
              <a:t>=470 KhZ)</a:t>
            </a:r>
            <a:endParaRPr lang="nl-NL" dirty="0"/>
          </a:p>
        </p:txBody>
      </p:sp>
      <p:pic>
        <p:nvPicPr>
          <p:cNvPr id="4098" name="Picture 2" descr="O:\BETA\Diensten\SI\Projecten\UU\UU-BETA\FBW-NAT\W0004592_RUv1\test\power\noise_spectrumAnalyser\12V_ProbeBest\RU12V_ac_1v8_1M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12" y="471525"/>
            <a:ext cx="7270864" cy="70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Power Rail noise Measurement summary</a:t>
            </a:r>
            <a:endParaRPr lang="nl-NL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33945" y="496332"/>
          <a:ext cx="9032010" cy="449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4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9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9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64092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X</a:t>
                      </a:r>
                      <a:endParaRPr lang="nl-NL" sz="22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Rail</a:t>
                      </a:r>
                      <a:endParaRPr lang="nl-NL" sz="22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Scope</a:t>
                      </a:r>
                    </a:p>
                    <a:p>
                      <a:r>
                        <a:rPr lang="nl-NL" sz="2200" dirty="0" smtClean="0"/>
                        <a:t>VAVG</a:t>
                      </a:r>
                      <a:endParaRPr lang="nl-NL" sz="22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Scope</a:t>
                      </a:r>
                    </a:p>
                    <a:p>
                      <a:r>
                        <a:rPr lang="nl-NL" sz="2200" dirty="0" smtClean="0"/>
                        <a:t>AC-RMS</a:t>
                      </a:r>
                      <a:endParaRPr lang="nl-NL" sz="22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pPr marL="0" marR="0" lvl="0" indent="0" algn="l" defTabSz="975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Scope</a:t>
                      </a:r>
                    </a:p>
                    <a:p>
                      <a:pPr marL="0" marR="0" lvl="0" indent="0" algn="l" defTabSz="975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pk-pk</a:t>
                      </a:r>
                    </a:p>
                    <a:p>
                      <a:endParaRPr lang="nl-NL" sz="1400" dirty="0" smtClean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Scope</a:t>
                      </a:r>
                    </a:p>
                    <a:p>
                      <a:r>
                        <a:rPr lang="nl-NL" sz="2200" dirty="0" smtClean="0"/>
                        <a:t>f</a:t>
                      </a:r>
                      <a:r>
                        <a:rPr lang="nl-NL" sz="1400" dirty="0" smtClean="0"/>
                        <a:t>RIPPLE</a:t>
                      </a:r>
                    </a:p>
                    <a:p>
                      <a:r>
                        <a:rPr lang="nl-NL" sz="1400" dirty="0" smtClean="0"/>
                        <a:t>(kHz)</a:t>
                      </a:r>
                      <a:endParaRPr lang="nl-NL" sz="14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SA-freq</a:t>
                      </a:r>
                    </a:p>
                    <a:p>
                      <a:r>
                        <a:rPr lang="nl-NL" sz="1700" dirty="0" smtClean="0"/>
                        <a:t>Dominant</a:t>
                      </a:r>
                    </a:p>
                    <a:p>
                      <a:r>
                        <a:rPr lang="nl-NL" sz="1700" dirty="0" smtClean="0"/>
                        <a:t>(kHz)</a:t>
                      </a:r>
                      <a:endParaRPr lang="nl-NL" sz="17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SA-dBm</a:t>
                      </a:r>
                    </a:p>
                    <a:p>
                      <a:r>
                        <a:rPr lang="nl-NL" sz="1700" dirty="0" smtClean="0"/>
                        <a:t>Dominant</a:t>
                      </a:r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US</a:t>
                      </a:r>
                    </a:p>
                    <a:p>
                      <a:r>
                        <a:rPr lang="nl-NL" sz="1700" dirty="0" smtClean="0"/>
                        <a:t>requirement</a:t>
                      </a:r>
                      <a:endParaRPr lang="nl-NL" sz="1700" dirty="0"/>
                    </a:p>
                  </a:txBody>
                  <a:tcPr marL="64273" marR="64273" marT="32136" marB="321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61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0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VCCINT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0,948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0,97</a:t>
                      </a:r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7,7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245 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246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-58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61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VMGT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1,00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1,19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9,5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245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246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-58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&lt;10mVpp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061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1V2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1,199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1,07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8,6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290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292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-63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&lt;10mVpp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850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6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1V5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1,51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1,34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12,5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245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246</a:t>
                      </a:r>
                    </a:p>
                    <a:p>
                      <a:r>
                        <a:rPr lang="nl-NL" sz="2200" dirty="0" smtClean="0"/>
                        <a:t>290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-60</a:t>
                      </a:r>
                    </a:p>
                    <a:p>
                      <a:r>
                        <a:rPr lang="nl-NL" sz="2200" dirty="0" smtClean="0"/>
                        <a:t>-57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061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3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1V8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1,78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1,05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8,9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450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470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-64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&lt;10mVpp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850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5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2V5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2,46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1,63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11,5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790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470</a:t>
                      </a:r>
                    </a:p>
                    <a:p>
                      <a:r>
                        <a:rPr lang="nl-NL" sz="2200" dirty="0" smtClean="0"/>
                        <a:t>723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-46</a:t>
                      </a:r>
                    </a:p>
                    <a:p>
                      <a:r>
                        <a:rPr lang="nl-NL" sz="2200" dirty="0" smtClean="0"/>
                        <a:t>-60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061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4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3V3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3,29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0,84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7,5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290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292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-71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33948" y="5291596"/>
            <a:ext cx="8613811" cy="121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Actual noise/ripple likely lower due to probe pick-up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812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Noise below (&lt;10mV) the US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2464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Scope measurement MGT_AVCC_R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1705926" y="539301"/>
            <a:ext cx="8613811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Vavg=0,98V, AC_RMS=0,71mV, f</a:t>
            </a:r>
            <a:r>
              <a:rPr lang="nl-NL" sz="1265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RIPPLE</a:t>
            </a: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=249 kHz </a:t>
            </a:r>
          </a:p>
        </p:txBody>
      </p:sp>
      <p:pic>
        <p:nvPicPr>
          <p:cNvPr id="5122" name="Picture 2" descr="O:\BETA\Diensten\SI\Projecten\UU\UU-BETA\FBW-NAT\W0004592_RUv1\test\power\noise_scope\12V_ProbeBest\afterL\12v-mgt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1007241"/>
            <a:ext cx="9139909" cy="58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Spectrum analyser measurement </a:t>
            </a:r>
            <a:r>
              <a:rPr lang="nl-NL" dirty="0"/>
              <a:t>MGT_AVCC_R </a:t>
            </a:r>
            <a:r>
              <a:rPr lang="nl-NL" dirty="0" smtClean="0"/>
              <a:t>(f=245kHz, 99 kHz)</a:t>
            </a:r>
            <a:endParaRPr lang="nl-NL" dirty="0"/>
          </a:p>
        </p:txBody>
      </p:sp>
      <p:pic>
        <p:nvPicPr>
          <p:cNvPr id="6146" name="Picture 2" descr="O:\BETA\Diensten\SI\Projecten\UU\UU-BETA\FBW-NAT\W0004592_RUv1\test\power\noise_spectrumAnalyser\12V_ProbeBest\afterL\RU12V_vmgt_r_1M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52" y="471524"/>
            <a:ext cx="7270864" cy="70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97" y="1204977"/>
            <a:ext cx="10672763" cy="189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RUv1 tested </a:t>
            </a:r>
            <a:r>
              <a:rPr lang="nl-NL" dirty="0" smtClean="0"/>
              <a:t>functionalities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79" y="790770"/>
            <a:ext cx="10515600" cy="5244090"/>
          </a:xfrm>
        </p:spPr>
        <p:txBody>
          <a:bodyPr>
            <a:normAutofit/>
          </a:bodyPr>
          <a:lstStyle/>
          <a:p>
            <a:r>
              <a:rPr lang="nl-NL" sz="2400" dirty="0"/>
              <a:t>Communication with the PU using front pannel I2C </a:t>
            </a:r>
          </a:p>
          <a:p>
            <a:r>
              <a:rPr lang="nl-NL" sz="2400" dirty="0"/>
              <a:t>FLASH PROM (access, read-ID, read &amp; write</a:t>
            </a:r>
            <a:r>
              <a:rPr lang="nl-NL" sz="2400" dirty="0" smtClean="0"/>
              <a:t>)</a:t>
            </a:r>
          </a:p>
          <a:p>
            <a:r>
              <a:rPr lang="nl-NL" sz="2400" dirty="0" smtClean="0"/>
              <a:t>CAN </a:t>
            </a:r>
            <a:r>
              <a:rPr lang="nl-NL" sz="2400" dirty="0"/>
              <a:t>transceiver</a:t>
            </a:r>
            <a:endParaRPr lang="nl-NL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Scope measurement VMGT_AUX_R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1705926" y="539301"/>
            <a:ext cx="8613811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AC_RMS=1,4mV, f</a:t>
            </a:r>
            <a:r>
              <a:rPr lang="nl-NL" sz="1265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RIPPLE</a:t>
            </a: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=33kHz</a:t>
            </a:r>
          </a:p>
        </p:txBody>
      </p:sp>
      <p:pic>
        <p:nvPicPr>
          <p:cNvPr id="7170" name="Picture 2" descr="O:\BETA\Diensten\SI\Projecten\UU\UU-BETA\FBW-NAT\W0004592_RUv1\test\power\noise_scope\12V_ProbeBest\afterL\12v-vaux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1032262"/>
            <a:ext cx="9100822" cy="58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Spectrum analyser measurement </a:t>
            </a:r>
            <a:r>
              <a:rPr lang="nl-NL" dirty="0"/>
              <a:t>VMGT_AUX_R</a:t>
            </a:r>
          </a:p>
        </p:txBody>
      </p:sp>
      <p:pic>
        <p:nvPicPr>
          <p:cNvPr id="8194" name="Picture 2" descr="O:\BETA\Diensten\SI\Projecten\UU\UU-BETA\FBW-NAT\W0004592_RUv1\test\power\noise_spectrumAnalyser\12V_ProbeBest\afterL\RU12V_vaux_r_1M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58" y="468916"/>
            <a:ext cx="7270864" cy="70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Noise on US sensitive rail. Measurement summary</a:t>
            </a:r>
            <a:endParaRPr lang="nl-NL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33945" y="496332"/>
          <a:ext cx="8831868" cy="3749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5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4092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Rail</a:t>
                      </a:r>
                      <a:endParaRPr lang="nl-NL" sz="22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Scope</a:t>
                      </a:r>
                    </a:p>
                    <a:p>
                      <a:r>
                        <a:rPr lang="nl-NL" sz="2200" dirty="0" smtClean="0"/>
                        <a:t>VAVG</a:t>
                      </a:r>
                      <a:endParaRPr lang="nl-NL" sz="22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Scope</a:t>
                      </a:r>
                    </a:p>
                    <a:p>
                      <a:r>
                        <a:rPr lang="nl-NL" sz="2200" dirty="0" smtClean="0"/>
                        <a:t>AC-RMS</a:t>
                      </a:r>
                      <a:endParaRPr lang="nl-NL" sz="22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pPr marL="0" marR="0" lvl="0" indent="0" algn="l" defTabSz="975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Scope</a:t>
                      </a:r>
                    </a:p>
                    <a:p>
                      <a:pPr marL="0" marR="0" lvl="0" indent="0" algn="l" defTabSz="975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pk-pk</a:t>
                      </a:r>
                    </a:p>
                    <a:p>
                      <a:endParaRPr lang="nl-NL" sz="1400" dirty="0" smtClean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Scope</a:t>
                      </a:r>
                    </a:p>
                    <a:p>
                      <a:r>
                        <a:rPr lang="nl-NL" sz="2200" dirty="0" smtClean="0"/>
                        <a:t>f</a:t>
                      </a:r>
                      <a:r>
                        <a:rPr lang="nl-NL" sz="1400" dirty="0" smtClean="0"/>
                        <a:t>RIPPLE</a:t>
                      </a:r>
                    </a:p>
                    <a:p>
                      <a:r>
                        <a:rPr lang="nl-NL" sz="1400" dirty="0" smtClean="0"/>
                        <a:t>(kHz)</a:t>
                      </a:r>
                      <a:endParaRPr lang="nl-NL" sz="14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SA-freq</a:t>
                      </a:r>
                    </a:p>
                    <a:p>
                      <a:r>
                        <a:rPr lang="nl-NL" sz="1700" dirty="0" smtClean="0"/>
                        <a:t>Dominant</a:t>
                      </a:r>
                    </a:p>
                    <a:p>
                      <a:r>
                        <a:rPr lang="nl-NL" sz="1700" dirty="0" smtClean="0"/>
                        <a:t>(kHz)</a:t>
                      </a:r>
                      <a:endParaRPr lang="nl-NL" sz="17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SA-dBm</a:t>
                      </a:r>
                    </a:p>
                    <a:p>
                      <a:r>
                        <a:rPr lang="nl-NL" sz="1700" dirty="0" smtClean="0"/>
                        <a:t>Dominant</a:t>
                      </a:r>
                    </a:p>
                  </a:txBody>
                  <a:tcPr marL="64273" marR="64273" marT="32136" marB="321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61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MGTAVCC_L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1,00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0,69</a:t>
                      </a:r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5,8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X 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99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-68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850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MGTAVCC_R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0,98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0,71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5,6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endParaRPr lang="nl-NL" sz="2200" dirty="0" smtClean="0"/>
                    </a:p>
                    <a:p>
                      <a:r>
                        <a:rPr lang="nl-NL" sz="2200" dirty="0" smtClean="0"/>
                        <a:t>248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99</a:t>
                      </a:r>
                    </a:p>
                    <a:p>
                      <a:r>
                        <a:rPr lang="nl-NL" sz="2200" dirty="0" smtClean="0"/>
                        <a:t>245 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-68</a:t>
                      </a:r>
                    </a:p>
                    <a:p>
                      <a:r>
                        <a:rPr lang="nl-NL" sz="2200" dirty="0" smtClean="0"/>
                        <a:t>-68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061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MGTAVTT_L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1,18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0,67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5,34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X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99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-68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061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MGTAVTT_R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1,18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0,73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5,7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X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99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-68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061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MGTVCCAUX_L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1,76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1,4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33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33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-66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061"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MGTVCCAUX_R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1,76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1,4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8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33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33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tc>
                  <a:txBody>
                    <a:bodyPr/>
                    <a:lstStyle/>
                    <a:p>
                      <a:r>
                        <a:rPr lang="nl-NL" sz="2200" dirty="0" smtClean="0"/>
                        <a:t>-67</a:t>
                      </a:r>
                      <a:endParaRPr lang="nl-NL" sz="2200" dirty="0"/>
                    </a:p>
                  </a:txBody>
                  <a:tcPr marL="64273" marR="64273" marT="32136" marB="3213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33945" y="4500524"/>
            <a:ext cx="8613811" cy="2060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Actual noise/ripple likely lower due to probe pick-up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UG576 table 5-9: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noise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&lt;10mVpp 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3796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All</a:t>
            </a:r>
            <a:r>
              <a:rPr lang="nl-NL" sz="3796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3796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noise</a:t>
            </a:r>
            <a:r>
              <a:rPr lang="nl-NL" sz="3796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nl-NL" sz="3796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ripple</a:t>
            </a:r>
            <a:r>
              <a:rPr lang="nl-NL" sz="3796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3796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within</a:t>
            </a:r>
            <a:r>
              <a:rPr lang="nl-NL" sz="3796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3796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limits</a:t>
            </a:r>
            <a:endParaRPr lang="nl-NL" sz="3796" dirty="0">
              <a:solidFill>
                <a:srgbClr val="92D05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7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Power-on </a:t>
            </a:r>
            <a:r>
              <a:rPr lang="nl-NL" dirty="0" err="1" smtClean="0"/>
              <a:t>sequence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40" y="518904"/>
            <a:ext cx="8557436" cy="62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0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-449028"/>
            <a:ext cx="9135604" cy="730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7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-204321"/>
            <a:ext cx="9135604" cy="70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-457833"/>
            <a:ext cx="9129922" cy="731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-449029"/>
            <a:ext cx="9139909" cy="730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Voltages &amp; </a:t>
            </a:r>
            <a:r>
              <a:rPr lang="nl-NL" dirty="0" err="1"/>
              <a:t>currents</a:t>
            </a:r>
            <a:r>
              <a:rPr lang="nl-NL" dirty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/>
              <a:t>Xilinx</a:t>
            </a:r>
            <a:r>
              <a:rPr lang="nl-NL" dirty="0"/>
              <a:t> US </a:t>
            </a:r>
            <a:r>
              <a:rPr lang="nl-NL" dirty="0" err="1" smtClean="0"/>
              <a:t>configuration</a:t>
            </a:r>
            <a:r>
              <a:rPr lang="nl-NL" dirty="0" smtClean="0"/>
              <a:t>: Vin </a:t>
            </a:r>
            <a:r>
              <a:rPr lang="nl-NL" dirty="0" err="1" smtClean="0"/>
              <a:t>and</a:t>
            </a:r>
            <a:r>
              <a:rPr lang="nl-NL" dirty="0" smtClean="0"/>
              <a:t> V</a:t>
            </a:r>
            <a:r>
              <a:rPr lang="nl-NL" sz="1406" dirty="0"/>
              <a:t>INT</a:t>
            </a:r>
            <a:endParaRPr lang="nl-NL" sz="1406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46" y="634743"/>
            <a:ext cx="9138171" cy="58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Zoomed</a:t>
            </a:r>
            <a:r>
              <a:rPr lang="nl-NL" dirty="0" smtClean="0"/>
              <a:t>: </a:t>
            </a:r>
            <a:r>
              <a:rPr lang="nl-NL" dirty="0" err="1" smtClean="0"/>
              <a:t>I</a:t>
            </a:r>
            <a:r>
              <a:rPr lang="nl-NL" sz="1265" dirty="0" err="1"/>
              <a:t>INT</a:t>
            </a:r>
            <a:r>
              <a:rPr lang="nl-NL" dirty="0" err="1" smtClean="0"/>
              <a:t>_step</a:t>
            </a:r>
            <a:r>
              <a:rPr lang="nl-NL" dirty="0" smtClean="0"/>
              <a:t>=0,65A in 100us, Spike V</a:t>
            </a:r>
            <a:r>
              <a:rPr lang="nl-NL" sz="1406" dirty="0"/>
              <a:t>INT</a:t>
            </a:r>
            <a:r>
              <a:rPr lang="nl-NL" dirty="0" smtClean="0"/>
              <a:t>=20mV 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46" y="471525"/>
            <a:ext cx="9139909" cy="58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RUv1 testes functionalities detailed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7" y="610259"/>
            <a:ext cx="12054966" cy="5244090"/>
          </a:xfrm>
        </p:spPr>
        <p:txBody>
          <a:bodyPr/>
          <a:lstStyle/>
          <a:p>
            <a:r>
              <a:rPr lang="en-US" dirty="0" smtClean="0"/>
              <a:t>Green=Successfully tested, Yellow= not tested, low </a:t>
            </a:r>
            <a:r>
              <a:rPr lang="en-US" dirty="0" err="1" smtClean="0"/>
              <a:t>prio</a:t>
            </a:r>
            <a:r>
              <a:rPr lang="en-US" dirty="0" smtClean="0"/>
              <a:t>, Grey=Still to be tested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1477"/>
              </p:ext>
            </p:extLst>
          </p:nvPr>
        </p:nvGraphicFramePr>
        <p:xfrm>
          <a:off x="60831" y="1005840"/>
          <a:ext cx="11969219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5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Assigned to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Status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Priority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Polyswitch</a:t>
                      </a:r>
                      <a:r>
                        <a:rPr lang="en-US" sz="1600" dirty="0">
                          <a:effectLst/>
                        </a:rPr>
                        <a:t> fuse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F1…F3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Check hold/trip limits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Polarity protection 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D3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Check operation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50">
                <a:tc row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DC-DC Regulator</a:t>
                      </a:r>
                      <a:endParaRPr lang="nl-NL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Input: 5V or 12V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row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U10…U16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Functional/Operation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Accuracy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Noise/ripple (RMS)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Noise (frequency)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Line/load regulation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Efficiency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Switching frequency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Current/Temp protection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89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Startup-Sequencing (PWRGD/Inhibit)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GBTx/SCA Reset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S5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Reset by PWRGD 1V5 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850"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sense circuit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U20…U26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Functional/Operation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Gain &amp; Accuracy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Offset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High =&gt; change Amp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Noise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Bandwidth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CMRR (frequency)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697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Inductor/plane </a:t>
                      </a:r>
                      <a:endParaRPr lang="nl-NL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Voltage drop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L15…18</a:t>
                      </a:r>
                      <a:endParaRPr lang="nl-NL" sz="16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L34…39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Check within FPGA spec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485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LVDS 1:8 buffer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U17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Functional/Operation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Output levels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34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Bandwidth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9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2V5 &amp; VMGT: </a:t>
            </a:r>
            <a:r>
              <a:rPr lang="nl-NL" dirty="0" err="1" smtClean="0"/>
              <a:t>I</a:t>
            </a:r>
            <a:r>
              <a:rPr lang="nl-NL" sz="1265" dirty="0" err="1"/>
              <a:t>MGT</a:t>
            </a:r>
            <a:r>
              <a:rPr lang="nl-NL" dirty="0" err="1" smtClean="0"/>
              <a:t>_step</a:t>
            </a:r>
            <a:r>
              <a:rPr lang="nl-NL" dirty="0" smtClean="0"/>
              <a:t>=613mA </a:t>
            </a:r>
            <a:r>
              <a:rPr lang="nl-NL" dirty="0"/>
              <a:t>in 100us, Spike </a:t>
            </a:r>
            <a:r>
              <a:rPr lang="nl-NL" dirty="0" smtClean="0"/>
              <a:t>V</a:t>
            </a:r>
            <a:r>
              <a:rPr lang="nl-NL" sz="1406" dirty="0"/>
              <a:t>INT</a:t>
            </a:r>
            <a:r>
              <a:rPr lang="nl-NL" dirty="0" smtClean="0"/>
              <a:t>=30mV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46" y="616113"/>
            <a:ext cx="9139909" cy="58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1V2 &amp; 1V8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46" y="550910"/>
            <a:ext cx="9139909" cy="58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1V5 </a:t>
            </a:r>
            <a:r>
              <a:rPr lang="nl-NL" dirty="0"/>
              <a:t>&amp; </a:t>
            </a:r>
            <a:r>
              <a:rPr lang="nl-NL" dirty="0" smtClean="0"/>
              <a:t>3V3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46" y="601933"/>
            <a:ext cx="9139909" cy="58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Summary </a:t>
            </a:r>
            <a:r>
              <a:rPr lang="nl-NL" dirty="0" err="1" smtClean="0"/>
              <a:t>Xilinx</a:t>
            </a:r>
            <a:r>
              <a:rPr lang="nl-NL" dirty="0" smtClean="0"/>
              <a:t> US power on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1633947" y="471525"/>
          <a:ext cx="9032007" cy="430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9363">
                <a:tc>
                  <a:txBody>
                    <a:bodyPr/>
                    <a:lstStyle/>
                    <a:p>
                      <a:pPr algn="ctr" fontAlgn="b"/>
                      <a:r>
                        <a:rPr lang="nl-NL" sz="3100" u="none" strike="noStrike" dirty="0">
                          <a:effectLst/>
                        </a:rPr>
                        <a:t>US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100" u="none" strike="noStrike" dirty="0" smtClean="0">
                          <a:effectLst/>
                        </a:rPr>
                        <a:t>Empty</a:t>
                      </a:r>
                    </a:p>
                    <a:p>
                      <a:pPr algn="ctr" fontAlgn="b"/>
                      <a:r>
                        <a:rPr lang="nl-NL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100" u="none" strike="noStrike" dirty="0" err="1" smtClean="0">
                          <a:effectLst/>
                        </a:rPr>
                        <a:t>Loaded</a:t>
                      </a:r>
                      <a:endParaRPr lang="nl-NL" sz="31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nl-NL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Max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100" u="none" strike="noStrike" dirty="0">
                          <a:effectLst/>
                        </a:rPr>
                        <a:t>I </a:t>
                      </a:r>
                      <a:r>
                        <a:rPr lang="nl-NL" sz="3100" u="none" strike="noStrike" dirty="0" smtClean="0">
                          <a:effectLst/>
                        </a:rPr>
                        <a:t>step</a:t>
                      </a:r>
                    </a:p>
                    <a:p>
                      <a:pPr algn="ctr" fontAlgn="b"/>
                      <a:r>
                        <a:rPr lang="nl-NL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100" u="none" strike="noStrike" dirty="0">
                          <a:effectLst/>
                        </a:rPr>
                        <a:t>V </a:t>
                      </a:r>
                      <a:r>
                        <a:rPr lang="nl-NL" sz="3100" u="none" strike="noStrike" dirty="0" smtClean="0">
                          <a:effectLst/>
                        </a:rPr>
                        <a:t>spike</a:t>
                      </a:r>
                    </a:p>
                    <a:p>
                      <a:pPr algn="ctr" fontAlgn="b"/>
                      <a:r>
                        <a:rPr lang="nl-NL" sz="3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29">
                <a:tc>
                  <a:txBody>
                    <a:bodyPr/>
                    <a:lstStyle/>
                    <a:p>
                      <a:pPr algn="l" fontAlgn="b"/>
                      <a:r>
                        <a:rPr lang="nl-NL" sz="3100" u="none" strike="noStrike" dirty="0">
                          <a:effectLst/>
                        </a:rPr>
                        <a:t>VINT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1000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1650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650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20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29">
                <a:tc>
                  <a:txBody>
                    <a:bodyPr/>
                    <a:lstStyle/>
                    <a:p>
                      <a:pPr algn="l" fontAlgn="b"/>
                      <a:r>
                        <a:rPr lang="nl-NL" sz="3100" u="none" strike="noStrike" dirty="0">
                          <a:effectLst/>
                        </a:rPr>
                        <a:t>VMGT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381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994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613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30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29">
                <a:tc>
                  <a:txBody>
                    <a:bodyPr/>
                    <a:lstStyle/>
                    <a:p>
                      <a:pPr algn="l" fontAlgn="b"/>
                      <a:r>
                        <a:rPr lang="nl-NL" sz="3100" u="none" strike="noStrike">
                          <a:effectLst/>
                        </a:rPr>
                        <a:t>1V2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380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800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420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20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029">
                <a:tc>
                  <a:txBody>
                    <a:bodyPr/>
                    <a:lstStyle/>
                    <a:p>
                      <a:pPr algn="l" fontAlgn="b"/>
                      <a:r>
                        <a:rPr lang="nl-NL" sz="3100" u="none" strike="noStrike">
                          <a:effectLst/>
                        </a:rPr>
                        <a:t>1V5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2210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2210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0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029">
                <a:tc>
                  <a:txBody>
                    <a:bodyPr/>
                    <a:lstStyle/>
                    <a:p>
                      <a:pPr algn="l" fontAlgn="b"/>
                      <a:r>
                        <a:rPr lang="nl-NL" sz="3100" u="none" strike="noStrike">
                          <a:effectLst/>
                        </a:rPr>
                        <a:t>1V8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471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978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 smtClean="0">
                          <a:effectLst/>
                        </a:rPr>
                        <a:t>1600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507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20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029">
                <a:tc>
                  <a:txBody>
                    <a:bodyPr/>
                    <a:lstStyle/>
                    <a:p>
                      <a:pPr algn="l" fontAlgn="b"/>
                      <a:r>
                        <a:rPr lang="nl-NL" sz="3100" u="none" strike="noStrike">
                          <a:effectLst/>
                        </a:rPr>
                        <a:t>2V5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910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910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029">
                <a:tc>
                  <a:txBody>
                    <a:bodyPr/>
                    <a:lstStyle/>
                    <a:p>
                      <a:pPr algn="l" fontAlgn="b"/>
                      <a:r>
                        <a:rPr lang="nl-NL" sz="3100" u="none" strike="noStrike">
                          <a:effectLst/>
                        </a:rPr>
                        <a:t>3V3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>
                          <a:effectLst/>
                        </a:rPr>
                        <a:t>379</a:t>
                      </a:r>
                      <a:endParaRPr lang="nl-NL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532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 smtClean="0">
                          <a:effectLst/>
                        </a:rPr>
                        <a:t>500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153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100" u="none" strike="noStrike" dirty="0">
                          <a:effectLst/>
                        </a:rPr>
                        <a:t>15</a:t>
                      </a:r>
                      <a:endParaRPr lang="nl-NL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1633947" y="4767092"/>
            <a:ext cx="9139908" cy="18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812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Vspike increase with Istep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812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812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Vspike in acceptable range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812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Actual currents much lower than Estimated max crrents</a:t>
            </a:r>
          </a:p>
        </p:txBody>
      </p:sp>
    </p:spTree>
    <p:extLst>
      <p:ext uri="{BB962C8B-B14F-4D97-AF65-F5344CB8AC3E}">
        <p14:creationId xmlns:p14="http://schemas.microsoft.com/office/powerpoint/2010/main" val="3417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956" y="549764"/>
            <a:ext cx="9265999" cy="354840"/>
          </a:xfrm>
        </p:spPr>
        <p:txBody>
          <a:bodyPr>
            <a:normAutofit fontScale="90000"/>
          </a:bodyPr>
          <a:lstStyle/>
          <a:p>
            <a:r>
              <a:rPr lang="nl-NL" sz="2812" dirty="0"/>
              <a:t>Replacement current sense amplifier due to offest error</a:t>
            </a:r>
            <a:endParaRPr lang="nl-NL" sz="3093" dirty="0"/>
          </a:p>
        </p:txBody>
      </p:sp>
      <p:sp>
        <p:nvSpPr>
          <p:cNvPr id="60" name="TextBox 59"/>
          <p:cNvSpPr txBox="1"/>
          <p:nvPr/>
        </p:nvSpPr>
        <p:spPr>
          <a:xfrm>
            <a:off x="1526046" y="1065537"/>
            <a:ext cx="9139909" cy="3179582"/>
          </a:xfrm>
          <a:prstGeom prst="rect">
            <a:avLst/>
          </a:prstGeom>
          <a:noFill/>
        </p:spPr>
        <p:txBody>
          <a:bodyPr wrap="square" lIns="64257" tIns="32128" rIns="64257" bIns="32128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Next sheet shows an analysis of the input offset of the AD626  current sense amplifier used with RUv1_0. Due to the single supply operation, the offset is relative large resulting is errors up to 50%.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en-US" sz="253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Subsequent sheets gives an overview of the radiation tested alternatives. It was decided to move to the partly pin-compatible AD8418.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13-04-2018</a:t>
            </a:r>
            <a:endParaRPr lang="nl-NL" altLang="nl-NL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Alice ITS-upgrade WP10 PRR</a:t>
            </a:r>
            <a:endParaRPr lang="nl-NL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fld id="{E2A1D982-5C32-482D-8CA9-EAFEB9D77E2E}" type="slidenum">
              <a:rPr lang="nl-NL" alt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455167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nl-NL" altLang="nl-NL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3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13-04-2018</a:t>
            </a:r>
            <a:endParaRPr lang="nl-NL" altLang="nl-NL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Alice ITS-upgrade WP10 PRR</a:t>
            </a:r>
            <a:endParaRPr lang="nl-NL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fld id="{E2A1D982-5C32-482D-8CA9-EAFEB9D77E2E}" type="slidenum">
              <a:rPr lang="nl-NL" alt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455167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nl-NL" altLang="nl-NL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1373533"/>
            <a:ext cx="9203512" cy="487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97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Current sense amplifier offset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1526046" y="471525"/>
            <a:ext cx="9139909" cy="649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Measurements (and datasheet) indicate AD626 current sense amplifier has input offset of +2,4mV when operated in single supply mode.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Datasheets: Input offset increases 10 times in single supply mode </a:t>
            </a: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Therefore  AD626 indicate too high currents (yielding 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in 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ƞ</a:t>
            </a:r>
            <a:r>
              <a:rPr lang="nl-NL" sz="1406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DCDC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=101%)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Actual/proper currents indicates ƞ</a:t>
            </a:r>
            <a:r>
              <a:rPr lang="nl-NL" sz="1406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DCDC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=81%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Typical sense resistors drop = 5...10mV =&gt;Structural error up to 50%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What accuracy is required? =&gt; Gianluca: 5% is desired: Solutions:</a:t>
            </a:r>
          </a:p>
          <a:p>
            <a:pPr marL="321366" indent="-321366" defTabSz="455167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Correction in calculation</a:t>
            </a:r>
          </a:p>
          <a:p>
            <a:pPr marL="321366" indent="-321366" defTabSz="455167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Increase Sense resistor =&gt; power increase (100mW) </a:t>
            </a:r>
          </a:p>
          <a:p>
            <a:pPr marL="321366" indent="-321366" defTabSz="455167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1968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Change Amplifier.</a:t>
            </a:r>
            <a:endParaRPr lang="nl-NL" sz="1968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33947" y="1159975"/>
          <a:ext cx="8792202" cy="318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8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80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 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V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I (AD626)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P=V*I(AD626)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Vsense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Rsense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I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P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Vsense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Voffset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Vin with </a:t>
                      </a:r>
                      <a:r>
                        <a:rPr lang="nl-NL" sz="1700" u="none" strike="noStrike" dirty="0" smtClean="0">
                          <a:effectLst/>
                        </a:rPr>
                        <a:t>12V FAN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12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1,21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14,52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mV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m</a:t>
                      </a:r>
                      <a:r>
                        <a:rPr lang="el-GR" sz="1700" u="none" strike="noStrike">
                          <a:effectLst/>
                        </a:rPr>
                        <a:t>Ω</a:t>
                      </a:r>
                      <a:endParaRPr lang="el-G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A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W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mv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mV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Vin without FAN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12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1,07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12,84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keithly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 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 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 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 smtClean="0">
                          <a:effectLst/>
                        </a:rPr>
                        <a:t>AD626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AD626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VINT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0,958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1,85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1,77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7,1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5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1,42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1,36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9,25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2,15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VMGT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1,01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1,015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1,03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7,65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10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0,77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0,77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10,15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2,50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1V2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1,21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0,81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0,98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5,48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10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0,55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0,66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8,10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2,62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1V5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1,52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2,12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3,22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8,22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5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1,64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2,50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10,60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2,38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1V8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1,806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1,06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1,91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8,3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10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0,83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1,50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10,60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2,30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2V5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2,49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0,913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2,27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15,9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20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0,80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1,98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18,26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2,36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3V3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3,33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0,539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1,79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24,5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50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0,49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1,63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26,95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2,45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Total DCDC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 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 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12,98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 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 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 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10,41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 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2,39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786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ƞ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1,01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0,81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0,14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7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Current sense amplifier alternatives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1526046" y="471525"/>
            <a:ext cx="9139909" cy="621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TID tested current sense amplifiers: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MAX4199 =&gt; Too little gain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INAxxxx =&gt; cannot operate on 3,3V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So only MAX4372 &amp; AD8418 remain as alternative for AD626AR </a:t>
            </a: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marL="321366" indent="-321366" defTabSz="455167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nl-NL" sz="210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AD8418 nearly pincompatible allowing replacement without change PCB</a:t>
            </a: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Power collumn involves all 7 sense amps. including dissipation in sense resistors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Test with AD8418 on 1V2 rail (Rsense=5m</a:t>
            </a:r>
            <a:r>
              <a:rPr lang="el-GR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Ω</a:t>
            </a: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) :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Vsense=5,5mV</a:t>
            </a: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, </a:t>
            </a:r>
            <a:endParaRPr lang="nl-NL" sz="1968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1968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VO_AD8418=0,1085V   =&gt;error=0,5%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6046" y="862993"/>
          <a:ext cx="9139910" cy="2562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9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6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6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66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0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61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92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63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209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376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9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Vsupply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Iquies. </a:t>
                      </a:r>
                      <a:r>
                        <a:rPr lang="nl-NL" sz="1100" dirty="0">
                          <a:effectLst/>
                        </a:rPr>
                        <a:t>(μA)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CM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Gain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Voff (mV)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Vo_min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Drive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Package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TID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Power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Error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typ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Max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Typ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Max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Trange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krad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mW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25°C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-40...85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MAX4372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2,7...28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30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60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0</a:t>
                      </a:r>
                      <a:r>
                        <a:rPr lang="nl-NL" sz="1100" dirty="0" smtClean="0">
                          <a:effectLst/>
                        </a:rPr>
                        <a:t>..</a:t>
                      </a:r>
                      <a:r>
                        <a:rPr lang="nl-NL" sz="1100" dirty="0">
                          <a:effectLst/>
                        </a:rPr>
                        <a:t>28V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20,50</a:t>
                      </a:r>
                      <a:r>
                        <a:rPr lang="nl-NL" sz="1100" dirty="0" smtClean="0"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100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300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FF00"/>
                          </a:highlight>
                        </a:rPr>
                        <a:t>±800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FF00"/>
                          </a:highlight>
                        </a:rPr>
                        <a:t>±1100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0,065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1,5Ω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Sot23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Tullio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30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180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1,5%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5%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MAX4199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2,7...7,5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42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0000"/>
                          </a:highlight>
                        </a:rPr>
                        <a:t>0</a:t>
                      </a:r>
                      <a:r>
                        <a:rPr lang="nl-NL" sz="1100" dirty="0" smtClean="0">
                          <a:effectLst/>
                          <a:highlight>
                            <a:srgbClr val="FF0000"/>
                          </a:highlight>
                        </a:rPr>
                        <a:t>..VCC-1,1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0000"/>
                          </a:highlight>
                        </a:rPr>
                        <a:t>10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±15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±400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±600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0,1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5kΩ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SO8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Leo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30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AD8418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2,7...5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1300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@3V3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FF00"/>
                          </a:highlight>
                        </a:rPr>
                        <a:t>2600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-</a:t>
                      </a:r>
                      <a:r>
                        <a:rPr lang="nl-NL" sz="1100" dirty="0" smtClean="0">
                          <a:effectLst/>
                        </a:rPr>
                        <a:t>2..+</a:t>
                      </a:r>
                      <a:r>
                        <a:rPr lang="nl-NL" sz="1100" dirty="0">
                          <a:effectLst/>
                        </a:rPr>
                        <a:t>70V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FF00"/>
                          </a:highlight>
                        </a:rPr>
                        <a:t>20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±200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±400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0,015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2Ω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SOIC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MSOP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213</a:t>
                      </a:r>
                    </a:p>
                  </a:txBody>
                  <a:tcPr marL="48205" marR="482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r>
                        <a:rPr lang="nl-NL" sz="110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1%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0,9</a:t>
                      </a:r>
                      <a:r>
                        <a:rPr lang="nl-NL" sz="1100" dirty="0" smtClean="0">
                          <a:effectLst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2%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AD626AR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2,4...10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230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290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-</a:t>
                      </a:r>
                      <a:r>
                        <a:rPr lang="nl-NL" sz="1100" dirty="0" smtClean="0">
                          <a:effectLst/>
                        </a:rPr>
                        <a:t>2..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6</a:t>
                      </a:r>
                      <a:r>
                        <a:rPr lang="nl-NL" sz="1100" dirty="0">
                          <a:effectLst/>
                        </a:rPr>
                        <a:t>*(V-1)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10..100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0000"/>
                          </a:highlight>
                        </a:rPr>
                        <a:t>1900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0000"/>
                          </a:highlight>
                        </a:rPr>
                        <a:t>2500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0000"/>
                          </a:highlight>
                        </a:rPr>
                        <a:t>2900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0,030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SOIC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120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17%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26%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INA146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4,5...36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570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700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..40V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3000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0000"/>
                          </a:highlight>
                        </a:rPr>
                        <a:t>10000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RadWg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&gt;24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INA111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±6.. ±18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&gt;40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INA141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±2,25.. 18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&lt;13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INA2128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±2,25.. 18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&lt;2,5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5" marR="4820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0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046" y="547149"/>
            <a:ext cx="8658978" cy="354840"/>
          </a:xfrm>
        </p:spPr>
        <p:txBody>
          <a:bodyPr>
            <a:normAutofit fontScale="90000"/>
          </a:bodyPr>
          <a:lstStyle/>
          <a:p>
            <a:r>
              <a:rPr lang="nl-NL" sz="2812" dirty="0"/>
              <a:t>Clock generation/cleaner/distribition measurements</a:t>
            </a:r>
            <a:endParaRPr lang="nl-NL" sz="3093" dirty="0"/>
          </a:p>
        </p:txBody>
      </p:sp>
      <p:sp>
        <p:nvSpPr>
          <p:cNvPr id="60" name="TextBox 59"/>
          <p:cNvSpPr txBox="1"/>
          <p:nvPr/>
        </p:nvSpPr>
        <p:spPr>
          <a:xfrm>
            <a:off x="1526046" y="1065536"/>
            <a:ext cx="9139909" cy="3179582"/>
          </a:xfrm>
          <a:prstGeom prst="rect">
            <a:avLst/>
          </a:prstGeom>
          <a:noFill/>
        </p:spPr>
        <p:txBody>
          <a:bodyPr wrap="square" lIns="64257" tIns="32128" rIns="64257" bIns="32128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Frequency (160.316 MHz) and phase noise of </a:t>
            </a:r>
            <a:r>
              <a:rPr lang="en-US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the IQD </a:t>
            </a:r>
            <a:r>
              <a:rPr lang="en-US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IQXO-661 oscillator (218 fs) and CDCLVD1212 clock buffer (183 fs) are well within spec.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en-US" sz="253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Also the SI5316 jitter cleaner shows the expected </a:t>
            </a:r>
            <a:r>
              <a:rPr lang="en-US" sz="253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behaviour</a:t>
            </a:r>
            <a:r>
              <a:rPr lang="en-US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depending </a:t>
            </a:r>
            <a:r>
              <a:rPr lang="en-US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and </a:t>
            </a:r>
            <a:r>
              <a:rPr lang="en-US" sz="253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on its loopback filter settings.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en-US" sz="253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en-US" sz="253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13-04-2018</a:t>
            </a:r>
            <a:endParaRPr lang="nl-NL" altLang="nl-NL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t>Alice ITS-upgrade WP10 PRR</a:t>
            </a:r>
            <a:endParaRPr lang="nl-NL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fld id="{E2A1D982-5C32-482D-8CA9-EAFEB9D77E2E}" type="slidenum">
              <a:rPr lang="nl-NL" altLang="nl-NL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455167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nl-NL" altLang="nl-NL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X1 &amp; X2: 2,5V </a:t>
            </a:r>
            <a:r>
              <a:rPr lang="nl-NL" dirty="0"/>
              <a:t>LVDS </a:t>
            </a:r>
            <a:r>
              <a:rPr lang="nl-NL" dirty="0" err="1" smtClean="0"/>
              <a:t>crystal</a:t>
            </a:r>
            <a:r>
              <a:rPr lang="nl-NL" dirty="0" smtClean="0"/>
              <a:t> </a:t>
            </a:r>
            <a:r>
              <a:rPr lang="nl-NL" dirty="0" err="1" smtClean="0"/>
              <a:t>clock</a:t>
            </a:r>
            <a:r>
              <a:rPr lang="nl-NL" dirty="0" smtClean="0"/>
              <a:t> oscillator</a:t>
            </a:r>
            <a:endParaRPr lang="nl-NL" dirty="0"/>
          </a:p>
        </p:txBody>
      </p:sp>
      <p:sp>
        <p:nvSpPr>
          <p:cNvPr id="3" name="TextBox 29"/>
          <p:cNvSpPr txBox="1"/>
          <p:nvPr/>
        </p:nvSpPr>
        <p:spPr>
          <a:xfrm>
            <a:off x="1705926" y="539301"/>
            <a:ext cx="8613811" cy="597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IQD  IQXO-661 LFSPXO076300Bulk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Specified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freqency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: 160,31588 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MHz 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±50ppm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160.307.864…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160.323.896 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Measured frequency: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=&gt;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Ok (within spec)</a:t>
            </a: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X2: FAN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off: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160,31526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MHz    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(R&amp;S PNA, -3,9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ppm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) 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X1: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FAN off: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160,31530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MHz     (R&amp;S PNA, -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3,6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ppm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X1: FAN off: 160,31570 MHz     (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Fluke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PM6669, -1,1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ppm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X1: Fan on: 160,31610 MHz      (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Fluke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PM6669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+1,4ppm)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X1: Fan on: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160,316111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MHz  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 (R&amp;S FSL06,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+1,4ppm)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Output voltage: 247mV min, 330mV typ, 454mV max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Measured (TDS6604 &amp; P7360) X1: 350 mV =&gt; OK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Measured (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TDS6604 &amp; P7360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) X2: 410 mV =&gt; OK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Specified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phase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jitter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(12kHz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to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20 MHz): 1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ps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rms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max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Measured phase jitter 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(12kHz to 20 MHz)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: 0,218 ps =&gt; OK</a:t>
            </a:r>
          </a:p>
        </p:txBody>
      </p:sp>
    </p:spTree>
    <p:extLst>
      <p:ext uri="{BB962C8B-B14F-4D97-AF65-F5344CB8AC3E}">
        <p14:creationId xmlns:p14="http://schemas.microsoft.com/office/powerpoint/2010/main" val="1250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RUv1 testes functionalities detailed </a:t>
            </a:r>
            <a:r>
              <a:rPr lang="en-US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24711"/>
              </p:ext>
            </p:extLst>
          </p:nvPr>
        </p:nvGraphicFramePr>
        <p:xfrm>
          <a:off x="44144" y="805471"/>
          <a:ext cx="11969219" cy="5498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5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0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Assigned to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Status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Priority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94"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Jitter cleaner</a:t>
                      </a:r>
                      <a:endParaRPr lang="nl-NL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Power 3,3 or 2,5V</a:t>
                      </a:r>
                      <a:endParaRPr lang="nl-NL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PLL bandwidth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U18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Functional/Operation (gets locked)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1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Bypass-mode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01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Output levels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1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Jitter Attenuation (</a:t>
                      </a:r>
                      <a:r>
                        <a:rPr lang="en-US" sz="1600" dirty="0" err="1">
                          <a:effectLst/>
                        </a:rPr>
                        <a:t>ps</a:t>
                      </a:r>
                      <a:r>
                        <a:rPr lang="en-US" sz="1600" dirty="0" smtClean="0">
                          <a:effectLst/>
                        </a:rPr>
                        <a:t>)/Loop bandwidth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01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 noise plot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0197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XTAL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X1, X2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Functional/Operation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01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Accuracy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01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Enable 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01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 noise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00394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BUSY/AUX connector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J7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Functional/Operation (Loopback)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30039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Vary levels &amp; data rates (e.g. BUSY)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30039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Check attenuation (frequency)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300394"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Alpide Interface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J2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Check </a:t>
                      </a:r>
                      <a:r>
                        <a:rPr lang="en-US" sz="1600" dirty="0" smtClean="0">
                          <a:effectLst/>
                        </a:rPr>
                        <a:t>ITS connectivity 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035329"/>
                  </a:ext>
                </a:extLst>
              </a:tr>
              <a:tr h="300394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Check attenuation (frequency)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4510"/>
                  </a:ext>
                </a:extLst>
              </a:tr>
              <a:tr h="300394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Check data-rates/BER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768252"/>
                  </a:ext>
                </a:extLst>
              </a:tr>
              <a:tr h="300394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MGT levels, emphasis &amp; equalization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206057"/>
                  </a:ext>
                </a:extLst>
              </a:tr>
              <a:tr h="300394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GPIO levels, emphasis &amp; equalization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372036"/>
                  </a:ext>
                </a:extLst>
              </a:tr>
              <a:tr h="300394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7589" marR="6758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Fit FireFly holder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NA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82495"/>
                  </a:ext>
                </a:extLst>
              </a:tr>
              <a:tr h="300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 reset switch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S6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Reset Xilinx US FPGA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76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X2 </a:t>
            </a:r>
            <a:r>
              <a:rPr lang="nl-NL" dirty="0" err="1" smtClean="0"/>
              <a:t>crystal</a:t>
            </a:r>
            <a:r>
              <a:rPr lang="nl-NL" dirty="0" smtClean="0"/>
              <a:t> </a:t>
            </a:r>
            <a:r>
              <a:rPr lang="nl-NL" dirty="0" err="1"/>
              <a:t>clock</a:t>
            </a:r>
            <a:r>
              <a:rPr lang="nl-NL" dirty="0"/>
              <a:t> oscillator </a:t>
            </a:r>
            <a:r>
              <a:rPr lang="nl-NL" dirty="0" err="1" smtClean="0"/>
              <a:t>phase</a:t>
            </a:r>
            <a:r>
              <a:rPr lang="nl-NL" dirty="0" smtClean="0"/>
              <a:t> </a:t>
            </a:r>
            <a:r>
              <a:rPr lang="nl-NL" dirty="0" err="1" smtClean="0"/>
              <a:t>noise</a:t>
            </a:r>
            <a:r>
              <a:rPr lang="nl-NL" dirty="0" smtClean="0"/>
              <a:t> </a:t>
            </a:r>
            <a:r>
              <a:rPr lang="nl-NL" dirty="0" err="1" smtClean="0"/>
              <a:t>analyser</a:t>
            </a:r>
            <a:r>
              <a:rPr lang="nl-NL" dirty="0" smtClean="0"/>
              <a:t> output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46" y="471525"/>
            <a:ext cx="9139909" cy="61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70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U17: CDCLVD1212 2,5V </a:t>
            </a:r>
            <a:r>
              <a:rPr lang="nl-NL" dirty="0"/>
              <a:t>LVDS </a:t>
            </a:r>
            <a:r>
              <a:rPr lang="nl-NL" dirty="0" smtClean="0"/>
              <a:t>2:12 buffer</a:t>
            </a:r>
            <a:endParaRPr lang="nl-NL" dirty="0"/>
          </a:p>
        </p:txBody>
      </p:sp>
      <p:sp>
        <p:nvSpPr>
          <p:cNvPr id="3" name="TextBox 29"/>
          <p:cNvSpPr txBox="1"/>
          <p:nvPr/>
        </p:nvSpPr>
        <p:spPr>
          <a:xfrm>
            <a:off x="1705926" y="539301"/>
            <a:ext cx="8613811" cy="493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Output voltage: 250mV min, 450mV max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Measured (TDS6604 &amp; P7380) J19/J20: 330 mV =&gt; OK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Specified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additional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phase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jitter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(10kHz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to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20 MHz)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for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100MHz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clock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: 171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fs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rms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nominal</a:t>
            </a: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Measured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Buffer + X1: 284,7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fs</a:t>
            </a: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Additional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phase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jitter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= √(284,7</a:t>
            </a:r>
            <a:r>
              <a:rPr lang="nl-NL" sz="2249" baseline="30000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-218</a:t>
            </a:r>
            <a:r>
              <a:rPr lang="nl-NL" sz="2249" baseline="30000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)=183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fs</a:t>
            </a:r>
            <a:endParaRPr lang="nl-NL" sz="2249" dirty="0">
              <a:solidFill>
                <a:srgbClr val="92D050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(close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to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nominal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value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slightly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above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possibly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due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to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 2,5V PS rail 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ripply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nl-NL" sz="2249" dirty="0" err="1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noise</a:t>
            </a:r>
            <a:r>
              <a:rPr lang="nl-NL" sz="2249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.)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4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X1 + CDCLVD1212 </a:t>
            </a:r>
            <a:r>
              <a:rPr lang="nl-NL" dirty="0" err="1"/>
              <a:t>phase</a:t>
            </a:r>
            <a:r>
              <a:rPr lang="nl-NL" dirty="0"/>
              <a:t> </a:t>
            </a:r>
            <a:r>
              <a:rPr lang="nl-NL" dirty="0" err="1"/>
              <a:t>noise</a:t>
            </a:r>
            <a:r>
              <a:rPr lang="nl-NL" dirty="0"/>
              <a:t> </a:t>
            </a:r>
            <a:r>
              <a:rPr lang="nl-NL" dirty="0" err="1"/>
              <a:t>analyser</a:t>
            </a:r>
            <a:r>
              <a:rPr lang="nl-NL" dirty="0"/>
              <a:t> output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46" y="471525"/>
            <a:ext cx="9139909" cy="61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046" y="44480"/>
            <a:ext cx="9139909" cy="42704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Spectrum analyser measurement 2V5 rail (f</a:t>
            </a:r>
            <a:r>
              <a:rPr lang="nl-NL" sz="1406" dirty="0"/>
              <a:t>DOMINANT</a:t>
            </a:r>
            <a:r>
              <a:rPr lang="nl-NL" dirty="0" smtClean="0"/>
              <a:t>=293kHz &amp; 724kHz)</a:t>
            </a:r>
            <a:endParaRPr lang="nl-NL" dirty="0"/>
          </a:p>
        </p:txBody>
      </p:sp>
      <p:pic>
        <p:nvPicPr>
          <p:cNvPr id="2050" name="Picture 2" descr="O:\BETA\Diensten\SI\Projecten\UU\UU-BETA\FBW-NAT\W0004592_RUv1\test\power\noise_spectrumAnalyser\12V_ProbeBest\RU12V_ac_2v5_1MH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28" y="471525"/>
            <a:ext cx="7270864" cy="70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U17: SI5316 jitter cleaner output levels</a:t>
            </a:r>
            <a:endParaRPr lang="nl-NL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81460" y="1197813"/>
          <a:ext cx="7590737" cy="18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421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SFOUT[1:0]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Specified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Min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Typ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Max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Measured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1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HM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LVDS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500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700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900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644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1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ML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Low swing</a:t>
                      </a:r>
                      <a:r>
                        <a:rPr lang="nl-NL" sz="2000" baseline="0" dirty="0" smtClean="0"/>
                        <a:t> LVDS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350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425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500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425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1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HL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CML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350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425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500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425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1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MH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LVPECL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1100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1900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1440</a:t>
                      </a:r>
                      <a:endParaRPr lang="nl-NL" sz="2000" dirty="0"/>
                    </a:p>
                  </a:txBody>
                  <a:tcPr marL="64273" marR="64273" marT="32136" marB="321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46" y="3018876"/>
            <a:ext cx="9139460" cy="383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/>
          <p:nvPr/>
        </p:nvSpPr>
        <p:spPr>
          <a:xfrm>
            <a:off x="1633948" y="471525"/>
            <a:ext cx="8831864" cy="78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AFG3252 acts as differential output generator to SI5316 in (J14/J15)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SI5316 out (J16/J17, R209&amp;210 removed) to P7380 diff probe. </a:t>
            </a:r>
          </a:p>
        </p:txBody>
      </p:sp>
    </p:spTree>
    <p:extLst>
      <p:ext uri="{BB962C8B-B14F-4D97-AF65-F5344CB8AC3E}">
        <p14:creationId xmlns:p14="http://schemas.microsoft.com/office/powerpoint/2010/main" val="3210807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6046" y="44480"/>
            <a:ext cx="9139909" cy="42704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SI5316 out: Input: AFG3252 generator AM modulated with 50 kHz sinus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32" y="471525"/>
            <a:ext cx="7210608" cy="639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SI5316 PLL loopfilter </a:t>
            </a:r>
            <a:r>
              <a:rPr lang="nl-NL" dirty="0" err="1" smtClean="0"/>
              <a:t>bandwidth</a:t>
            </a:r>
            <a:r>
              <a:rPr lang="nl-NL" dirty="0" smtClean="0"/>
              <a:t> at 6,7 kHz</a:t>
            </a:r>
            <a:endParaRPr lang="nl-NL" dirty="0"/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/>
          </p:nvPr>
        </p:nvGraphicFramePr>
        <p:xfrm>
          <a:off x="5551079" y="1592849"/>
          <a:ext cx="6007117" cy="495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926" y="1370249"/>
            <a:ext cx="2030362" cy="2092263"/>
          </a:xfrm>
          <a:prstGeom prst="rect">
            <a:avLst/>
          </a:prstGeom>
        </p:spPr>
      </p:pic>
      <p:sp>
        <p:nvSpPr>
          <p:cNvPr id="5" name="TextBox 29"/>
          <p:cNvSpPr txBox="1"/>
          <p:nvPr/>
        </p:nvSpPr>
        <p:spPr>
          <a:xfrm>
            <a:off x="1705926" y="539301"/>
            <a:ext cx="8852127" cy="251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AFG3252: 160MHz, off=0,6V, amp=1V, 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MOD=AM sinus, 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Depth=50</a:t>
            </a:r>
            <a:r>
              <a:rPr lang="en-US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%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SI5316: </a:t>
            </a:r>
            <a:r>
              <a:rPr lang="nl-NL" sz="2249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Bandwidth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[1:0]=</a:t>
            </a:r>
            <a:r>
              <a:rPr lang="nl-NL" sz="2249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ML=7KHz</a:t>
            </a: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455167" fontAlgn="base">
              <a:spcBef>
                <a:spcPct val="0"/>
              </a:spcBef>
              <a:spcAft>
                <a:spcPct val="0"/>
              </a:spcAft>
            </a:pPr>
            <a:endParaRPr lang="nl-NL" sz="2249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1633948" y="3921575"/>
          <a:ext cx="3785728" cy="198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518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kHz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Cleaner disabled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Cleaner enabled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 smtClean="0">
                          <a:effectLst/>
                        </a:rPr>
                        <a:t>20logJitter</a:t>
                      </a:r>
                    </a:p>
                    <a:p>
                      <a:pPr algn="l" fontAlgn="b"/>
                      <a:r>
                        <a:rPr lang="nl-NL" sz="1400" u="none" strike="noStrike" dirty="0" smtClean="0">
                          <a:effectLst/>
                        </a:rPr>
                        <a:t>Out/In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38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1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-58,3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-58,3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-59,9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-60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-1,7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38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-62,1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-61,8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-63,7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-64,1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-2,0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38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-60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-60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-63,4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-63,3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-3,3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38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-62,5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-62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-69,9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-69,4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-7,4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38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-61,4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-61,6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-77,3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-76,7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-15,5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38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40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-60,8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-60,5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-88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-88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-27,4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38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50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-60,2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-60,4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-91,7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-92,4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-31,8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989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SI5316 </a:t>
            </a:r>
            <a:r>
              <a:rPr lang="nl-NL" dirty="0" err="1" smtClean="0"/>
              <a:t>with</a:t>
            </a:r>
            <a:r>
              <a:rPr lang="nl-NL" dirty="0" smtClean="0"/>
              <a:t> different loopfilters. Source AM </a:t>
            </a:r>
            <a:r>
              <a:rPr lang="nl-NL" dirty="0" err="1" smtClean="0"/>
              <a:t>noise</a:t>
            </a:r>
            <a:r>
              <a:rPr lang="nl-NL" dirty="0" smtClean="0"/>
              <a:t> </a:t>
            </a:r>
            <a:r>
              <a:rPr lang="nl-NL" dirty="0" err="1" smtClean="0"/>
              <a:t>modulated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00" y="474216"/>
            <a:ext cx="7188211" cy="697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64825"/>
              </p:ext>
            </p:extLst>
          </p:nvPr>
        </p:nvGraphicFramePr>
        <p:xfrm>
          <a:off x="0" y="-7391"/>
          <a:ext cx="12191999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1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3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0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010">
                <a:tc rowSpan="1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Xilinx US FPGA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 rowSpan="1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J10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 operation (JTAG </a:t>
                      </a:r>
                      <a:r>
                        <a:rPr lang="en-US" sz="1600" dirty="0" err="1">
                          <a:effectLst/>
                        </a:rPr>
                        <a:t>config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Access select map register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Configure FPGA via select map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Bergen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Scrubbing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Bergen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MGT (L&amp;R) </a:t>
                      </a:r>
                      <a:r>
                        <a:rPr lang="en-US" sz="1600" dirty="0" err="1">
                          <a:effectLst/>
                        </a:rPr>
                        <a:t>refclk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clkdes</a:t>
                      </a:r>
                      <a:r>
                        <a:rPr lang="en-US" sz="1600" dirty="0">
                          <a:effectLst/>
                        </a:rPr>
                        <a:t> or local)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MR/Jo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Only local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fabric </a:t>
                      </a:r>
                      <a:r>
                        <a:rPr lang="en-US" sz="1600" dirty="0" err="1">
                          <a:effectLst/>
                        </a:rPr>
                        <a:t>clk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clkdes</a:t>
                      </a:r>
                      <a:r>
                        <a:rPr lang="en-US" sz="1600" dirty="0">
                          <a:effectLst/>
                        </a:rPr>
                        <a:t> or local) switch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Only local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 GPIO interface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GBTx</a:t>
                      </a:r>
                      <a:r>
                        <a:rPr lang="en-US" sz="1600" dirty="0" smtClean="0">
                          <a:effectLst/>
                        </a:rPr>
                        <a:t> I2C </a:t>
                      </a:r>
                      <a:r>
                        <a:rPr lang="en-US" sz="1600" dirty="0">
                          <a:effectLst/>
                        </a:rPr>
                        <a:t>master interface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Jo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SCA I2C </a:t>
                      </a:r>
                      <a:r>
                        <a:rPr lang="en-US" sz="1600" dirty="0">
                          <a:effectLst/>
                        </a:rPr>
                        <a:t>slave interface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 SPI slave interface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PA3 SE interface functional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PA3 SE interface rates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PA3 diff interface functional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PA3 diff interface rates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Place Fan, enough clearance? Works?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High  =&gt; move C169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80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SMA </a:t>
                      </a:r>
                      <a:r>
                        <a:rPr lang="en-US" sz="1600" dirty="0" err="1">
                          <a:effectLst/>
                        </a:rPr>
                        <a:t>clk</a:t>
                      </a:r>
                      <a:r>
                        <a:rPr lang="en-US" sz="1600" dirty="0">
                          <a:effectLst/>
                        </a:rPr>
                        <a:t> out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J21/J22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Functional operation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801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Alpide DCLK/CTRL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U32, U33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Functional operation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ML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 all5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Jitter effects due to triplicated output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801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I2C Power board 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U34,U35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 operation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CM/speed/level Margins MLVDS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Low, 1 </a:t>
                      </a:r>
                      <a:r>
                        <a:rPr lang="en-US" sz="1600" dirty="0" err="1" smtClean="0">
                          <a:effectLst/>
                        </a:rPr>
                        <a:t>kbit</a:t>
                      </a:r>
                      <a:r>
                        <a:rPr lang="en-US" sz="1600" dirty="0" smtClean="0">
                          <a:effectLst/>
                        </a:rPr>
                        <a:t> 1 meter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380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J1 Power board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U36,U37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Functional operation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380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FX3 reset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S7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FX3 reset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38010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FX3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U5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FX3 data interface functional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ML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FX3 data interface endurance/BER 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FX3 UART interface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380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FX3 I2C PROM boot 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380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FX3 control switch</a:t>
                      </a:r>
                      <a:endParaRPr lang="nl-N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S9</a:t>
                      </a:r>
                      <a:endParaRPr lang="nl-N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Boot mode</a:t>
                      </a:r>
                      <a:endParaRPr lang="nl-N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MR</a:t>
                      </a:r>
                      <a:endParaRPr lang="nl-N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Done</a:t>
                      </a:r>
                      <a:endParaRPr lang="nl-N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High</a:t>
                      </a:r>
                      <a:endParaRPr lang="nl-N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6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78607"/>
              </p:ext>
            </p:extLst>
          </p:nvPr>
        </p:nvGraphicFramePr>
        <p:xfrm>
          <a:off x="0" y="-7391"/>
          <a:ext cx="12192000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3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425"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PA3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U31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 operation (JTAG </a:t>
                      </a:r>
                      <a:r>
                        <a:rPr lang="en-US" sz="1600" dirty="0" err="1">
                          <a:effectLst/>
                        </a:rPr>
                        <a:t>config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Priority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fabric </a:t>
                      </a:r>
                      <a:r>
                        <a:rPr lang="en-US" sz="1600" dirty="0" err="1">
                          <a:effectLst/>
                        </a:rPr>
                        <a:t>clk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clkdes</a:t>
                      </a:r>
                      <a:r>
                        <a:rPr lang="en-US" sz="1600" dirty="0">
                          <a:effectLst/>
                        </a:rPr>
                        <a:t> or local)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Only local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 GPIO interface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SCA I2C slave interface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Jitter cleaner/buffer control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At/MR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PA3 resistor reset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Bergen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Fails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Medium =&gt;failed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PA3 reset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U38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PA3 reset circuit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Bergen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High (fail with high dose)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42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Flash PROM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U30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Access Flash Prom ID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Perform write/read BER tests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At/JDS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42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CAN transceiver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U29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Functional/Operation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Loopback-mode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425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GBTx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U2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I2C configuration (US/dongle)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Jo/MR/ML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 transmission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Jo/MR/ML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Endurance/BER test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High (5 minutes)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GBTx</a:t>
                      </a:r>
                      <a:r>
                        <a:rPr lang="en-US" sz="1600" dirty="0">
                          <a:effectLst/>
                        </a:rPr>
                        <a:t> Clkdes7 to GBTx1 </a:t>
                      </a:r>
                      <a:r>
                        <a:rPr lang="en-US" sz="1600" dirty="0" err="1">
                          <a:effectLst/>
                        </a:rPr>
                        <a:t>refclk</a:t>
                      </a:r>
                      <a:r>
                        <a:rPr lang="en-US" sz="1600" dirty="0">
                          <a:effectLst/>
                        </a:rPr>
                        <a:t> in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Partly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425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VTRx1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J3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 operation (transmission)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Jo/MR/ML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LD power via I2C (EC channel)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RSSI1 (Photo power to SCA-ADC) 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425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GBTx/1/2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U3/4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I2C configuration (US/dongle)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Jo/MR/ML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transmission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Jo/MR/ML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Partly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Endurance/BER test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42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VTTx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J4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 operation (transmit)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Jo/MR/ML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Partly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LD power via I2C (SCA/US)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42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VTRx2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J5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 operation (receive)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Jo/MR/ML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Partly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RSSI2 (Photo power to SCA-ADC)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242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JTAG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Chain with US and/or PA3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324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Include FX3 and </a:t>
                      </a:r>
                      <a:r>
                        <a:rPr lang="en-US" sz="1600" dirty="0" err="1">
                          <a:effectLst/>
                        </a:rPr>
                        <a:t>GBTx</a:t>
                      </a:r>
                      <a:r>
                        <a:rPr lang="en-US" sz="1600" dirty="0">
                          <a:effectLst/>
                        </a:rPr>
                        <a:t>/1/2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RUv1 testes functionalities detailed </a:t>
            </a:r>
            <a:r>
              <a:rPr lang="en-US" dirty="0" smtClean="0"/>
              <a:t>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12338"/>
              </p:ext>
            </p:extLst>
          </p:nvPr>
        </p:nvGraphicFramePr>
        <p:xfrm>
          <a:off x="75170" y="937651"/>
          <a:ext cx="12041659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0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5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47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Header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J12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Check </a:t>
                      </a:r>
                      <a:r>
                        <a:rPr lang="en-US" sz="1600" dirty="0" err="1">
                          <a:effectLst/>
                        </a:rPr>
                        <a:t>GBTx</a:t>
                      </a:r>
                      <a:r>
                        <a:rPr lang="en-US" sz="1600" dirty="0">
                          <a:effectLst/>
                        </a:rPr>
                        <a:t> fusing. Are needed:</a:t>
                      </a:r>
                      <a:endParaRPr lang="nl-NL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R277/R278 to disconnect SCA?</a:t>
                      </a:r>
                      <a:endParaRPr lang="nl-NL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R279, R282 &amp; R285 </a:t>
                      </a:r>
                      <a:r>
                        <a:rPr lang="en-US" sz="1600" dirty="0" err="1">
                          <a:effectLst/>
                        </a:rPr>
                        <a:t>fusepower</a:t>
                      </a:r>
                      <a:endParaRPr lang="nl-NL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R280, R283 &amp; R286 </a:t>
                      </a:r>
                      <a:r>
                        <a:rPr lang="en-US" sz="1600" dirty="0" err="1">
                          <a:effectLst/>
                        </a:rPr>
                        <a:t>prog</a:t>
                      </a:r>
                      <a:r>
                        <a:rPr lang="en-US" sz="1600" dirty="0">
                          <a:effectLst/>
                        </a:rPr>
                        <a:t>. pulse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Remove R277/R278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Mirror header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High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Header mirrored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Fusing GBTx0 only</a:t>
                      </a:r>
                      <a:endParaRPr lang="nl-NL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59467"/>
                  </a:ext>
                </a:extLst>
              </a:tr>
              <a:tr h="193477"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U1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Access SCA via </a:t>
                      </a:r>
                      <a:r>
                        <a:rPr lang="en-US" sz="1600" dirty="0" err="1">
                          <a:effectLst/>
                        </a:rPr>
                        <a:t>GBTx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?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06888"/>
                  </a:ext>
                </a:extLst>
              </a:tr>
              <a:tr h="19347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Analog (DCDC-V&amp;I, RSSI, PT1000)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697726"/>
                  </a:ext>
                </a:extLst>
              </a:tr>
              <a:tr h="19347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GPIO (PA3/US and US </a:t>
                      </a:r>
                      <a:r>
                        <a:rPr lang="en-US" sz="1600" dirty="0" err="1">
                          <a:effectLst/>
                        </a:rPr>
                        <a:t>config</a:t>
                      </a:r>
                      <a:r>
                        <a:rPr lang="en-US" sz="1600" dirty="0">
                          <a:effectLst/>
                        </a:rPr>
                        <a:t> signals)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70479"/>
                  </a:ext>
                </a:extLst>
              </a:tr>
              <a:tr h="19347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I2C 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Bergen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23471"/>
                  </a:ext>
                </a:extLst>
              </a:tr>
              <a:tr h="19347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SPI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Jo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Low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233415"/>
                  </a:ext>
                </a:extLst>
              </a:tr>
              <a:tr h="19347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 JTAG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165970"/>
                  </a:ext>
                </a:extLst>
              </a:tr>
              <a:tr h="193477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JTAG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Chain with US and/or PA3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Done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373188"/>
                  </a:ext>
                </a:extLst>
              </a:tr>
              <a:tr h="19347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Include FX3 and </a:t>
                      </a:r>
                      <a:r>
                        <a:rPr lang="en-US" sz="1600" dirty="0" err="1">
                          <a:effectLst/>
                        </a:rPr>
                        <a:t>GBTx</a:t>
                      </a:r>
                      <a:r>
                        <a:rPr lang="en-US" sz="1600" dirty="0">
                          <a:effectLst/>
                        </a:rPr>
                        <a:t>/1/2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901678"/>
                  </a:ext>
                </a:extLst>
              </a:tr>
              <a:tr h="1934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PA3-Pinheader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J14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 operation from PA3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75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High</a:t>
                      </a:r>
                      <a:endParaRPr lang="nl-NL" sz="1600" dirty="0" smtClean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4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US-</a:t>
                      </a:r>
                      <a:r>
                        <a:rPr lang="en-US" sz="1600" dirty="0" err="1">
                          <a:effectLst/>
                        </a:rPr>
                        <a:t>Pinheader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J13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 operation from US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4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LEDs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J10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 operation from US/PA3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MR/At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4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Switch/push button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S0…3,S8</a:t>
                      </a:r>
                      <a:endParaRPr lang="nl-NL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 operation to US/PA3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MR/At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Done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nl-NL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532" marR="4353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Power-on sequence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13-Apr-2018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Production Readyness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4D97-BD2B-4705-8F05-B9EB893EED3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00857"/>
            <a:ext cx="8271428" cy="60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CE_16_9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CE_16_9.potx" id="{F767A952-7EEB-434D-8832-3AAE210163D0}" vid="{9A9F22BB-ACBD-4020-922B-00D56B09A39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ALICE_16_9 (1)</Template>
  <TotalTime>699</TotalTime>
  <Words>3499</Words>
  <Application>Microsoft Office PowerPoint</Application>
  <PresentationFormat>Widescreen</PresentationFormat>
  <Paragraphs>1799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ＭＳ Ｐゴシック</vt:lpstr>
      <vt:lpstr>Arial</vt:lpstr>
      <vt:lpstr>Calibri</vt:lpstr>
      <vt:lpstr>Calibri Light</vt:lpstr>
      <vt:lpstr>Symbol</vt:lpstr>
      <vt:lpstr>Times New Roman</vt:lpstr>
      <vt:lpstr>Verdana</vt:lpstr>
      <vt:lpstr>ALICE_16_9 (1)</vt:lpstr>
      <vt:lpstr>2_Office Theme</vt:lpstr>
      <vt:lpstr>Office Theme</vt:lpstr>
      <vt:lpstr>RUv1 characterization</vt:lpstr>
      <vt:lpstr>RUv1 tested functionalities (1)</vt:lpstr>
      <vt:lpstr>RUv1 tested functionalities (2)</vt:lpstr>
      <vt:lpstr>RUv1 testes functionalities detailed (1)</vt:lpstr>
      <vt:lpstr>RUv1 testes functionalities detailed (2)</vt:lpstr>
      <vt:lpstr>PowerPoint Presentation</vt:lpstr>
      <vt:lpstr>PowerPoint Presentation</vt:lpstr>
      <vt:lpstr>RUv1 testes functionalities detailed (5)</vt:lpstr>
      <vt:lpstr>Power-on sequence</vt:lpstr>
      <vt:lpstr>PowerPoint Presentation</vt:lpstr>
      <vt:lpstr>DCDC converter magnetic fied test </vt:lpstr>
      <vt:lpstr>Jitter introduced by scrubbing </vt:lpstr>
      <vt:lpstr>Scrubbing-Jitter Issues measured</vt:lpstr>
      <vt:lpstr>PowerPoint Presentation</vt:lpstr>
      <vt:lpstr>PowerPoint Presentation</vt:lpstr>
      <vt:lpstr>Measurement results</vt:lpstr>
      <vt:lpstr>PowerPoint Presentation</vt:lpstr>
      <vt:lpstr>Power up configuration</vt:lpstr>
      <vt:lpstr>Voltage variation among different RUv1</vt:lpstr>
      <vt:lpstr>Hyperlynx DC drop analysis VMGT</vt:lpstr>
      <vt:lpstr>RUv1_0 (SN3) Voltage (drop over L) measurements</vt:lpstr>
      <vt:lpstr>DCDC converter output noise measurements </vt:lpstr>
      <vt:lpstr>Scope measurement 2V5</vt:lpstr>
      <vt:lpstr>Spectrum analyser measurement 2V5 (fFUNDAMENTEL=293 kHz)</vt:lpstr>
      <vt:lpstr>Scope measurement 1V8</vt:lpstr>
      <vt:lpstr>Spectrum analyser measurement 1V8 (fDOMINANT=470 KhZ)</vt:lpstr>
      <vt:lpstr>Power Rail noise Measurement summary</vt:lpstr>
      <vt:lpstr>Scope measurement MGT_AVCC_R</vt:lpstr>
      <vt:lpstr>Spectrum analyser measurement MGT_AVCC_R (f=245kHz, 99 kHz)</vt:lpstr>
      <vt:lpstr>Scope measurement VMGT_AUX_R</vt:lpstr>
      <vt:lpstr>Spectrum analyser measurement VMGT_AUX_R</vt:lpstr>
      <vt:lpstr>Noise on US sensitive rail. Measurement summary</vt:lpstr>
      <vt:lpstr>Power-on sequence</vt:lpstr>
      <vt:lpstr>PowerPoint Presentation</vt:lpstr>
      <vt:lpstr>PowerPoint Presentation</vt:lpstr>
      <vt:lpstr>PowerPoint Presentation</vt:lpstr>
      <vt:lpstr>PowerPoint Presentation</vt:lpstr>
      <vt:lpstr>Voltages &amp; currents after Xilinx US configuration: Vin and VINT</vt:lpstr>
      <vt:lpstr>Zoomed: IINT_step=0,65A in 100us, Spike VINT=20mV  </vt:lpstr>
      <vt:lpstr>2V5 &amp; VMGT: IMGT_step=613mA in 100us, Spike VINT=30mV </vt:lpstr>
      <vt:lpstr>1V2 &amp; 1V8</vt:lpstr>
      <vt:lpstr>1V5 &amp; 3V3</vt:lpstr>
      <vt:lpstr>Summary Xilinx US power on</vt:lpstr>
      <vt:lpstr>Replacement current sense amplifier due to offest error</vt:lpstr>
      <vt:lpstr>PowerPoint Presentation</vt:lpstr>
      <vt:lpstr>Current sense amplifier offset</vt:lpstr>
      <vt:lpstr>Current sense amplifier alternatives</vt:lpstr>
      <vt:lpstr>Clock generation/cleaner/distribition measurements</vt:lpstr>
      <vt:lpstr>X1 &amp; X2: 2,5V LVDS crystal clock oscillator</vt:lpstr>
      <vt:lpstr>X2 crystal clock oscillator phase noise analyser output</vt:lpstr>
      <vt:lpstr>U17: CDCLVD1212 2,5V LVDS 2:12 buffer</vt:lpstr>
      <vt:lpstr>X1 + CDCLVD1212 phase noise analyser output </vt:lpstr>
      <vt:lpstr>Spectrum analyser measurement 2V5 rail (fDOMINANT=293kHz &amp; 724kHz)</vt:lpstr>
      <vt:lpstr>U17: SI5316 jitter cleaner output levels</vt:lpstr>
      <vt:lpstr>SI5316 out: Input: AFG3252 generator AM modulated with 50 kHz sinus</vt:lpstr>
      <vt:lpstr>SI5316 PLL loopfilter bandwidth at 6,7 kHz</vt:lpstr>
      <vt:lpstr>SI5316 with different loopfilters. Source AM noise modulated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RUv1 overview</dc:title>
  <dc:creator>Rossewij, M.J. (Marcel)</dc:creator>
  <cp:lastModifiedBy>Marcus Johannes Rossewij</cp:lastModifiedBy>
  <cp:revision>68</cp:revision>
  <dcterms:created xsi:type="dcterms:W3CDTF">2018-04-10T16:23:30Z</dcterms:created>
  <dcterms:modified xsi:type="dcterms:W3CDTF">2018-04-12T22:19:29Z</dcterms:modified>
</cp:coreProperties>
</file>