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8"/>
  </p:notesMasterIdLst>
  <p:sldIdLst>
    <p:sldId id="256" r:id="rId2"/>
    <p:sldId id="258" r:id="rId3"/>
    <p:sldId id="262" r:id="rId4"/>
    <p:sldId id="264" r:id="rId5"/>
    <p:sldId id="263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69" r:id="rId14"/>
    <p:sldId id="257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29" autoAdjust="0"/>
  </p:normalViewPr>
  <p:slideViewPr>
    <p:cSldViewPr snapToGrid="0">
      <p:cViewPr varScale="1">
        <p:scale>
          <a:sx n="155" d="100"/>
          <a:sy n="155" d="100"/>
        </p:scale>
        <p:origin x="31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E058-8DF0-4136-8F1D-3D0C1927ADD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36A1-90BE-4E9C-8F78-47EC5B17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5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55181"/>
            <a:ext cx="9401503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32873"/>
            <a:ext cx="10515600" cy="5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76289"/>
            <a:ext cx="27432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13-Apr-2018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6289"/>
            <a:ext cx="41148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Production Readyness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9684" y="6579621"/>
            <a:ext cx="1385329" cy="252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5E2F-32C2-4B66-8809-D23D0226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3934" y="662709"/>
            <a:ext cx="10095769" cy="15027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2409" y="6558664"/>
            <a:ext cx="11813619" cy="17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47" y="417786"/>
            <a:ext cx="411208" cy="361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7945" y="533547"/>
            <a:ext cx="1306121" cy="1733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6507"/>
          </a:xfrm>
        </p:spPr>
        <p:txBody>
          <a:bodyPr/>
          <a:lstStyle/>
          <a:p>
            <a:r>
              <a:rPr lang="en-US" dirty="0" smtClean="0"/>
              <a:t>RUv1 Overview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531951" y="3482767"/>
            <a:ext cx="9144000" cy="215470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RUv1 pre-production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Architecture &amp; details RUv1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RUv1 PCB </a:t>
            </a:r>
            <a:r>
              <a:rPr lang="en-US" dirty="0" err="1" smtClean="0"/>
              <a:t>stackup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RUv1.0 </a:t>
            </a:r>
            <a:r>
              <a:rPr lang="en-US" dirty="0"/>
              <a:t>&amp; </a:t>
            </a:r>
            <a:r>
              <a:rPr lang="en-US" dirty="0" smtClean="0"/>
              <a:t>RUv1.1 differences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Marcel Rossewij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Flash GBTx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10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0" y="741238"/>
            <a:ext cx="9668744" cy="58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6890329" y="4675367"/>
            <a:ext cx="766349" cy="818984"/>
          </a:xfrm>
          <a:custGeom>
            <a:avLst/>
            <a:gdLst>
              <a:gd name="connsiteX0" fmla="*/ 19354 w 766349"/>
              <a:gd name="connsiteY0" fmla="*/ 0 h 818984"/>
              <a:gd name="connsiteX1" fmla="*/ 82965 w 766349"/>
              <a:gd name="connsiteY1" fmla="*/ 278296 h 818984"/>
              <a:gd name="connsiteX2" fmla="*/ 679313 w 766349"/>
              <a:gd name="connsiteY2" fmla="*/ 326003 h 818984"/>
              <a:gd name="connsiteX3" fmla="*/ 750874 w 766349"/>
              <a:gd name="connsiteY3" fmla="*/ 818984 h 8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349" h="818984">
                <a:moveTo>
                  <a:pt x="19354" y="0"/>
                </a:moveTo>
                <a:cubicBezTo>
                  <a:pt x="-3837" y="111981"/>
                  <a:pt x="-27028" y="223962"/>
                  <a:pt x="82965" y="278296"/>
                </a:cubicBezTo>
                <a:cubicBezTo>
                  <a:pt x="192958" y="332630"/>
                  <a:pt x="567995" y="235888"/>
                  <a:pt x="679313" y="326003"/>
                </a:cubicBezTo>
                <a:cubicBezTo>
                  <a:pt x="790631" y="416118"/>
                  <a:pt x="770752" y="617551"/>
                  <a:pt x="750874" y="818984"/>
                </a:cubicBezTo>
              </a:path>
            </a:pathLst>
          </a:custGeom>
          <a:noFill/>
          <a:ln w="127000">
            <a:solidFill>
              <a:srgbClr val="7030A0">
                <a:alpha val="65000"/>
              </a:srgb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7529885" y="4617606"/>
            <a:ext cx="1881623" cy="361889"/>
          </a:xfrm>
          <a:custGeom>
            <a:avLst/>
            <a:gdLst>
              <a:gd name="connsiteX0" fmla="*/ 0 w 1881623"/>
              <a:gd name="connsiteY0" fmla="*/ 328105 h 361889"/>
              <a:gd name="connsiteX1" fmla="*/ 1645920 w 1881623"/>
              <a:gd name="connsiteY1" fmla="*/ 336057 h 361889"/>
              <a:gd name="connsiteX2" fmla="*/ 1804946 w 1881623"/>
              <a:gd name="connsiteY2" fmla="*/ 41858 h 361889"/>
              <a:gd name="connsiteX3" fmla="*/ 1009816 w 1881623"/>
              <a:gd name="connsiteY3" fmla="*/ 2102 h 3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623" h="361889">
                <a:moveTo>
                  <a:pt x="0" y="328105"/>
                </a:moveTo>
                <a:cubicBezTo>
                  <a:pt x="672548" y="355935"/>
                  <a:pt x="1345096" y="383765"/>
                  <a:pt x="1645920" y="336057"/>
                </a:cubicBezTo>
                <a:cubicBezTo>
                  <a:pt x="1946744" y="288349"/>
                  <a:pt x="1910963" y="97517"/>
                  <a:pt x="1804946" y="41858"/>
                </a:cubicBezTo>
                <a:cubicBezTo>
                  <a:pt x="1698929" y="-13801"/>
                  <a:pt x="1009816" y="2102"/>
                  <a:pt x="1009816" y="2102"/>
                </a:cubicBezTo>
              </a:path>
            </a:pathLst>
          </a:custGeom>
          <a:noFill/>
          <a:ln w="127000">
            <a:solidFill>
              <a:srgbClr val="7030A0">
                <a:alpha val="61000"/>
              </a:srgb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8515847" y="3975488"/>
            <a:ext cx="935702" cy="779392"/>
          </a:xfrm>
          <a:custGeom>
            <a:avLst/>
            <a:gdLst>
              <a:gd name="connsiteX0" fmla="*/ 882595 w 935702"/>
              <a:gd name="connsiteY0" fmla="*/ 779392 h 779392"/>
              <a:gd name="connsiteX1" fmla="*/ 898497 w 935702"/>
              <a:gd name="connsiteY1" fmla="*/ 183044 h 779392"/>
              <a:gd name="connsiteX2" fmla="*/ 461176 w 935702"/>
              <a:gd name="connsiteY2" fmla="*/ 16067 h 779392"/>
              <a:gd name="connsiteX3" fmla="*/ 0 w 935702"/>
              <a:gd name="connsiteY3" fmla="*/ 16067 h 77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702" h="779392">
                <a:moveTo>
                  <a:pt x="882595" y="779392"/>
                </a:moveTo>
                <a:cubicBezTo>
                  <a:pt x="925664" y="544828"/>
                  <a:pt x="968733" y="310265"/>
                  <a:pt x="898497" y="183044"/>
                </a:cubicBezTo>
                <a:cubicBezTo>
                  <a:pt x="828261" y="55823"/>
                  <a:pt x="610925" y="43896"/>
                  <a:pt x="461176" y="16067"/>
                </a:cubicBezTo>
                <a:cubicBezTo>
                  <a:pt x="311427" y="-11762"/>
                  <a:pt x="155713" y="2152"/>
                  <a:pt x="0" y="16067"/>
                </a:cubicBezTo>
              </a:path>
            </a:pathLst>
          </a:custGeom>
          <a:noFill/>
          <a:ln w="127000">
            <a:solidFill>
              <a:srgbClr val="7030A0">
                <a:alpha val="63000"/>
              </a:srgb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8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Configure GBTx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0" y="741238"/>
            <a:ext cx="9668744" cy="58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7339055" y="4617606"/>
            <a:ext cx="2072454" cy="423521"/>
          </a:xfrm>
          <a:custGeom>
            <a:avLst/>
            <a:gdLst>
              <a:gd name="connsiteX0" fmla="*/ 0 w 1881623"/>
              <a:gd name="connsiteY0" fmla="*/ 328105 h 361889"/>
              <a:gd name="connsiteX1" fmla="*/ 1645920 w 1881623"/>
              <a:gd name="connsiteY1" fmla="*/ 336057 h 361889"/>
              <a:gd name="connsiteX2" fmla="*/ 1804946 w 1881623"/>
              <a:gd name="connsiteY2" fmla="*/ 41858 h 361889"/>
              <a:gd name="connsiteX3" fmla="*/ 1009816 w 1881623"/>
              <a:gd name="connsiteY3" fmla="*/ 2102 h 3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623" h="361889">
                <a:moveTo>
                  <a:pt x="0" y="328105"/>
                </a:moveTo>
                <a:cubicBezTo>
                  <a:pt x="672548" y="355935"/>
                  <a:pt x="1345096" y="383765"/>
                  <a:pt x="1645920" y="336057"/>
                </a:cubicBezTo>
                <a:cubicBezTo>
                  <a:pt x="1946744" y="288349"/>
                  <a:pt x="1910963" y="97517"/>
                  <a:pt x="1804946" y="41858"/>
                </a:cubicBezTo>
                <a:cubicBezTo>
                  <a:pt x="1698929" y="-13801"/>
                  <a:pt x="1009816" y="2102"/>
                  <a:pt x="1009816" y="2102"/>
                </a:cubicBezTo>
              </a:path>
            </a:pathLst>
          </a:custGeom>
          <a:noFill/>
          <a:ln w="127000">
            <a:solidFill>
              <a:srgbClr val="7030A0">
                <a:alpha val="61000"/>
              </a:srgb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8515847" y="3975488"/>
            <a:ext cx="935702" cy="779392"/>
          </a:xfrm>
          <a:custGeom>
            <a:avLst/>
            <a:gdLst>
              <a:gd name="connsiteX0" fmla="*/ 882595 w 935702"/>
              <a:gd name="connsiteY0" fmla="*/ 779392 h 779392"/>
              <a:gd name="connsiteX1" fmla="*/ 898497 w 935702"/>
              <a:gd name="connsiteY1" fmla="*/ 183044 h 779392"/>
              <a:gd name="connsiteX2" fmla="*/ 461176 w 935702"/>
              <a:gd name="connsiteY2" fmla="*/ 16067 h 779392"/>
              <a:gd name="connsiteX3" fmla="*/ 0 w 935702"/>
              <a:gd name="connsiteY3" fmla="*/ 16067 h 77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702" h="779392">
                <a:moveTo>
                  <a:pt x="882595" y="779392"/>
                </a:moveTo>
                <a:cubicBezTo>
                  <a:pt x="925664" y="544828"/>
                  <a:pt x="968733" y="310265"/>
                  <a:pt x="898497" y="183044"/>
                </a:cubicBezTo>
                <a:cubicBezTo>
                  <a:pt x="828261" y="55823"/>
                  <a:pt x="610925" y="43896"/>
                  <a:pt x="461176" y="16067"/>
                </a:cubicBezTo>
                <a:cubicBezTo>
                  <a:pt x="311427" y="-11762"/>
                  <a:pt x="155713" y="2152"/>
                  <a:pt x="0" y="16067"/>
                </a:cubicBezTo>
              </a:path>
            </a:pathLst>
          </a:custGeom>
          <a:noFill/>
          <a:ln w="127000">
            <a:solidFill>
              <a:srgbClr val="7030A0">
                <a:alpha val="63000"/>
              </a:srgb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8"/>
          <p:cNvSpPr/>
          <p:nvPr/>
        </p:nvSpPr>
        <p:spPr>
          <a:xfrm>
            <a:off x="6345141" y="4940053"/>
            <a:ext cx="1303575" cy="522493"/>
          </a:xfrm>
          <a:custGeom>
            <a:avLst/>
            <a:gdLst>
              <a:gd name="connsiteX0" fmla="*/ 0 w 1303575"/>
              <a:gd name="connsiteY0" fmla="*/ 21561 h 522493"/>
              <a:gd name="connsiteX1" fmla="*/ 938254 w 1303575"/>
              <a:gd name="connsiteY1" fmla="*/ 29512 h 522493"/>
              <a:gd name="connsiteX2" fmla="*/ 1256306 w 1303575"/>
              <a:gd name="connsiteY2" fmla="*/ 307808 h 522493"/>
              <a:gd name="connsiteX3" fmla="*/ 1296062 w 1303575"/>
              <a:gd name="connsiteY3" fmla="*/ 522493 h 5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575" h="522493">
                <a:moveTo>
                  <a:pt x="0" y="21561"/>
                </a:moveTo>
                <a:cubicBezTo>
                  <a:pt x="364435" y="1682"/>
                  <a:pt x="728870" y="-18196"/>
                  <a:pt x="938254" y="29512"/>
                </a:cubicBezTo>
                <a:cubicBezTo>
                  <a:pt x="1147638" y="77220"/>
                  <a:pt x="1196671" y="225645"/>
                  <a:pt x="1256306" y="307808"/>
                </a:cubicBezTo>
                <a:cubicBezTo>
                  <a:pt x="1315941" y="389971"/>
                  <a:pt x="1306001" y="456232"/>
                  <a:pt x="1296062" y="522493"/>
                </a:cubicBezTo>
              </a:path>
            </a:pathLst>
          </a:custGeom>
          <a:noFill/>
          <a:ln w="127000">
            <a:solidFill>
              <a:srgbClr val="7030A0">
                <a:alpha val="59000"/>
              </a:srgb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6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BUSY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0" y="741238"/>
            <a:ext cx="9668744" cy="58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506525" y="4977517"/>
            <a:ext cx="1415332" cy="0"/>
          </a:xfrm>
          <a:prstGeom prst="straightConnector1">
            <a:avLst/>
          </a:prstGeom>
          <a:ln w="127000">
            <a:solidFill>
              <a:srgbClr val="FFC000">
                <a:alpha val="58000"/>
              </a:srgb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0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Table Top USB operation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0" y="761044"/>
            <a:ext cx="9688653" cy="583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649649" y="4150072"/>
            <a:ext cx="1674878" cy="1994149"/>
          </a:xfrm>
          <a:custGeom>
            <a:avLst/>
            <a:gdLst>
              <a:gd name="connsiteX0" fmla="*/ 357808 w 1674878"/>
              <a:gd name="connsiteY0" fmla="*/ 1908822 h 1994149"/>
              <a:gd name="connsiteX1" fmla="*/ 1423283 w 1674878"/>
              <a:gd name="connsiteY1" fmla="*/ 1861114 h 1994149"/>
              <a:gd name="connsiteX2" fmla="*/ 1645920 w 1674878"/>
              <a:gd name="connsiteY2" fmla="*/ 652516 h 1994149"/>
              <a:gd name="connsiteX3" fmla="*/ 946205 w 1674878"/>
              <a:gd name="connsiteY3" fmla="*/ 95925 h 1994149"/>
              <a:gd name="connsiteX4" fmla="*/ 0 w 1674878"/>
              <a:gd name="connsiteY4" fmla="*/ 509 h 1994149"/>
              <a:gd name="connsiteX5" fmla="*/ 0 w 1674878"/>
              <a:gd name="connsiteY5" fmla="*/ 509 h 19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878" h="1994149">
                <a:moveTo>
                  <a:pt x="357808" y="1908822"/>
                </a:moveTo>
                <a:cubicBezTo>
                  <a:pt x="783203" y="1989660"/>
                  <a:pt x="1208598" y="2070498"/>
                  <a:pt x="1423283" y="1861114"/>
                </a:cubicBezTo>
                <a:cubicBezTo>
                  <a:pt x="1637968" y="1651730"/>
                  <a:pt x="1725433" y="946714"/>
                  <a:pt x="1645920" y="652516"/>
                </a:cubicBezTo>
                <a:cubicBezTo>
                  <a:pt x="1566407" y="358318"/>
                  <a:pt x="1220525" y="204593"/>
                  <a:pt x="946205" y="95925"/>
                </a:cubicBezTo>
                <a:cubicBezTo>
                  <a:pt x="671885" y="-12743"/>
                  <a:pt x="0" y="509"/>
                  <a:pt x="0" y="509"/>
                </a:cubicBezTo>
                <a:lnTo>
                  <a:pt x="0" y="509"/>
                </a:lnTo>
              </a:path>
            </a:pathLst>
          </a:custGeom>
          <a:noFill/>
          <a:ln w="127000">
            <a:solidFill>
              <a:srgbClr val="00B0F0">
                <a:alpha val="69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6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PCB technology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4334"/>
            <a:ext cx="10515600" cy="5244090"/>
          </a:xfrm>
        </p:spPr>
        <p:txBody>
          <a:bodyPr/>
          <a:lstStyle/>
          <a:p>
            <a:r>
              <a:rPr lang="nl-NL" dirty="0" smtClean="0"/>
              <a:t>10 layer</a:t>
            </a:r>
          </a:p>
          <a:p>
            <a:pPr lvl="1"/>
            <a:r>
              <a:rPr lang="nl-NL" dirty="0" smtClean="0"/>
              <a:t>4 signal layers</a:t>
            </a:r>
          </a:p>
          <a:p>
            <a:pPr lvl="1"/>
            <a:r>
              <a:rPr lang="nl-NL" dirty="0" smtClean="0"/>
              <a:t>4 GND layers</a:t>
            </a:r>
          </a:p>
          <a:p>
            <a:pPr lvl="1"/>
            <a:r>
              <a:rPr lang="nl-NL" dirty="0" smtClean="0"/>
              <a:t>2 PWR (35</a:t>
            </a:r>
            <a:r>
              <a:rPr lang="el-GR" dirty="0" smtClean="0"/>
              <a:t>μ</a:t>
            </a:r>
            <a:r>
              <a:rPr lang="nl-NL" dirty="0" smtClean="0"/>
              <a:t>)layers</a:t>
            </a:r>
          </a:p>
          <a:p>
            <a:r>
              <a:rPr lang="nl-NL" dirty="0" smtClean="0"/>
              <a:t>Reverse/core-build stackup</a:t>
            </a:r>
          </a:p>
          <a:p>
            <a:r>
              <a:rPr lang="nl-NL" dirty="0" smtClean="0"/>
              <a:t>Halogenfree material: Panasonic (</a:t>
            </a:r>
            <a:r>
              <a:rPr lang="en-US" dirty="0" smtClean="0"/>
              <a:t>R1566)</a:t>
            </a:r>
          </a:p>
          <a:p>
            <a:r>
              <a:rPr lang="en-US" dirty="0" smtClean="0"/>
              <a:t>No blind/</a:t>
            </a:r>
            <a:r>
              <a:rPr lang="en-US" dirty="0" err="1" smtClean="0"/>
              <a:t>burries</a:t>
            </a:r>
            <a:r>
              <a:rPr lang="en-US" dirty="0" smtClean="0"/>
              <a:t> </a:t>
            </a:r>
            <a:r>
              <a:rPr lang="en-US" dirty="0" err="1" smtClean="0"/>
              <a:t>via’s</a:t>
            </a:r>
            <a:r>
              <a:rPr lang="en-US" dirty="0" smtClean="0"/>
              <a:t>. Only through hole</a:t>
            </a:r>
          </a:p>
          <a:p>
            <a:pPr lvl="1"/>
            <a:r>
              <a:rPr lang="en-US" dirty="0" smtClean="0"/>
              <a:t>OL pad 450</a:t>
            </a:r>
            <a:r>
              <a:rPr lang="el-GR" dirty="0" smtClean="0"/>
              <a:t>μ</a:t>
            </a:r>
            <a:endParaRPr lang="en-US" dirty="0" smtClean="0"/>
          </a:p>
          <a:p>
            <a:pPr lvl="1"/>
            <a:r>
              <a:rPr lang="en-US" dirty="0" smtClean="0"/>
              <a:t>IL pad 500</a:t>
            </a:r>
            <a:r>
              <a:rPr lang="el-GR" dirty="0" smtClean="0"/>
              <a:t>μ</a:t>
            </a:r>
            <a:endParaRPr lang="nl-NL" dirty="0" smtClean="0"/>
          </a:p>
          <a:p>
            <a:r>
              <a:rPr lang="nl-NL" dirty="0" smtClean="0"/>
              <a:t>Finish ENIG</a:t>
            </a:r>
          </a:p>
          <a:p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21210"/>
              </p:ext>
            </p:extLst>
          </p:nvPr>
        </p:nvGraphicFramePr>
        <p:xfrm>
          <a:off x="6305385" y="773576"/>
          <a:ext cx="5886615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#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Name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Diff. pairs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width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clearance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width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spacing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Top signal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18 (35)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Core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150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2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GND plane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18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150</a:t>
                      </a: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Prepreg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Signal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Core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GND plane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Prepreg</a:t>
                      </a: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plane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plane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Prepreg</a:t>
                      </a: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7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GND plane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18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Core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Signal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18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120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Prepreg</a:t>
                      </a:r>
                      <a:endParaRPr lang="nl-N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GND plane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18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Core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150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Bottom </a:t>
                      </a:r>
                      <a:r>
                        <a:rPr lang="nl-NL" sz="1800" dirty="0" smtClean="0">
                          <a:effectLst/>
                        </a:rPr>
                        <a:t>sig.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18 (35)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110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150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Main changes/fixes RUv1.0 =&gt; RUv1.1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69412"/>
              </p:ext>
            </p:extLst>
          </p:nvPr>
        </p:nvGraphicFramePr>
        <p:xfrm>
          <a:off x="0" y="865492"/>
          <a:ext cx="121920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4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9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70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Issue</a:t>
                      </a:r>
                      <a:endParaRPr lang="nl-NL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nl-NL" sz="2400" dirty="0" smtClean="0"/>
                        <a:t>Comment</a:t>
                      </a:r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Status RUv1.1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Current sense offset </a:t>
                      </a:r>
                      <a:endParaRPr lang="nl-NL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nl-NL" sz="2400" dirty="0" smtClean="0"/>
                        <a:t>Change amplifier (AD626 =&gt;</a:t>
                      </a:r>
                      <a:r>
                        <a:rPr lang="nl-NL" sz="2400" baseline="0" dirty="0" smtClean="0"/>
                        <a:t> AD8418</a:t>
                      </a:r>
                      <a:r>
                        <a:rPr lang="nl-NL" sz="2400" dirty="0" smtClean="0"/>
                        <a:t>)</a:t>
                      </a:r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Fixed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Re-group e-link clk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Use other GBTx clock-out</a:t>
                      </a:r>
                      <a:r>
                        <a:rPr lang="nl-NL" sz="2400" baseline="0" dirty="0" smtClean="0"/>
                        <a:t> signal</a:t>
                      </a:r>
                      <a:endParaRPr lang="nl-NL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Done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Match CDCLK to DOUT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GBTx DOUT mismatch 22mm/150ps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Fixed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Mirror GBTxI2C conn.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Fixed Mirror error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Fixed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U28 pin</a:t>
                      </a:r>
                      <a:r>
                        <a:rPr lang="nl-NL" sz="2400" baseline="0" dirty="0" smtClean="0"/>
                        <a:t> 5-6 swapped</a:t>
                      </a:r>
                      <a:endParaRPr lang="nl-NL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nl-NL" sz="2400" dirty="0" smtClean="0"/>
                        <a:t>For INIT LED (only informative with scrubbing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dirty="0" smtClean="0"/>
                        <a:t>)</a:t>
                      </a:r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Fixed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Case C497/680u</a:t>
                      </a:r>
                      <a:endParaRPr lang="nl-NL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nl-NL" sz="2400" dirty="0" smtClean="0"/>
                        <a:t>1201 =&gt; 7343</a:t>
                      </a:r>
                      <a:endParaRPr lang="nl-N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Fixed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Flash</a:t>
                      </a:r>
                      <a:r>
                        <a:rPr lang="nl-NL" sz="2400" baseline="0" dirty="0" smtClean="0"/>
                        <a:t> mem lines absent</a:t>
                      </a:r>
                      <a:endParaRPr lang="nl-NL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nl-NL" sz="2400" dirty="0" smtClean="0"/>
                        <a:t>RUv1.0 CE2 &amp; R/B2 wired to header J14  pin 17&amp;19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Fixed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705">
                <a:tc rowSpan="4">
                  <a:txBody>
                    <a:bodyPr/>
                    <a:lstStyle/>
                    <a:p>
                      <a:r>
                        <a:rPr lang="nl-NL" sz="2400" dirty="0" smtClean="0"/>
                        <a:t>FAN connector J23 pinout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nl-NL" sz="2400" dirty="0" smtClean="0"/>
                    </a:p>
                    <a:p>
                      <a:r>
                        <a:rPr lang="nl-NL" sz="2400" dirty="0" smtClean="0"/>
                        <a:t>RUv1.1 FAN connector Reversed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70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RUv0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GND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70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RUv1.0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GND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70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5V/12V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Tacho</a:t>
                      </a:r>
                      <a:r>
                        <a:rPr lang="nl-NL" sz="2400" baseline="0" dirty="0" smtClean="0"/>
                        <a:t> out</a:t>
                      </a:r>
                      <a:endParaRPr lang="nl-NL" sz="2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70793"/>
              </p:ext>
            </p:extLst>
          </p:nvPr>
        </p:nvGraphicFramePr>
        <p:xfrm>
          <a:off x="-1" y="801881"/>
          <a:ext cx="1210188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Issue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Comment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Status RUv1.1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Use</a:t>
                      </a:r>
                      <a:r>
                        <a:rPr lang="nl-NL" sz="2400" baseline="0" dirty="0" smtClean="0"/>
                        <a:t> higher headers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Change</a:t>
                      </a:r>
                      <a:r>
                        <a:rPr lang="nl-NL" sz="2400" baseline="0" dirty="0" smtClean="0"/>
                        <a:t> component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Fixed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Input voltage to</a:t>
                      </a:r>
                      <a:r>
                        <a:rPr lang="nl-NL" sz="2400" baseline="0" dirty="0" smtClean="0"/>
                        <a:t> SCA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Route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Done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CAN/JTAG connector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Distance too small =&gt; Move J8 &amp; J7 1mm up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Done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Mis-allignment Transition</a:t>
                      </a:r>
                      <a:r>
                        <a:rPr lang="nl-NL" sz="2400" baseline="0" dirty="0" smtClean="0"/>
                        <a:t>board mountingholes  </a:t>
                      </a:r>
                      <a:endParaRPr lang="nl-N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Marcel: 0,3mm (measered +</a:t>
                      </a:r>
                      <a:r>
                        <a:rPr lang="nl-NL" sz="2400" baseline="0" dirty="0" smtClean="0"/>
                        <a:t> datasheet</a:t>
                      </a:r>
                      <a:r>
                        <a:rPr lang="nl-NL" sz="2400" dirty="0" smtClean="0"/>
                        <a:t>)</a:t>
                      </a:r>
                    </a:p>
                    <a:p>
                      <a:r>
                        <a:rPr lang="nl-NL" sz="2400" dirty="0" smtClean="0"/>
                        <a:t>Piero:</a:t>
                      </a:r>
                      <a:r>
                        <a:rPr lang="nl-NL" sz="2400" baseline="0" dirty="0" smtClean="0"/>
                        <a:t> 0,3mm</a:t>
                      </a:r>
                    </a:p>
                    <a:p>
                      <a:r>
                        <a:rPr lang="nl-NL" sz="2400" baseline="0" dirty="0" smtClean="0"/>
                        <a:t>Jo: 0,56 mm (measured on RU in workshop)</a:t>
                      </a:r>
                      <a:endParaRPr lang="nl-N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Moved 0,4mm to edge</a:t>
                      </a:r>
                    </a:p>
                    <a:p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aseline="0" dirty="0" smtClean="0"/>
                        <a:t>PA3 reset on clkbuf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Yes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Done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FAN-clip Clearance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Move capacitors</a:t>
                      </a:r>
                      <a:r>
                        <a:rPr lang="nl-NL" sz="2400" baseline="0" dirty="0" smtClean="0"/>
                        <a:t> C169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Done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U37 MLVDS DE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Malfunction</a:t>
                      </a:r>
                      <a:r>
                        <a:rPr lang="nl-NL" sz="2400" baseline="0" dirty="0" smtClean="0"/>
                        <a:t> Power Unit 2 Interface o</a:t>
                      </a:r>
                      <a:r>
                        <a:rPr lang="nl-NL" sz="2400" dirty="0" smtClean="0"/>
                        <a:t>n J1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Fixed</a:t>
                      </a:r>
                      <a:endParaRPr lang="nl-NL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21072" y="55181"/>
            <a:ext cx="9401503" cy="660111"/>
          </a:xfrm>
        </p:spPr>
        <p:txBody>
          <a:bodyPr/>
          <a:lstStyle/>
          <a:p>
            <a:r>
              <a:rPr lang="nl-NL" dirty="0" smtClean="0"/>
              <a:t>Minor changes/fixes RUv1.0 =&gt; RUv1.1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8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production history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12158" y="804242"/>
            <a:ext cx="10515600" cy="3264463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r>
              <a:rPr lang="nl-NL" sz="3200" dirty="0" smtClean="0"/>
              <a:t>6U VME size</a:t>
            </a:r>
            <a:endParaRPr lang="nl-NL" sz="3200" dirty="0" smtClean="0"/>
          </a:p>
          <a:p>
            <a:r>
              <a:rPr lang="nl-NL" sz="3200" dirty="0" smtClean="0"/>
              <a:t>8</a:t>
            </a:r>
            <a:r>
              <a:rPr lang="nl-NL" sz="3200" dirty="0" smtClean="0"/>
              <a:t>* RUv1.0 </a:t>
            </a:r>
            <a:r>
              <a:rPr lang="nl-NL" sz="3200" dirty="0"/>
              <a:t>boards </a:t>
            </a:r>
            <a:r>
              <a:rPr lang="nl-NL" sz="3200" dirty="0" smtClean="0"/>
              <a:t>produced</a:t>
            </a:r>
          </a:p>
          <a:p>
            <a:pPr marL="914400" lvl="1" indent="-457200"/>
            <a:r>
              <a:rPr lang="nl-NL" dirty="0" smtClean="0"/>
              <a:t>2 * August 2017</a:t>
            </a:r>
            <a:endParaRPr lang="nl-NL" dirty="0"/>
          </a:p>
          <a:p>
            <a:pPr marL="914400" lvl="1" indent="-457200"/>
            <a:r>
              <a:rPr lang="nl-NL" dirty="0" smtClean="0"/>
              <a:t>6 * September 2017</a:t>
            </a:r>
            <a:endParaRPr lang="nl-NL" sz="3200" dirty="0" smtClean="0"/>
          </a:p>
          <a:p>
            <a:r>
              <a:rPr lang="nl-NL" sz="3200" dirty="0" smtClean="0"/>
              <a:t>13* RUv1.1 </a:t>
            </a:r>
            <a:r>
              <a:rPr lang="nl-NL" sz="3200" dirty="0"/>
              <a:t>boards </a:t>
            </a:r>
          </a:p>
          <a:p>
            <a:pPr marL="914400" lvl="1" indent="-457200"/>
            <a:r>
              <a:rPr lang="nl-NL" dirty="0" smtClean="0"/>
              <a:t>6 * November 2017</a:t>
            </a:r>
            <a:endParaRPr lang="nl-NL" dirty="0"/>
          </a:p>
          <a:p>
            <a:pPr marL="914400" lvl="1" indent="-457200"/>
            <a:r>
              <a:rPr lang="nl-NL" dirty="0" smtClean="0"/>
              <a:t>7 * March 2018</a:t>
            </a:r>
            <a:endParaRPr lang="nl-NL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344160" y="609645"/>
            <a:ext cx="6847840" cy="5979201"/>
            <a:chOff x="113211" y="861596"/>
            <a:chExt cx="6516189" cy="568961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8" t="-1016" r="3647" b="1128"/>
            <a:stretch/>
          </p:blipFill>
          <p:spPr>
            <a:xfrm rot="16200000">
              <a:off x="554987" y="419820"/>
              <a:ext cx="5632638" cy="651618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08611" y="4787963"/>
              <a:ext cx="1602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Transition  Board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63110" y="4810610"/>
              <a:ext cx="794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Power </a:t>
              </a:r>
              <a:r>
                <a:rPr lang="en-US" sz="1800" dirty="0" err="1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Mezz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17880" y="4598927"/>
              <a:ext cx="794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GBT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Fibers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81400" y="3480534"/>
              <a:ext cx="686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FF0000"/>
                  </a:solidFill>
                  <a:latin typeface="Calibri" panose="020F0502020204030204"/>
                  <a:ea typeface="+mn-ea"/>
                </a:rPr>
                <a:t>GBTx</a:t>
              </a:r>
              <a:endParaRPr lang="en-US" sz="1800" dirty="0">
                <a:solidFill>
                  <a:srgbClr val="FF00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9206" y="2450709"/>
              <a:ext cx="58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PA3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57097" y="2834203"/>
              <a:ext cx="896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Ultra Scale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0853" y="5708630"/>
              <a:ext cx="642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USB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3110" y="5627885"/>
              <a:ext cx="816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To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Power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Board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0853" y="1695446"/>
              <a:ext cx="794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Power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17605" y="5713146"/>
              <a:ext cx="963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To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00"/>
                  </a:solidFill>
                  <a:latin typeface="Calibri" panose="020F0502020204030204"/>
                  <a:ea typeface="+mn-ea"/>
                </a:rPr>
                <a:t>Sensors</a:t>
              </a:r>
              <a:endParaRPr lang="en-US" sz="18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4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Block schematic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3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0" y="741238"/>
            <a:ext cx="9668744" cy="58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Trigger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64" y="747529"/>
            <a:ext cx="9684690" cy="5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899869" y="3411110"/>
            <a:ext cx="5883964" cy="15902"/>
          </a:xfrm>
          <a:prstGeom prst="straightConnector1">
            <a:avLst/>
          </a:prstGeom>
          <a:ln w="127000">
            <a:solidFill>
              <a:schemeClr val="accent1">
                <a:alpha val="7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601941" y="3427012"/>
            <a:ext cx="2441050" cy="2815387"/>
          </a:xfrm>
          <a:custGeom>
            <a:avLst/>
            <a:gdLst>
              <a:gd name="connsiteX0" fmla="*/ 2441050 w 2441050"/>
              <a:gd name="connsiteY0" fmla="*/ 0 h 2815387"/>
              <a:gd name="connsiteX1" fmla="*/ 1924216 w 2441050"/>
              <a:gd name="connsiteY1" fmla="*/ 628153 h 2815387"/>
              <a:gd name="connsiteX2" fmla="*/ 1677725 w 2441050"/>
              <a:gd name="connsiteY2" fmla="*/ 2480807 h 2815387"/>
              <a:gd name="connsiteX3" fmla="*/ 0 w 2441050"/>
              <a:gd name="connsiteY3" fmla="*/ 2814762 h 2815387"/>
              <a:gd name="connsiteX4" fmla="*/ 0 w 2441050"/>
              <a:gd name="connsiteY4" fmla="*/ 2814762 h 281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050" h="2815387">
                <a:moveTo>
                  <a:pt x="2441050" y="0"/>
                </a:moveTo>
                <a:cubicBezTo>
                  <a:pt x="2246243" y="107342"/>
                  <a:pt x="2051437" y="214685"/>
                  <a:pt x="1924216" y="628153"/>
                </a:cubicBezTo>
                <a:cubicBezTo>
                  <a:pt x="1796995" y="1041621"/>
                  <a:pt x="1998428" y="2116372"/>
                  <a:pt x="1677725" y="2480807"/>
                </a:cubicBezTo>
                <a:cubicBezTo>
                  <a:pt x="1357022" y="2845242"/>
                  <a:pt x="0" y="2814762"/>
                  <a:pt x="0" y="2814762"/>
                </a:cubicBezTo>
                <a:lnTo>
                  <a:pt x="0" y="2814762"/>
                </a:lnTo>
              </a:path>
            </a:pathLst>
          </a:custGeom>
          <a:noFill/>
          <a:ln w="127000">
            <a:solidFill>
              <a:schemeClr val="accent1">
                <a:alpha val="71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0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Data-path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64" y="747529"/>
            <a:ext cx="9684690" cy="5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625795" y="5706412"/>
            <a:ext cx="7577593" cy="591599"/>
          </a:xfrm>
          <a:custGeom>
            <a:avLst/>
            <a:gdLst>
              <a:gd name="connsiteX0" fmla="*/ 0 w 7577593"/>
              <a:gd name="connsiteY0" fmla="*/ 34430 h 591599"/>
              <a:gd name="connsiteX1" fmla="*/ 1343770 w 7577593"/>
              <a:gd name="connsiteY1" fmla="*/ 34430 h 591599"/>
              <a:gd name="connsiteX2" fmla="*/ 2250219 w 7577593"/>
              <a:gd name="connsiteY2" fmla="*/ 392238 h 591599"/>
              <a:gd name="connsiteX3" fmla="*/ 4253948 w 7577593"/>
              <a:gd name="connsiteY3" fmla="*/ 431995 h 591599"/>
              <a:gd name="connsiteX4" fmla="*/ 4754880 w 7577593"/>
              <a:gd name="connsiteY4" fmla="*/ 567167 h 591599"/>
              <a:gd name="connsiteX5" fmla="*/ 7577593 w 7577593"/>
              <a:gd name="connsiteY5" fmla="*/ 591021 h 59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593" h="591599">
                <a:moveTo>
                  <a:pt x="0" y="34430"/>
                </a:moveTo>
                <a:cubicBezTo>
                  <a:pt x="484367" y="4612"/>
                  <a:pt x="968734" y="-25205"/>
                  <a:pt x="1343770" y="34430"/>
                </a:cubicBezTo>
                <a:cubicBezTo>
                  <a:pt x="1718806" y="94065"/>
                  <a:pt x="1765189" y="325977"/>
                  <a:pt x="2250219" y="392238"/>
                </a:cubicBezTo>
                <a:cubicBezTo>
                  <a:pt x="2735249" y="458499"/>
                  <a:pt x="3836504" y="402840"/>
                  <a:pt x="4253948" y="431995"/>
                </a:cubicBezTo>
                <a:cubicBezTo>
                  <a:pt x="4671392" y="461150"/>
                  <a:pt x="4200939" y="540663"/>
                  <a:pt x="4754880" y="567167"/>
                </a:cubicBezTo>
                <a:cubicBezTo>
                  <a:pt x="5308821" y="593671"/>
                  <a:pt x="6443207" y="592346"/>
                  <a:pt x="7577593" y="591021"/>
                </a:cubicBezTo>
              </a:path>
            </a:pathLst>
          </a:custGeom>
          <a:noFill/>
          <a:ln w="127000">
            <a:solidFill>
              <a:schemeClr val="accent4">
                <a:alpha val="69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128834" y="5353195"/>
            <a:ext cx="164384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IB: 9 * 1.2 Gbps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834" y="5722527"/>
            <a:ext cx="2701830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nl-NL" dirty="0"/>
              <a:t>MB/OB: 16/28 * 400 Mbps</a:t>
            </a:r>
          </a:p>
        </p:txBody>
      </p:sp>
      <p:sp>
        <p:nvSpPr>
          <p:cNvPr id="9" name="Freeform 8"/>
          <p:cNvSpPr/>
          <p:nvPr/>
        </p:nvSpPr>
        <p:spPr>
          <a:xfrm>
            <a:off x="3649649" y="5934104"/>
            <a:ext cx="7402664" cy="436984"/>
          </a:xfrm>
          <a:custGeom>
            <a:avLst/>
            <a:gdLst>
              <a:gd name="connsiteX0" fmla="*/ 0 w 7402664"/>
              <a:gd name="connsiteY0" fmla="*/ 21423 h 436984"/>
              <a:gd name="connsiteX1" fmla="*/ 1224501 w 7402664"/>
              <a:gd name="connsiteY1" fmla="*/ 21423 h 436984"/>
              <a:gd name="connsiteX2" fmla="*/ 2226365 w 7402664"/>
              <a:gd name="connsiteY2" fmla="*/ 244059 h 436984"/>
              <a:gd name="connsiteX3" fmla="*/ 4166483 w 7402664"/>
              <a:gd name="connsiteY3" fmla="*/ 275865 h 436984"/>
              <a:gd name="connsiteX4" fmla="*/ 4532243 w 7402664"/>
              <a:gd name="connsiteY4" fmla="*/ 418988 h 436984"/>
              <a:gd name="connsiteX5" fmla="*/ 7402664 w 7402664"/>
              <a:gd name="connsiteY5" fmla="*/ 434891 h 436984"/>
              <a:gd name="connsiteX6" fmla="*/ 7402664 w 7402664"/>
              <a:gd name="connsiteY6" fmla="*/ 434891 h 43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2664" h="436984">
                <a:moveTo>
                  <a:pt x="0" y="21423"/>
                </a:moveTo>
                <a:cubicBezTo>
                  <a:pt x="426720" y="2870"/>
                  <a:pt x="853440" y="-15683"/>
                  <a:pt x="1224501" y="21423"/>
                </a:cubicBezTo>
                <a:cubicBezTo>
                  <a:pt x="1595562" y="58529"/>
                  <a:pt x="1736035" y="201652"/>
                  <a:pt x="2226365" y="244059"/>
                </a:cubicBezTo>
                <a:cubicBezTo>
                  <a:pt x="2716695" y="286466"/>
                  <a:pt x="3782170" y="246710"/>
                  <a:pt x="4166483" y="275865"/>
                </a:cubicBezTo>
                <a:cubicBezTo>
                  <a:pt x="4550796" y="305020"/>
                  <a:pt x="3992880" y="392484"/>
                  <a:pt x="4532243" y="418988"/>
                </a:cubicBezTo>
                <a:cubicBezTo>
                  <a:pt x="5071606" y="445492"/>
                  <a:pt x="7402664" y="434891"/>
                  <a:pt x="7402664" y="434891"/>
                </a:cubicBezTo>
                <a:lnTo>
                  <a:pt x="7402664" y="434891"/>
                </a:lnTo>
              </a:path>
            </a:pathLst>
          </a:custGeom>
          <a:noFill/>
          <a:ln w="127000">
            <a:solidFill>
              <a:schemeClr val="accent1">
                <a:alpha val="77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9"/>
          <p:cNvSpPr/>
          <p:nvPr/>
        </p:nvSpPr>
        <p:spPr>
          <a:xfrm>
            <a:off x="5537707" y="4397981"/>
            <a:ext cx="5641827" cy="1740426"/>
          </a:xfrm>
          <a:custGeom>
            <a:avLst/>
            <a:gdLst>
              <a:gd name="connsiteX0" fmla="*/ 75914 w 5641827"/>
              <a:gd name="connsiteY0" fmla="*/ 1740426 h 1740426"/>
              <a:gd name="connsiteX1" fmla="*/ 91816 w 5641827"/>
              <a:gd name="connsiteY1" fmla="*/ 348948 h 1740426"/>
              <a:gd name="connsiteX2" fmla="*/ 990314 w 5641827"/>
              <a:gd name="connsiteY2" fmla="*/ 38847 h 1740426"/>
              <a:gd name="connsiteX3" fmla="*/ 5641827 w 5641827"/>
              <a:gd name="connsiteY3" fmla="*/ 14993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1827" h="1740426">
                <a:moveTo>
                  <a:pt x="75914" y="1740426"/>
                </a:moveTo>
                <a:cubicBezTo>
                  <a:pt x="7665" y="1186485"/>
                  <a:pt x="-60584" y="632544"/>
                  <a:pt x="91816" y="348948"/>
                </a:cubicBezTo>
                <a:cubicBezTo>
                  <a:pt x="244216" y="65352"/>
                  <a:pt x="65312" y="94506"/>
                  <a:pt x="990314" y="38847"/>
                </a:cubicBezTo>
                <a:cubicBezTo>
                  <a:pt x="1915316" y="-16812"/>
                  <a:pt x="3778571" y="-910"/>
                  <a:pt x="5641827" y="14993"/>
                </a:cubicBezTo>
              </a:path>
            </a:pathLst>
          </a:custGeom>
          <a:noFill/>
          <a:ln w="127000">
            <a:solidFill>
              <a:schemeClr val="accent1">
                <a:alpha val="66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11"/>
          <p:cNvSpPr/>
          <p:nvPr/>
        </p:nvSpPr>
        <p:spPr>
          <a:xfrm>
            <a:off x="5537706" y="3797435"/>
            <a:ext cx="5641827" cy="1740426"/>
          </a:xfrm>
          <a:custGeom>
            <a:avLst/>
            <a:gdLst>
              <a:gd name="connsiteX0" fmla="*/ 75914 w 5641827"/>
              <a:gd name="connsiteY0" fmla="*/ 1740426 h 1740426"/>
              <a:gd name="connsiteX1" fmla="*/ 91816 w 5641827"/>
              <a:gd name="connsiteY1" fmla="*/ 348948 h 1740426"/>
              <a:gd name="connsiteX2" fmla="*/ 990314 w 5641827"/>
              <a:gd name="connsiteY2" fmla="*/ 38847 h 1740426"/>
              <a:gd name="connsiteX3" fmla="*/ 5641827 w 5641827"/>
              <a:gd name="connsiteY3" fmla="*/ 14993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1827" h="1740426">
                <a:moveTo>
                  <a:pt x="75914" y="1740426"/>
                </a:moveTo>
                <a:cubicBezTo>
                  <a:pt x="7665" y="1186485"/>
                  <a:pt x="-60584" y="632544"/>
                  <a:pt x="91816" y="348948"/>
                </a:cubicBezTo>
                <a:cubicBezTo>
                  <a:pt x="244216" y="65352"/>
                  <a:pt x="65312" y="94506"/>
                  <a:pt x="990314" y="38847"/>
                </a:cubicBezTo>
                <a:cubicBezTo>
                  <a:pt x="1915316" y="-16812"/>
                  <a:pt x="3778571" y="-910"/>
                  <a:pt x="5641827" y="14993"/>
                </a:cubicBezTo>
              </a:path>
            </a:pathLst>
          </a:custGeom>
          <a:noFill/>
          <a:ln w="127000">
            <a:solidFill>
              <a:schemeClr val="accent1">
                <a:alpha val="66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Power boards control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64" y="747529"/>
            <a:ext cx="9684690" cy="5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3935896" y="2798859"/>
            <a:ext cx="7251589" cy="3403158"/>
          </a:xfrm>
          <a:custGeom>
            <a:avLst/>
            <a:gdLst>
              <a:gd name="connsiteX0" fmla="*/ 7251589 w 7251589"/>
              <a:gd name="connsiteY0" fmla="*/ 3403158 h 3403158"/>
              <a:gd name="connsiteX1" fmla="*/ 3172570 w 7251589"/>
              <a:gd name="connsiteY1" fmla="*/ 3403158 h 3403158"/>
              <a:gd name="connsiteX2" fmla="*/ 2091193 w 7251589"/>
              <a:gd name="connsiteY2" fmla="*/ 3291840 h 3403158"/>
              <a:gd name="connsiteX3" fmla="*/ 1423283 w 7251589"/>
              <a:gd name="connsiteY3" fmla="*/ 2623931 h 3403158"/>
              <a:gd name="connsiteX4" fmla="*/ 1192695 w 7251589"/>
              <a:gd name="connsiteY4" fmla="*/ 477078 h 3403158"/>
              <a:gd name="connsiteX5" fmla="*/ 0 w 7251589"/>
              <a:gd name="connsiteY5" fmla="*/ 0 h 34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1589" h="3403158">
                <a:moveTo>
                  <a:pt x="7251589" y="3403158"/>
                </a:moveTo>
                <a:lnTo>
                  <a:pt x="3172570" y="3403158"/>
                </a:lnTo>
                <a:cubicBezTo>
                  <a:pt x="2312504" y="3384605"/>
                  <a:pt x="2382741" y="3421711"/>
                  <a:pt x="2091193" y="3291840"/>
                </a:cubicBezTo>
                <a:cubicBezTo>
                  <a:pt x="1799645" y="3161969"/>
                  <a:pt x="1573033" y="3093058"/>
                  <a:pt x="1423283" y="2623931"/>
                </a:cubicBezTo>
                <a:cubicBezTo>
                  <a:pt x="1273533" y="2154804"/>
                  <a:pt x="1429909" y="914400"/>
                  <a:pt x="1192695" y="477078"/>
                </a:cubicBezTo>
                <a:cubicBezTo>
                  <a:pt x="955481" y="39756"/>
                  <a:pt x="477740" y="19878"/>
                  <a:pt x="0" y="0"/>
                </a:cubicBezTo>
              </a:path>
            </a:pathLst>
          </a:custGeom>
          <a:noFill/>
          <a:ln w="127000">
            <a:solidFill>
              <a:srgbClr val="00B0F0">
                <a:alpha val="68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9"/>
          <p:cNvSpPr/>
          <p:nvPr/>
        </p:nvSpPr>
        <p:spPr>
          <a:xfrm>
            <a:off x="4086970" y="1375576"/>
            <a:ext cx="3307559" cy="1453226"/>
          </a:xfrm>
          <a:custGeom>
            <a:avLst/>
            <a:gdLst>
              <a:gd name="connsiteX0" fmla="*/ 3180522 w 3307559"/>
              <a:gd name="connsiteY0" fmla="*/ 0 h 1453226"/>
              <a:gd name="connsiteX1" fmla="*/ 3188473 w 3307559"/>
              <a:gd name="connsiteY1" fmla="*/ 818984 h 1453226"/>
              <a:gd name="connsiteX2" fmla="*/ 1924216 w 3307559"/>
              <a:gd name="connsiteY2" fmla="*/ 1049572 h 1453226"/>
              <a:gd name="connsiteX3" fmla="*/ 1057524 w 3307559"/>
              <a:gd name="connsiteY3" fmla="*/ 1415332 h 1453226"/>
              <a:gd name="connsiteX4" fmla="*/ 0 w 3307559"/>
              <a:gd name="connsiteY4" fmla="*/ 1423283 h 145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559" h="1453226">
                <a:moveTo>
                  <a:pt x="3180522" y="0"/>
                </a:moveTo>
                <a:cubicBezTo>
                  <a:pt x="3289189" y="322027"/>
                  <a:pt x="3397857" y="644055"/>
                  <a:pt x="3188473" y="818984"/>
                </a:cubicBezTo>
                <a:cubicBezTo>
                  <a:pt x="2979089" y="993913"/>
                  <a:pt x="2279374" y="950181"/>
                  <a:pt x="1924216" y="1049572"/>
                </a:cubicBezTo>
                <a:cubicBezTo>
                  <a:pt x="1569058" y="1148963"/>
                  <a:pt x="1378227" y="1353047"/>
                  <a:pt x="1057524" y="1415332"/>
                </a:cubicBezTo>
                <a:cubicBezTo>
                  <a:pt x="736821" y="1477617"/>
                  <a:pt x="368410" y="1450450"/>
                  <a:pt x="0" y="1423283"/>
                </a:cubicBezTo>
              </a:path>
            </a:pathLst>
          </a:custGeom>
          <a:noFill/>
          <a:ln w="127000">
            <a:solidFill>
              <a:srgbClr val="FF0000">
                <a:alpha val="44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7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Slow Control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64" y="747529"/>
            <a:ext cx="9684690" cy="5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966767" y="2608028"/>
            <a:ext cx="3570576" cy="3554233"/>
          </a:xfrm>
          <a:custGeom>
            <a:avLst/>
            <a:gdLst>
              <a:gd name="connsiteX0" fmla="*/ 1837191 w 3570576"/>
              <a:gd name="connsiteY0" fmla="*/ 0 h 4261899"/>
              <a:gd name="connsiteX1" fmla="*/ 1837191 w 3570576"/>
              <a:gd name="connsiteY1" fmla="*/ 3339548 h 4261899"/>
              <a:gd name="connsiteX2" fmla="*/ 421859 w 3570576"/>
              <a:gd name="connsiteY2" fmla="*/ 3832528 h 4261899"/>
              <a:gd name="connsiteX3" fmla="*/ 246930 w 3570576"/>
              <a:gd name="connsiteY3" fmla="*/ 4190337 h 4261899"/>
              <a:gd name="connsiteX4" fmla="*/ 3570576 w 3570576"/>
              <a:gd name="connsiteY4" fmla="*/ 4261899 h 426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576" h="4261899">
                <a:moveTo>
                  <a:pt x="1837191" y="0"/>
                </a:moveTo>
                <a:cubicBezTo>
                  <a:pt x="1955135" y="1350396"/>
                  <a:pt x="2073080" y="2700793"/>
                  <a:pt x="1837191" y="3339548"/>
                </a:cubicBezTo>
                <a:cubicBezTo>
                  <a:pt x="1601302" y="3978303"/>
                  <a:pt x="686902" y="3690730"/>
                  <a:pt x="421859" y="3832528"/>
                </a:cubicBezTo>
                <a:cubicBezTo>
                  <a:pt x="156815" y="3974326"/>
                  <a:pt x="-277856" y="4118775"/>
                  <a:pt x="246930" y="4190337"/>
                </a:cubicBezTo>
                <a:cubicBezTo>
                  <a:pt x="771716" y="4261899"/>
                  <a:pt x="2171146" y="4261899"/>
                  <a:pt x="3570576" y="4261899"/>
                </a:cubicBezTo>
              </a:path>
            </a:pathLst>
          </a:custGeom>
          <a:noFill/>
          <a:ln w="127000">
            <a:solidFill>
              <a:schemeClr val="accent2">
                <a:alpha val="68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405517" y="2289976"/>
            <a:ext cx="21848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</a:t>
            </a:r>
            <a:r>
              <a:rPr lang="nl-NL" dirty="0" smtClean="0"/>
              <a:t>easurement of</a:t>
            </a:r>
          </a:p>
          <a:p>
            <a:r>
              <a:rPr lang="nl-NL" dirty="0" smtClean="0"/>
              <a:t>7 * Regulator Voltage</a:t>
            </a:r>
          </a:p>
          <a:p>
            <a:r>
              <a:rPr lang="nl-NL" dirty="0" smtClean="0"/>
              <a:t>7 * Regulator current</a:t>
            </a:r>
          </a:p>
          <a:p>
            <a:r>
              <a:rPr lang="nl-NL" dirty="0" smtClean="0"/>
              <a:t>2 * RTD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21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PA3 configuration (JTAG)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64" y="747529"/>
            <a:ext cx="9684690" cy="5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9501809" y="3371353"/>
            <a:ext cx="39020" cy="1789044"/>
          </a:xfrm>
          <a:custGeom>
            <a:avLst/>
            <a:gdLst>
              <a:gd name="connsiteX0" fmla="*/ 0 w 39020"/>
              <a:gd name="connsiteY0" fmla="*/ 1789044 h 1789044"/>
              <a:gd name="connsiteX1" fmla="*/ 0 w 39020"/>
              <a:gd name="connsiteY1" fmla="*/ 0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20" h="1789044">
                <a:moveTo>
                  <a:pt x="0" y="1789044"/>
                </a:moveTo>
                <a:cubicBezTo>
                  <a:pt x="33793" y="1116496"/>
                  <a:pt x="67586" y="443948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8"/>
          <p:cNvSpPr/>
          <p:nvPr/>
        </p:nvSpPr>
        <p:spPr>
          <a:xfrm>
            <a:off x="7378810" y="2352400"/>
            <a:ext cx="4047214" cy="3854672"/>
          </a:xfrm>
          <a:custGeom>
            <a:avLst/>
            <a:gdLst>
              <a:gd name="connsiteX0" fmla="*/ 4047214 w 4047214"/>
              <a:gd name="connsiteY0" fmla="*/ 3841666 h 3854672"/>
              <a:gd name="connsiteX1" fmla="*/ 1693628 w 4047214"/>
              <a:gd name="connsiteY1" fmla="*/ 3841666 h 3854672"/>
              <a:gd name="connsiteX2" fmla="*/ 1089329 w 4047214"/>
              <a:gd name="connsiteY2" fmla="*/ 3706494 h 3854672"/>
              <a:gd name="connsiteX3" fmla="*/ 1248355 w 4047214"/>
              <a:gd name="connsiteY3" fmla="*/ 3412296 h 3854672"/>
              <a:gd name="connsiteX4" fmla="*/ 2043486 w 4047214"/>
              <a:gd name="connsiteY4" fmla="*/ 3340734 h 3854672"/>
              <a:gd name="connsiteX5" fmla="*/ 2154804 w 4047214"/>
              <a:gd name="connsiteY5" fmla="*/ 2426334 h 3854672"/>
              <a:gd name="connsiteX6" fmla="*/ 2122999 w 4047214"/>
              <a:gd name="connsiteY6" fmla="*/ 430557 h 3854672"/>
              <a:gd name="connsiteX7" fmla="*/ 1105232 w 4047214"/>
              <a:gd name="connsiteY7" fmla="*/ 48894 h 3854672"/>
              <a:gd name="connsiteX8" fmla="*/ 0 w 4047214"/>
              <a:gd name="connsiteY8" fmla="*/ 17089 h 385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7214" h="3854672">
                <a:moveTo>
                  <a:pt x="4047214" y="3841666"/>
                </a:moveTo>
                <a:cubicBezTo>
                  <a:pt x="3116911" y="3852930"/>
                  <a:pt x="2186609" y="3864195"/>
                  <a:pt x="1693628" y="3841666"/>
                </a:cubicBezTo>
                <a:cubicBezTo>
                  <a:pt x="1200647" y="3819137"/>
                  <a:pt x="1163541" y="3778056"/>
                  <a:pt x="1089329" y="3706494"/>
                </a:cubicBezTo>
                <a:cubicBezTo>
                  <a:pt x="1015117" y="3634932"/>
                  <a:pt x="1089329" y="3473256"/>
                  <a:pt x="1248355" y="3412296"/>
                </a:cubicBezTo>
                <a:cubicBezTo>
                  <a:pt x="1407381" y="3351336"/>
                  <a:pt x="1892411" y="3505061"/>
                  <a:pt x="2043486" y="3340734"/>
                </a:cubicBezTo>
                <a:cubicBezTo>
                  <a:pt x="2194561" y="3176407"/>
                  <a:pt x="2141552" y="2911363"/>
                  <a:pt x="2154804" y="2426334"/>
                </a:cubicBezTo>
                <a:cubicBezTo>
                  <a:pt x="2168056" y="1941305"/>
                  <a:pt x="2297928" y="826797"/>
                  <a:pt x="2122999" y="430557"/>
                </a:cubicBezTo>
                <a:cubicBezTo>
                  <a:pt x="1948070" y="34317"/>
                  <a:pt x="1459065" y="117805"/>
                  <a:pt x="1105232" y="48894"/>
                </a:cubicBezTo>
                <a:cubicBezTo>
                  <a:pt x="751399" y="-20017"/>
                  <a:pt x="375699" y="-1464"/>
                  <a:pt x="0" y="17089"/>
                </a:cubicBezTo>
              </a:path>
            </a:pathLst>
          </a:custGeom>
          <a:noFill/>
          <a:ln w="127000">
            <a:solidFill>
              <a:srgbClr val="92D050">
                <a:alpha val="56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US-Flash memory initialization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0" y="761044"/>
            <a:ext cx="9688653" cy="583936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861384" y="1796995"/>
            <a:ext cx="5357906" cy="4620937"/>
          </a:xfrm>
          <a:custGeom>
            <a:avLst/>
            <a:gdLst>
              <a:gd name="connsiteX0" fmla="*/ 5357906 w 5357906"/>
              <a:gd name="connsiteY0" fmla="*/ 4428876 h 4620937"/>
              <a:gd name="connsiteX1" fmla="*/ 738199 w 5357906"/>
              <a:gd name="connsiteY1" fmla="*/ 4420925 h 4620937"/>
              <a:gd name="connsiteX2" fmla="*/ 6679 w 5357906"/>
              <a:gd name="connsiteY2" fmla="*/ 2369488 h 4620937"/>
              <a:gd name="connsiteX3" fmla="*/ 674588 w 5357906"/>
              <a:gd name="connsiteY3" fmla="*/ 962108 h 4620937"/>
              <a:gd name="connsiteX4" fmla="*/ 1398157 w 5357906"/>
              <a:gd name="connsiteY4" fmla="*/ 675861 h 4620937"/>
              <a:gd name="connsiteX5" fmla="*/ 1541280 w 5357906"/>
              <a:gd name="connsiteY5" fmla="*/ 135172 h 4620937"/>
              <a:gd name="connsiteX6" fmla="*/ 2384119 w 5357906"/>
              <a:gd name="connsiteY6" fmla="*/ 0 h 462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7906" h="4620937">
                <a:moveTo>
                  <a:pt x="5357906" y="4428876"/>
                </a:moveTo>
                <a:cubicBezTo>
                  <a:pt x="3493988" y="4596516"/>
                  <a:pt x="1630070" y="4764156"/>
                  <a:pt x="738199" y="4420925"/>
                </a:cubicBezTo>
                <a:cubicBezTo>
                  <a:pt x="-153672" y="4077694"/>
                  <a:pt x="17281" y="2945957"/>
                  <a:pt x="6679" y="2369488"/>
                </a:cubicBezTo>
                <a:cubicBezTo>
                  <a:pt x="-3923" y="1793019"/>
                  <a:pt x="442675" y="1244379"/>
                  <a:pt x="674588" y="962108"/>
                </a:cubicBezTo>
                <a:cubicBezTo>
                  <a:pt x="906501" y="679837"/>
                  <a:pt x="1253708" y="813684"/>
                  <a:pt x="1398157" y="675861"/>
                </a:cubicBezTo>
                <a:cubicBezTo>
                  <a:pt x="1542606" y="538038"/>
                  <a:pt x="1376953" y="247815"/>
                  <a:pt x="1541280" y="135172"/>
                </a:cubicBezTo>
                <a:cubicBezTo>
                  <a:pt x="1705607" y="22528"/>
                  <a:pt x="2044863" y="11264"/>
                  <a:pt x="2384119" y="0"/>
                </a:cubicBezTo>
              </a:path>
            </a:pathLst>
          </a:custGeom>
          <a:noFill/>
          <a:ln w="127000">
            <a:solidFill>
              <a:srgbClr val="00B0F0">
                <a:alpha val="62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7314578" y="1820849"/>
            <a:ext cx="3880859" cy="4311926"/>
          </a:xfrm>
          <a:custGeom>
            <a:avLst/>
            <a:gdLst>
              <a:gd name="connsiteX0" fmla="*/ 3880859 w 3880859"/>
              <a:gd name="connsiteY0" fmla="*/ 4285753 h 4311926"/>
              <a:gd name="connsiteX1" fmla="*/ 1177415 w 3880859"/>
              <a:gd name="connsiteY1" fmla="*/ 4293704 h 4311926"/>
              <a:gd name="connsiteX2" fmla="*/ 954779 w 3880859"/>
              <a:gd name="connsiteY2" fmla="*/ 4079019 h 4311926"/>
              <a:gd name="connsiteX3" fmla="*/ 2107718 w 3880859"/>
              <a:gd name="connsiteY3" fmla="*/ 3943847 h 4311926"/>
              <a:gd name="connsiteX4" fmla="*/ 2338305 w 3880859"/>
              <a:gd name="connsiteY4" fmla="*/ 3101008 h 4311926"/>
              <a:gd name="connsiteX5" fmla="*/ 2354208 w 3880859"/>
              <a:gd name="connsiteY5" fmla="*/ 620201 h 4311926"/>
              <a:gd name="connsiteX6" fmla="*/ 239161 w 3880859"/>
              <a:gd name="connsiteY6" fmla="*/ 302149 h 4311926"/>
              <a:gd name="connsiteX7" fmla="*/ 111940 w 3880859"/>
              <a:gd name="connsiteY7" fmla="*/ 143123 h 4311926"/>
              <a:gd name="connsiteX8" fmla="*/ 803704 w 3880859"/>
              <a:gd name="connsiteY8" fmla="*/ 0 h 4311926"/>
              <a:gd name="connsiteX9" fmla="*/ 803704 w 3880859"/>
              <a:gd name="connsiteY9" fmla="*/ 0 h 431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0859" h="4311926">
                <a:moveTo>
                  <a:pt x="3880859" y="4285753"/>
                </a:moveTo>
                <a:cubicBezTo>
                  <a:pt x="2772977" y="4306956"/>
                  <a:pt x="1665095" y="4328160"/>
                  <a:pt x="1177415" y="4293704"/>
                </a:cubicBezTo>
                <a:cubicBezTo>
                  <a:pt x="689735" y="4259248"/>
                  <a:pt x="799728" y="4137328"/>
                  <a:pt x="954779" y="4079019"/>
                </a:cubicBezTo>
                <a:cubicBezTo>
                  <a:pt x="1109829" y="4020709"/>
                  <a:pt x="1877130" y="4106849"/>
                  <a:pt x="2107718" y="3943847"/>
                </a:cubicBezTo>
                <a:cubicBezTo>
                  <a:pt x="2338306" y="3780845"/>
                  <a:pt x="2297223" y="3654949"/>
                  <a:pt x="2338305" y="3101008"/>
                </a:cubicBezTo>
                <a:cubicBezTo>
                  <a:pt x="2379387" y="2547067"/>
                  <a:pt x="2704065" y="1086677"/>
                  <a:pt x="2354208" y="620201"/>
                </a:cubicBezTo>
                <a:cubicBezTo>
                  <a:pt x="2004351" y="153725"/>
                  <a:pt x="612872" y="381662"/>
                  <a:pt x="239161" y="302149"/>
                </a:cubicBezTo>
                <a:cubicBezTo>
                  <a:pt x="-134550" y="222636"/>
                  <a:pt x="17849" y="193481"/>
                  <a:pt x="111940" y="143123"/>
                </a:cubicBezTo>
                <a:cubicBezTo>
                  <a:pt x="206030" y="92765"/>
                  <a:pt x="803704" y="0"/>
                  <a:pt x="803704" y="0"/>
                </a:cubicBezTo>
                <a:lnTo>
                  <a:pt x="803704" y="0"/>
                </a:lnTo>
              </a:path>
            </a:pathLst>
          </a:custGeom>
          <a:noFill/>
          <a:ln w="127000">
            <a:solidFill>
              <a:srgbClr val="7030A0">
                <a:alpha val="61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66692" y="2321781"/>
            <a:ext cx="1694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 paths forseen: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SCA-&gt;I2C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CE_16_9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16_9.potx" id="{F767A952-7EEB-434D-8832-3AAE210163D0}" vid="{9A9F22BB-ACBD-4020-922B-00D56B09A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ALICE_16_9 (1)</Template>
  <TotalTime>608</TotalTime>
  <Words>535</Words>
  <Application>Microsoft Office PowerPoint</Application>
  <PresentationFormat>Widescreen</PresentationFormat>
  <Paragraphs>307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ALICE_16_9 (1)</vt:lpstr>
      <vt:lpstr>RUv1 Overview</vt:lpstr>
      <vt:lpstr>RUv1 production history</vt:lpstr>
      <vt:lpstr>Block schematic</vt:lpstr>
      <vt:lpstr>Trigger</vt:lpstr>
      <vt:lpstr>Data-path</vt:lpstr>
      <vt:lpstr>Power boards control</vt:lpstr>
      <vt:lpstr>Slow Control</vt:lpstr>
      <vt:lpstr>PA3 configuration (JTAG)</vt:lpstr>
      <vt:lpstr>US-Flash memory initialization</vt:lpstr>
      <vt:lpstr>Flash GBTx</vt:lpstr>
      <vt:lpstr>Configure GBTx</vt:lpstr>
      <vt:lpstr>BUSY</vt:lpstr>
      <vt:lpstr>Table Top USB operation</vt:lpstr>
      <vt:lpstr>RUv1 PCB technology</vt:lpstr>
      <vt:lpstr>Main changes/fixes RUv1.0 =&gt; RUv1.1</vt:lpstr>
      <vt:lpstr>Minor changes/fixes RUv1.0 =&gt; RUv1.1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RUv1 overview</dc:title>
  <dc:creator>Rossewij, M.J. (Marcel)</dc:creator>
  <cp:lastModifiedBy>Marcus Johannes Rossewij</cp:lastModifiedBy>
  <cp:revision>54</cp:revision>
  <dcterms:created xsi:type="dcterms:W3CDTF">2018-04-10T16:23:30Z</dcterms:created>
  <dcterms:modified xsi:type="dcterms:W3CDTF">2018-04-12T20:42:34Z</dcterms:modified>
</cp:coreProperties>
</file>