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95" autoAdjust="0"/>
    <p:restoredTop sz="94660"/>
  </p:normalViewPr>
  <p:slideViewPr>
    <p:cSldViewPr snapToGrid="0">
      <p:cViewPr>
        <p:scale>
          <a:sx n="110" d="100"/>
          <a:sy n="110" d="100"/>
        </p:scale>
        <p:origin x="76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9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2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19177" y="569344"/>
            <a:ext cx="9946299" cy="0"/>
          </a:xfrm>
          <a:prstGeom prst="line">
            <a:avLst/>
          </a:prstGeom>
          <a:ln w="28575" cap="rnd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3705" y="223935"/>
            <a:ext cx="489429" cy="48942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0265476" y="497334"/>
            <a:ext cx="1368230" cy="1440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 smtClean="0">
                <a:solidFill>
                  <a:srgbClr val="C00000"/>
                </a:solidFill>
              </a:rPr>
              <a:t>ALICE ITS UPGRADE</a:t>
            </a: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19177" y="6427129"/>
            <a:ext cx="11602529" cy="0"/>
          </a:xfrm>
          <a:prstGeom prst="line">
            <a:avLst/>
          </a:prstGeom>
          <a:ln w="28575" cap="rnd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28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5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6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19177" y="569344"/>
            <a:ext cx="9946299" cy="0"/>
          </a:xfrm>
          <a:prstGeom prst="line">
            <a:avLst/>
          </a:prstGeom>
          <a:ln w="28575" cap="rnd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3705" y="223935"/>
            <a:ext cx="489429" cy="48942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265476" y="497334"/>
            <a:ext cx="1368230" cy="14402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 smtClean="0">
                <a:solidFill>
                  <a:srgbClr val="C00000"/>
                </a:solidFill>
              </a:rPr>
              <a:t>ALICE ITS UPGRADE</a:t>
            </a: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19177" y="6427129"/>
            <a:ext cx="11602529" cy="0"/>
          </a:xfrm>
          <a:prstGeom prst="line">
            <a:avLst/>
          </a:prstGeom>
          <a:ln w="28575" cap="rnd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20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79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9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6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9177" y="63201"/>
            <a:ext cx="9946299" cy="45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177" y="767751"/>
            <a:ext cx="11602529" cy="5409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177" y="6427129"/>
            <a:ext cx="2743200" cy="2943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D4019-D03E-4A81-A87F-91A57FE0196E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8423" y="6427129"/>
            <a:ext cx="5564037" cy="2943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8506" y="6427129"/>
            <a:ext cx="2743200" cy="2943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0DE9-CF63-41DB-B007-95D8C2D0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9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6230" y="1561250"/>
            <a:ext cx="1069336" cy="15416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2619072" y="1910126"/>
            <a:ext cx="1900518" cy="4767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extBox 156"/>
          <p:cNvSpPr txBox="1"/>
          <p:nvPr/>
        </p:nvSpPr>
        <p:spPr>
          <a:xfrm>
            <a:off x="2554790" y="6249447"/>
            <a:ext cx="3518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LVDS</a:t>
            </a:r>
            <a:endParaRPr lang="en-US" sz="600" dirty="0"/>
          </a:p>
        </p:txBody>
      </p:sp>
      <p:sp>
        <p:nvSpPr>
          <p:cNvPr id="159" name="TextBox 158"/>
          <p:cNvSpPr txBox="1"/>
          <p:nvPr/>
        </p:nvSpPr>
        <p:spPr>
          <a:xfrm>
            <a:off x="2563987" y="5735984"/>
            <a:ext cx="3518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accent2">
                    <a:lumMod val="75000"/>
                  </a:schemeClr>
                </a:solidFill>
              </a:rPr>
              <a:t>MGT</a:t>
            </a:r>
            <a:endParaRPr lang="en-US" sz="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367208" y="2273301"/>
            <a:ext cx="1870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SRAM</a:t>
            </a:r>
          </a:p>
          <a:p>
            <a:r>
              <a:rPr lang="en-US" sz="2400" dirty="0" smtClean="0"/>
              <a:t>FPGA</a:t>
            </a:r>
            <a:endParaRPr lang="en-US" sz="2400" dirty="0"/>
          </a:p>
        </p:txBody>
      </p:sp>
      <p:cxnSp>
        <p:nvCxnSpPr>
          <p:cNvPr id="171" name="Straight Arrow Connector 170"/>
          <p:cNvCxnSpPr/>
          <p:nvPr/>
        </p:nvCxnSpPr>
        <p:spPr>
          <a:xfrm flipH="1">
            <a:off x="4520405" y="6496128"/>
            <a:ext cx="1362264" cy="0"/>
          </a:xfrm>
          <a:prstGeom prst="straightConnector1">
            <a:avLst/>
          </a:prstGeom>
          <a:ln w="38100" cmpd="dbl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4521314" y="6263436"/>
            <a:ext cx="1730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10 x 320 Mbps </a:t>
            </a:r>
            <a:r>
              <a:rPr lang="en-US" sz="1200" dirty="0" err="1" smtClean="0">
                <a:solidFill>
                  <a:srgbClr val="FF0000"/>
                </a:solidFill>
              </a:rPr>
              <a:t>Dout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3" name="Straight Arrow Connector 172"/>
          <p:cNvCxnSpPr/>
          <p:nvPr/>
        </p:nvCxnSpPr>
        <p:spPr>
          <a:xfrm flipH="1">
            <a:off x="4520405" y="6322463"/>
            <a:ext cx="1362264" cy="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4525474" y="6101753"/>
            <a:ext cx="156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10 x 320 Mbps Din</a:t>
            </a:r>
            <a:endParaRPr lang="en-US" sz="1200" dirty="0">
              <a:solidFill>
                <a:srgbClr val="FF0000"/>
              </a:solidFill>
            </a:endParaRPr>
          </a:p>
        </p:txBody>
      </p:sp>
      <p:grpSp>
        <p:nvGrpSpPr>
          <p:cNvPr id="212" name="Group 211"/>
          <p:cNvGrpSpPr/>
          <p:nvPr/>
        </p:nvGrpSpPr>
        <p:grpSpPr>
          <a:xfrm>
            <a:off x="5881854" y="5602593"/>
            <a:ext cx="1264775" cy="1180591"/>
            <a:chOff x="5450175" y="5867101"/>
            <a:chExt cx="1264775" cy="901343"/>
          </a:xfrm>
        </p:grpSpPr>
        <p:sp>
          <p:nvSpPr>
            <p:cNvPr id="169" name="Rectangle 168"/>
            <p:cNvSpPr/>
            <p:nvPr/>
          </p:nvSpPr>
          <p:spPr>
            <a:xfrm>
              <a:off x="5450175" y="5867101"/>
              <a:ext cx="1264775" cy="901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467135" y="5952035"/>
              <a:ext cx="1229299" cy="334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GBTx0</a:t>
              </a:r>
              <a:endParaRPr lang="en-US" sz="2400" dirty="0"/>
            </a:p>
          </p:txBody>
        </p:sp>
      </p:grpSp>
      <p:sp>
        <p:nvSpPr>
          <p:cNvPr id="197" name="Rectangle 196"/>
          <p:cNvSpPr/>
          <p:nvPr/>
        </p:nvSpPr>
        <p:spPr>
          <a:xfrm>
            <a:off x="7935377" y="5207353"/>
            <a:ext cx="1264775" cy="8476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Arrow Connector 198"/>
          <p:cNvCxnSpPr/>
          <p:nvPr/>
        </p:nvCxnSpPr>
        <p:spPr>
          <a:xfrm>
            <a:off x="7146629" y="5866932"/>
            <a:ext cx="788748" cy="0"/>
          </a:xfrm>
          <a:prstGeom prst="straightConnector1">
            <a:avLst/>
          </a:prstGeom>
          <a:ln w="25400" cmpd="dbl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flipH="1">
            <a:off x="7146629" y="5914964"/>
            <a:ext cx="788748" cy="0"/>
          </a:xfrm>
          <a:prstGeom prst="straightConnector1">
            <a:avLst/>
          </a:prstGeom>
          <a:ln w="25400" cmpd="dbl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/>
        </p:nvCxnSpPr>
        <p:spPr>
          <a:xfrm>
            <a:off x="7146629" y="5809067"/>
            <a:ext cx="788748" cy="0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7118841" y="5870084"/>
            <a:ext cx="972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SCA e-link</a:t>
            </a:r>
            <a:endParaRPr lang="en-US" sz="1200" dirty="0"/>
          </a:p>
        </p:txBody>
      </p:sp>
      <p:sp>
        <p:nvSpPr>
          <p:cNvPr id="210" name="TextBox 209"/>
          <p:cNvSpPr txBox="1"/>
          <p:nvPr/>
        </p:nvSpPr>
        <p:spPr>
          <a:xfrm>
            <a:off x="8070518" y="5155951"/>
            <a:ext cx="1040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GBT-SCA</a:t>
            </a:r>
            <a:endParaRPr lang="en-US" sz="2400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5865346" y="4051821"/>
            <a:ext cx="1280348" cy="798881"/>
            <a:chOff x="5444564" y="5867101"/>
            <a:chExt cx="1280348" cy="901343"/>
          </a:xfrm>
        </p:grpSpPr>
        <p:sp>
          <p:nvSpPr>
            <p:cNvPr id="214" name="Rectangle 213"/>
            <p:cNvSpPr/>
            <p:nvPr/>
          </p:nvSpPr>
          <p:spPr>
            <a:xfrm>
              <a:off x="5450175" y="5867101"/>
              <a:ext cx="1264775" cy="901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444564" y="6056162"/>
              <a:ext cx="1280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GBTx</a:t>
              </a:r>
              <a:r>
                <a:rPr lang="en-US" sz="2400" dirty="0"/>
                <a:t>1</a:t>
              </a: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5881854" y="2890711"/>
            <a:ext cx="1264775" cy="1047651"/>
            <a:chOff x="5450175" y="5867101"/>
            <a:chExt cx="1264775" cy="901343"/>
          </a:xfrm>
        </p:grpSpPr>
        <p:sp>
          <p:nvSpPr>
            <p:cNvPr id="217" name="Rectangle 216"/>
            <p:cNvSpPr/>
            <p:nvPr/>
          </p:nvSpPr>
          <p:spPr>
            <a:xfrm>
              <a:off x="5450175" y="5867101"/>
              <a:ext cx="1264775" cy="901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477963" y="6065072"/>
              <a:ext cx="1209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GBTx2</a:t>
              </a:r>
              <a:endParaRPr lang="en-US" sz="2400" dirty="0"/>
            </a:p>
          </p:txBody>
        </p:sp>
      </p:grpSp>
      <p:cxnSp>
        <p:nvCxnSpPr>
          <p:cNvPr id="221" name="Straight Arrow Connector 220"/>
          <p:cNvCxnSpPr/>
          <p:nvPr/>
        </p:nvCxnSpPr>
        <p:spPr>
          <a:xfrm flipH="1">
            <a:off x="4500646" y="4367776"/>
            <a:ext cx="1362264" cy="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4480847" y="4135648"/>
            <a:ext cx="1515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10 x 320 Mbps Din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231" name="Straight Arrow Connector 230"/>
          <p:cNvCxnSpPr/>
          <p:nvPr/>
        </p:nvCxnSpPr>
        <p:spPr>
          <a:xfrm flipH="1">
            <a:off x="4519588" y="3380953"/>
            <a:ext cx="1362264" cy="0"/>
          </a:xfrm>
          <a:prstGeom prst="straightConnector1">
            <a:avLst/>
          </a:prstGeom>
          <a:ln w="38100" cmpd="dbl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4500669" y="3128738"/>
            <a:ext cx="1436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10x320 Mbps </a:t>
            </a:r>
            <a:r>
              <a:rPr lang="en-US" sz="1200" dirty="0" err="1" smtClean="0">
                <a:solidFill>
                  <a:schemeClr val="accent2"/>
                </a:solidFill>
              </a:rPr>
              <a:t>Dout</a:t>
            </a:r>
            <a:endParaRPr lang="en-US" sz="1200" dirty="0">
              <a:solidFill>
                <a:schemeClr val="accent2"/>
              </a:solidFill>
            </a:endParaRPr>
          </a:p>
        </p:txBody>
      </p:sp>
      <p:cxnSp>
        <p:nvCxnSpPr>
          <p:cNvPr id="233" name="Straight Arrow Connector 232"/>
          <p:cNvCxnSpPr/>
          <p:nvPr/>
        </p:nvCxnSpPr>
        <p:spPr>
          <a:xfrm flipH="1">
            <a:off x="4524659" y="3688943"/>
            <a:ext cx="1362264" cy="0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extBox 233"/>
          <p:cNvSpPr txBox="1"/>
          <p:nvPr/>
        </p:nvSpPr>
        <p:spPr>
          <a:xfrm>
            <a:off x="4480847" y="3464637"/>
            <a:ext cx="1473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10 x 320 Mbps Din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235" name="Straight Arrow Connector 234"/>
          <p:cNvCxnSpPr/>
          <p:nvPr/>
        </p:nvCxnSpPr>
        <p:spPr>
          <a:xfrm flipH="1">
            <a:off x="4519590" y="3151999"/>
            <a:ext cx="1362262" cy="5755"/>
          </a:xfrm>
          <a:prstGeom prst="straightConnector1">
            <a:avLst/>
          </a:prstGeom>
          <a:ln w="381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4468101" y="2912476"/>
            <a:ext cx="1700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1"/>
                </a:solidFill>
              </a:rPr>
              <a:t>2xclkdes (40, 160MHz)</a:t>
            </a:r>
            <a:endParaRPr lang="en-US" sz="1100" dirty="0">
              <a:solidFill>
                <a:schemeClr val="accent1"/>
              </a:solidFill>
            </a:endParaRPr>
          </a:p>
        </p:txBody>
      </p:sp>
      <p:grpSp>
        <p:nvGrpSpPr>
          <p:cNvPr id="239" name="Group 238"/>
          <p:cNvGrpSpPr/>
          <p:nvPr/>
        </p:nvGrpSpPr>
        <p:grpSpPr>
          <a:xfrm>
            <a:off x="10065723" y="5763751"/>
            <a:ext cx="1298410" cy="901343"/>
            <a:chOff x="9614875" y="5762973"/>
            <a:chExt cx="1298410" cy="901343"/>
          </a:xfrm>
        </p:grpSpPr>
        <p:sp>
          <p:nvSpPr>
            <p:cNvPr id="237" name="Rectangle 236"/>
            <p:cNvSpPr/>
            <p:nvPr/>
          </p:nvSpPr>
          <p:spPr>
            <a:xfrm>
              <a:off x="9648510" y="5762973"/>
              <a:ext cx="1264775" cy="901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9614875" y="5822074"/>
              <a:ext cx="9738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VTRx1</a:t>
              </a:r>
              <a:endParaRPr lang="en-US" sz="2400" dirty="0"/>
            </a:p>
          </p:txBody>
        </p:sp>
      </p:grpSp>
      <p:cxnSp>
        <p:nvCxnSpPr>
          <p:cNvPr id="241" name="Straight Arrow Connector 240"/>
          <p:cNvCxnSpPr/>
          <p:nvPr/>
        </p:nvCxnSpPr>
        <p:spPr>
          <a:xfrm flipV="1">
            <a:off x="6230687" y="4850705"/>
            <a:ext cx="1842" cy="754822"/>
          </a:xfrm>
          <a:prstGeom prst="straightConnector1">
            <a:avLst/>
          </a:prstGeom>
          <a:ln w="25400" cmpd="dbl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/>
          <p:cNvSpPr txBox="1"/>
          <p:nvPr/>
        </p:nvSpPr>
        <p:spPr>
          <a:xfrm>
            <a:off x="6202005" y="5297750"/>
            <a:ext cx="139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accent2"/>
                </a:solidFill>
              </a:rPr>
              <a:t>C</a:t>
            </a:r>
            <a:r>
              <a:rPr lang="en-US" sz="1400" dirty="0" err="1" smtClean="0">
                <a:solidFill>
                  <a:schemeClr val="accent2"/>
                </a:solidFill>
              </a:rPr>
              <a:t>lkdes</a:t>
            </a:r>
            <a:r>
              <a:rPr lang="en-US" sz="1400" dirty="0" smtClean="0">
                <a:solidFill>
                  <a:schemeClr val="accent2"/>
                </a:solidFill>
              </a:rPr>
              <a:t> (40Mhz)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10086389" y="3499329"/>
            <a:ext cx="1264775" cy="15206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TextBox 245"/>
          <p:cNvSpPr txBox="1"/>
          <p:nvPr/>
        </p:nvSpPr>
        <p:spPr>
          <a:xfrm>
            <a:off x="10081344" y="4032425"/>
            <a:ext cx="973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VTTx</a:t>
            </a:r>
            <a:endParaRPr lang="en-US" sz="2400" dirty="0"/>
          </a:p>
        </p:txBody>
      </p:sp>
      <p:grpSp>
        <p:nvGrpSpPr>
          <p:cNvPr id="247" name="Group 246"/>
          <p:cNvGrpSpPr/>
          <p:nvPr/>
        </p:nvGrpSpPr>
        <p:grpSpPr>
          <a:xfrm>
            <a:off x="10052754" y="2513945"/>
            <a:ext cx="1332043" cy="869173"/>
            <a:chOff x="9614875" y="5759915"/>
            <a:chExt cx="1332043" cy="904401"/>
          </a:xfrm>
        </p:grpSpPr>
        <p:sp>
          <p:nvSpPr>
            <p:cNvPr id="248" name="Rectangle 247"/>
            <p:cNvSpPr/>
            <p:nvPr/>
          </p:nvSpPr>
          <p:spPr>
            <a:xfrm>
              <a:off x="9648510" y="5762973"/>
              <a:ext cx="1264775" cy="901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9614875" y="5759915"/>
              <a:ext cx="1332043" cy="480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VTRx2sm</a:t>
              </a:r>
              <a:endParaRPr lang="en-US" sz="2400" dirty="0"/>
            </a:p>
          </p:txBody>
        </p:sp>
      </p:grpSp>
      <p:cxnSp>
        <p:nvCxnSpPr>
          <p:cNvPr id="251" name="Elbow Connector 250"/>
          <p:cNvCxnSpPr/>
          <p:nvPr/>
        </p:nvCxnSpPr>
        <p:spPr>
          <a:xfrm rot="10800000">
            <a:off x="7138499" y="4613549"/>
            <a:ext cx="995461" cy="530082"/>
          </a:xfrm>
          <a:prstGeom prst="bentConnector3">
            <a:avLst>
              <a:gd name="adj1" fmla="val -104"/>
            </a:avLst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7291460" y="4399981"/>
            <a:ext cx="536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cxnSp>
        <p:nvCxnSpPr>
          <p:cNvPr id="262" name="Straight Arrow Connector 261"/>
          <p:cNvCxnSpPr/>
          <p:nvPr/>
        </p:nvCxnSpPr>
        <p:spPr>
          <a:xfrm>
            <a:off x="7146629" y="6376570"/>
            <a:ext cx="2939760" cy="0"/>
          </a:xfrm>
          <a:prstGeom prst="straightConnector1">
            <a:avLst/>
          </a:prstGeom>
          <a:ln w="25400" cmpd="dbl">
            <a:solidFill>
              <a:schemeClr val="accent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7" name="Group 266"/>
          <p:cNvGrpSpPr/>
          <p:nvPr/>
        </p:nvGrpSpPr>
        <p:grpSpPr>
          <a:xfrm>
            <a:off x="7146629" y="6295417"/>
            <a:ext cx="2939760" cy="307777"/>
            <a:chOff x="6714950" y="6411315"/>
            <a:chExt cx="2939760" cy="307777"/>
          </a:xfrm>
        </p:grpSpPr>
        <p:cxnSp>
          <p:nvCxnSpPr>
            <p:cNvPr id="261" name="Straight Arrow Connector 260"/>
            <p:cNvCxnSpPr/>
            <p:nvPr/>
          </p:nvCxnSpPr>
          <p:spPr>
            <a:xfrm>
              <a:off x="6714950" y="6640254"/>
              <a:ext cx="2939760" cy="0"/>
            </a:xfrm>
            <a:prstGeom prst="straightConnector1">
              <a:avLst/>
            </a:prstGeom>
            <a:ln w="25400" cmpd="dbl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TextBox 262"/>
            <p:cNvSpPr txBox="1"/>
            <p:nvPr/>
          </p:nvSpPr>
          <p:spPr>
            <a:xfrm>
              <a:off x="7659558" y="6411315"/>
              <a:ext cx="9780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4.8 </a:t>
              </a:r>
              <a:r>
                <a:rPr lang="en-US" sz="1400" dirty="0" err="1" smtClean="0">
                  <a:solidFill>
                    <a:schemeClr val="accent1">
                      <a:lumMod val="75000"/>
                    </a:schemeClr>
                  </a:solidFill>
                </a:rPr>
                <a:t>Gbps</a:t>
              </a:r>
              <a:endParaRPr lang="en-US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264" name="TextBox 263"/>
          <p:cNvSpPr txBox="1"/>
          <p:nvPr/>
        </p:nvSpPr>
        <p:spPr>
          <a:xfrm>
            <a:off x="8087811" y="6130348"/>
            <a:ext cx="887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4.8 </a:t>
            </a:r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</a:rPr>
              <a:t>Gbps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66" name="Straight Arrow Connector 265"/>
          <p:cNvCxnSpPr>
            <a:endCxn id="237" idx="1"/>
          </p:cNvCxnSpPr>
          <p:nvPr/>
        </p:nvCxnSpPr>
        <p:spPr>
          <a:xfrm>
            <a:off x="7149893" y="6214117"/>
            <a:ext cx="2949465" cy="306"/>
          </a:xfrm>
          <a:prstGeom prst="straightConnector1">
            <a:avLst/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8" name="Group 267"/>
          <p:cNvGrpSpPr/>
          <p:nvPr/>
        </p:nvGrpSpPr>
        <p:grpSpPr>
          <a:xfrm>
            <a:off x="7145225" y="4153393"/>
            <a:ext cx="2939760" cy="307777"/>
            <a:chOff x="6714950" y="6404073"/>
            <a:chExt cx="2939760" cy="307777"/>
          </a:xfrm>
        </p:grpSpPr>
        <p:cxnSp>
          <p:nvCxnSpPr>
            <p:cNvPr id="269" name="Straight Arrow Connector 268"/>
            <p:cNvCxnSpPr/>
            <p:nvPr/>
          </p:nvCxnSpPr>
          <p:spPr>
            <a:xfrm>
              <a:off x="6714950" y="6640254"/>
              <a:ext cx="2939760" cy="0"/>
            </a:xfrm>
            <a:prstGeom prst="straightConnector1">
              <a:avLst/>
            </a:prstGeom>
            <a:ln w="25400" cmpd="dbl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TextBox 269"/>
            <p:cNvSpPr txBox="1"/>
            <p:nvPr/>
          </p:nvSpPr>
          <p:spPr>
            <a:xfrm>
              <a:off x="8637608" y="6404073"/>
              <a:ext cx="9377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4.8 </a:t>
              </a:r>
              <a:r>
                <a:rPr lang="en-US" sz="1400" dirty="0" err="1" smtClean="0">
                  <a:solidFill>
                    <a:schemeClr val="accent1">
                      <a:lumMod val="75000"/>
                    </a:schemeClr>
                  </a:solidFill>
                </a:rPr>
                <a:t>Gbps</a:t>
              </a:r>
              <a:endParaRPr lang="en-US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7149893" y="3362276"/>
            <a:ext cx="2939760" cy="307777"/>
            <a:chOff x="6714950" y="6384184"/>
            <a:chExt cx="2939760" cy="307777"/>
          </a:xfrm>
        </p:grpSpPr>
        <p:cxnSp>
          <p:nvCxnSpPr>
            <p:cNvPr id="272" name="Straight Arrow Connector 271"/>
            <p:cNvCxnSpPr/>
            <p:nvPr/>
          </p:nvCxnSpPr>
          <p:spPr>
            <a:xfrm>
              <a:off x="6714950" y="6640254"/>
              <a:ext cx="2939760" cy="0"/>
            </a:xfrm>
            <a:prstGeom prst="straightConnector1">
              <a:avLst/>
            </a:prstGeom>
            <a:ln w="25400" cmpd="dbl"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TextBox 272"/>
            <p:cNvSpPr txBox="1"/>
            <p:nvPr/>
          </p:nvSpPr>
          <p:spPr>
            <a:xfrm>
              <a:off x="8606595" y="6384184"/>
              <a:ext cx="960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</a:rPr>
                <a:t>4.8 </a:t>
              </a:r>
              <a:r>
                <a:rPr lang="en-US" sz="1400" dirty="0" err="1" smtClean="0">
                  <a:solidFill>
                    <a:schemeClr val="accent1">
                      <a:lumMod val="75000"/>
                    </a:schemeClr>
                  </a:solidFill>
                </a:rPr>
                <a:t>Gbps</a:t>
              </a:r>
              <a:endParaRPr lang="en-US" sz="14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274" name="Straight Arrow Connector 273"/>
          <p:cNvCxnSpPr/>
          <p:nvPr/>
        </p:nvCxnSpPr>
        <p:spPr>
          <a:xfrm>
            <a:off x="7138673" y="3151261"/>
            <a:ext cx="2939760" cy="0"/>
          </a:xfrm>
          <a:prstGeom prst="straightConnector1">
            <a:avLst/>
          </a:prstGeom>
          <a:ln w="25400" cmpd="dbl">
            <a:solidFill>
              <a:schemeClr val="accent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9069287" y="2903695"/>
            <a:ext cx="932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4.8 </a:t>
            </a:r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</a:rPr>
              <a:t>Gbps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4233468" y="6271456"/>
            <a:ext cx="33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HR</a:t>
            </a:r>
          </a:p>
          <a:p>
            <a:r>
              <a:rPr lang="en-US" sz="600" dirty="0" smtClean="0"/>
              <a:t>Bank</a:t>
            </a:r>
            <a:endParaRPr lang="en-US" sz="600" dirty="0"/>
          </a:p>
        </p:txBody>
      </p:sp>
      <p:sp>
        <p:nvSpPr>
          <p:cNvPr id="278" name="TextBox 277"/>
          <p:cNvSpPr txBox="1"/>
          <p:nvPr/>
        </p:nvSpPr>
        <p:spPr>
          <a:xfrm>
            <a:off x="4179595" y="4246032"/>
            <a:ext cx="33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HR</a:t>
            </a:r>
          </a:p>
          <a:p>
            <a:r>
              <a:rPr lang="en-US" sz="600" dirty="0" smtClean="0"/>
              <a:t>Bank</a:t>
            </a:r>
            <a:endParaRPr lang="en-US" sz="600" dirty="0"/>
          </a:p>
        </p:txBody>
      </p:sp>
      <p:sp>
        <p:nvSpPr>
          <p:cNvPr id="279" name="TextBox 278"/>
          <p:cNvSpPr txBox="1"/>
          <p:nvPr/>
        </p:nvSpPr>
        <p:spPr>
          <a:xfrm>
            <a:off x="4206215" y="3100651"/>
            <a:ext cx="339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HR</a:t>
            </a:r>
          </a:p>
          <a:p>
            <a:r>
              <a:rPr lang="en-US" sz="600" dirty="0" smtClean="0"/>
              <a:t>Bank</a:t>
            </a:r>
            <a:endParaRPr lang="en-US" sz="600" dirty="0"/>
          </a:p>
        </p:txBody>
      </p:sp>
      <p:cxnSp>
        <p:nvCxnSpPr>
          <p:cNvPr id="285" name="Elbow Connector 284"/>
          <p:cNvCxnSpPr/>
          <p:nvPr/>
        </p:nvCxnSpPr>
        <p:spPr>
          <a:xfrm flipV="1">
            <a:off x="9104831" y="4770149"/>
            <a:ext cx="981558" cy="437204"/>
          </a:xfrm>
          <a:prstGeom prst="bentConnector3">
            <a:avLst>
              <a:gd name="adj1" fmla="val 881"/>
            </a:avLst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Elbow Connector 288"/>
          <p:cNvCxnSpPr/>
          <p:nvPr/>
        </p:nvCxnSpPr>
        <p:spPr>
          <a:xfrm rot="5400000" flipH="1" flipV="1">
            <a:off x="8821280" y="3934838"/>
            <a:ext cx="1419310" cy="1110908"/>
          </a:xfrm>
          <a:prstGeom prst="bentConnector3">
            <a:avLst>
              <a:gd name="adj1" fmla="val 50000"/>
            </a:avLst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TextBox 292"/>
          <p:cNvSpPr txBox="1"/>
          <p:nvPr/>
        </p:nvSpPr>
        <p:spPr>
          <a:xfrm>
            <a:off x="9363603" y="4712203"/>
            <a:ext cx="682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9297199" y="3735469"/>
            <a:ext cx="682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9224568" y="2678771"/>
            <a:ext cx="68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9401735" y="5993290"/>
            <a:ext cx="578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I2C</a:t>
            </a:r>
            <a:endParaRPr lang="en-US" sz="1200" dirty="0"/>
          </a:p>
        </p:txBody>
      </p:sp>
      <p:sp>
        <p:nvSpPr>
          <p:cNvPr id="298" name="Rectangle 297"/>
          <p:cNvSpPr/>
          <p:nvPr/>
        </p:nvSpPr>
        <p:spPr>
          <a:xfrm>
            <a:off x="556813" y="3670053"/>
            <a:ext cx="1264775" cy="801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TextBox 298"/>
          <p:cNvSpPr txBox="1"/>
          <p:nvPr/>
        </p:nvSpPr>
        <p:spPr>
          <a:xfrm>
            <a:off x="614315" y="3646666"/>
            <a:ext cx="1390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Cypress FX3-USB3</a:t>
            </a:r>
            <a:endParaRPr lang="en-US" sz="2000" dirty="0"/>
          </a:p>
        </p:txBody>
      </p:sp>
      <p:cxnSp>
        <p:nvCxnSpPr>
          <p:cNvPr id="301" name="Straight Arrow Connector 300"/>
          <p:cNvCxnSpPr/>
          <p:nvPr/>
        </p:nvCxnSpPr>
        <p:spPr>
          <a:xfrm flipV="1">
            <a:off x="1818526" y="4408070"/>
            <a:ext cx="800546" cy="1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302"/>
          <p:cNvSpPr txBox="1"/>
          <p:nvPr/>
        </p:nvSpPr>
        <p:spPr>
          <a:xfrm>
            <a:off x="1821588" y="4204781"/>
            <a:ext cx="830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32bit Data</a:t>
            </a:r>
            <a:endParaRPr lang="en-US" sz="1200" dirty="0"/>
          </a:p>
        </p:txBody>
      </p:sp>
      <p:cxnSp>
        <p:nvCxnSpPr>
          <p:cNvPr id="305" name="Straight Arrow Connector 304"/>
          <p:cNvCxnSpPr/>
          <p:nvPr/>
        </p:nvCxnSpPr>
        <p:spPr>
          <a:xfrm flipH="1">
            <a:off x="1809076" y="4203000"/>
            <a:ext cx="79530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TextBox 306"/>
          <p:cNvSpPr txBox="1"/>
          <p:nvPr/>
        </p:nvSpPr>
        <p:spPr>
          <a:xfrm>
            <a:off x="1739807" y="4009988"/>
            <a:ext cx="10838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PCLK-100MHz</a:t>
            </a:r>
            <a:endParaRPr lang="en-US" sz="1050" dirty="0"/>
          </a:p>
        </p:txBody>
      </p:sp>
      <p:cxnSp>
        <p:nvCxnSpPr>
          <p:cNvPr id="309" name="Straight Arrow Connector 308"/>
          <p:cNvCxnSpPr/>
          <p:nvPr/>
        </p:nvCxnSpPr>
        <p:spPr>
          <a:xfrm>
            <a:off x="1818526" y="4014511"/>
            <a:ext cx="782070" cy="0"/>
          </a:xfrm>
          <a:prstGeom prst="straightConnector1">
            <a:avLst/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TextBox 309"/>
          <p:cNvSpPr txBox="1"/>
          <p:nvPr/>
        </p:nvSpPr>
        <p:spPr>
          <a:xfrm>
            <a:off x="1844070" y="3799863"/>
            <a:ext cx="8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13bit Ctrl</a:t>
            </a:r>
            <a:endParaRPr lang="en-US" sz="1200" dirty="0"/>
          </a:p>
        </p:txBody>
      </p:sp>
      <p:grpSp>
        <p:nvGrpSpPr>
          <p:cNvPr id="313" name="Group 312"/>
          <p:cNvGrpSpPr/>
          <p:nvPr/>
        </p:nvGrpSpPr>
        <p:grpSpPr>
          <a:xfrm>
            <a:off x="521994" y="3174086"/>
            <a:ext cx="1453270" cy="338554"/>
            <a:chOff x="104191" y="1755846"/>
            <a:chExt cx="1453270" cy="338554"/>
          </a:xfrm>
        </p:grpSpPr>
        <p:sp>
          <p:nvSpPr>
            <p:cNvPr id="311" name="Rectangle 310"/>
            <p:cNvSpPr/>
            <p:nvPr/>
          </p:nvSpPr>
          <p:spPr>
            <a:xfrm>
              <a:off x="137951" y="1780768"/>
              <a:ext cx="1264775" cy="26820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104191" y="1755846"/>
              <a:ext cx="14532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I</a:t>
              </a:r>
              <a:r>
                <a:rPr lang="en-US" sz="1600" baseline="30000" dirty="0" smtClean="0"/>
                <a:t>2</a:t>
              </a:r>
              <a:r>
                <a:rPr lang="en-US" sz="1600" dirty="0" smtClean="0"/>
                <a:t>C EEPROM</a:t>
              </a:r>
              <a:endParaRPr lang="en-US" sz="1600" dirty="0"/>
            </a:p>
          </p:txBody>
        </p:sp>
      </p:grpSp>
      <p:cxnSp>
        <p:nvCxnSpPr>
          <p:cNvPr id="315" name="Straight Arrow Connector 314"/>
          <p:cNvCxnSpPr/>
          <p:nvPr/>
        </p:nvCxnSpPr>
        <p:spPr>
          <a:xfrm>
            <a:off x="1169144" y="3451979"/>
            <a:ext cx="0" cy="218074"/>
          </a:xfrm>
          <a:prstGeom prst="straightConnector1">
            <a:avLst/>
          </a:prstGeom>
          <a:ln w="254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Arrow Connector 316"/>
          <p:cNvCxnSpPr/>
          <p:nvPr/>
        </p:nvCxnSpPr>
        <p:spPr>
          <a:xfrm>
            <a:off x="1818526" y="3825032"/>
            <a:ext cx="785852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/>
          <p:cNvSpPr txBox="1"/>
          <p:nvPr/>
        </p:nvSpPr>
        <p:spPr>
          <a:xfrm>
            <a:off x="1929337" y="3621225"/>
            <a:ext cx="564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UART</a:t>
            </a:r>
            <a:endParaRPr lang="en-US" sz="1200" dirty="0"/>
          </a:p>
        </p:txBody>
      </p:sp>
      <p:sp>
        <p:nvSpPr>
          <p:cNvPr id="320" name="Rectangle 319"/>
          <p:cNvSpPr/>
          <p:nvPr/>
        </p:nvSpPr>
        <p:spPr>
          <a:xfrm>
            <a:off x="5134782" y="994719"/>
            <a:ext cx="900572" cy="14985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TextBox 320"/>
          <p:cNvSpPr txBox="1"/>
          <p:nvPr/>
        </p:nvSpPr>
        <p:spPr>
          <a:xfrm>
            <a:off x="5160477" y="1197356"/>
            <a:ext cx="906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Flash FPGA</a:t>
            </a:r>
            <a:endParaRPr lang="en-US" sz="2400" dirty="0"/>
          </a:p>
        </p:txBody>
      </p:sp>
      <p:cxnSp>
        <p:nvCxnSpPr>
          <p:cNvPr id="323" name="Straight Arrow Connector 322"/>
          <p:cNvCxnSpPr/>
          <p:nvPr/>
        </p:nvCxnSpPr>
        <p:spPr>
          <a:xfrm flipH="1" flipV="1">
            <a:off x="4516742" y="1993752"/>
            <a:ext cx="618040" cy="1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Elbow Connector 328"/>
          <p:cNvCxnSpPr>
            <a:endCxn id="321" idx="3"/>
          </p:cNvCxnSpPr>
          <p:nvPr/>
        </p:nvCxnSpPr>
        <p:spPr>
          <a:xfrm rot="16200000" flipV="1">
            <a:off x="5453682" y="2225881"/>
            <a:ext cx="3588449" cy="2362398"/>
          </a:xfrm>
          <a:prstGeom prst="bentConnector2">
            <a:avLst/>
          </a:prstGeom>
          <a:ln w="25400">
            <a:solidFill>
              <a:srgbClr val="7030A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466408" y="910976"/>
            <a:ext cx="1074595" cy="996739"/>
            <a:chOff x="3467896" y="1020987"/>
            <a:chExt cx="712417" cy="738664"/>
          </a:xfrm>
        </p:grpSpPr>
        <p:sp>
          <p:nvSpPr>
            <p:cNvPr id="333" name="Rectangle 332"/>
            <p:cNvSpPr/>
            <p:nvPr/>
          </p:nvSpPr>
          <p:spPr>
            <a:xfrm>
              <a:off x="3467896" y="1079743"/>
              <a:ext cx="712417" cy="28259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3534046" y="1020987"/>
              <a:ext cx="55849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Flash</a:t>
              </a:r>
            </a:p>
            <a:p>
              <a:pPr algn="ctr"/>
              <a:r>
                <a:rPr lang="en-US" sz="1400" dirty="0" smtClean="0"/>
                <a:t>PROM</a:t>
              </a:r>
              <a:endParaRPr lang="en-US" sz="1400" dirty="0"/>
            </a:p>
          </p:txBody>
        </p:sp>
      </p:grpSp>
      <p:cxnSp>
        <p:nvCxnSpPr>
          <p:cNvPr id="335" name="Straight Arrow Connector 334"/>
          <p:cNvCxnSpPr>
            <a:stCxn id="333" idx="1"/>
          </p:cNvCxnSpPr>
          <p:nvPr/>
        </p:nvCxnSpPr>
        <p:spPr>
          <a:xfrm flipH="1" flipV="1">
            <a:off x="6035354" y="1180925"/>
            <a:ext cx="431054" cy="1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/>
          <p:cNvSpPr txBox="1"/>
          <p:nvPr/>
        </p:nvSpPr>
        <p:spPr>
          <a:xfrm>
            <a:off x="4524659" y="1791191"/>
            <a:ext cx="97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12 DIO</a:t>
            </a:r>
            <a:endParaRPr lang="en-US" sz="1100" dirty="0"/>
          </a:p>
        </p:txBody>
      </p:sp>
      <p:cxnSp>
        <p:nvCxnSpPr>
          <p:cNvPr id="344" name="Elbow Connector 343"/>
          <p:cNvCxnSpPr>
            <a:endCxn id="248" idx="1"/>
          </p:cNvCxnSpPr>
          <p:nvPr/>
        </p:nvCxnSpPr>
        <p:spPr>
          <a:xfrm rot="5400000" flipH="1" flipV="1">
            <a:off x="8324422" y="3445386"/>
            <a:ext cx="2257352" cy="1266582"/>
          </a:xfrm>
          <a:prstGeom prst="bentConnector2">
            <a:avLst/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649208" y="2338809"/>
            <a:ext cx="997665" cy="701698"/>
            <a:chOff x="4343770" y="56506"/>
            <a:chExt cx="860227" cy="408804"/>
          </a:xfrm>
          <a:solidFill>
            <a:schemeClr val="bg1"/>
          </a:solidFill>
        </p:grpSpPr>
        <p:sp>
          <p:nvSpPr>
            <p:cNvPr id="372" name="Rectangle 371"/>
            <p:cNvSpPr/>
            <p:nvPr/>
          </p:nvSpPr>
          <p:spPr>
            <a:xfrm>
              <a:off x="4343770" y="56506"/>
              <a:ext cx="860227" cy="40880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4383660" y="102759"/>
              <a:ext cx="775894" cy="2899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Power Unit </a:t>
              </a:r>
            </a:p>
          </p:txBody>
        </p:sp>
      </p:grpSp>
      <p:grpSp>
        <p:nvGrpSpPr>
          <p:cNvPr id="379" name="Group 378"/>
          <p:cNvGrpSpPr/>
          <p:nvPr/>
        </p:nvGrpSpPr>
        <p:grpSpPr>
          <a:xfrm>
            <a:off x="607829" y="123582"/>
            <a:ext cx="1048302" cy="410786"/>
            <a:chOff x="1333352" y="981857"/>
            <a:chExt cx="868183" cy="410786"/>
          </a:xfrm>
        </p:grpSpPr>
        <p:sp>
          <p:nvSpPr>
            <p:cNvPr id="380" name="Rectangle 379"/>
            <p:cNvSpPr/>
            <p:nvPr/>
          </p:nvSpPr>
          <p:spPr>
            <a:xfrm>
              <a:off x="1333352" y="981857"/>
              <a:ext cx="860227" cy="26820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TextBox 380"/>
            <p:cNvSpPr txBox="1"/>
            <p:nvPr/>
          </p:nvSpPr>
          <p:spPr>
            <a:xfrm>
              <a:off x="1375637" y="992533"/>
              <a:ext cx="8258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Xtal</a:t>
              </a:r>
              <a:r>
                <a:rPr lang="en-US" sz="1000" dirty="0" smtClean="0"/>
                <a:t> 160MHz</a:t>
              </a:r>
              <a:endParaRPr lang="en-US" sz="1000" dirty="0"/>
            </a:p>
          </p:txBody>
        </p:sp>
      </p:grpSp>
      <p:cxnSp>
        <p:nvCxnSpPr>
          <p:cNvPr id="383" name="Straight Arrow Connector 382"/>
          <p:cNvCxnSpPr/>
          <p:nvPr/>
        </p:nvCxnSpPr>
        <p:spPr>
          <a:xfrm>
            <a:off x="2556434" y="1129439"/>
            <a:ext cx="2575523" cy="1564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Arrow Connector 387"/>
          <p:cNvCxnSpPr/>
          <p:nvPr/>
        </p:nvCxnSpPr>
        <p:spPr>
          <a:xfrm>
            <a:off x="1635622" y="2678771"/>
            <a:ext cx="983450" cy="0"/>
          </a:xfrm>
          <a:prstGeom prst="straightConnector1">
            <a:avLst/>
          </a:prstGeom>
          <a:ln w="38100" cmpd="dbl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" name="TextBox 396"/>
          <p:cNvSpPr txBox="1"/>
          <p:nvPr/>
        </p:nvSpPr>
        <p:spPr>
          <a:xfrm>
            <a:off x="6827599" y="1720576"/>
            <a:ext cx="812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/>
                </a:solidFill>
              </a:rPr>
              <a:t>JTAG</a:t>
            </a:r>
            <a:endParaRPr lang="en-US" sz="1400" dirty="0">
              <a:solidFill>
                <a:schemeClr val="accent6"/>
              </a:solidFill>
            </a:endParaRPr>
          </a:p>
        </p:txBody>
      </p:sp>
      <p:cxnSp>
        <p:nvCxnSpPr>
          <p:cNvPr id="403" name="Elbow Connector 402"/>
          <p:cNvCxnSpPr/>
          <p:nvPr/>
        </p:nvCxnSpPr>
        <p:spPr>
          <a:xfrm rot="10800000" flipV="1">
            <a:off x="4496477" y="2493309"/>
            <a:ext cx="1390986" cy="251468"/>
          </a:xfrm>
          <a:prstGeom prst="bentConnector3">
            <a:avLst>
              <a:gd name="adj1" fmla="val 240"/>
            </a:avLst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Elbow Connector 407"/>
          <p:cNvCxnSpPr/>
          <p:nvPr/>
        </p:nvCxnSpPr>
        <p:spPr>
          <a:xfrm rot="5400000">
            <a:off x="5701222" y="2155294"/>
            <a:ext cx="518645" cy="157384"/>
          </a:xfrm>
          <a:prstGeom prst="bentConnector3">
            <a:avLst>
              <a:gd name="adj1" fmla="val 314"/>
            </a:avLst>
          </a:prstGeom>
          <a:ln w="2540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TextBox 414"/>
          <p:cNvSpPr txBox="1"/>
          <p:nvPr/>
        </p:nvSpPr>
        <p:spPr>
          <a:xfrm>
            <a:off x="10176403" y="2912476"/>
            <a:ext cx="1084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Trigger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16" name="TextBox 415"/>
          <p:cNvSpPr txBox="1"/>
          <p:nvPr/>
        </p:nvSpPr>
        <p:spPr>
          <a:xfrm>
            <a:off x="10718775" y="6249447"/>
            <a:ext cx="89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CRU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10602651" y="4493563"/>
            <a:ext cx="766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CRU</a:t>
            </a:r>
            <a:endParaRPr lang="en-US" sz="2400" dirty="0">
              <a:solidFill>
                <a:srgbClr val="00B0F0"/>
              </a:solidFill>
            </a:endParaRPr>
          </a:p>
        </p:txBody>
      </p:sp>
      <p:grpSp>
        <p:nvGrpSpPr>
          <p:cNvPr id="422" name="Group 421"/>
          <p:cNvGrpSpPr/>
          <p:nvPr/>
        </p:nvGrpSpPr>
        <p:grpSpPr>
          <a:xfrm>
            <a:off x="7681327" y="1007232"/>
            <a:ext cx="1797870" cy="368779"/>
            <a:chOff x="8158902" y="606356"/>
            <a:chExt cx="1583101" cy="570512"/>
          </a:xfrm>
        </p:grpSpPr>
        <p:sp>
          <p:nvSpPr>
            <p:cNvPr id="420" name="Rectangle 419"/>
            <p:cNvSpPr/>
            <p:nvPr/>
          </p:nvSpPr>
          <p:spPr>
            <a:xfrm>
              <a:off x="8158902" y="608621"/>
              <a:ext cx="1583101" cy="56824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TextBox 420"/>
            <p:cNvSpPr txBox="1"/>
            <p:nvPr/>
          </p:nvSpPr>
          <p:spPr>
            <a:xfrm>
              <a:off x="8213959" y="606356"/>
              <a:ext cx="1469128" cy="4761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Temperature (RTD) </a:t>
              </a:r>
            </a:p>
          </p:txBody>
        </p:sp>
      </p:grpSp>
      <p:cxnSp>
        <p:nvCxnSpPr>
          <p:cNvPr id="424" name="Straight Arrow Connector 423"/>
          <p:cNvCxnSpPr>
            <a:stCxn id="197" idx="0"/>
            <a:endCxn id="420" idx="2"/>
          </p:cNvCxnSpPr>
          <p:nvPr/>
        </p:nvCxnSpPr>
        <p:spPr>
          <a:xfrm flipV="1">
            <a:off x="8567765" y="1376011"/>
            <a:ext cx="12497" cy="3831342"/>
          </a:xfrm>
          <a:prstGeom prst="straightConnector1">
            <a:avLst/>
          </a:prstGeom>
          <a:ln w="127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" name="TextBox 424"/>
          <p:cNvSpPr txBox="1"/>
          <p:nvPr/>
        </p:nvSpPr>
        <p:spPr>
          <a:xfrm>
            <a:off x="8531645" y="2035676"/>
            <a:ext cx="8655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C00000"/>
                </a:solidFill>
              </a:rPr>
              <a:t>SCA ADC</a:t>
            </a:r>
            <a:endParaRPr lang="en-US" sz="11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79286" y="78856"/>
            <a:ext cx="20719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RUv1 Block Diagram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4429" y="1376564"/>
            <a:ext cx="2464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</a:rPr>
              <a:t>2 I2C for monitoring/Control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4913087" y="3341382"/>
            <a:ext cx="670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</a:rPr>
              <a:t>Trigger</a:t>
            </a:r>
            <a:endParaRPr lang="en-US" sz="1000" dirty="0">
              <a:solidFill>
                <a:schemeClr val="accent2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 rot="5189707">
            <a:off x="872500" y="4903784"/>
            <a:ext cx="276143" cy="131939"/>
            <a:chOff x="2313427" y="319120"/>
            <a:chExt cx="276143" cy="131939"/>
          </a:xfrm>
        </p:grpSpPr>
        <p:sp>
          <p:nvSpPr>
            <p:cNvPr id="19" name="Donut 18"/>
            <p:cNvSpPr/>
            <p:nvPr/>
          </p:nvSpPr>
          <p:spPr>
            <a:xfrm>
              <a:off x="2313427" y="319120"/>
              <a:ext cx="131694" cy="130617"/>
            </a:xfrm>
            <a:prstGeom prst="donu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0" name="Donut 249"/>
            <p:cNvSpPr/>
            <p:nvPr/>
          </p:nvSpPr>
          <p:spPr>
            <a:xfrm>
              <a:off x="2457876" y="320442"/>
              <a:ext cx="131694" cy="130617"/>
            </a:xfrm>
            <a:prstGeom prst="donu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57" name="Straight Arrow Connector 56"/>
          <p:cNvCxnSpPr/>
          <p:nvPr/>
        </p:nvCxnSpPr>
        <p:spPr>
          <a:xfrm>
            <a:off x="2407198" y="5024970"/>
            <a:ext cx="0" cy="784097"/>
          </a:xfrm>
          <a:prstGeom prst="straightConnector1">
            <a:avLst/>
          </a:prstGeom>
          <a:ln w="25400" cmpd="dbl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97898" y="4667445"/>
            <a:ext cx="194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Busy out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7" name="Straight Arrow Connector 96"/>
          <p:cNvCxnSpPr>
            <a:stCxn id="211" idx="2"/>
            <a:endCxn id="320" idx="0"/>
          </p:cNvCxnSpPr>
          <p:nvPr/>
        </p:nvCxnSpPr>
        <p:spPr>
          <a:xfrm>
            <a:off x="5583130" y="690258"/>
            <a:ext cx="1938" cy="30446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320" idx="1"/>
          </p:cNvCxnSpPr>
          <p:nvPr/>
        </p:nvCxnSpPr>
        <p:spPr>
          <a:xfrm rot="10800000" flipV="1">
            <a:off x="3947860" y="1744014"/>
            <a:ext cx="1186923" cy="176484"/>
          </a:xfrm>
          <a:prstGeom prst="bentConnector3">
            <a:avLst>
              <a:gd name="adj1" fmla="val 100426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718537" y="1477156"/>
            <a:ext cx="1516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 bit SELECT MAP</a:t>
            </a:r>
            <a:endParaRPr lang="en-US" sz="1400" dirty="0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321435" y="5821280"/>
            <a:ext cx="1316828" cy="5454"/>
          </a:xfrm>
          <a:prstGeom prst="straightConnector1">
            <a:avLst/>
          </a:prstGeom>
          <a:ln w="38100" cmpd="dbl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284051" y="5602594"/>
            <a:ext cx="15018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28 Data (1.2Gbps)</a:t>
            </a:r>
            <a:endParaRPr lang="en-US" sz="1050" dirty="0"/>
          </a:p>
        </p:txBody>
      </p:sp>
      <p:cxnSp>
        <p:nvCxnSpPr>
          <p:cNvPr id="361" name="Straight Arrow Connector 360"/>
          <p:cNvCxnSpPr/>
          <p:nvPr/>
        </p:nvCxnSpPr>
        <p:spPr>
          <a:xfrm flipV="1">
            <a:off x="1321435" y="6540435"/>
            <a:ext cx="1290822" cy="1204"/>
          </a:xfrm>
          <a:prstGeom prst="straightConnector1">
            <a:avLst/>
          </a:prstGeom>
          <a:ln w="38100" cmpd="dbl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TextBox 361"/>
          <p:cNvSpPr txBox="1"/>
          <p:nvPr/>
        </p:nvSpPr>
        <p:spPr>
          <a:xfrm>
            <a:off x="1443449" y="6110947"/>
            <a:ext cx="1614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 DCLK (MLVDS)</a:t>
            </a:r>
            <a:endParaRPr lang="en-US" sz="1200" dirty="0"/>
          </a:p>
        </p:txBody>
      </p:sp>
      <p:sp>
        <p:nvSpPr>
          <p:cNvPr id="364" name="TextBox 363"/>
          <p:cNvSpPr txBox="1"/>
          <p:nvPr/>
        </p:nvSpPr>
        <p:spPr>
          <a:xfrm>
            <a:off x="2554790" y="6449306"/>
            <a:ext cx="3518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LVDS</a:t>
            </a:r>
            <a:endParaRPr lang="en-US" sz="600" dirty="0"/>
          </a:p>
        </p:txBody>
      </p:sp>
      <p:cxnSp>
        <p:nvCxnSpPr>
          <p:cNvPr id="365" name="Straight Arrow Connector 364"/>
          <p:cNvCxnSpPr/>
          <p:nvPr/>
        </p:nvCxnSpPr>
        <p:spPr>
          <a:xfrm>
            <a:off x="1321435" y="6337882"/>
            <a:ext cx="1292395" cy="0"/>
          </a:xfrm>
          <a:prstGeom prst="straightConnector1">
            <a:avLst/>
          </a:prstGeom>
          <a:ln w="38100" cmpd="dbl">
            <a:solidFill>
              <a:srgbClr val="FF0000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TextBox 366"/>
          <p:cNvSpPr txBox="1"/>
          <p:nvPr/>
        </p:nvSpPr>
        <p:spPr>
          <a:xfrm>
            <a:off x="1355394" y="6325152"/>
            <a:ext cx="143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 DCTRL (MLVDS)</a:t>
            </a:r>
            <a:endParaRPr lang="en-US" sz="1200" dirty="0"/>
          </a:p>
        </p:txBody>
      </p:sp>
      <p:cxnSp>
        <p:nvCxnSpPr>
          <p:cNvPr id="458" name="Straight Arrow Connector 457"/>
          <p:cNvCxnSpPr/>
          <p:nvPr/>
        </p:nvCxnSpPr>
        <p:spPr>
          <a:xfrm>
            <a:off x="1321435" y="6130348"/>
            <a:ext cx="1290822" cy="4984"/>
          </a:xfrm>
          <a:prstGeom prst="straightConnector1">
            <a:avLst/>
          </a:prstGeom>
          <a:ln w="38100" cmpd="dbl">
            <a:solidFill>
              <a:schemeClr val="accent1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1287393" y="5918587"/>
            <a:ext cx="19887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28 Data (400/600M)</a:t>
            </a:r>
            <a:endParaRPr lang="en-US" sz="1050" dirty="0"/>
          </a:p>
        </p:txBody>
      </p:sp>
      <p:cxnSp>
        <p:nvCxnSpPr>
          <p:cNvPr id="101" name="Elbow Connector 100"/>
          <p:cNvCxnSpPr/>
          <p:nvPr/>
        </p:nvCxnSpPr>
        <p:spPr>
          <a:xfrm rot="16200000" flipV="1">
            <a:off x="6967065" y="4028785"/>
            <a:ext cx="1351511" cy="992371"/>
          </a:xfrm>
          <a:prstGeom prst="bentConnector3">
            <a:avLst>
              <a:gd name="adj1" fmla="val 100436"/>
            </a:avLst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Box 491"/>
          <p:cNvSpPr txBox="1"/>
          <p:nvPr/>
        </p:nvSpPr>
        <p:spPr>
          <a:xfrm>
            <a:off x="7301655" y="3606632"/>
            <a:ext cx="606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93" name="TextBox 492"/>
          <p:cNvSpPr txBox="1"/>
          <p:nvPr/>
        </p:nvSpPr>
        <p:spPr>
          <a:xfrm>
            <a:off x="3868313" y="5437980"/>
            <a:ext cx="6085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 </a:t>
            </a:r>
            <a:r>
              <a:rPr lang="en-US" sz="1000" dirty="0" err="1" smtClean="0"/>
              <a:t>UsrClk</a:t>
            </a:r>
            <a:endParaRPr lang="en-US" sz="1000" dirty="0" smtClean="0"/>
          </a:p>
        </p:txBody>
      </p:sp>
      <p:sp>
        <p:nvSpPr>
          <p:cNvPr id="211" name="Rectangle 210"/>
          <p:cNvSpPr/>
          <p:nvPr/>
        </p:nvSpPr>
        <p:spPr>
          <a:xfrm>
            <a:off x="5221564" y="82813"/>
            <a:ext cx="723131" cy="6074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CANbus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1745004" y="2455365"/>
            <a:ext cx="1201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 MLVDS</a:t>
            </a:r>
            <a:endParaRPr lang="en-US" sz="1200" dirty="0"/>
          </a:p>
        </p:txBody>
      </p:sp>
      <p:sp>
        <p:nvSpPr>
          <p:cNvPr id="220" name="TextBox 219"/>
          <p:cNvSpPr txBox="1"/>
          <p:nvPr/>
        </p:nvSpPr>
        <p:spPr>
          <a:xfrm>
            <a:off x="2554790" y="6045903"/>
            <a:ext cx="3518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LVDS</a:t>
            </a:r>
            <a:endParaRPr lang="en-US" sz="6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554502" y="5272206"/>
            <a:ext cx="766933" cy="1405145"/>
            <a:chOff x="507764" y="4972888"/>
            <a:chExt cx="766933" cy="1405145"/>
          </a:xfrm>
        </p:grpSpPr>
        <p:sp>
          <p:nvSpPr>
            <p:cNvPr id="265" name="Rectangle 264"/>
            <p:cNvSpPr/>
            <p:nvPr/>
          </p:nvSpPr>
          <p:spPr>
            <a:xfrm rot="16200000">
              <a:off x="354776" y="5458113"/>
              <a:ext cx="1405145" cy="43469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Transition Board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7764" y="5038072"/>
              <a:ext cx="460025" cy="2011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sz="1100" dirty="0" err="1" smtClean="0"/>
                <a:t>FireFly</a:t>
              </a:r>
              <a:endParaRPr lang="en-US" sz="1100" dirty="0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3066522" y="1931464"/>
            <a:ext cx="4948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UsrClk</a:t>
            </a:r>
            <a:endParaRPr lang="en-US" sz="900" dirty="0" smtClean="0"/>
          </a:p>
        </p:txBody>
      </p:sp>
      <p:grpSp>
        <p:nvGrpSpPr>
          <p:cNvPr id="178" name="Group 177"/>
          <p:cNvGrpSpPr/>
          <p:nvPr/>
        </p:nvGrpSpPr>
        <p:grpSpPr>
          <a:xfrm>
            <a:off x="2192264" y="82813"/>
            <a:ext cx="403013" cy="1762497"/>
            <a:chOff x="1333354" y="981857"/>
            <a:chExt cx="634546" cy="461533"/>
          </a:xfrm>
        </p:grpSpPr>
        <p:sp>
          <p:nvSpPr>
            <p:cNvPr id="179" name="Rectangle 178"/>
            <p:cNvSpPr/>
            <p:nvPr/>
          </p:nvSpPr>
          <p:spPr>
            <a:xfrm>
              <a:off x="1333354" y="981857"/>
              <a:ext cx="573388" cy="46153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375637" y="992533"/>
              <a:ext cx="592263" cy="399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 smtClean="0"/>
                <a:t>fanout</a:t>
              </a:r>
              <a:endParaRPr lang="en-US" sz="1100" dirty="0" smtClean="0"/>
            </a:p>
            <a:p>
              <a:endParaRPr lang="en-US" sz="1000" dirty="0"/>
            </a:p>
          </p:txBody>
        </p:sp>
      </p:grpSp>
      <p:cxnSp>
        <p:nvCxnSpPr>
          <p:cNvPr id="181" name="Straight Arrow Connector 180"/>
          <p:cNvCxnSpPr/>
          <p:nvPr/>
        </p:nvCxnSpPr>
        <p:spPr>
          <a:xfrm>
            <a:off x="2550504" y="1281573"/>
            <a:ext cx="582318" cy="2725"/>
          </a:xfrm>
          <a:prstGeom prst="straightConnector1">
            <a:avLst/>
          </a:prstGeom>
          <a:ln w="25400" cmpd="dbl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2654797" y="1914869"/>
            <a:ext cx="635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MGT </a:t>
            </a:r>
            <a:r>
              <a:rPr lang="en-US" sz="1000" dirty="0" err="1" smtClean="0"/>
              <a:t>RefClk</a:t>
            </a:r>
            <a:endParaRPr lang="en-US" sz="1000" dirty="0" smtClean="0"/>
          </a:p>
        </p:txBody>
      </p:sp>
      <p:cxnSp>
        <p:nvCxnSpPr>
          <p:cNvPr id="189" name="Straight Arrow Connector 188"/>
          <p:cNvCxnSpPr/>
          <p:nvPr/>
        </p:nvCxnSpPr>
        <p:spPr>
          <a:xfrm>
            <a:off x="1652280" y="266022"/>
            <a:ext cx="540667" cy="0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60655" y="5180403"/>
            <a:ext cx="7791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switch</a:t>
            </a:r>
          </a:p>
          <a:p>
            <a:endParaRPr lang="nl-NL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398642" y="5819426"/>
            <a:ext cx="162755" cy="181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6176599" y="2091191"/>
            <a:ext cx="960079" cy="830997"/>
            <a:chOff x="8656251" y="1756645"/>
            <a:chExt cx="815513" cy="830997"/>
          </a:xfrm>
        </p:grpSpPr>
        <p:sp>
          <p:nvSpPr>
            <p:cNvPr id="226" name="Rectangle 225"/>
            <p:cNvSpPr/>
            <p:nvPr/>
          </p:nvSpPr>
          <p:spPr>
            <a:xfrm>
              <a:off x="8702195" y="1812103"/>
              <a:ext cx="712417" cy="492929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8656251" y="1756645"/>
              <a:ext cx="8155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accent6"/>
                  </a:solidFill>
                </a:rPr>
                <a:t>JTAG</a:t>
              </a:r>
            </a:p>
            <a:p>
              <a:pPr algn="ctr"/>
              <a:r>
                <a:rPr lang="en-US" sz="1600" dirty="0" smtClean="0">
                  <a:solidFill>
                    <a:schemeClr val="accent6"/>
                  </a:solidFill>
                </a:rPr>
                <a:t>Headers</a:t>
              </a:r>
              <a:endParaRPr lang="en-US" sz="1600" dirty="0">
                <a:solidFill>
                  <a:schemeClr val="accent6"/>
                </a:solidFill>
              </a:endParaRPr>
            </a:p>
          </p:txBody>
        </p:sp>
      </p:grpSp>
      <p:cxnSp>
        <p:nvCxnSpPr>
          <p:cNvPr id="229" name="Straight Arrow Connector 228"/>
          <p:cNvCxnSpPr/>
          <p:nvPr/>
        </p:nvCxnSpPr>
        <p:spPr>
          <a:xfrm flipH="1">
            <a:off x="3087459" y="5826419"/>
            <a:ext cx="89397" cy="404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/>
          <p:cNvSpPr txBox="1"/>
          <p:nvPr/>
        </p:nvSpPr>
        <p:spPr>
          <a:xfrm>
            <a:off x="2886878" y="6231415"/>
            <a:ext cx="679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40 MHz</a:t>
            </a:r>
            <a:endParaRPr lang="en-US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441793" y="6003226"/>
            <a:ext cx="92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160 MHz</a:t>
            </a:r>
            <a:endParaRPr lang="en-US" sz="1200" dirty="0"/>
          </a:p>
        </p:txBody>
      </p:sp>
      <p:cxnSp>
        <p:nvCxnSpPr>
          <p:cNvPr id="20" name="Straight Connector 19"/>
          <p:cNvCxnSpPr>
            <a:stCxn id="320" idx="0"/>
          </p:cNvCxnSpPr>
          <p:nvPr/>
        </p:nvCxnSpPr>
        <p:spPr>
          <a:xfrm>
            <a:off x="5585068" y="994719"/>
            <a:ext cx="5953" cy="98820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142031" y="1991016"/>
            <a:ext cx="449839" cy="128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838126" y="551461"/>
            <a:ext cx="1497026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Last Update: 1-Dec-2017</a:t>
            </a:r>
            <a:endParaRPr lang="en-US" sz="1000" dirty="0"/>
          </a:p>
        </p:txBody>
      </p:sp>
      <p:grpSp>
        <p:nvGrpSpPr>
          <p:cNvPr id="192" name="Group 191"/>
          <p:cNvGrpSpPr/>
          <p:nvPr/>
        </p:nvGrpSpPr>
        <p:grpSpPr>
          <a:xfrm>
            <a:off x="648671" y="1603047"/>
            <a:ext cx="997665" cy="715264"/>
            <a:chOff x="4343771" y="56506"/>
            <a:chExt cx="860227" cy="408804"/>
          </a:xfrm>
          <a:solidFill>
            <a:schemeClr val="bg1"/>
          </a:solidFill>
        </p:grpSpPr>
        <p:sp>
          <p:nvSpPr>
            <p:cNvPr id="194" name="Rectangle 193"/>
            <p:cNvSpPr/>
            <p:nvPr/>
          </p:nvSpPr>
          <p:spPr>
            <a:xfrm>
              <a:off x="4343771" y="56506"/>
              <a:ext cx="860227" cy="40880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383660" y="107182"/>
              <a:ext cx="775894" cy="2899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Power Unit </a:t>
              </a:r>
            </a:p>
          </p:txBody>
        </p:sp>
      </p:grpSp>
      <p:cxnSp>
        <p:nvCxnSpPr>
          <p:cNvPr id="198" name="Straight Arrow Connector 197"/>
          <p:cNvCxnSpPr/>
          <p:nvPr/>
        </p:nvCxnSpPr>
        <p:spPr>
          <a:xfrm>
            <a:off x="1641053" y="2200578"/>
            <a:ext cx="978019" cy="6995"/>
          </a:xfrm>
          <a:prstGeom prst="straightConnector1">
            <a:avLst/>
          </a:prstGeom>
          <a:ln w="38100" cmpd="dbl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>
            <a:off x="1780813" y="1969148"/>
            <a:ext cx="744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 MLVDS</a:t>
            </a:r>
            <a:endParaRPr lang="en-US" sz="1200" dirty="0"/>
          </a:p>
        </p:txBody>
      </p:sp>
      <p:sp>
        <p:nvSpPr>
          <p:cNvPr id="207" name="Rectangle 206"/>
          <p:cNvSpPr/>
          <p:nvPr/>
        </p:nvSpPr>
        <p:spPr>
          <a:xfrm>
            <a:off x="8070518" y="2146648"/>
            <a:ext cx="284212" cy="4929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238306" y="2506689"/>
            <a:ext cx="0" cy="2694616"/>
          </a:xfrm>
          <a:prstGeom prst="straightConnector1">
            <a:avLst/>
          </a:prstGeom>
          <a:ln w="127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8144759" y="2323294"/>
            <a:ext cx="104348" cy="194108"/>
          </a:xfrm>
          <a:prstGeom prst="line">
            <a:avLst/>
          </a:prstGeom>
          <a:ln w="12700">
            <a:solidFill>
              <a:srgbClr val="92D05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>
            <a:off x="6044557" y="1974663"/>
            <a:ext cx="2193749" cy="348631"/>
          </a:xfrm>
          <a:prstGeom prst="bentConnector3">
            <a:avLst>
              <a:gd name="adj1" fmla="val 100019"/>
            </a:avLst>
          </a:prstGeom>
          <a:ln w="12700">
            <a:solidFill>
              <a:srgbClr val="92D050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Arrow Connector 449"/>
          <p:cNvCxnSpPr/>
          <p:nvPr/>
        </p:nvCxnSpPr>
        <p:spPr>
          <a:xfrm flipH="1">
            <a:off x="6650040" y="1974663"/>
            <a:ext cx="6598" cy="182872"/>
          </a:xfrm>
          <a:prstGeom prst="straightConnector1">
            <a:avLst/>
          </a:prstGeom>
          <a:ln w="25400">
            <a:solidFill>
              <a:srgbClr val="92D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Arrow Connector 454"/>
          <p:cNvCxnSpPr>
            <a:endCxn id="207" idx="1"/>
          </p:cNvCxnSpPr>
          <p:nvPr/>
        </p:nvCxnSpPr>
        <p:spPr>
          <a:xfrm>
            <a:off x="7069394" y="2393113"/>
            <a:ext cx="10011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7069394" y="2161476"/>
            <a:ext cx="812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6"/>
                </a:solidFill>
              </a:rPr>
              <a:t>En</a:t>
            </a:r>
            <a:endParaRPr lang="en-US" sz="1400" dirty="0">
              <a:solidFill>
                <a:schemeClr val="accent6"/>
              </a:solidFill>
            </a:endParaRPr>
          </a:p>
        </p:txBody>
      </p:sp>
      <p:grpSp>
        <p:nvGrpSpPr>
          <p:cNvPr id="256" name="Group 255"/>
          <p:cNvGrpSpPr/>
          <p:nvPr/>
        </p:nvGrpSpPr>
        <p:grpSpPr>
          <a:xfrm>
            <a:off x="9104831" y="1422263"/>
            <a:ext cx="1332043" cy="904401"/>
            <a:chOff x="9614875" y="5759915"/>
            <a:chExt cx="1332043" cy="904401"/>
          </a:xfrm>
        </p:grpSpPr>
        <p:sp>
          <p:nvSpPr>
            <p:cNvPr id="276" name="Rectangle 275"/>
            <p:cNvSpPr/>
            <p:nvPr/>
          </p:nvSpPr>
          <p:spPr>
            <a:xfrm>
              <a:off x="9648510" y="5762973"/>
              <a:ext cx="1264775" cy="9013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9614875" y="5759915"/>
              <a:ext cx="133204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00" dirty="0" smtClean="0"/>
                <a:t> power</a:t>
              </a:r>
              <a:endParaRPr lang="en-US" sz="2700" dirty="0"/>
            </a:p>
          </p:txBody>
        </p:sp>
      </p:grpSp>
      <p:sp>
        <p:nvSpPr>
          <p:cNvPr id="462" name="Rectangle 461"/>
          <p:cNvSpPr/>
          <p:nvPr/>
        </p:nvSpPr>
        <p:spPr>
          <a:xfrm>
            <a:off x="9041538" y="1824318"/>
            <a:ext cx="14012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3,3V 2,5V 1,8V</a:t>
            </a:r>
          </a:p>
          <a:p>
            <a:pPr algn="ctr"/>
            <a:r>
              <a:rPr lang="en-US" sz="1400" dirty="0" smtClean="0"/>
              <a:t>1,5V 1,2V 1V</a:t>
            </a:r>
          </a:p>
          <a:p>
            <a:pPr algn="ctr"/>
            <a:endParaRPr lang="en-US" sz="1400" dirty="0" smtClean="0"/>
          </a:p>
        </p:txBody>
      </p:sp>
      <p:cxnSp>
        <p:nvCxnSpPr>
          <p:cNvPr id="286" name="Straight Arrow Connector 285"/>
          <p:cNvCxnSpPr/>
          <p:nvPr/>
        </p:nvCxnSpPr>
        <p:spPr>
          <a:xfrm>
            <a:off x="8567764" y="2259458"/>
            <a:ext cx="570701" cy="0"/>
          </a:xfrm>
          <a:prstGeom prst="straightConnector1">
            <a:avLst/>
          </a:prstGeom>
          <a:ln w="127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H="1">
            <a:off x="10403241" y="1835245"/>
            <a:ext cx="623374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10436874" y="1416331"/>
            <a:ext cx="13320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12V</a:t>
            </a:r>
            <a:endParaRPr lang="en-US" sz="2700" dirty="0"/>
          </a:p>
        </p:txBody>
      </p:sp>
      <p:sp>
        <p:nvSpPr>
          <p:cNvPr id="288" name="TextBox 287"/>
          <p:cNvSpPr txBox="1"/>
          <p:nvPr/>
        </p:nvSpPr>
        <p:spPr>
          <a:xfrm>
            <a:off x="8559221" y="2267221"/>
            <a:ext cx="2106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Monitor voltage/current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554502" y="5617380"/>
            <a:ext cx="460025" cy="201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dirty="0" err="1" smtClean="0"/>
              <a:t>FireFly</a:t>
            </a:r>
            <a:endParaRPr lang="en-US" sz="1100" dirty="0"/>
          </a:p>
        </p:txBody>
      </p:sp>
      <p:sp>
        <p:nvSpPr>
          <p:cNvPr id="291" name="Rectangle 290"/>
          <p:cNvSpPr/>
          <p:nvPr/>
        </p:nvSpPr>
        <p:spPr>
          <a:xfrm>
            <a:off x="554502" y="5889923"/>
            <a:ext cx="460025" cy="201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dirty="0" err="1" smtClean="0"/>
              <a:t>FireFly</a:t>
            </a:r>
            <a:endParaRPr lang="en-US" sz="1100" dirty="0"/>
          </a:p>
        </p:txBody>
      </p:sp>
      <p:sp>
        <p:nvSpPr>
          <p:cNvPr id="292" name="Rectangle 291"/>
          <p:cNvSpPr/>
          <p:nvPr/>
        </p:nvSpPr>
        <p:spPr>
          <a:xfrm>
            <a:off x="554501" y="6147170"/>
            <a:ext cx="460025" cy="201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dirty="0" err="1" smtClean="0"/>
              <a:t>FireFly</a:t>
            </a:r>
            <a:endParaRPr lang="en-US" sz="1100" dirty="0"/>
          </a:p>
        </p:txBody>
      </p:sp>
      <p:sp>
        <p:nvSpPr>
          <p:cNvPr id="297" name="Rectangle 296"/>
          <p:cNvSpPr/>
          <p:nvPr/>
        </p:nvSpPr>
        <p:spPr>
          <a:xfrm>
            <a:off x="554500" y="6405930"/>
            <a:ext cx="460025" cy="201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100" dirty="0" err="1" smtClean="0"/>
              <a:t>FireFly</a:t>
            </a:r>
            <a:endParaRPr lang="en-US" sz="1100" dirty="0"/>
          </a:p>
        </p:txBody>
      </p:sp>
      <p:cxnSp>
        <p:nvCxnSpPr>
          <p:cNvPr id="223" name="Straight Arrow Connector 222"/>
          <p:cNvCxnSpPr/>
          <p:nvPr/>
        </p:nvCxnSpPr>
        <p:spPr>
          <a:xfrm>
            <a:off x="3123438" y="1907715"/>
            <a:ext cx="9384" cy="3293011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 flipV="1">
            <a:off x="2563987" y="1376011"/>
            <a:ext cx="413417" cy="553"/>
          </a:xfrm>
          <a:prstGeom prst="straightConnector1">
            <a:avLst/>
          </a:prstGeom>
          <a:ln w="25400" cmpd="dbl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>
            <a:endCxn id="188" idx="0"/>
          </p:cNvCxnSpPr>
          <p:nvPr/>
        </p:nvCxnSpPr>
        <p:spPr>
          <a:xfrm flipH="1">
            <a:off x="2972408" y="1376011"/>
            <a:ext cx="4996" cy="538858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>
            <a:off x="2553313" y="1488822"/>
            <a:ext cx="291513" cy="2703"/>
          </a:xfrm>
          <a:prstGeom prst="straightConnector1">
            <a:avLst/>
          </a:prstGeom>
          <a:ln w="25400" cmpd="dbl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>
            <a:off x="2838502" y="1503046"/>
            <a:ext cx="0" cy="407080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/>
          <p:nvPr/>
        </p:nvCxnSpPr>
        <p:spPr>
          <a:xfrm>
            <a:off x="3128131" y="1282935"/>
            <a:ext cx="4691" cy="627191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 flipH="1" flipV="1">
            <a:off x="4505412" y="5643542"/>
            <a:ext cx="1377502" cy="460"/>
          </a:xfrm>
          <a:prstGeom prst="straightConnector1">
            <a:avLst/>
          </a:prstGeom>
          <a:ln w="38100" cmpd="dbl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 flipH="1">
            <a:off x="4516743" y="5856510"/>
            <a:ext cx="1370180" cy="1"/>
          </a:xfrm>
          <a:prstGeom prst="straightConnector1">
            <a:avLst/>
          </a:prstGeom>
          <a:ln w="38100" cmpd="dbl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TextBox 313"/>
          <p:cNvSpPr txBox="1"/>
          <p:nvPr/>
        </p:nvSpPr>
        <p:spPr>
          <a:xfrm>
            <a:off x="3687576" y="5728558"/>
            <a:ext cx="932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 MGT </a:t>
            </a:r>
            <a:r>
              <a:rPr lang="en-US" sz="1000" dirty="0" err="1" smtClean="0"/>
              <a:t>RefClk</a:t>
            </a:r>
            <a:endParaRPr lang="en-US" sz="1000" dirty="0" smtClean="0"/>
          </a:p>
        </p:txBody>
      </p:sp>
      <p:grpSp>
        <p:nvGrpSpPr>
          <p:cNvPr id="280" name="Group 279"/>
          <p:cNvGrpSpPr/>
          <p:nvPr/>
        </p:nvGrpSpPr>
        <p:grpSpPr>
          <a:xfrm>
            <a:off x="614316" y="813216"/>
            <a:ext cx="1035328" cy="659576"/>
            <a:chOff x="3467896" y="1079743"/>
            <a:chExt cx="712417" cy="282597"/>
          </a:xfrm>
        </p:grpSpPr>
        <p:sp>
          <p:nvSpPr>
            <p:cNvPr id="281" name="Rectangle 280"/>
            <p:cNvSpPr/>
            <p:nvPr/>
          </p:nvSpPr>
          <p:spPr>
            <a:xfrm>
              <a:off x="3467896" y="1079743"/>
              <a:ext cx="712417" cy="282597"/>
            </a:xfrm>
            <a:prstGeom prst="rect">
              <a:avLst/>
            </a:prstGeom>
            <a:solidFill>
              <a:schemeClr val="bg1">
                <a:alpha val="47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3522845" y="1112341"/>
              <a:ext cx="558493" cy="22417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Jitter</a:t>
              </a:r>
            </a:p>
            <a:p>
              <a:pPr algn="ctr"/>
              <a:r>
                <a:rPr lang="en-US" sz="1400" dirty="0" smtClean="0"/>
                <a:t>cleaner</a:t>
              </a:r>
              <a:endParaRPr lang="en-US" sz="1400" dirty="0"/>
            </a:p>
          </p:txBody>
        </p:sp>
      </p:grpSp>
      <p:cxnSp>
        <p:nvCxnSpPr>
          <p:cNvPr id="224" name="Straight Arrow Connector 223"/>
          <p:cNvCxnSpPr>
            <a:endCxn id="19" idx="0"/>
          </p:cNvCxnSpPr>
          <p:nvPr/>
        </p:nvCxnSpPr>
        <p:spPr>
          <a:xfrm flipH="1">
            <a:off x="1072002" y="4893631"/>
            <a:ext cx="1541828" cy="0"/>
          </a:xfrm>
          <a:prstGeom prst="straightConnector1">
            <a:avLst/>
          </a:prstGeom>
          <a:ln w="25400" cmpd="dbl">
            <a:solidFill>
              <a:schemeClr val="accent2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Rectangle 253"/>
          <p:cNvSpPr/>
          <p:nvPr/>
        </p:nvSpPr>
        <p:spPr>
          <a:xfrm>
            <a:off x="553751" y="4537069"/>
            <a:ext cx="1264775" cy="66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Arrow Connector 256"/>
          <p:cNvCxnSpPr>
            <a:endCxn id="250" idx="0"/>
          </p:cNvCxnSpPr>
          <p:nvPr/>
        </p:nvCxnSpPr>
        <p:spPr>
          <a:xfrm flipH="1">
            <a:off x="1079513" y="5037891"/>
            <a:ext cx="1327685" cy="0"/>
          </a:xfrm>
          <a:prstGeom prst="straightConnector1">
            <a:avLst/>
          </a:prstGeom>
          <a:ln w="25400" cmpd="dbl">
            <a:solidFill>
              <a:schemeClr val="accent2">
                <a:lumMod val="7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/>
          <p:cNvSpPr txBox="1"/>
          <p:nvPr/>
        </p:nvSpPr>
        <p:spPr>
          <a:xfrm>
            <a:off x="1797898" y="4827907"/>
            <a:ext cx="194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Busy in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00" name="Straight Arrow Connector 299"/>
          <p:cNvCxnSpPr/>
          <p:nvPr/>
        </p:nvCxnSpPr>
        <p:spPr>
          <a:xfrm flipH="1">
            <a:off x="1797900" y="4694387"/>
            <a:ext cx="821172" cy="0"/>
          </a:xfrm>
          <a:prstGeom prst="straightConnector1">
            <a:avLst/>
          </a:prstGeom>
          <a:ln w="38100" cmpd="dbl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TextBox 301"/>
          <p:cNvSpPr txBox="1"/>
          <p:nvPr/>
        </p:nvSpPr>
        <p:spPr>
          <a:xfrm>
            <a:off x="2575377" y="4801298"/>
            <a:ext cx="35182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accent2">
                    <a:lumMod val="75000"/>
                  </a:schemeClr>
                </a:solidFill>
              </a:rPr>
              <a:t>MGT</a:t>
            </a:r>
            <a:endParaRPr lang="en-US" sz="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1852731" y="4472007"/>
            <a:ext cx="898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75000"/>
                  </a:schemeClr>
                </a:solidFill>
              </a:rPr>
              <a:t>4 AUX IO</a:t>
            </a: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16" name="Straight Arrow Connector 315"/>
          <p:cNvCxnSpPr/>
          <p:nvPr/>
        </p:nvCxnSpPr>
        <p:spPr>
          <a:xfrm flipH="1" flipV="1">
            <a:off x="4508825" y="2193114"/>
            <a:ext cx="618040" cy="1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4570849" y="1997848"/>
            <a:ext cx="97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  <a:r>
              <a:rPr lang="en-US" sz="1100" dirty="0" smtClean="0"/>
              <a:t> DIO</a:t>
            </a:r>
            <a:endParaRPr lang="en-US" sz="1100" dirty="0"/>
          </a:p>
        </p:txBody>
      </p:sp>
      <p:cxnSp>
        <p:nvCxnSpPr>
          <p:cNvPr id="325" name="Straight Arrow Connector 324"/>
          <p:cNvCxnSpPr/>
          <p:nvPr/>
        </p:nvCxnSpPr>
        <p:spPr>
          <a:xfrm flipH="1" flipV="1">
            <a:off x="4500908" y="2401432"/>
            <a:ext cx="618040" cy="1"/>
          </a:xfrm>
          <a:prstGeom prst="straightConnector1">
            <a:avLst/>
          </a:prstGeom>
          <a:ln w="38100" cmpd="dbl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/>
          <p:cNvSpPr txBox="1"/>
          <p:nvPr/>
        </p:nvSpPr>
        <p:spPr>
          <a:xfrm>
            <a:off x="4582495" y="2189729"/>
            <a:ext cx="97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5 DIO</a:t>
            </a:r>
            <a:endParaRPr lang="en-US" sz="1100" dirty="0"/>
          </a:p>
        </p:txBody>
      </p:sp>
      <p:cxnSp>
        <p:nvCxnSpPr>
          <p:cNvPr id="327" name="Straight Arrow Connector 326"/>
          <p:cNvCxnSpPr/>
          <p:nvPr/>
        </p:nvCxnSpPr>
        <p:spPr>
          <a:xfrm flipH="1">
            <a:off x="4503084" y="6112088"/>
            <a:ext cx="1362262" cy="5755"/>
          </a:xfrm>
          <a:prstGeom prst="straightConnector1">
            <a:avLst/>
          </a:prstGeom>
          <a:ln w="381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TextBox 327"/>
          <p:cNvSpPr txBox="1"/>
          <p:nvPr/>
        </p:nvSpPr>
        <p:spPr>
          <a:xfrm>
            <a:off x="4451595" y="5872565"/>
            <a:ext cx="1700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1"/>
                </a:solidFill>
              </a:rPr>
              <a:t>2xclkdes (40, 160MHz)</a:t>
            </a:r>
            <a:endParaRPr lang="en-US" sz="1100" dirty="0">
              <a:solidFill>
                <a:schemeClr val="accent1"/>
              </a:solidFill>
            </a:endParaRPr>
          </a:p>
        </p:txBody>
      </p:sp>
      <p:cxnSp>
        <p:nvCxnSpPr>
          <p:cNvPr id="330" name="Straight Arrow Connector 329"/>
          <p:cNvCxnSpPr/>
          <p:nvPr/>
        </p:nvCxnSpPr>
        <p:spPr>
          <a:xfrm>
            <a:off x="4508825" y="5022991"/>
            <a:ext cx="3617218" cy="0"/>
          </a:xfrm>
          <a:prstGeom prst="straightConnector1">
            <a:avLst/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Arrow Connector 330"/>
          <p:cNvCxnSpPr/>
          <p:nvPr/>
        </p:nvCxnSpPr>
        <p:spPr>
          <a:xfrm flipH="1">
            <a:off x="4508825" y="5283857"/>
            <a:ext cx="3418635" cy="0"/>
          </a:xfrm>
          <a:prstGeom prst="straightConnector1">
            <a:avLst/>
          </a:prstGeom>
          <a:ln w="12700"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Arrow Connector 335"/>
          <p:cNvCxnSpPr/>
          <p:nvPr/>
        </p:nvCxnSpPr>
        <p:spPr>
          <a:xfrm flipH="1">
            <a:off x="3739818" y="5644002"/>
            <a:ext cx="781496" cy="0"/>
          </a:xfrm>
          <a:prstGeom prst="straightConnector1">
            <a:avLst/>
          </a:prstGeom>
          <a:ln w="25400" cmpd="sng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endCxn id="281" idx="1"/>
          </p:cNvCxnSpPr>
          <p:nvPr/>
        </p:nvCxnSpPr>
        <p:spPr>
          <a:xfrm rot="16200000" flipV="1">
            <a:off x="457682" y="1299638"/>
            <a:ext cx="5580808" cy="5267540"/>
          </a:xfrm>
          <a:prstGeom prst="bentConnector4">
            <a:avLst>
              <a:gd name="adj1" fmla="val -173"/>
              <a:gd name="adj2" fmla="val 104340"/>
            </a:avLst>
          </a:prstGeom>
          <a:ln w="25400" cmpd="dbl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Arrow Connector 339"/>
          <p:cNvCxnSpPr/>
          <p:nvPr/>
        </p:nvCxnSpPr>
        <p:spPr>
          <a:xfrm>
            <a:off x="1646336" y="1154683"/>
            <a:ext cx="540667" cy="0"/>
          </a:xfrm>
          <a:prstGeom prst="straightConnector1">
            <a:avLst/>
          </a:prstGeom>
          <a:ln w="25400" cmpd="dbl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xtBox 340"/>
          <p:cNvSpPr txBox="1"/>
          <p:nvPr/>
        </p:nvSpPr>
        <p:spPr>
          <a:xfrm>
            <a:off x="4709857" y="5384682"/>
            <a:ext cx="139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2 </a:t>
            </a:r>
            <a:r>
              <a:rPr lang="en-US" sz="1400" dirty="0" err="1" smtClean="0">
                <a:solidFill>
                  <a:schemeClr val="accent2"/>
                </a:solidFill>
              </a:rPr>
              <a:t>Clkdes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4709857" y="5617380"/>
            <a:ext cx="139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2 </a:t>
            </a:r>
            <a:r>
              <a:rPr lang="en-US" sz="1400" dirty="0" err="1" smtClean="0">
                <a:solidFill>
                  <a:schemeClr val="accent2"/>
                </a:solidFill>
              </a:rPr>
              <a:t>Clkdes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4668559" y="6511463"/>
            <a:ext cx="139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1</a:t>
            </a:r>
            <a:r>
              <a:rPr lang="en-US" sz="1400" dirty="0" smtClean="0">
                <a:solidFill>
                  <a:schemeClr val="accent2"/>
                </a:solidFill>
              </a:rPr>
              <a:t> </a:t>
            </a:r>
            <a:r>
              <a:rPr lang="en-US" sz="1400" dirty="0" err="1" smtClean="0">
                <a:solidFill>
                  <a:schemeClr val="accent2"/>
                </a:solidFill>
              </a:rPr>
              <a:t>Clkdes</a:t>
            </a:r>
            <a:endParaRPr lang="en-US" sz="1400" dirty="0">
              <a:solidFill>
                <a:schemeClr val="accent2"/>
              </a:solidFill>
            </a:endParaRPr>
          </a:p>
        </p:txBody>
      </p:sp>
      <p:grpSp>
        <p:nvGrpSpPr>
          <p:cNvPr id="345" name="Group 344"/>
          <p:cNvGrpSpPr/>
          <p:nvPr/>
        </p:nvGrpSpPr>
        <p:grpSpPr>
          <a:xfrm>
            <a:off x="607829" y="431527"/>
            <a:ext cx="1048302" cy="410786"/>
            <a:chOff x="1333352" y="981857"/>
            <a:chExt cx="868183" cy="410786"/>
          </a:xfrm>
        </p:grpSpPr>
        <p:sp>
          <p:nvSpPr>
            <p:cNvPr id="346" name="Rectangle 345"/>
            <p:cNvSpPr/>
            <p:nvPr/>
          </p:nvSpPr>
          <p:spPr>
            <a:xfrm>
              <a:off x="1333352" y="981857"/>
              <a:ext cx="860227" cy="26820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1375637" y="992533"/>
              <a:ext cx="8258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Xtal</a:t>
              </a:r>
              <a:r>
                <a:rPr lang="en-US" sz="1000" dirty="0" smtClean="0"/>
                <a:t> 160MHz</a:t>
              </a:r>
              <a:endParaRPr lang="en-US" sz="1000" dirty="0"/>
            </a:p>
          </p:txBody>
        </p:sp>
      </p:grpSp>
      <p:cxnSp>
        <p:nvCxnSpPr>
          <p:cNvPr id="348" name="Straight Arrow Connector 347"/>
          <p:cNvCxnSpPr>
            <a:endCxn id="347" idx="2"/>
          </p:cNvCxnSpPr>
          <p:nvPr/>
        </p:nvCxnSpPr>
        <p:spPr>
          <a:xfrm>
            <a:off x="1157509" y="699730"/>
            <a:ext cx="0" cy="142583"/>
          </a:xfrm>
          <a:prstGeom prst="straightConnector1">
            <a:avLst/>
          </a:prstGeom>
          <a:ln w="25400" cmpd="dbl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252"/>
          <p:cNvSpPr txBox="1"/>
          <p:nvPr/>
        </p:nvSpPr>
        <p:spPr>
          <a:xfrm>
            <a:off x="7563959" y="5315288"/>
            <a:ext cx="536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cxnSp>
        <p:nvCxnSpPr>
          <p:cNvPr id="283" name="Straight Connector 282"/>
          <p:cNvCxnSpPr/>
          <p:nvPr/>
        </p:nvCxnSpPr>
        <p:spPr>
          <a:xfrm flipH="1">
            <a:off x="7609947" y="5113665"/>
            <a:ext cx="514708" cy="3698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Elbow Connector 321"/>
          <p:cNvCxnSpPr/>
          <p:nvPr/>
        </p:nvCxnSpPr>
        <p:spPr>
          <a:xfrm rot="5400000">
            <a:off x="7091926" y="5166355"/>
            <a:ext cx="577692" cy="479712"/>
          </a:xfrm>
          <a:prstGeom prst="bentConnector3">
            <a:avLst>
              <a:gd name="adj1" fmla="val 99644"/>
            </a:avLst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extBox 323"/>
          <p:cNvSpPr txBox="1"/>
          <p:nvPr/>
        </p:nvSpPr>
        <p:spPr>
          <a:xfrm>
            <a:off x="4999824" y="4797560"/>
            <a:ext cx="536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4990519" y="5077827"/>
            <a:ext cx="536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</a:rPr>
              <a:t>I2C</a:t>
            </a:r>
            <a:endParaRPr lang="en-US" sz="1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64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05401" y="2898802"/>
            <a:ext cx="648090" cy="792110"/>
            <a:chOff x="1043510" y="3573020"/>
            <a:chExt cx="648090" cy="792110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203821" y="1962672"/>
            <a:ext cx="648090" cy="792110"/>
            <a:chOff x="1043510" y="3573020"/>
            <a:chExt cx="648090" cy="792110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645601" y="1962672"/>
            <a:ext cx="648090" cy="792110"/>
            <a:chOff x="1043510" y="3573020"/>
            <a:chExt cx="648090" cy="792110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421471" y="1602622"/>
            <a:ext cx="28800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endParaRPr lang="en-US" b="1" dirty="0" smtClean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61671" y="1602622"/>
            <a:ext cx="28800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01871" y="1602622"/>
            <a:ext cx="28800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742071" y="1602622"/>
            <a:ext cx="28800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82271" y="1602662"/>
            <a:ext cx="28800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5085801" y="1962672"/>
            <a:ext cx="648090" cy="792110"/>
            <a:chOff x="1043510" y="3573020"/>
            <a:chExt cx="648090" cy="792110"/>
          </a:xfrm>
        </p:grpSpPr>
        <p:cxnSp>
          <p:nvCxnSpPr>
            <p:cNvPr id="48" name="Straight Arrow Connector 47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6526001" y="1962672"/>
            <a:ext cx="648090" cy="792110"/>
            <a:chOff x="1043510" y="3573020"/>
            <a:chExt cx="648090" cy="792110"/>
          </a:xfrm>
        </p:grpSpPr>
        <p:cxnSp>
          <p:nvCxnSpPr>
            <p:cNvPr id="61" name="Straight Arrow Connector 60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3645601" y="3834932"/>
            <a:ext cx="648090" cy="792110"/>
            <a:chOff x="1043510" y="3573020"/>
            <a:chExt cx="648090" cy="792110"/>
          </a:xfrm>
        </p:grpSpPr>
        <p:cxnSp>
          <p:nvCxnSpPr>
            <p:cNvPr id="74" name="Straight Arrow Connector 73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5085801" y="3834932"/>
            <a:ext cx="648090" cy="792110"/>
            <a:chOff x="1043510" y="3573020"/>
            <a:chExt cx="648090" cy="792110"/>
          </a:xfrm>
        </p:grpSpPr>
        <p:cxnSp>
          <p:nvCxnSpPr>
            <p:cNvPr id="87" name="Straight Arrow Connector 86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6526001" y="3834932"/>
            <a:ext cx="648090" cy="792110"/>
            <a:chOff x="1043510" y="3573020"/>
            <a:chExt cx="648090" cy="792110"/>
          </a:xfrm>
        </p:grpSpPr>
        <p:cxnSp>
          <p:nvCxnSpPr>
            <p:cNvPr id="100" name="Straight Arrow Connector 99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3645601" y="2898802"/>
            <a:ext cx="648090" cy="792110"/>
            <a:chOff x="1043510" y="3573020"/>
            <a:chExt cx="648090" cy="792110"/>
          </a:xfrm>
        </p:grpSpPr>
        <p:cxnSp>
          <p:nvCxnSpPr>
            <p:cNvPr id="113" name="Straight Arrow Connector 112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5085801" y="2898802"/>
            <a:ext cx="648090" cy="792110"/>
            <a:chOff x="1043510" y="3573020"/>
            <a:chExt cx="648090" cy="792110"/>
          </a:xfrm>
        </p:grpSpPr>
        <p:cxnSp>
          <p:nvCxnSpPr>
            <p:cNvPr id="126" name="Straight Arrow Connector 125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2205401" y="3834932"/>
            <a:ext cx="648090" cy="792110"/>
            <a:chOff x="1043510" y="3573020"/>
            <a:chExt cx="648090" cy="792110"/>
          </a:xfrm>
        </p:grpSpPr>
        <p:cxnSp>
          <p:nvCxnSpPr>
            <p:cNvPr id="139" name="Straight Arrow Connector 138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Arrow Connector 140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TextBox 151"/>
          <p:cNvSpPr txBox="1"/>
          <p:nvPr/>
        </p:nvSpPr>
        <p:spPr>
          <a:xfrm>
            <a:off x="693331" y="3186842"/>
            <a:ext cx="115216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ITS IL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93331" y="4050962"/>
            <a:ext cx="115216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ITS ML/OL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93331" y="4987092"/>
            <a:ext cx="115216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MFT ID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93331" y="5923222"/>
            <a:ext cx="115216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MFT OD</a:t>
            </a:r>
          </a:p>
        </p:txBody>
      </p:sp>
      <p:grpSp>
        <p:nvGrpSpPr>
          <p:cNvPr id="156" name="Group 155"/>
          <p:cNvGrpSpPr/>
          <p:nvPr/>
        </p:nvGrpSpPr>
        <p:grpSpPr>
          <a:xfrm>
            <a:off x="2205401" y="4771062"/>
            <a:ext cx="648090" cy="792110"/>
            <a:chOff x="1043510" y="3573020"/>
            <a:chExt cx="648090" cy="792110"/>
          </a:xfrm>
        </p:grpSpPr>
        <p:cxnSp>
          <p:nvCxnSpPr>
            <p:cNvPr id="157" name="Straight Arrow Connector 156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Arrow Connector 158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Arrow Connector 167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3645601" y="4771062"/>
            <a:ext cx="648090" cy="792110"/>
            <a:chOff x="1043510" y="3573020"/>
            <a:chExt cx="648090" cy="792110"/>
          </a:xfrm>
        </p:grpSpPr>
        <p:cxnSp>
          <p:nvCxnSpPr>
            <p:cNvPr id="170" name="Straight Arrow Connector 169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5085801" y="4771062"/>
            <a:ext cx="648090" cy="792110"/>
            <a:chOff x="1043510" y="3573020"/>
            <a:chExt cx="648090" cy="792110"/>
          </a:xfrm>
        </p:grpSpPr>
        <p:cxnSp>
          <p:nvCxnSpPr>
            <p:cNvPr id="183" name="Straight Arrow Connector 182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/>
          <p:cNvGrpSpPr/>
          <p:nvPr/>
        </p:nvGrpSpPr>
        <p:grpSpPr>
          <a:xfrm>
            <a:off x="2205401" y="5707192"/>
            <a:ext cx="648090" cy="792110"/>
            <a:chOff x="1043510" y="3573020"/>
            <a:chExt cx="648090" cy="792110"/>
          </a:xfrm>
        </p:grpSpPr>
        <p:cxnSp>
          <p:nvCxnSpPr>
            <p:cNvPr id="196" name="Straight Arrow Connector 195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Arrow Connector 200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Arrow Connector 204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>
            <a:off x="3647181" y="5707192"/>
            <a:ext cx="648090" cy="792110"/>
            <a:chOff x="1043510" y="3573020"/>
            <a:chExt cx="648090" cy="792110"/>
          </a:xfrm>
        </p:grpSpPr>
        <p:cxnSp>
          <p:nvCxnSpPr>
            <p:cNvPr id="209" name="Straight Arrow Connector 208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Arrow Connector 211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Arrow Connector 215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Arrow Connector 216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Arrow Connector 219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1" name="Group 220"/>
          <p:cNvGrpSpPr/>
          <p:nvPr/>
        </p:nvGrpSpPr>
        <p:grpSpPr>
          <a:xfrm>
            <a:off x="5085801" y="5707192"/>
            <a:ext cx="648090" cy="792110"/>
            <a:chOff x="1043510" y="3573020"/>
            <a:chExt cx="648090" cy="792110"/>
          </a:xfrm>
        </p:grpSpPr>
        <p:cxnSp>
          <p:nvCxnSpPr>
            <p:cNvPr id="222" name="Straight Arrow Connector 221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Arrow Connector 225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Arrow Connector 228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Arrow Connector 229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Arrow Connector 231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Arrow Connector 232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oup 233"/>
          <p:cNvGrpSpPr/>
          <p:nvPr/>
        </p:nvGrpSpPr>
        <p:grpSpPr>
          <a:xfrm>
            <a:off x="6526001" y="5707192"/>
            <a:ext cx="648090" cy="792110"/>
            <a:chOff x="1043510" y="3573020"/>
            <a:chExt cx="648090" cy="792110"/>
          </a:xfrm>
        </p:grpSpPr>
        <p:cxnSp>
          <p:nvCxnSpPr>
            <p:cNvPr id="235" name="Straight Arrow Connector 234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1" name="Oval 250"/>
          <p:cNvSpPr/>
          <p:nvPr/>
        </p:nvSpPr>
        <p:spPr>
          <a:xfrm>
            <a:off x="2133391" y="5779242"/>
            <a:ext cx="792110" cy="396000"/>
          </a:xfrm>
          <a:prstGeom prst="ellipse">
            <a:avLst/>
          </a:prstGeom>
          <a:ln w="12700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TextBox 251"/>
          <p:cNvSpPr txBox="1"/>
          <p:nvPr/>
        </p:nvSpPr>
        <p:spPr>
          <a:xfrm>
            <a:off x="909221" y="6139252"/>
            <a:ext cx="1294600" cy="50407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Would require specific “low</a:t>
            </a:r>
            <a:r>
              <a:rPr lang="en-US" sz="1000" dirty="0">
                <a:solidFill>
                  <a:srgbClr val="FF0000"/>
                </a:solidFill>
              </a:rPr>
              <a:t> </a:t>
            </a:r>
            <a:r>
              <a:rPr lang="en-US" sz="1000" dirty="0" smtClean="0">
                <a:solidFill>
                  <a:srgbClr val="FF0000"/>
                </a:solidFill>
              </a:rPr>
              <a:t>level” firmware for the MFT</a:t>
            </a:r>
          </a:p>
        </p:txBody>
      </p:sp>
      <p:grpSp>
        <p:nvGrpSpPr>
          <p:cNvPr id="253" name="Group 252"/>
          <p:cNvGrpSpPr/>
          <p:nvPr/>
        </p:nvGrpSpPr>
        <p:grpSpPr>
          <a:xfrm>
            <a:off x="7966201" y="1962672"/>
            <a:ext cx="648090" cy="792110"/>
            <a:chOff x="1043510" y="3573020"/>
            <a:chExt cx="648090" cy="792110"/>
          </a:xfrm>
        </p:grpSpPr>
        <p:cxnSp>
          <p:nvCxnSpPr>
            <p:cNvPr id="254" name="Straight Arrow Connector 253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Arrow Connector 254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Arrow Connector 255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Arrow Connector 256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Arrow Connector 257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Arrow Connector 258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Arrow Connector 259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Arrow Connector 260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Arrow Connector 261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Arrow Connector 262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Arrow Connector 263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Arrow Connector 264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Group 265"/>
          <p:cNvGrpSpPr/>
          <p:nvPr/>
        </p:nvGrpSpPr>
        <p:grpSpPr>
          <a:xfrm>
            <a:off x="6526001" y="2898802"/>
            <a:ext cx="648090" cy="792110"/>
            <a:chOff x="1043510" y="3573020"/>
            <a:chExt cx="648090" cy="792110"/>
          </a:xfrm>
        </p:grpSpPr>
        <p:cxnSp>
          <p:nvCxnSpPr>
            <p:cNvPr id="267" name="Straight Arrow Connector 266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Arrow Connector 268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Arrow Connector 269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Arrow Connector 270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Arrow Connector 271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Arrow Connector 272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Arrow Connector 273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Arrow Connector 274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Arrow Connector 275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Arrow Connector 276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Arrow Connector 277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Group 278"/>
          <p:cNvGrpSpPr/>
          <p:nvPr/>
        </p:nvGrpSpPr>
        <p:grpSpPr>
          <a:xfrm>
            <a:off x="7966201" y="2898802"/>
            <a:ext cx="648090" cy="792110"/>
            <a:chOff x="1043510" y="3573020"/>
            <a:chExt cx="648090" cy="792110"/>
          </a:xfrm>
        </p:grpSpPr>
        <p:cxnSp>
          <p:nvCxnSpPr>
            <p:cNvPr id="280" name="Straight Arrow Connector 279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Arrow Connector 280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Arrow Connector 281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Arrow Connector 282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Arrow Connector 283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Arrow Connector 284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Arrow Connector 285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Arrow Connector 286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Arrow Connector 287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Arrow Connector 288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Arrow Connector 289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Arrow Connector 290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291"/>
          <p:cNvGrpSpPr/>
          <p:nvPr/>
        </p:nvGrpSpPr>
        <p:grpSpPr>
          <a:xfrm>
            <a:off x="6526001" y="4771062"/>
            <a:ext cx="648090" cy="792110"/>
            <a:chOff x="1043510" y="3573020"/>
            <a:chExt cx="648090" cy="792110"/>
          </a:xfrm>
        </p:grpSpPr>
        <p:cxnSp>
          <p:nvCxnSpPr>
            <p:cNvPr id="293" name="Straight Arrow Connector 292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Arrow Connector 293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Arrow Connector 294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Arrow Connector 295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Arrow Connector 296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Arrow Connector 297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Arrow Connector 298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Arrow Connector 299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Arrow Connector 300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Arrow Connector 301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Arrow Connector 302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Arrow Connector 303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5" name="Group 304"/>
          <p:cNvGrpSpPr/>
          <p:nvPr/>
        </p:nvGrpSpPr>
        <p:grpSpPr>
          <a:xfrm>
            <a:off x="7966201" y="4771062"/>
            <a:ext cx="648090" cy="792110"/>
            <a:chOff x="1043510" y="3573020"/>
            <a:chExt cx="648090" cy="792110"/>
          </a:xfrm>
        </p:grpSpPr>
        <p:cxnSp>
          <p:nvCxnSpPr>
            <p:cNvPr id="306" name="Straight Arrow Connector 305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Arrow Connector 306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Arrow Connector 307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Arrow Connector 308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Arrow Connector 309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Arrow Connector 310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Arrow Connector 311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Arrow Connector 312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Arrow Connector 313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Arrow Connector 314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Arrow Connector 315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Arrow Connector 316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Group 317"/>
          <p:cNvGrpSpPr/>
          <p:nvPr/>
        </p:nvGrpSpPr>
        <p:grpSpPr>
          <a:xfrm>
            <a:off x="7966201" y="5707192"/>
            <a:ext cx="648090" cy="792110"/>
            <a:chOff x="1043510" y="3573020"/>
            <a:chExt cx="648090" cy="792110"/>
          </a:xfrm>
        </p:grpSpPr>
        <p:cxnSp>
          <p:nvCxnSpPr>
            <p:cNvPr id="319" name="Straight Arrow Connector 318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Arrow Connector 319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Arrow Connector 320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Arrow Connector 321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Arrow Connector 322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Arrow Connector 323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Arrow Connector 324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Arrow Connector 325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Arrow Connector 326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Arrow Connector 327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Arrow Connector 328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Arrow Connector 329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1" name="Group 330"/>
          <p:cNvGrpSpPr/>
          <p:nvPr/>
        </p:nvGrpSpPr>
        <p:grpSpPr>
          <a:xfrm>
            <a:off x="7966201" y="3834932"/>
            <a:ext cx="648090" cy="792110"/>
            <a:chOff x="1043510" y="3573020"/>
            <a:chExt cx="648090" cy="792110"/>
          </a:xfrm>
        </p:grpSpPr>
        <p:cxnSp>
          <p:nvCxnSpPr>
            <p:cNvPr id="332" name="Straight Arrow Connector 331"/>
            <p:cNvCxnSpPr/>
            <p:nvPr/>
          </p:nvCxnSpPr>
          <p:spPr>
            <a:xfrm flipH="1">
              <a:off x="1043510" y="3573020"/>
              <a:ext cx="576000" cy="0"/>
            </a:xfrm>
            <a:prstGeom prst="straightConnector1">
              <a:avLst/>
            </a:prstGeom>
            <a:ln w="19050">
              <a:solidFill>
                <a:schemeClr val="accent5">
                  <a:lumMod val="50000"/>
                </a:schemeClr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 flipH="1">
              <a:off x="1043510" y="3645030"/>
              <a:ext cx="576000" cy="0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Arrow Connector 333"/>
            <p:cNvCxnSpPr/>
            <p:nvPr/>
          </p:nvCxnSpPr>
          <p:spPr>
            <a:xfrm flipH="1">
              <a:off x="1115600" y="371704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Arrow Connector 334"/>
            <p:cNvCxnSpPr/>
            <p:nvPr/>
          </p:nvCxnSpPr>
          <p:spPr>
            <a:xfrm flipH="1">
              <a:off x="1115600" y="378905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Arrow Connector 335"/>
            <p:cNvCxnSpPr/>
            <p:nvPr/>
          </p:nvCxnSpPr>
          <p:spPr>
            <a:xfrm flipH="1">
              <a:off x="1115600" y="393307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Arrow Connector 336"/>
            <p:cNvCxnSpPr/>
            <p:nvPr/>
          </p:nvCxnSpPr>
          <p:spPr>
            <a:xfrm flipH="1">
              <a:off x="1115600" y="386106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Arrow Connector 337"/>
            <p:cNvCxnSpPr/>
            <p:nvPr/>
          </p:nvCxnSpPr>
          <p:spPr>
            <a:xfrm flipH="1">
              <a:off x="1115600" y="400508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Arrow Connector 338"/>
            <p:cNvCxnSpPr/>
            <p:nvPr/>
          </p:nvCxnSpPr>
          <p:spPr>
            <a:xfrm flipH="1">
              <a:off x="1115600" y="407709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Arrow Connector 339"/>
            <p:cNvCxnSpPr/>
            <p:nvPr/>
          </p:nvCxnSpPr>
          <p:spPr>
            <a:xfrm flipH="1">
              <a:off x="1115600" y="4149100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Arrow Connector 340"/>
            <p:cNvCxnSpPr/>
            <p:nvPr/>
          </p:nvCxnSpPr>
          <p:spPr>
            <a:xfrm flipH="1">
              <a:off x="1115600" y="422111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Arrow Connector 341"/>
            <p:cNvCxnSpPr/>
            <p:nvPr/>
          </p:nvCxnSpPr>
          <p:spPr>
            <a:xfrm flipH="1">
              <a:off x="1115600" y="429312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/>
            <p:cNvCxnSpPr/>
            <p:nvPr/>
          </p:nvCxnSpPr>
          <p:spPr>
            <a:xfrm flipH="1">
              <a:off x="1115600" y="4365130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6" name="TextBox 345"/>
          <p:cNvSpPr txBox="1"/>
          <p:nvPr/>
        </p:nvSpPr>
        <p:spPr>
          <a:xfrm>
            <a:off x="1502846" y="193491"/>
            <a:ext cx="8927530" cy="1223009"/>
          </a:xfrm>
          <a:prstGeom prst="rect">
            <a:avLst/>
          </a:prstGeom>
          <a:noFill/>
          <a:ln>
            <a:noFill/>
          </a:ln>
        </p:spPr>
        <p:txBody>
          <a:bodyPr wrap="square" lIns="72000" tIns="36000" rIns="72000" bIns="36000" rtlCol="0" anchor="t" anchorCtr="0">
            <a:noAutofit/>
          </a:bodyPr>
          <a:lstStyle/>
          <a:p>
            <a:pPr defTabSz="519113"/>
            <a:r>
              <a:rPr lang="en-US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MFT connections:</a:t>
            </a:r>
          </a:p>
          <a:p>
            <a:pPr marL="179388" indent="-179388" defTabSz="5191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the two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smallest disks, 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MFT needs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read sensors at </a:t>
            </a:r>
            <a:r>
              <a:rPr lang="en-US" sz="14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1.2 </a:t>
            </a:r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Gb/s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at most 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there are </a:t>
            </a:r>
            <a:r>
              <a:rPr lang="en-US" sz="14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 </a:t>
            </a:r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ALPIDEs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connected to a single 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RU,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split into </a:t>
            </a:r>
            <a:r>
              <a:rPr lang="en-US" sz="14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 ladders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therefore </a:t>
            </a:r>
            <a:r>
              <a:rPr lang="en-US" sz="1400" b="1" u="sng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 </a:t>
            </a:r>
            <a:r>
              <a:rPr lang="en-US" sz="1400" b="1" u="sng" dirty="0" err="1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clk</a:t>
            </a:r>
            <a:r>
              <a:rPr lang="en-US" sz="1400" b="1" u="sng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/ctrl/data cable assemblies 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are required.</a:t>
            </a:r>
          </a:p>
          <a:p>
            <a:pPr marL="179388" indent="-179388" defTabSz="519113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larger 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disks, switching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lang="en-US" sz="14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600 </a:t>
            </a:r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Mb/s 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readout is possible. There are at most </a:t>
            </a:r>
            <a:r>
              <a:rPr lang="en-US" sz="14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21 ALPIDE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connected to a single RU split into</a:t>
            </a:r>
            <a:r>
              <a:rPr lang="en-US" sz="1400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5 </a:t>
            </a:r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ladders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</a:t>
            </a:r>
            <a:r>
              <a:rPr lang="en-US" sz="1400" b="1" u="sng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 </a:t>
            </a:r>
            <a:r>
              <a:rPr lang="en-US" sz="1400" b="1" u="sng" dirty="0" err="1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clk</a:t>
            </a:r>
            <a:r>
              <a:rPr lang="en-US" sz="1400" b="1" u="sng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/ctrl/data cable assemblies</a:t>
            </a:r>
            <a:r>
              <a:rPr lang="en-US" sz="14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are required.</a:t>
            </a:r>
            <a:endParaRPr lang="en-US" sz="14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347" name="Straight Connector 346"/>
          <p:cNvCxnSpPr/>
          <p:nvPr/>
        </p:nvCxnSpPr>
        <p:spPr>
          <a:xfrm>
            <a:off x="788118" y="2830278"/>
            <a:ext cx="8156489" cy="5222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>
            <a:off x="788118" y="3757659"/>
            <a:ext cx="8156489" cy="5222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/>
          <p:cNvCxnSpPr/>
          <p:nvPr/>
        </p:nvCxnSpPr>
        <p:spPr>
          <a:xfrm>
            <a:off x="788118" y="4685044"/>
            <a:ext cx="8156489" cy="5222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/>
          <p:cNvCxnSpPr/>
          <p:nvPr/>
        </p:nvCxnSpPr>
        <p:spPr>
          <a:xfrm>
            <a:off x="788118" y="5621440"/>
            <a:ext cx="8156489" cy="5222"/>
          </a:xfrm>
          <a:prstGeom prst="line">
            <a:avLst/>
          </a:prstGeom>
          <a:ln w="1270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2" name="Group 381"/>
          <p:cNvGrpSpPr/>
          <p:nvPr/>
        </p:nvGrpSpPr>
        <p:grpSpPr>
          <a:xfrm>
            <a:off x="9913317" y="1849862"/>
            <a:ext cx="1293374" cy="1153829"/>
            <a:chOff x="9984226" y="5621440"/>
            <a:chExt cx="1293374" cy="1153829"/>
          </a:xfrm>
        </p:grpSpPr>
        <p:cxnSp>
          <p:nvCxnSpPr>
            <p:cNvPr id="247" name="Straight Arrow Connector 246"/>
            <p:cNvCxnSpPr/>
            <p:nvPr/>
          </p:nvCxnSpPr>
          <p:spPr>
            <a:xfrm flipH="1">
              <a:off x="10059462" y="6251238"/>
              <a:ext cx="1008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Arrow Connector 247"/>
            <p:cNvCxnSpPr/>
            <p:nvPr/>
          </p:nvCxnSpPr>
          <p:spPr>
            <a:xfrm flipH="1">
              <a:off x="10059462" y="6467248"/>
              <a:ext cx="1008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/>
          </p:nvSpPr>
          <p:spPr>
            <a:xfrm>
              <a:off x="10059462" y="6107238"/>
              <a:ext cx="864000" cy="144000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1.2 Gb/s</a:t>
              </a: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10059462" y="6323248"/>
              <a:ext cx="864000" cy="144000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400 or 600 Mb/s</a:t>
              </a:r>
            </a:p>
          </p:txBody>
        </p:sp>
        <p:cxnSp>
          <p:nvCxnSpPr>
            <p:cNvPr id="344" name="Straight Arrow Connector 343"/>
            <p:cNvCxnSpPr/>
            <p:nvPr/>
          </p:nvCxnSpPr>
          <p:spPr>
            <a:xfrm flipH="1">
              <a:off x="10059322" y="6683340"/>
              <a:ext cx="1008000" cy="0"/>
            </a:xfrm>
            <a:prstGeom prst="straightConnector1">
              <a:avLst/>
            </a:prstGeom>
            <a:ln w="19050">
              <a:solidFill>
                <a:schemeClr val="bg1">
                  <a:lumMod val="85000"/>
                </a:schemeClr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5" name="TextBox 344"/>
            <p:cNvSpPr txBox="1"/>
            <p:nvPr/>
          </p:nvSpPr>
          <p:spPr>
            <a:xfrm>
              <a:off x="10059322" y="6539340"/>
              <a:ext cx="864000" cy="144000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Unconnected</a:t>
              </a:r>
            </a:p>
          </p:txBody>
        </p:sp>
        <p:cxnSp>
          <p:nvCxnSpPr>
            <p:cNvPr id="361" name="Straight Arrow Connector 360"/>
            <p:cNvCxnSpPr/>
            <p:nvPr/>
          </p:nvCxnSpPr>
          <p:spPr>
            <a:xfrm flipH="1">
              <a:off x="10043187" y="5853534"/>
              <a:ext cx="576000" cy="0"/>
            </a:xfrm>
            <a:prstGeom prst="straightConnector1">
              <a:avLst/>
            </a:prstGeom>
            <a:ln w="19050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5" name="TextBox 364"/>
            <p:cNvSpPr txBox="1"/>
            <p:nvPr/>
          </p:nvSpPr>
          <p:spPr>
            <a:xfrm>
              <a:off x="10705906" y="5767050"/>
              <a:ext cx="505515" cy="149646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used</a:t>
              </a:r>
            </a:p>
          </p:txBody>
        </p:sp>
        <p:sp>
          <p:nvSpPr>
            <p:cNvPr id="366" name="TextBox 365"/>
            <p:cNvSpPr txBox="1"/>
            <p:nvPr/>
          </p:nvSpPr>
          <p:spPr>
            <a:xfrm>
              <a:off x="10705906" y="5928564"/>
              <a:ext cx="505515" cy="149646"/>
            </a:xfrm>
            <a:prstGeom prst="rect">
              <a:avLst/>
            </a:prstGeom>
            <a:noFill/>
          </p:spPr>
          <p:txBody>
            <a:bodyPr wrap="none" lIns="36000" tIns="36000" rIns="36000" bIns="36000" rtlCol="0" anchor="ctr" anchorCtr="0">
              <a:no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unused</a:t>
              </a:r>
            </a:p>
          </p:txBody>
        </p:sp>
        <p:cxnSp>
          <p:nvCxnSpPr>
            <p:cNvPr id="371" name="Straight Arrow Connector 370"/>
            <p:cNvCxnSpPr/>
            <p:nvPr/>
          </p:nvCxnSpPr>
          <p:spPr>
            <a:xfrm flipH="1">
              <a:off x="10043187" y="5997534"/>
              <a:ext cx="576000" cy="0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0" name="Rectangle 379"/>
            <p:cNvSpPr/>
            <p:nvPr/>
          </p:nvSpPr>
          <p:spPr>
            <a:xfrm>
              <a:off x="9984226" y="5621440"/>
              <a:ext cx="1293374" cy="115382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1" name="TextBox 380"/>
          <p:cNvSpPr txBox="1"/>
          <p:nvPr/>
        </p:nvSpPr>
        <p:spPr>
          <a:xfrm>
            <a:off x="693331" y="2189120"/>
            <a:ext cx="1152160" cy="288000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Connector</a:t>
            </a:r>
          </a:p>
        </p:txBody>
      </p:sp>
    </p:spTree>
    <p:extLst>
      <p:ext uri="{BB962C8B-B14F-4D97-AF65-F5344CB8AC3E}">
        <p14:creationId xmlns:p14="http://schemas.microsoft.com/office/powerpoint/2010/main" val="34565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41" y="1643269"/>
            <a:ext cx="8928000" cy="4968000"/>
          </a:xfrm>
          <a:prstGeom prst="rect">
            <a:avLst/>
          </a:prstGeom>
        </p:spPr>
      </p:pic>
      <p:sp>
        <p:nvSpPr>
          <p:cNvPr id="3" name="TextBox 65"/>
          <p:cNvSpPr txBox="1"/>
          <p:nvPr/>
        </p:nvSpPr>
        <p:spPr>
          <a:xfrm>
            <a:off x="418341" y="317488"/>
            <a:ext cx="8927530" cy="1215221"/>
          </a:xfrm>
          <a:prstGeom prst="rect">
            <a:avLst/>
          </a:prstGeom>
          <a:noFill/>
          <a:ln>
            <a:noFill/>
          </a:ln>
        </p:spPr>
        <p:txBody>
          <a:bodyPr wrap="square" lIns="72000" tIns="36000" rIns="72000" bIns="3600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519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Possible SRAM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FPGA choices: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9388" marR="0" lvl="0" indent="-179388" algn="l" defTabSz="519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UltraScale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&amp;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UltraScale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 pin-to-pin compatible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devices in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A1156 package (35 × 35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mm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9388" marR="0" lvl="0" indent="-179388" algn="l" defTabSz="519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Only need to check maximum voltage range for some HR banks between US/US+.</a:t>
            </a:r>
          </a:p>
          <a:p>
            <a:pPr marL="179388" marR="0" lvl="0" indent="-179388" algn="l" defTabSz="519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will likely need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250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(ITS) +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(MFT) FPGAs (including spares).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5191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7869" y="1739788"/>
            <a:ext cx="614995" cy="480666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77869" y="6332642"/>
            <a:ext cx="5826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Current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8520" y="5008970"/>
            <a:ext cx="5526861" cy="21848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Specifications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High Speed I/</a:t>
            </a:r>
            <a:r>
              <a:rPr lang="en-US" sz="1600" b="1" dirty="0" err="1" smtClean="0"/>
              <a:t>Os</a:t>
            </a:r>
            <a:endParaRPr lang="en-US" sz="1600" b="1" dirty="0" smtClean="0"/>
          </a:p>
          <a:p>
            <a:r>
              <a:rPr lang="en-US" sz="1600" dirty="0" smtClean="0"/>
              <a:t>400/600 Mbps readout of sensors via LVDS has not yet been tested. Matthias has created the firmware necessary to test it, but actual hardware test has not yet been done.</a:t>
            </a:r>
          </a:p>
          <a:p>
            <a:r>
              <a:rPr lang="en-US" sz="1600" dirty="0" smtClean="0"/>
              <a:t>Need to check the compatibility for SLVS and MLVS in the various banks and number of inputs needed with these voltages</a:t>
            </a:r>
          </a:p>
          <a:p>
            <a:r>
              <a:rPr lang="en-US" sz="1600" dirty="0" smtClean="0"/>
              <a:t>Need to check the number of links for both ITS and MFT</a:t>
            </a:r>
          </a:p>
          <a:p>
            <a:pPr marL="0" indent="0">
              <a:buNone/>
            </a:pPr>
            <a:r>
              <a:rPr lang="en-US" sz="1600" b="1" dirty="0" smtClean="0"/>
              <a:t>GBT</a:t>
            </a:r>
          </a:p>
          <a:p>
            <a:r>
              <a:rPr lang="en-US" sz="1600" dirty="0" smtClean="0"/>
              <a:t>GBTx 1 and 3 get their clocks from downlink (CRU &amp; CTP respectively). GBTx 2 gets is clock from GBTx 1 via </a:t>
            </a:r>
            <a:r>
              <a:rPr lang="en-US" sz="1600" dirty="0" err="1" smtClean="0"/>
              <a:t>clkdes</a:t>
            </a:r>
            <a:r>
              <a:rPr lang="en-US" sz="1600" dirty="0" smtClean="0"/>
              <a:t> line</a:t>
            </a:r>
          </a:p>
          <a:p>
            <a:r>
              <a:rPr lang="en-US" sz="1600" dirty="0" smtClean="0"/>
              <a:t>Bring 3 </a:t>
            </a:r>
            <a:r>
              <a:rPr lang="en-US" sz="1600" dirty="0" err="1" smtClean="0"/>
              <a:t>clkdes</a:t>
            </a:r>
            <a:r>
              <a:rPr lang="en-US" sz="1600" dirty="0" smtClean="0"/>
              <a:t> into SRAM FPGA: 160MHz, 40 MHz (</a:t>
            </a:r>
            <a:r>
              <a:rPr lang="en-US" sz="1600" dirty="0" err="1" smtClean="0"/>
              <a:t>Serdes</a:t>
            </a:r>
            <a:r>
              <a:rPr lang="en-US" sz="1600" dirty="0" smtClean="0"/>
              <a:t> clock), 320MHz (?, </a:t>
            </a:r>
            <a:r>
              <a:rPr lang="en-US" sz="1600" dirty="0" err="1" smtClean="0"/>
              <a:t>elink</a:t>
            </a:r>
            <a:r>
              <a:rPr lang="en-US" sz="1600" dirty="0" smtClean="0"/>
              <a:t> speed)</a:t>
            </a:r>
          </a:p>
          <a:p>
            <a:r>
              <a:rPr lang="en-US" sz="1600" dirty="0" smtClean="0"/>
              <a:t>JTAG is provided via SCA to both SRAM and Flash FPGA in JTAG chain with jumpers to isolate each part. Add local headers for both SRAM and Flash FPGA</a:t>
            </a:r>
          </a:p>
          <a:p>
            <a:r>
              <a:rPr lang="en-US" sz="1600" dirty="0" smtClean="0"/>
              <a:t>Flash FPGA can communicate with CRU via I2C</a:t>
            </a:r>
          </a:p>
          <a:p>
            <a:pPr marL="0" indent="0">
              <a:buNone/>
            </a:pPr>
            <a:r>
              <a:rPr lang="en-US" sz="1600" b="1" dirty="0" smtClean="0"/>
              <a:t>Busy</a:t>
            </a:r>
          </a:p>
          <a:p>
            <a:r>
              <a:rPr lang="en-US" sz="1600" dirty="0" smtClean="0"/>
              <a:t>Busy in and out channels via MGT need to be provided to investigate busy handling schemes</a:t>
            </a:r>
          </a:p>
        </p:txBody>
      </p:sp>
    </p:spTree>
    <p:extLst>
      <p:ext uri="{BB962C8B-B14F-4D97-AF65-F5344CB8AC3E}">
        <p14:creationId xmlns:p14="http://schemas.microsoft.com/office/powerpoint/2010/main" val="301762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Specifications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Radiation Hardness</a:t>
            </a:r>
          </a:p>
          <a:p>
            <a:r>
              <a:rPr lang="en-US" sz="1600" dirty="0" smtClean="0"/>
              <a:t>Choice of Flash FPGA still open. ProAsic3 is preferred choice, but it is rumored it has </a:t>
            </a:r>
            <a:r>
              <a:rPr lang="en-US" sz="1600" dirty="0" err="1" smtClean="0"/>
              <a:t>reprogrammability</a:t>
            </a:r>
            <a:r>
              <a:rPr lang="en-US" sz="1600" dirty="0" smtClean="0"/>
              <a:t> issues similar to IGLOO2.</a:t>
            </a:r>
          </a:p>
          <a:p>
            <a:r>
              <a:rPr lang="en-US" sz="1600" dirty="0" smtClean="0"/>
              <a:t>Flash FPGA uses </a:t>
            </a:r>
            <a:r>
              <a:rPr lang="en-US" sz="1600" dirty="0" err="1" smtClean="0"/>
              <a:t>SelectMap</a:t>
            </a:r>
            <a:r>
              <a:rPr lang="en-US" sz="1600" dirty="0" smtClean="0"/>
              <a:t> interface to program SRAM FPGA at power-up. It also uses </a:t>
            </a:r>
            <a:r>
              <a:rPr lang="en-US" sz="1600" dirty="0" err="1" smtClean="0"/>
              <a:t>SelectMap</a:t>
            </a:r>
            <a:r>
              <a:rPr lang="en-US" sz="1600" dirty="0" smtClean="0"/>
              <a:t> interface for scrubbing. For  both purposes, the images are stored in the </a:t>
            </a:r>
            <a:r>
              <a:rPr lang="en-US" sz="1600" dirty="0" err="1" smtClean="0"/>
              <a:t>FlashProm</a:t>
            </a:r>
            <a:r>
              <a:rPr lang="en-US" sz="1600" dirty="0" smtClean="0"/>
              <a:t> attached to the Flash FPGA (different images?).</a:t>
            </a:r>
          </a:p>
          <a:p>
            <a:r>
              <a:rPr lang="en-US" sz="1600" dirty="0" smtClean="0"/>
              <a:t>Two I2C buses through the GBT-SCA are used for control and monitoring communication with the CRU</a:t>
            </a:r>
          </a:p>
          <a:p>
            <a:r>
              <a:rPr lang="en-US" sz="1600" dirty="0" smtClean="0"/>
              <a:t>During shutdowns when GBT isn’t available, a CANbus interface is used for control &amp; monitoring of </a:t>
            </a:r>
            <a:r>
              <a:rPr lang="en-US" sz="1600" dirty="0" err="1" smtClean="0"/>
              <a:t>PowerUnit</a:t>
            </a:r>
            <a:r>
              <a:rPr lang="en-US" sz="1600" dirty="0" smtClean="0"/>
              <a:t>. CANbus lines can also be forwarded (via Firmware) from </a:t>
            </a:r>
            <a:r>
              <a:rPr lang="en-US" sz="1600" dirty="0" err="1" smtClean="0"/>
              <a:t>FlashFPGA</a:t>
            </a:r>
            <a:r>
              <a:rPr lang="en-US" sz="1600" dirty="0" smtClean="0"/>
              <a:t> to SRAM-FPGA to run CANbus core there instead.</a:t>
            </a:r>
          </a:p>
          <a:p>
            <a:r>
              <a:rPr lang="en-US" sz="1600" dirty="0" smtClean="0"/>
              <a:t>SRAM-FPGA is responsible for interaction with PU (control, monitoring, </a:t>
            </a:r>
            <a:r>
              <a:rPr lang="en-US" sz="1600" dirty="0" err="1" smtClean="0"/>
              <a:t>latchup</a:t>
            </a:r>
            <a:r>
              <a:rPr lang="en-US" sz="1600" dirty="0" smtClean="0"/>
              <a:t>-response). Needs to communicate PU status (including </a:t>
            </a:r>
            <a:r>
              <a:rPr lang="en-US" sz="1600" dirty="0" err="1" smtClean="0"/>
              <a:t>latchup</a:t>
            </a:r>
            <a:r>
              <a:rPr lang="en-US" sz="1600" dirty="0" smtClean="0"/>
              <a:t>) to </a:t>
            </a:r>
            <a:r>
              <a:rPr lang="en-US" sz="1600" dirty="0" err="1" smtClean="0"/>
              <a:t>FlashFPGA</a:t>
            </a:r>
            <a:r>
              <a:rPr lang="en-US" sz="1600" dirty="0" smtClean="0"/>
              <a:t> for monitoring via GBT (or CANbus)</a:t>
            </a:r>
          </a:p>
          <a:p>
            <a:r>
              <a:rPr lang="en-US" sz="1600" dirty="0" smtClean="0"/>
              <a:t>For reprogramming the </a:t>
            </a:r>
            <a:r>
              <a:rPr lang="en-US" sz="1600" dirty="0" err="1" smtClean="0"/>
              <a:t>FlashPROM</a:t>
            </a:r>
            <a:r>
              <a:rPr lang="en-US" sz="1600" dirty="0" smtClean="0"/>
              <a:t> a special firmware could be loaded to SRAM-FPGA to provide data path  from GBT through communication bus to </a:t>
            </a:r>
            <a:r>
              <a:rPr lang="en-US" sz="1600" dirty="0" err="1" smtClean="0"/>
              <a:t>FlashFPGA</a:t>
            </a:r>
            <a:r>
              <a:rPr lang="en-US" sz="1600" dirty="0" smtClean="0"/>
              <a:t> (and in turn to PROM).</a:t>
            </a:r>
          </a:p>
          <a:p>
            <a:pPr marL="0" indent="0">
              <a:buNone/>
            </a:pPr>
            <a:r>
              <a:rPr lang="en-US" sz="1600" b="1" dirty="0" smtClean="0"/>
              <a:t>Mechanics</a:t>
            </a:r>
          </a:p>
          <a:p>
            <a:r>
              <a:rPr lang="en-US" sz="1600" dirty="0" smtClean="0"/>
              <a:t>Single-sided component mounting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396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SRAM FPGA IO resources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77" y="767751"/>
            <a:ext cx="5749850" cy="5409212"/>
          </a:xfrm>
        </p:spPr>
        <p:txBody>
          <a:bodyPr>
            <a:normAutofit/>
          </a:bodyPr>
          <a:lstStyle/>
          <a:p>
            <a:pPr marL="0" indent="0" defTabSz="519113">
              <a:buNone/>
            </a:pP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For each GBT</a:t>
            </a:r>
          </a:p>
          <a:p>
            <a:pPr marL="360363" indent="-180975" defTabSz="519113"/>
            <a:r>
              <a:rPr lang="en-US" sz="1600" b="1" dirty="0">
                <a:latin typeface="Calibri Light" panose="020F0302020204030204" pitchFamily="34" charset="0"/>
              </a:rPr>
              <a:t>DP 10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at 320 Mb/s e-links (160 MHz).</a:t>
            </a:r>
          </a:p>
          <a:p>
            <a:pPr marL="360363" indent="-180975" defTabSz="519113"/>
            <a:r>
              <a:rPr lang="en-US" sz="1600" b="1" dirty="0">
                <a:latin typeface="Calibri Light" panose="020F0302020204030204" pitchFamily="34" charset="0"/>
              </a:rPr>
              <a:t>DP 1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at 160 MHz clock e-link.</a:t>
            </a:r>
          </a:p>
          <a:p>
            <a:pPr marL="360363" indent="-180975" defTabSz="519113"/>
            <a:r>
              <a:rPr lang="en-US" sz="1600" b="1" dirty="0">
                <a:latin typeface="Calibri Light" panose="020F0302020204030204" pitchFamily="34" charset="0"/>
              </a:rPr>
              <a:t>DP 1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at 40 MHz clock e-link.</a:t>
            </a:r>
          </a:p>
          <a:p>
            <a:pPr marL="360363" indent="-180975" defTabSz="519113"/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DP 12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IO pairs for each GBTx.</a:t>
            </a:r>
          </a:p>
          <a:p>
            <a:pPr marL="0" indent="0" defTabSz="519113">
              <a:buNone/>
            </a:pP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In total (5 GBT links through 3 GBTx chip), data communication only.</a:t>
            </a:r>
          </a:p>
          <a:p>
            <a:pPr marL="0" indent="0" defTabSz="519113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	DP </a:t>
            </a:r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60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toward the GBTx.</a:t>
            </a:r>
          </a:p>
          <a:p>
            <a:pPr marL="360363" indent="-180975" defTabSz="519113"/>
            <a:endParaRPr lang="en-US" sz="1600" dirty="0">
              <a:solidFill>
                <a:schemeClr val="tx2"/>
              </a:solidFill>
              <a:latin typeface="Calibri Light" panose="020F0302020204030204" pitchFamily="34" charset="0"/>
            </a:endParaRPr>
          </a:p>
          <a:p>
            <a:pPr marL="0" indent="0" defTabSz="519113">
              <a:buNone/>
            </a:pP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Flash FPGA connection</a:t>
            </a:r>
          </a:p>
          <a:p>
            <a:pPr marL="360363" indent="-180975" defTabSz="519113"/>
            <a:r>
              <a:rPr lang="en-US" sz="1600" b="1" dirty="0">
                <a:latin typeface="Calibri Light" panose="020F0302020204030204" pitchFamily="34" charset="0"/>
              </a:rPr>
              <a:t>SE 32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select MAP.</a:t>
            </a:r>
          </a:p>
          <a:p>
            <a:pPr marL="360363" indent="-180975" defTabSz="519113"/>
            <a:r>
              <a:rPr lang="en-US" sz="1600" b="1" dirty="0">
                <a:latin typeface="Calibri Light" panose="020F0302020204030204" pitchFamily="34" charset="0"/>
              </a:rPr>
              <a:t>SE 32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data/control.</a:t>
            </a:r>
          </a:p>
          <a:p>
            <a:pPr marL="0" indent="0" defTabSz="519113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	SE </a:t>
            </a:r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64</a:t>
            </a:r>
            <a:r>
              <a:rPr lang="en-US" sz="1600" dirty="0">
                <a:solidFill>
                  <a:schemeClr val="tx2"/>
                </a:solidFill>
                <a:latin typeface="Calibri Light" panose="020F0302020204030204" pitchFamily="34" charset="0"/>
              </a:rPr>
              <a:t> total.</a:t>
            </a:r>
          </a:p>
          <a:p>
            <a:pPr marL="179388" defTabSz="519113"/>
            <a:endParaRPr lang="en-US" dirty="0">
              <a:solidFill>
                <a:schemeClr val="tx2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08830" y="767751"/>
            <a:ext cx="5686461" cy="5409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19113">
              <a:buNone/>
            </a:pPr>
            <a:endParaRPr lang="en-US" dirty="0" smtClean="0">
              <a:solidFill>
                <a:schemeClr val="tx2"/>
              </a:solidFill>
              <a:latin typeface="Calibri Light" panose="020F0302020204030204" pitchFamily="34" charset="0"/>
            </a:endParaRPr>
          </a:p>
          <a:p>
            <a:pPr marL="0" indent="0" defTabSz="519113">
              <a:buNone/>
            </a:pP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FX3 chipset</a:t>
            </a:r>
          </a:p>
          <a:p>
            <a:pPr marL="360363" indent="-180975" defTabSz="519113"/>
            <a:r>
              <a:rPr lang="en-US" sz="1600" b="1" dirty="0" smtClean="0">
                <a:latin typeface="Calibri Light" panose="020F0302020204030204" pitchFamily="34" charset="0"/>
              </a:rPr>
              <a:t>SE 1</a:t>
            </a: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 UART.</a:t>
            </a:r>
          </a:p>
          <a:p>
            <a:pPr marL="360363" indent="-180975" defTabSz="519113"/>
            <a:r>
              <a:rPr lang="en-US" sz="1600" b="1" dirty="0" smtClean="0">
                <a:latin typeface="Calibri Light" panose="020F0302020204030204" pitchFamily="34" charset="0"/>
              </a:rPr>
              <a:t>SE 1</a:t>
            </a: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 Clock.</a:t>
            </a:r>
          </a:p>
          <a:p>
            <a:pPr marL="360363" indent="-180975" defTabSz="519113"/>
            <a:r>
              <a:rPr lang="en-US" sz="1600" b="1" dirty="0" smtClean="0">
                <a:latin typeface="Calibri Light" panose="020F0302020204030204" pitchFamily="34" charset="0"/>
              </a:rPr>
              <a:t>SE 14</a:t>
            </a: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 bit control.</a:t>
            </a:r>
          </a:p>
          <a:p>
            <a:pPr marL="360363" indent="-180975" defTabSz="519113"/>
            <a:r>
              <a:rPr lang="en-US" sz="1600" b="1" dirty="0" smtClean="0">
                <a:latin typeface="Calibri Light" panose="020F0302020204030204" pitchFamily="34" charset="0"/>
              </a:rPr>
              <a:t>SE 32</a:t>
            </a: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 Bit data.</a:t>
            </a:r>
          </a:p>
          <a:p>
            <a:pPr marL="0" indent="0" defTabSz="519113"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Calibri Light" panose="020F0302020204030204" pitchFamily="34" charset="0"/>
              </a:rPr>
              <a:t>	SE 48</a:t>
            </a: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 total.</a:t>
            </a:r>
          </a:p>
          <a:p>
            <a:pPr marL="179388" defTabSz="519113"/>
            <a:endParaRPr lang="en-US" sz="1600" dirty="0" smtClean="0">
              <a:solidFill>
                <a:schemeClr val="tx2"/>
              </a:solidFill>
              <a:latin typeface="Calibri Light" panose="020F0302020204030204" pitchFamily="34" charset="0"/>
            </a:endParaRPr>
          </a:p>
          <a:p>
            <a:pPr marL="0" indent="0" defTabSz="519113">
              <a:buNone/>
            </a:pPr>
            <a:r>
              <a:rPr lang="en-US" sz="1600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Power Unit</a:t>
            </a:r>
          </a:p>
          <a:p>
            <a:pPr marL="360363" indent="-180975" defTabSz="519113"/>
            <a:r>
              <a:rPr lang="en-US" sz="1600" b="1" dirty="0" smtClean="0">
                <a:latin typeface="Calibri Light" panose="020F0302020204030204" pitchFamily="34" charset="0"/>
              </a:rPr>
              <a:t>SE 2 × 3 </a:t>
            </a:r>
            <a:r>
              <a:rPr lang="en-US" sz="1600" dirty="0" smtClean="0">
                <a:latin typeface="Calibri Light" panose="020F0302020204030204" pitchFamily="34" charset="0"/>
              </a:rPr>
              <a:t>line (HS I2C ) for (2 power unit).</a:t>
            </a:r>
          </a:p>
          <a:p>
            <a:pPr marL="360363" indent="-180975" defTabSz="519113"/>
            <a:r>
              <a:rPr lang="en-US" sz="1600" b="1" dirty="0" smtClean="0">
                <a:latin typeface="Calibri Light" panose="020F0302020204030204" pitchFamily="34" charset="0"/>
              </a:rPr>
              <a:t>SE 2 × 16 </a:t>
            </a:r>
            <a:r>
              <a:rPr lang="en-US" sz="1600" dirty="0" smtClean="0">
                <a:latin typeface="Calibri Light" panose="020F0302020204030204" pitchFamily="34" charset="0"/>
              </a:rPr>
              <a:t>line (8 analog + 8 digital LU/SEU monitor).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53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820</Words>
  <Application>Microsoft Office PowerPoint</Application>
  <PresentationFormat>Widescreen</PresentationFormat>
  <Paragraphs>177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General Specifications 1</vt:lpstr>
      <vt:lpstr>General Specifications 2</vt:lpstr>
      <vt:lpstr>SRAM FPGA IO resources needed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RUv1</dc:title>
  <dc:subject>RUv1</dc:subject>
  <dc:creator>Joachim Schambach</dc:creator>
  <cp:lastModifiedBy>Joachim Schambach</cp:lastModifiedBy>
  <cp:revision>113</cp:revision>
  <dcterms:created xsi:type="dcterms:W3CDTF">2016-07-12T12:59:28Z</dcterms:created>
  <dcterms:modified xsi:type="dcterms:W3CDTF">2017-12-11T15:55:05Z</dcterms:modified>
</cp:coreProperties>
</file>